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57" r:id="rId5"/>
    <p:sldId id="258" r:id="rId6"/>
    <p:sldId id="259" r:id="rId7"/>
    <p:sldId id="260" r:id="rId8"/>
    <p:sldId id="261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717" autoAdjust="0"/>
  </p:normalViewPr>
  <p:slideViewPr>
    <p:cSldViewPr>
      <p:cViewPr>
        <p:scale>
          <a:sx n="78" d="100"/>
          <a:sy n="78" d="100"/>
        </p:scale>
        <p:origin x="-1734" y="-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E3F742A-1E60-4C9D-B401-FA4D18AA3770}" type="datetimeFigureOut">
              <a:rPr lang="fr-FR" smtClean="0"/>
              <a:pPr/>
              <a:t>13/05/2016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68452CD-60B5-4A22-835B-93E009F934C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742A-1E60-4C9D-B401-FA4D18AA3770}" type="datetimeFigureOut">
              <a:rPr lang="fr-FR" smtClean="0"/>
              <a:pPr/>
              <a:t>13/05/2016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452CD-60B5-4A22-835B-93E009F934C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742A-1E60-4C9D-B401-FA4D18AA3770}" type="datetimeFigureOut">
              <a:rPr lang="fr-FR" smtClean="0"/>
              <a:pPr/>
              <a:t>13/05/2016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452CD-60B5-4A22-835B-93E009F934C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E3F742A-1E60-4C9D-B401-FA4D18AA3770}" type="datetimeFigureOut">
              <a:rPr lang="fr-FR" smtClean="0"/>
              <a:pPr/>
              <a:t>13/05/2016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452CD-60B5-4A22-835B-93E009F934C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E3F742A-1E60-4C9D-B401-FA4D18AA3770}" type="datetimeFigureOut">
              <a:rPr lang="fr-FR" smtClean="0"/>
              <a:pPr/>
              <a:t>13/05/2016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68452CD-60B5-4A22-835B-93E009F934CB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E3F742A-1E60-4C9D-B401-FA4D18AA3770}" type="datetimeFigureOut">
              <a:rPr lang="fr-FR" smtClean="0"/>
              <a:pPr/>
              <a:t>13/05/2016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68452CD-60B5-4A22-835B-93E009F934C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E3F742A-1E60-4C9D-B401-FA4D18AA3770}" type="datetimeFigureOut">
              <a:rPr lang="fr-FR" smtClean="0"/>
              <a:pPr/>
              <a:t>13/05/2016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68452CD-60B5-4A22-835B-93E009F934C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742A-1E60-4C9D-B401-FA4D18AA3770}" type="datetimeFigureOut">
              <a:rPr lang="fr-FR" smtClean="0"/>
              <a:pPr/>
              <a:t>13/05/2016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452CD-60B5-4A22-835B-93E009F934C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E3F742A-1E60-4C9D-B401-FA4D18AA3770}" type="datetimeFigureOut">
              <a:rPr lang="fr-FR" smtClean="0"/>
              <a:pPr/>
              <a:t>13/05/2016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68452CD-60B5-4A22-835B-93E009F934C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E3F742A-1E60-4C9D-B401-FA4D18AA3770}" type="datetimeFigureOut">
              <a:rPr lang="fr-FR" smtClean="0"/>
              <a:pPr/>
              <a:t>13/05/2016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68452CD-60B5-4A22-835B-93E009F934C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E3F742A-1E60-4C9D-B401-FA4D18AA3770}" type="datetimeFigureOut">
              <a:rPr lang="fr-FR" smtClean="0"/>
              <a:pPr/>
              <a:t>13/05/2016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68452CD-60B5-4A22-835B-93E009F934C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E3F742A-1E60-4C9D-B401-FA4D18AA3770}" type="datetimeFigureOut">
              <a:rPr lang="fr-FR" smtClean="0"/>
              <a:pPr/>
              <a:t>13/05/2016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68452CD-60B5-4A22-835B-93E009F934C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wvnotcnHiMo" TargetMode="External"/><Relationship Id="rId2" Type="http://schemas.openxmlformats.org/officeDocument/2006/relationships/hyperlink" Target="http://education.francetv.fr/videos/harcelement-a-l-ecole-temoignage-d-amandine-29-ans-v113176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tz76gr-lGwc" TargetMode="External"/><Relationship Id="rId4" Type="http://schemas.openxmlformats.org/officeDocument/2006/relationships/hyperlink" Target="http://www.youtube.com/watch?v=ITcr1NT0pKY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 anchorCtr="0"/>
          <a:lstStyle/>
          <a:p>
            <a:pPr algn="ctr"/>
            <a:r>
              <a:rPr lang="fr-FR" dirty="0" smtClean="0"/>
              <a:t>Le </a:t>
            </a:r>
            <a:r>
              <a:rPr lang="fr-FR" dirty="0"/>
              <a:t>H</a:t>
            </a:r>
            <a:r>
              <a:rPr lang="fr-FR" dirty="0" smtClean="0"/>
              <a:t>arcèlement Scolaire</a:t>
            </a:r>
            <a:endParaRPr lang="fr-FR" dirty="0"/>
          </a:p>
        </p:txBody>
      </p:sp>
      <p:pic>
        <p:nvPicPr>
          <p:cNvPr id="1026" name="Picture 2" descr="C:\Users\cpe2\Desktop\Mon dossier\Images\harceleme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3429000"/>
            <a:ext cx="3096344" cy="2060476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conséquences 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72000"/>
          </a:xfrm>
        </p:spPr>
        <p:txBody>
          <a:bodyPr/>
          <a:lstStyle/>
          <a:p>
            <a:r>
              <a:rPr lang="fr-FR" dirty="0" smtClean="0"/>
              <a:t>Pour la victime :</a:t>
            </a:r>
          </a:p>
          <a:p>
            <a:r>
              <a:rPr lang="fr-FR" sz="2100" dirty="0" smtClean="0">
                <a:solidFill>
                  <a:schemeClr val="accent1">
                    <a:lumMod val="75000"/>
                  </a:schemeClr>
                </a:solidFill>
              </a:rPr>
              <a:t>A court terme :</a:t>
            </a:r>
          </a:p>
          <a:p>
            <a:r>
              <a:rPr lang="fr-FR" sz="1900" dirty="0" smtClean="0"/>
              <a:t>Absentéisme et décrochage scolaire,</a:t>
            </a:r>
          </a:p>
          <a:p>
            <a:r>
              <a:rPr lang="fr-FR" sz="1900" dirty="0" smtClean="0"/>
              <a:t>Troubles du comportement,</a:t>
            </a:r>
          </a:p>
          <a:p>
            <a:r>
              <a:rPr lang="fr-FR" sz="1900" dirty="0" smtClean="0"/>
              <a:t>Isolement,</a:t>
            </a:r>
          </a:p>
          <a:p>
            <a:r>
              <a:rPr lang="fr-FR" sz="2100" dirty="0" smtClean="0">
                <a:solidFill>
                  <a:schemeClr val="accent1">
                    <a:lumMod val="75000"/>
                  </a:schemeClr>
                </a:solidFill>
              </a:rPr>
              <a:t>A moyen terme :</a:t>
            </a:r>
          </a:p>
          <a:p>
            <a:r>
              <a:rPr lang="fr-FR" sz="1900" dirty="0" smtClean="0"/>
              <a:t>Troubles dépressifs,</a:t>
            </a:r>
          </a:p>
          <a:p>
            <a:r>
              <a:rPr lang="fr-FR" sz="1900" dirty="0" smtClean="0"/>
              <a:t>Comportement suicidaire,</a:t>
            </a:r>
          </a:p>
          <a:p>
            <a:r>
              <a:rPr lang="fr-FR" sz="1900" dirty="0" smtClean="0"/>
              <a:t>Comportement violent,</a:t>
            </a:r>
          </a:p>
          <a:p>
            <a:r>
              <a:rPr lang="fr-FR" sz="2100" dirty="0" smtClean="0">
                <a:solidFill>
                  <a:schemeClr val="accent1">
                    <a:lumMod val="75000"/>
                  </a:schemeClr>
                </a:solidFill>
              </a:rPr>
              <a:t>A long terme :</a:t>
            </a:r>
          </a:p>
          <a:p>
            <a:r>
              <a:rPr lang="fr-FR" sz="1900" dirty="0" smtClean="0"/>
              <a:t>Troubles de la socialisation,</a:t>
            </a:r>
          </a:p>
          <a:p>
            <a:r>
              <a:rPr lang="fr-FR" sz="1900" dirty="0" smtClean="0"/>
              <a:t>Troubles psychiques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conséquences …</a:t>
            </a:r>
            <a:endParaRPr lang="fr-FR" dirty="0"/>
          </a:p>
        </p:txBody>
      </p:sp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Pour le/les harceleur(s) :</a:t>
            </a:r>
          </a:p>
          <a:p>
            <a:r>
              <a:rPr lang="fr-FR" sz="2100" dirty="0" smtClean="0">
                <a:solidFill>
                  <a:schemeClr val="accent1">
                    <a:lumMod val="75000"/>
                  </a:schemeClr>
                </a:solidFill>
              </a:rPr>
              <a:t>A court terme :</a:t>
            </a:r>
          </a:p>
          <a:p>
            <a:r>
              <a:rPr lang="fr-FR" sz="1900" dirty="0" smtClean="0"/>
              <a:t>Manque d’empathie,</a:t>
            </a:r>
          </a:p>
          <a:p>
            <a:r>
              <a:rPr lang="fr-FR" sz="1900" dirty="0" smtClean="0"/>
              <a:t>Rapport à la violence,</a:t>
            </a:r>
          </a:p>
          <a:p>
            <a:r>
              <a:rPr lang="fr-FR" sz="2100" dirty="0" smtClean="0">
                <a:solidFill>
                  <a:schemeClr val="accent1">
                    <a:lumMod val="75000"/>
                  </a:schemeClr>
                </a:solidFill>
              </a:rPr>
              <a:t>A moyen terme :</a:t>
            </a:r>
          </a:p>
          <a:p>
            <a:r>
              <a:rPr lang="fr-FR" sz="1900" dirty="0" smtClean="0"/>
              <a:t>Marginalisation,</a:t>
            </a:r>
          </a:p>
          <a:p>
            <a:r>
              <a:rPr lang="fr-FR" sz="1900" dirty="0" smtClean="0"/>
              <a:t>Echec scolaire,</a:t>
            </a:r>
          </a:p>
          <a:p>
            <a:r>
              <a:rPr lang="fr-FR" sz="2100" dirty="0" smtClean="0">
                <a:solidFill>
                  <a:schemeClr val="accent1">
                    <a:lumMod val="75000"/>
                  </a:schemeClr>
                </a:solidFill>
              </a:rPr>
              <a:t>A long terme :</a:t>
            </a:r>
          </a:p>
          <a:p>
            <a:r>
              <a:rPr lang="fr-FR" sz="1900" dirty="0" smtClean="0"/>
              <a:t>Délinquance,</a:t>
            </a:r>
          </a:p>
          <a:p>
            <a:r>
              <a:rPr lang="fr-FR" sz="1900" dirty="0" smtClean="0"/>
              <a:t>Troubles sociaux,</a:t>
            </a:r>
          </a:p>
          <a:p>
            <a:r>
              <a:rPr lang="fr-FR" sz="1900" dirty="0" smtClean="0"/>
              <a:t>Dépression,</a:t>
            </a:r>
          </a:p>
          <a:p>
            <a:endParaRPr lang="fr-FR" dirty="0"/>
          </a:p>
        </p:txBody>
      </p:sp>
      <p:pic>
        <p:nvPicPr>
          <p:cNvPr id="22530" name="Picture 2" descr="http://www.agircontreleharcelementalecole.gouv.fr/wp-content/uploads/2011/10/2013_harcelement_encadres_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2996952"/>
            <a:ext cx="2124075" cy="24003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conséquences …</a:t>
            </a:r>
            <a:endParaRPr lang="fr-FR" dirty="0"/>
          </a:p>
        </p:txBody>
      </p:sp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Pour le/les témoin(s) :</a:t>
            </a:r>
          </a:p>
          <a:p>
            <a:endParaRPr lang="fr-FR" sz="1900" dirty="0" smtClean="0"/>
          </a:p>
          <a:p>
            <a:r>
              <a:rPr lang="fr-FR" sz="1900" dirty="0" smtClean="0"/>
              <a:t>Attitudes violentes</a:t>
            </a:r>
          </a:p>
          <a:p>
            <a:r>
              <a:rPr lang="fr-FR" sz="1900" dirty="0" smtClean="0"/>
              <a:t>Sentiments d’insécurité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399032"/>
          </a:xfrm>
        </p:spPr>
        <p:txBody>
          <a:bodyPr/>
          <a:lstStyle/>
          <a:p>
            <a:r>
              <a:rPr lang="fr-FR" dirty="0" smtClean="0"/>
              <a:t>Une image pour résumer …</a:t>
            </a:r>
            <a:endParaRPr lang="fr-FR" dirty="0"/>
          </a:p>
        </p:txBody>
      </p:sp>
      <p:pic>
        <p:nvPicPr>
          <p:cNvPr id="25602" name="Picture 2" descr="C:\Users\cpe2\Desktop\Mon dossier\Harcèlement\affiche-harcelemen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143132"/>
            <a:ext cx="8424934" cy="55507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Quelques exemples … en images 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hlinkClick r:id="rId2"/>
              </a:rPr>
              <a:t>Témoignage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>
                <a:hlinkClick r:id="rId3"/>
              </a:rPr>
              <a:t>La gifle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>
                <a:hlinkClick r:id="rId4"/>
              </a:rPr>
              <a:t>La rumeur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>
                <a:hlinkClick r:id="rId5"/>
              </a:rPr>
              <a:t>Les injures</a:t>
            </a:r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Définition 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1900" dirty="0" smtClean="0"/>
              <a:t>Le harcèlement se définit comme une 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violence répétée </a:t>
            </a:r>
            <a:r>
              <a:rPr lang="fr-FR" sz="1900" dirty="0" smtClean="0"/>
              <a:t>qui peut être 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verbale, physique ou psychologique</a:t>
            </a:r>
            <a:r>
              <a:rPr lang="fr-FR" sz="1900" dirty="0" smtClean="0"/>
              <a:t>. Cette violence se retrouve aussi au sein de l’école. Elle est le fait 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d’un ou de plusieurs élèves</a:t>
            </a:r>
            <a:r>
              <a:rPr lang="fr-FR" sz="1900" dirty="0" smtClean="0"/>
              <a:t> à l’encontre 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d’une victime </a:t>
            </a:r>
            <a:r>
              <a:rPr lang="fr-FR" sz="1900" dirty="0" smtClean="0"/>
              <a:t>qui ne peut se défendre.</a:t>
            </a:r>
          </a:p>
          <a:p>
            <a:pPr>
              <a:buNone/>
            </a:pPr>
            <a:endParaRPr lang="fr-FR" sz="1900" dirty="0" smtClean="0"/>
          </a:p>
          <a:p>
            <a:r>
              <a:rPr lang="fr-FR" sz="1900" dirty="0" smtClean="0"/>
              <a:t>Lorsqu’un enfant est 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insulté, menacé, battu, bousculé ou reçoit des messages injurieux à répétition</a:t>
            </a:r>
            <a:r>
              <a:rPr lang="fr-FR" sz="1900" dirty="0" smtClean="0"/>
              <a:t>, on parle donc de harcèlement.</a:t>
            </a:r>
          </a:p>
          <a:p>
            <a:endParaRPr lang="fr-FR" dirty="0"/>
          </a:p>
        </p:txBody>
      </p:sp>
      <p:pic>
        <p:nvPicPr>
          <p:cNvPr id="19458" name="Picture 2" descr="http://img.over-blog.com/225x300/3/96/30/51/bully-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188640"/>
            <a:ext cx="1495054" cy="1993404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caractéristiques 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b="1" dirty="0" smtClean="0"/>
              <a:t>Les 3 caractéristiques du harcèlement en milieu scolaire :</a:t>
            </a:r>
          </a:p>
          <a:p>
            <a:pPr>
              <a:buNone/>
            </a:pPr>
            <a:endParaRPr lang="fr-FR" dirty="0" smtClean="0"/>
          </a:p>
          <a:p>
            <a:r>
              <a:rPr lang="fr-FR" sz="2800" b="1" dirty="0" smtClean="0">
                <a:solidFill>
                  <a:schemeClr val="accent1">
                    <a:lumMod val="75000"/>
                  </a:schemeClr>
                </a:solidFill>
              </a:rPr>
              <a:t>La violence</a:t>
            </a:r>
            <a:r>
              <a:rPr lang="fr-FR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sz="2100" dirty="0" smtClean="0"/>
              <a:t>: c’est un rapport de force et de domination entre un ou plusieurs élèves et une ou plusieurs victimes.</a:t>
            </a:r>
          </a:p>
          <a:p>
            <a:r>
              <a:rPr lang="fr-FR" sz="2800" b="1" dirty="0" smtClean="0">
                <a:solidFill>
                  <a:schemeClr val="accent1">
                    <a:lumMod val="75000"/>
                  </a:schemeClr>
                </a:solidFill>
              </a:rPr>
              <a:t>La répétitivité</a:t>
            </a:r>
            <a:r>
              <a:rPr lang="fr-FR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sz="2100" dirty="0" smtClean="0"/>
              <a:t>: il s’agit d’agressions qui se répètent régulièrement durant une longue période.</a:t>
            </a:r>
            <a:r>
              <a:rPr lang="fr-FR" sz="2100" b="1" dirty="0" smtClean="0"/>
              <a:t> </a:t>
            </a:r>
            <a:endParaRPr lang="fr-FR" sz="2100" dirty="0" smtClean="0"/>
          </a:p>
          <a:p>
            <a:r>
              <a:rPr lang="fr-FR" sz="2800" b="1" dirty="0" smtClean="0">
                <a:solidFill>
                  <a:schemeClr val="accent1">
                    <a:lumMod val="75000"/>
                  </a:schemeClr>
                </a:solidFill>
              </a:rPr>
              <a:t>L’isolement de la victime</a:t>
            </a:r>
            <a:r>
              <a:rPr lang="fr-FR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sz="2100" dirty="0" smtClean="0"/>
              <a:t>: la victime est souvent isolée, plus petite, faible physiquement, et dans l’incapacité de se défendre.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différentes formes ….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5146592"/>
          </a:xfrm>
        </p:spPr>
        <p:txBody>
          <a:bodyPr>
            <a:normAutofit/>
          </a:bodyPr>
          <a:lstStyle/>
          <a:p>
            <a:r>
              <a:rPr lang="fr-FR" b="1" dirty="0" smtClean="0"/>
              <a:t>Le harcèlement physique/verbal :</a:t>
            </a:r>
          </a:p>
          <a:p>
            <a:pPr>
              <a:buNone/>
            </a:pPr>
            <a:endParaRPr lang="fr-FR" dirty="0" smtClean="0"/>
          </a:p>
          <a:p>
            <a:r>
              <a:rPr lang="fr-FR" sz="1900" dirty="0" smtClean="0"/>
              <a:t>des coups, pincements, tirage de cheveux,</a:t>
            </a:r>
          </a:p>
          <a:p>
            <a:r>
              <a:rPr lang="fr-FR" sz="1900" dirty="0" smtClean="0"/>
              <a:t>des bousculades, jets d’objets,</a:t>
            </a:r>
          </a:p>
          <a:p>
            <a:r>
              <a:rPr lang="fr-FR" sz="1900" dirty="0" smtClean="0"/>
              <a:t>des bagarres organisées par un ou plusieurs harceleurs,</a:t>
            </a:r>
          </a:p>
          <a:p>
            <a:r>
              <a:rPr lang="fr-FR" sz="1900" dirty="0" smtClean="0"/>
              <a:t>des vols et du racket,</a:t>
            </a:r>
          </a:p>
          <a:p>
            <a:r>
              <a:rPr lang="fr-FR" sz="1900" dirty="0" smtClean="0"/>
              <a:t>des dégradations de matériel scolaire ou de vêtements,</a:t>
            </a:r>
          </a:p>
          <a:p>
            <a:r>
              <a:rPr lang="fr-FR" sz="1900" dirty="0" smtClean="0"/>
              <a:t>des violences à connotation sexuelle : voyeurisme dans les toilettes, déshabillage et baisers forcés, gestes déplacés…,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différentes formes ….</a:t>
            </a:r>
            <a:endParaRPr lang="fr-FR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572000"/>
          </a:xfrm>
        </p:spPr>
        <p:txBody>
          <a:bodyPr>
            <a:normAutofit/>
          </a:bodyPr>
          <a:lstStyle/>
          <a:p>
            <a:r>
              <a:rPr lang="fr-FR" b="1" dirty="0" smtClean="0"/>
              <a:t>Le harcèlement psychologique/verbal : </a:t>
            </a:r>
          </a:p>
          <a:p>
            <a:pPr>
              <a:buNone/>
            </a:pPr>
            <a:endParaRPr lang="fr-FR" b="1" dirty="0" smtClean="0"/>
          </a:p>
          <a:p>
            <a:r>
              <a:rPr lang="fr-FR" sz="1600" dirty="0" smtClean="0"/>
              <a:t>Ce type de violence – verbale, psychologique et symbolique – est plus discret que le harcèlement physique, et donc plus difficile à détecter par les adultes.</a:t>
            </a:r>
          </a:p>
          <a:p>
            <a:endParaRPr lang="fr-FR" sz="1600" dirty="0" smtClean="0"/>
          </a:p>
          <a:p>
            <a:r>
              <a:rPr lang="fr-FR" sz="2000" dirty="0" smtClean="0"/>
              <a:t>l’utilisation de surnoms dévalorisants,</a:t>
            </a:r>
          </a:p>
          <a:p>
            <a:r>
              <a:rPr lang="fr-FR" sz="2000" dirty="0" smtClean="0"/>
              <a:t>des moqueries, insultes, menaces,</a:t>
            </a:r>
          </a:p>
          <a:p>
            <a:r>
              <a:rPr lang="fr-FR" sz="2000" dirty="0" smtClean="0"/>
              <a:t>des humiliations, chantages, propagations de fausses rumeurs,</a:t>
            </a:r>
          </a:p>
          <a:p>
            <a:r>
              <a:rPr lang="fr-FR" sz="2000" dirty="0" smtClean="0"/>
              <a:t>des pratiques de discrimination, d’exclusion et de mise à l’écart …,</a:t>
            </a:r>
            <a:endParaRPr lang="fr-FR" sz="1900" dirty="0" smtClean="0"/>
          </a:p>
          <a:p>
            <a:endParaRPr lang="fr-FR" sz="19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Quelques chiffres …</a:t>
            </a:r>
            <a:endParaRPr lang="fr-FR" dirty="0"/>
          </a:p>
        </p:txBody>
      </p:sp>
      <p:pic>
        <p:nvPicPr>
          <p:cNvPr id="4" name="Espace réservé du contenu 3" descr="2013_harcelement_encadres_0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63688" y="2996952"/>
            <a:ext cx="2124075" cy="2219325"/>
          </a:xfrm>
        </p:spPr>
      </p:pic>
      <p:pic>
        <p:nvPicPr>
          <p:cNvPr id="2050" name="Picture 2" descr="http://www.agircontreleharcelementalecole.gouv.fr/wp-content/uploads/2011/10/2013_harcelement_encadres_03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1916832"/>
            <a:ext cx="2124075" cy="24574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241376"/>
            <a:ext cx="8229600" cy="4572000"/>
          </a:xfrm>
        </p:spPr>
        <p:txBody>
          <a:bodyPr>
            <a:normAutofit fontScale="55000" lnSpcReduction="20000"/>
          </a:bodyPr>
          <a:lstStyle/>
          <a:p>
            <a:r>
              <a:rPr lang="fr-FR" dirty="0" smtClean="0"/>
              <a:t>Avec le développement des nouvelles technologies et des réseaux sociaux, les harceleurs peuvent poursuivre leurs victimes hors des murs de l’École. </a:t>
            </a:r>
            <a:r>
              <a:rPr lang="fr-FR" sz="3600" dirty="0" smtClean="0">
                <a:solidFill>
                  <a:schemeClr val="accent1">
                    <a:lumMod val="75000"/>
                  </a:schemeClr>
                </a:solidFill>
              </a:rPr>
              <a:t>On parle alors de « cyber-harcèlement ».</a:t>
            </a:r>
          </a:p>
          <a:p>
            <a:pPr>
              <a:buNone/>
            </a:pPr>
            <a:endParaRPr lang="fr-FR" sz="36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FR" dirty="0" smtClean="0"/>
              <a:t>Il se pratique via les </a:t>
            </a:r>
            <a:r>
              <a:rPr lang="fr-FR" sz="3600" dirty="0" err="1" smtClean="0">
                <a:solidFill>
                  <a:schemeClr val="accent1">
                    <a:lumMod val="75000"/>
                  </a:schemeClr>
                </a:solidFill>
              </a:rPr>
              <a:t>SMS</a:t>
            </a:r>
            <a:r>
              <a:rPr lang="fr-FR" sz="3600" dirty="0" smtClean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fr-FR" sz="3600" dirty="0" smtClean="0"/>
              <a:t> </a:t>
            </a:r>
            <a:r>
              <a:rPr lang="fr-FR" sz="3600" dirty="0" smtClean="0">
                <a:solidFill>
                  <a:schemeClr val="accent1">
                    <a:lumMod val="75000"/>
                  </a:schemeClr>
                </a:solidFill>
              </a:rPr>
              <a:t>commentaires et vidéos </a:t>
            </a:r>
            <a:r>
              <a:rPr lang="fr-FR" dirty="0" smtClean="0"/>
              <a:t>postés sur les réseaux sociaux, les </a:t>
            </a:r>
            <a:r>
              <a:rPr lang="fr-FR" sz="3600" dirty="0" smtClean="0">
                <a:solidFill>
                  <a:schemeClr val="accent1">
                    <a:lumMod val="75000"/>
                  </a:schemeClr>
                </a:solidFill>
              </a:rPr>
              <a:t>photos</a:t>
            </a:r>
            <a:r>
              <a:rPr lang="fr-FR" dirty="0" smtClean="0"/>
              <a:t> prises avec les téléphones portables, etc., et place la victime dans un état d’insécurité permanent. La violence peut l’atteindre partout et tout le temps.</a:t>
            </a:r>
          </a:p>
          <a:p>
            <a:pPr>
              <a:buNone/>
            </a:pPr>
            <a:endParaRPr lang="fr-FR" dirty="0" smtClean="0"/>
          </a:p>
          <a:p>
            <a:r>
              <a:rPr lang="fr-FR" b="1" dirty="0" smtClean="0"/>
              <a:t>Exemples de cyber-harcèlement :</a:t>
            </a:r>
            <a:r>
              <a:rPr lang="fr-FR" dirty="0" smtClean="0"/>
              <a:t> </a:t>
            </a:r>
          </a:p>
          <a:p>
            <a:r>
              <a:rPr lang="fr-FR" dirty="0" smtClean="0"/>
              <a:t>moqueries en ligne,</a:t>
            </a:r>
          </a:p>
          <a:p>
            <a:r>
              <a:rPr lang="fr-FR" dirty="0" smtClean="0"/>
              <a:t>propagation de rumeurs par téléphone mobile ou internet,</a:t>
            </a:r>
          </a:p>
          <a:p>
            <a:r>
              <a:rPr lang="fr-FR" dirty="0" smtClean="0"/>
              <a:t>création d’une page ou d’un profil à l’encontre d’une personne,</a:t>
            </a:r>
          </a:p>
          <a:p>
            <a:r>
              <a:rPr lang="fr-FR" dirty="0" smtClean="0"/>
              <a:t>envoi de photographies sexuellement explicites ou humiliantes,</a:t>
            </a:r>
          </a:p>
          <a:p>
            <a:r>
              <a:rPr lang="fr-FR" dirty="0" smtClean="0"/>
              <a:t>publication d’une vidéo de la victime en mauvaise posture,</a:t>
            </a:r>
          </a:p>
          <a:p>
            <a:r>
              <a:rPr lang="fr-FR" dirty="0" smtClean="0"/>
              <a:t>envoi de messages injurieux ou menaçants par </a:t>
            </a:r>
            <a:r>
              <a:rPr lang="fr-FR" dirty="0" err="1" smtClean="0"/>
              <a:t>SMS</a:t>
            </a:r>
            <a:r>
              <a:rPr lang="fr-FR" dirty="0" smtClean="0"/>
              <a:t> ou courrier électronique …,</a:t>
            </a:r>
          </a:p>
          <a:p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158824" y="37378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</a:t>
            </a:r>
            <a:r>
              <a:rPr kumimoji="0" lang="fr-FR" sz="4200" b="0" i="0" u="none" strike="noStrike" kern="1200" cap="none" spc="0" normalizeH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Cyber – harcèlement</a:t>
            </a:r>
            <a:r>
              <a:rPr kumimoji="0" lang="fr-FR" sz="4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fr-FR" sz="42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1506" name="Picture 2" descr="http://www.agircontreleharcelementalecole.gouv.fr/wp-content/uploads/2011/10/2013_harcelement_encadres_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00800" y="260648"/>
            <a:ext cx="1835696" cy="19180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Les acteurs du harcèlement …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628800"/>
            <a:ext cx="8229600" cy="4572000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Le(s) harceleur(s), </a:t>
            </a:r>
            <a:r>
              <a:rPr lang="fr-FR" sz="2100" dirty="0" smtClean="0"/>
              <a:t>parvenant à faire de ses camarades témoins les complices de ses actes, installent une relation de domination collective sur la victime.</a:t>
            </a:r>
          </a:p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La victime</a:t>
            </a:r>
            <a:r>
              <a:rPr lang="fr-FR" dirty="0" smtClean="0"/>
              <a:t>, </a:t>
            </a:r>
            <a:r>
              <a:rPr lang="fr-FR" sz="1900" dirty="0" smtClean="0"/>
              <a:t>ne trouvant ni défense ni empathie chez ses pairs, s’enferme  très souvent dans l’isolement</a:t>
            </a:r>
            <a:r>
              <a:rPr lang="fr-FR" dirty="0" smtClean="0"/>
              <a:t>.</a:t>
            </a:r>
          </a:p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Les témoins</a:t>
            </a:r>
            <a:r>
              <a:rPr lang="fr-FR" dirty="0" smtClean="0"/>
              <a:t>, </a:t>
            </a:r>
            <a:r>
              <a:rPr lang="fr-FR" sz="1900" dirty="0" smtClean="0"/>
              <a:t>en soutenant, encourageant ou faisant semblant d’ignorer le harcèlement, renforcent la violence du harceleur.</a:t>
            </a:r>
          </a:p>
          <a:p>
            <a:pPr>
              <a:buNone/>
            </a:pPr>
            <a:endParaRPr lang="fr-FR" dirty="0"/>
          </a:p>
        </p:txBody>
      </p:sp>
      <p:pic>
        <p:nvPicPr>
          <p:cNvPr id="4" name="Picture 4" descr="http://cache.20minutes.fr/img/photos/20mn/2011-10/2011-10-25/article_illuscolle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4725144"/>
            <a:ext cx="2987080" cy="1939664"/>
          </a:xfrm>
          <a:prstGeom prst="rect">
            <a:avLst/>
          </a:prstGeom>
          <a:noFill/>
          <a:ln w="44450">
            <a:solidFill>
              <a:schemeClr val="accent1">
                <a:lumMod val="75000"/>
              </a:schemeClr>
            </a:solidFill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recours possibles 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FR" dirty="0" smtClean="0"/>
              <a:t>Lorsqu’un collégien ou un lycéen commet </a:t>
            </a:r>
            <a:r>
              <a:rPr lang="fr-FR" sz="3400" dirty="0" smtClean="0">
                <a:solidFill>
                  <a:schemeClr val="accent1">
                    <a:lumMod val="75000"/>
                  </a:schemeClr>
                </a:solidFill>
              </a:rPr>
              <a:t>un acte grave </a:t>
            </a:r>
            <a:r>
              <a:rPr lang="fr-FR" dirty="0" smtClean="0"/>
              <a:t>à l’égard d’un membre du personnel ou d’un autre élève, une </a:t>
            </a:r>
            <a:r>
              <a:rPr lang="fr-FR" sz="3400" dirty="0" smtClean="0">
                <a:solidFill>
                  <a:schemeClr val="accent1">
                    <a:lumMod val="75000"/>
                  </a:schemeClr>
                </a:solidFill>
              </a:rPr>
              <a:t>sanction</a:t>
            </a:r>
            <a:r>
              <a:rPr lang="fr-FR" dirty="0" smtClean="0"/>
              <a:t> est prononcée. Les sanctions, définies par la circulaire 2011-111 du 1-08-2011, peuvent être précisées dans le règlement intérieur.</a:t>
            </a:r>
          </a:p>
          <a:p>
            <a:pPr>
              <a:buNone/>
            </a:pPr>
            <a:r>
              <a:rPr lang="fr-FR" dirty="0" smtClean="0"/>
              <a:t> </a:t>
            </a:r>
            <a:br>
              <a:rPr lang="fr-FR" dirty="0" smtClean="0"/>
            </a:b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L’échelle des sanctions, définie, est la suivante :</a:t>
            </a:r>
          </a:p>
          <a:p>
            <a:pPr>
              <a:buNone/>
            </a:pPr>
            <a:endParaRPr lang="fr-FR" dirty="0" smtClean="0"/>
          </a:p>
          <a:p>
            <a:r>
              <a:rPr lang="fr-FR" sz="2700" dirty="0" smtClean="0"/>
              <a:t>l’avertissement,</a:t>
            </a:r>
          </a:p>
          <a:p>
            <a:r>
              <a:rPr lang="fr-FR" sz="2700" dirty="0" smtClean="0"/>
              <a:t>le blâme,</a:t>
            </a:r>
          </a:p>
          <a:p>
            <a:r>
              <a:rPr lang="fr-FR" sz="2700" dirty="0" smtClean="0"/>
              <a:t>la mesure de responsabilisation : elle a pour objectif de responsabiliser les élèves sur les conséquences de leurs actes, en les faisant participer à des activités de solidarité, culturelles ou de formation.</a:t>
            </a:r>
          </a:p>
          <a:p>
            <a:r>
              <a:rPr lang="fr-FR" sz="2700" dirty="0" smtClean="0"/>
              <a:t>l’exclusion temporaire de la classe, </a:t>
            </a:r>
          </a:p>
          <a:p>
            <a:r>
              <a:rPr lang="fr-FR" sz="2700" dirty="0" smtClean="0"/>
              <a:t>l’exclusion temporaire de l’établissement, </a:t>
            </a:r>
          </a:p>
          <a:p>
            <a:r>
              <a:rPr lang="fr-FR" sz="2700" dirty="0" smtClean="0"/>
              <a:t>l’exclusion définitive de l’établissement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256</TotalTime>
  <Words>636</Words>
  <Application>Microsoft Office PowerPoint</Application>
  <PresentationFormat>Affichage à l'écran (4:3)</PresentationFormat>
  <Paragraphs>95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Verve</vt:lpstr>
      <vt:lpstr>Le Harcèlement Scolaire</vt:lpstr>
      <vt:lpstr>Définition …</vt:lpstr>
      <vt:lpstr>Les caractéristiques …</vt:lpstr>
      <vt:lpstr>Les différentes formes ….</vt:lpstr>
      <vt:lpstr>Les différentes formes ….</vt:lpstr>
      <vt:lpstr>Quelques chiffres …</vt:lpstr>
      <vt:lpstr>Diapositive 7</vt:lpstr>
      <vt:lpstr>Les acteurs du harcèlement …</vt:lpstr>
      <vt:lpstr>Les recours possibles …</vt:lpstr>
      <vt:lpstr>Les conséquences …</vt:lpstr>
      <vt:lpstr>Les conséquences …</vt:lpstr>
      <vt:lpstr>Les conséquences …</vt:lpstr>
      <vt:lpstr>Une image pour résumer …</vt:lpstr>
      <vt:lpstr>Quelques exemples … en images </vt:lpstr>
    </vt:vector>
  </TitlesOfParts>
  <Company>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Harcèlement Scolaire</dc:title>
  <dc:creator>cpe2</dc:creator>
  <cp:lastModifiedBy>CPE</cp:lastModifiedBy>
  <cp:revision>38</cp:revision>
  <dcterms:created xsi:type="dcterms:W3CDTF">2014-02-04T12:31:48Z</dcterms:created>
  <dcterms:modified xsi:type="dcterms:W3CDTF">2016-05-13T15:01:11Z</dcterms:modified>
</cp:coreProperties>
</file>