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1"/>
  </p:notesMasterIdLst>
  <p:handoutMasterIdLst>
    <p:handoutMasterId r:id="rId22"/>
  </p:handoutMasterIdLst>
  <p:sldIdLst>
    <p:sldId id="256" r:id="rId2"/>
    <p:sldId id="264" r:id="rId3"/>
    <p:sldId id="276" r:id="rId4"/>
    <p:sldId id="277" r:id="rId5"/>
    <p:sldId id="278" r:id="rId6"/>
    <p:sldId id="279" r:id="rId7"/>
    <p:sldId id="280" r:id="rId8"/>
    <p:sldId id="281" r:id="rId9"/>
    <p:sldId id="282" r:id="rId10"/>
    <p:sldId id="283" r:id="rId11"/>
    <p:sldId id="284" r:id="rId12"/>
    <p:sldId id="286" r:id="rId13"/>
    <p:sldId id="287" r:id="rId14"/>
    <p:sldId id="289" r:id="rId15"/>
    <p:sldId id="285" r:id="rId16"/>
    <p:sldId id="288" r:id="rId17"/>
    <p:sldId id="290" r:id="rId18"/>
    <p:sldId id="291" r:id="rId19"/>
    <p:sldId id="275" r:id="rId20"/>
  </p:sldIdLst>
  <p:sldSz cx="12192000" cy="6858000"/>
  <p:notesSz cx="6858000"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105" d="100"/>
          <a:sy n="105" d="100"/>
        </p:scale>
        <p:origin x="-84" y="-24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443F5E53-978B-465C-AEEE-92456F1C482B}" type="datetimeFigureOut">
              <a:rPr lang="fr-FR" smtClean="0"/>
              <a:t>22/01/2018</a:t>
            </a:fld>
            <a:endParaRPr lang="fr-FR"/>
          </a:p>
        </p:txBody>
      </p:sp>
      <p:sp>
        <p:nvSpPr>
          <p:cNvPr id="4" name="Espace réservé du pied de page 3"/>
          <p:cNvSpPr>
            <a:spLocks noGrp="1"/>
          </p:cNvSpPr>
          <p:nvPr>
            <p:ph type="ftr" sz="quarter" idx="2"/>
          </p:nvPr>
        </p:nvSpPr>
        <p:spPr>
          <a:xfrm>
            <a:off x="0" y="9428162"/>
            <a:ext cx="29718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9428162"/>
            <a:ext cx="2971800" cy="496888"/>
          </a:xfrm>
          <a:prstGeom prst="rect">
            <a:avLst/>
          </a:prstGeom>
        </p:spPr>
        <p:txBody>
          <a:bodyPr vert="horz" lIns="91440" tIns="45720" rIns="91440" bIns="45720" rtlCol="0" anchor="b"/>
          <a:lstStyle>
            <a:lvl1pPr algn="r">
              <a:defRPr sz="1200"/>
            </a:lvl1pPr>
          </a:lstStyle>
          <a:p>
            <a:fld id="{BD75F8AB-AB89-4DD7-96BA-B43620B9E86C}" type="slidenum">
              <a:rPr lang="fr-FR" smtClean="0"/>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71800"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1"/>
            <a:ext cx="2971800" cy="498056"/>
          </a:xfrm>
          <a:prstGeom prst="rect">
            <a:avLst/>
          </a:prstGeom>
        </p:spPr>
        <p:txBody>
          <a:bodyPr vert="horz" lIns="91440" tIns="45720" rIns="91440" bIns="45720" rtlCol="0"/>
          <a:lstStyle>
            <a:lvl1pPr algn="r">
              <a:defRPr sz="1200"/>
            </a:lvl1pPr>
          </a:lstStyle>
          <a:p>
            <a:fld id="{3C625C8F-0DC5-4463-8199-50E252730377}" type="datetimeFigureOut">
              <a:rPr lang="fr-FR" smtClean="0"/>
              <a:pPr/>
              <a:t>22/01/2018</a:t>
            </a:fld>
            <a:endParaRPr lang="fr-FR"/>
          </a:p>
        </p:txBody>
      </p:sp>
      <p:sp>
        <p:nvSpPr>
          <p:cNvPr id="4" name="Espace réservé de l'image des diapositives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5"/>
            <a:ext cx="2971800" cy="49805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9428585"/>
            <a:ext cx="2971800" cy="498054"/>
          </a:xfrm>
          <a:prstGeom prst="rect">
            <a:avLst/>
          </a:prstGeom>
        </p:spPr>
        <p:txBody>
          <a:bodyPr vert="horz" lIns="91440" tIns="45720" rIns="91440" bIns="45720" rtlCol="0" anchor="b"/>
          <a:lstStyle>
            <a:lvl1pPr algn="r">
              <a:defRPr sz="1200"/>
            </a:lvl1pPr>
          </a:lstStyle>
          <a:p>
            <a:fld id="{7740CB9D-A02D-407D-BEE2-5FB839CC131C}" type="slidenum">
              <a:rPr lang="fr-FR" smtClean="0"/>
              <a:pPr/>
              <a:t>‹N°›</a:t>
            </a:fld>
            <a:endParaRPr lang="fr-FR"/>
          </a:p>
        </p:txBody>
      </p:sp>
    </p:spTree>
    <p:extLst>
      <p:ext uri="{BB962C8B-B14F-4D97-AF65-F5344CB8AC3E}">
        <p14:creationId xmlns:p14="http://schemas.microsoft.com/office/powerpoint/2010/main" xmlns="" val="3788635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0879AF41-078F-409B-B028-4BABBD551438}" type="datetimeFigureOut">
              <a:rPr lang="fr-FR" smtClean="0"/>
              <a:pPr/>
              <a:t>22/01/2018</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F67A31C-0A32-4A15-8BC3-09239EE0C1A1}" type="slidenum">
              <a:rPr lang="fr-FR" smtClean="0"/>
              <a:pPr/>
              <a:t>‹N°›</a:t>
            </a:fld>
            <a:endParaRPr lang="fr-FR"/>
          </a:p>
        </p:txBody>
      </p:sp>
    </p:spTree>
    <p:extLst>
      <p:ext uri="{BB962C8B-B14F-4D97-AF65-F5344CB8AC3E}">
        <p14:creationId xmlns:p14="http://schemas.microsoft.com/office/powerpoint/2010/main" xmlns="" val="2048195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0879AF41-078F-409B-B028-4BABBD551438}" type="datetimeFigureOut">
              <a:rPr lang="fr-FR" smtClean="0"/>
              <a:pPr/>
              <a:t>22/01/2018</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F67A31C-0A32-4A15-8BC3-09239EE0C1A1}" type="slidenum">
              <a:rPr lang="fr-FR" smtClean="0"/>
              <a:pPr/>
              <a:t>‹N°›</a:t>
            </a:fld>
            <a:endParaRPr lang="fr-FR"/>
          </a:p>
        </p:txBody>
      </p:sp>
    </p:spTree>
    <p:extLst>
      <p:ext uri="{BB962C8B-B14F-4D97-AF65-F5344CB8AC3E}">
        <p14:creationId xmlns:p14="http://schemas.microsoft.com/office/powerpoint/2010/main" xmlns="" val="1826647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0879AF41-078F-409B-B028-4BABBD551438}" type="datetimeFigureOut">
              <a:rPr lang="fr-FR" smtClean="0"/>
              <a:pPr/>
              <a:t>22/01/2018</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F67A31C-0A32-4A15-8BC3-09239EE0C1A1}" type="slidenum">
              <a:rPr lang="fr-FR" smtClean="0"/>
              <a:pPr/>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713513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0879AF41-078F-409B-B028-4BABBD551438}" type="datetimeFigureOut">
              <a:rPr lang="fr-FR" smtClean="0"/>
              <a:pPr/>
              <a:t>22/01/2018</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67A31C-0A32-4A15-8BC3-09239EE0C1A1}" type="slidenum">
              <a:rPr lang="fr-FR" smtClean="0"/>
              <a:pPr/>
              <a:t>‹N°›</a:t>
            </a:fld>
            <a:endParaRPr lang="fr-FR"/>
          </a:p>
        </p:txBody>
      </p:sp>
    </p:spTree>
    <p:extLst>
      <p:ext uri="{BB962C8B-B14F-4D97-AF65-F5344CB8AC3E}">
        <p14:creationId xmlns:p14="http://schemas.microsoft.com/office/powerpoint/2010/main" xmlns="" val="3599870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0879AF41-078F-409B-B028-4BABBD551438}" type="datetimeFigureOut">
              <a:rPr lang="fr-FR" smtClean="0"/>
              <a:pPr/>
              <a:t>22/01/2018</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67A31C-0A32-4A15-8BC3-09239EE0C1A1}" type="slidenum">
              <a:rPr lang="fr-FR" smtClean="0"/>
              <a:pPr/>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366739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0879AF41-078F-409B-B028-4BABBD551438}" type="datetimeFigureOut">
              <a:rPr lang="fr-FR" smtClean="0"/>
              <a:pPr/>
              <a:t>22/01/2018</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67A31C-0A32-4A15-8BC3-09239EE0C1A1}" type="slidenum">
              <a:rPr lang="fr-FR" smtClean="0"/>
              <a:pPr/>
              <a:t>‹N°›</a:t>
            </a:fld>
            <a:endParaRPr lang="fr-FR"/>
          </a:p>
        </p:txBody>
      </p:sp>
    </p:spTree>
    <p:extLst>
      <p:ext uri="{BB962C8B-B14F-4D97-AF65-F5344CB8AC3E}">
        <p14:creationId xmlns:p14="http://schemas.microsoft.com/office/powerpoint/2010/main" xmlns="" val="18443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879AF41-078F-409B-B028-4BABBD551438}" type="datetimeFigureOut">
              <a:rPr lang="fr-FR" smtClean="0"/>
              <a:pPr/>
              <a:t>22/01/2018</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F67A31C-0A32-4A15-8BC3-09239EE0C1A1}" type="slidenum">
              <a:rPr lang="fr-FR" smtClean="0"/>
              <a:pPr/>
              <a:t>‹N°›</a:t>
            </a:fld>
            <a:endParaRPr lang="fr-FR"/>
          </a:p>
        </p:txBody>
      </p:sp>
    </p:spTree>
    <p:extLst>
      <p:ext uri="{BB962C8B-B14F-4D97-AF65-F5344CB8AC3E}">
        <p14:creationId xmlns:p14="http://schemas.microsoft.com/office/powerpoint/2010/main" xmlns="" val="2981515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879AF41-078F-409B-B028-4BABBD551438}" type="datetimeFigureOut">
              <a:rPr lang="fr-FR" smtClean="0"/>
              <a:pPr/>
              <a:t>22/01/2018</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F67A31C-0A32-4A15-8BC3-09239EE0C1A1}" type="slidenum">
              <a:rPr lang="fr-FR" smtClean="0"/>
              <a:pPr/>
              <a:t>‹N°›</a:t>
            </a:fld>
            <a:endParaRPr lang="fr-FR"/>
          </a:p>
        </p:txBody>
      </p:sp>
    </p:spTree>
    <p:extLst>
      <p:ext uri="{BB962C8B-B14F-4D97-AF65-F5344CB8AC3E}">
        <p14:creationId xmlns:p14="http://schemas.microsoft.com/office/powerpoint/2010/main" xmlns="" val="1239932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879AF41-078F-409B-B028-4BABBD551438}" type="datetimeFigureOut">
              <a:rPr lang="fr-FR" smtClean="0"/>
              <a:pPr/>
              <a:t>22/01/2018</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F67A31C-0A32-4A15-8BC3-09239EE0C1A1}" type="slidenum">
              <a:rPr lang="fr-FR" smtClean="0"/>
              <a:pPr/>
              <a:t>‹N°›</a:t>
            </a:fld>
            <a:endParaRPr lang="fr-FR"/>
          </a:p>
        </p:txBody>
      </p:sp>
    </p:spTree>
    <p:extLst>
      <p:ext uri="{BB962C8B-B14F-4D97-AF65-F5344CB8AC3E}">
        <p14:creationId xmlns:p14="http://schemas.microsoft.com/office/powerpoint/2010/main" xmlns="" val="3462379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0879AF41-078F-409B-B028-4BABBD551438}" type="datetimeFigureOut">
              <a:rPr lang="fr-FR" smtClean="0"/>
              <a:pPr/>
              <a:t>22/01/2018</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F67A31C-0A32-4A15-8BC3-09239EE0C1A1}" type="slidenum">
              <a:rPr lang="fr-FR" smtClean="0"/>
              <a:pPr/>
              <a:t>‹N°›</a:t>
            </a:fld>
            <a:endParaRPr lang="fr-FR"/>
          </a:p>
        </p:txBody>
      </p:sp>
    </p:spTree>
    <p:extLst>
      <p:ext uri="{BB962C8B-B14F-4D97-AF65-F5344CB8AC3E}">
        <p14:creationId xmlns:p14="http://schemas.microsoft.com/office/powerpoint/2010/main" xmlns="" val="1802193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879AF41-078F-409B-B028-4BABBD551438}" type="datetimeFigureOut">
              <a:rPr lang="fr-FR" smtClean="0"/>
              <a:pPr/>
              <a:t>22/01/2018</a:t>
            </a:fld>
            <a:endParaRPr lang="fr-FR"/>
          </a:p>
        </p:txBody>
      </p:sp>
      <p:sp>
        <p:nvSpPr>
          <p:cNvPr id="6" name="Footer Placeholder 5"/>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F67A31C-0A32-4A15-8BC3-09239EE0C1A1}" type="slidenum">
              <a:rPr lang="fr-FR" smtClean="0"/>
              <a:pPr/>
              <a:t>‹N°›</a:t>
            </a:fld>
            <a:endParaRPr lang="fr-FR"/>
          </a:p>
        </p:txBody>
      </p:sp>
    </p:spTree>
    <p:extLst>
      <p:ext uri="{BB962C8B-B14F-4D97-AF65-F5344CB8AC3E}">
        <p14:creationId xmlns:p14="http://schemas.microsoft.com/office/powerpoint/2010/main" xmlns="" val="3419752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0879AF41-078F-409B-B028-4BABBD551438}" type="datetimeFigureOut">
              <a:rPr lang="fr-FR" smtClean="0"/>
              <a:pPr/>
              <a:t>22/01/2018</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F67A31C-0A32-4A15-8BC3-09239EE0C1A1}" type="slidenum">
              <a:rPr lang="fr-FR" smtClean="0"/>
              <a:pPr/>
              <a:t>‹N°›</a:t>
            </a:fld>
            <a:endParaRPr lang="fr-FR"/>
          </a:p>
        </p:txBody>
      </p:sp>
    </p:spTree>
    <p:extLst>
      <p:ext uri="{BB962C8B-B14F-4D97-AF65-F5344CB8AC3E}">
        <p14:creationId xmlns:p14="http://schemas.microsoft.com/office/powerpoint/2010/main" xmlns="" val="1166003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0879AF41-078F-409B-B028-4BABBD551438}" type="datetimeFigureOut">
              <a:rPr lang="fr-FR" smtClean="0"/>
              <a:pPr/>
              <a:t>22/01/2018</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F67A31C-0A32-4A15-8BC3-09239EE0C1A1}" type="slidenum">
              <a:rPr lang="fr-FR" smtClean="0"/>
              <a:pPr/>
              <a:t>‹N°›</a:t>
            </a:fld>
            <a:endParaRPr lang="fr-FR"/>
          </a:p>
        </p:txBody>
      </p:sp>
    </p:spTree>
    <p:extLst>
      <p:ext uri="{BB962C8B-B14F-4D97-AF65-F5344CB8AC3E}">
        <p14:creationId xmlns:p14="http://schemas.microsoft.com/office/powerpoint/2010/main" xmlns="" val="132900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9AF41-078F-409B-B028-4BABBD551438}" type="datetimeFigureOut">
              <a:rPr lang="fr-FR" smtClean="0"/>
              <a:pPr/>
              <a:t>22/01/2018</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F67A31C-0A32-4A15-8BC3-09239EE0C1A1}" type="slidenum">
              <a:rPr lang="fr-FR" smtClean="0"/>
              <a:pPr/>
              <a:t>‹N°›</a:t>
            </a:fld>
            <a:endParaRPr lang="fr-FR"/>
          </a:p>
        </p:txBody>
      </p:sp>
    </p:spTree>
    <p:extLst>
      <p:ext uri="{BB962C8B-B14F-4D97-AF65-F5344CB8AC3E}">
        <p14:creationId xmlns:p14="http://schemas.microsoft.com/office/powerpoint/2010/main" xmlns="" val="3614469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879AF41-078F-409B-B028-4BABBD551438}" type="datetimeFigureOut">
              <a:rPr lang="fr-FR" smtClean="0"/>
              <a:pPr/>
              <a:t>22/01/2018</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F67A31C-0A32-4A15-8BC3-09239EE0C1A1}" type="slidenum">
              <a:rPr lang="fr-FR" smtClean="0"/>
              <a:pPr/>
              <a:t>‹N°›</a:t>
            </a:fld>
            <a:endParaRPr lang="fr-FR"/>
          </a:p>
        </p:txBody>
      </p:sp>
    </p:spTree>
    <p:extLst>
      <p:ext uri="{BB962C8B-B14F-4D97-AF65-F5344CB8AC3E}">
        <p14:creationId xmlns:p14="http://schemas.microsoft.com/office/powerpoint/2010/main" xmlns="" val="261717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879AF41-078F-409B-B028-4BABBD551438}" type="datetimeFigureOut">
              <a:rPr lang="fr-FR" smtClean="0"/>
              <a:pPr/>
              <a:t>22/01/2018</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67A31C-0A32-4A15-8BC3-09239EE0C1A1}" type="slidenum">
              <a:rPr lang="fr-FR" smtClean="0"/>
              <a:pPr/>
              <a:t>‹N°›</a:t>
            </a:fld>
            <a:endParaRPr lang="fr-FR"/>
          </a:p>
        </p:txBody>
      </p:sp>
    </p:spTree>
    <p:extLst>
      <p:ext uri="{BB962C8B-B14F-4D97-AF65-F5344CB8AC3E}">
        <p14:creationId xmlns:p14="http://schemas.microsoft.com/office/powerpoint/2010/main" xmlns="" val="4134900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879AF41-078F-409B-B028-4BABBD551438}" type="datetimeFigureOut">
              <a:rPr lang="fr-FR" smtClean="0"/>
              <a:pPr/>
              <a:t>22/01/2018</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F67A31C-0A32-4A15-8BC3-09239EE0C1A1}" type="slidenum">
              <a:rPr lang="fr-FR" smtClean="0"/>
              <a:pPr/>
              <a:t>‹N°›</a:t>
            </a:fld>
            <a:endParaRPr lang="fr-FR"/>
          </a:p>
        </p:txBody>
      </p:sp>
    </p:spTree>
    <p:extLst>
      <p:ext uri="{BB962C8B-B14F-4D97-AF65-F5344CB8AC3E}">
        <p14:creationId xmlns:p14="http://schemas.microsoft.com/office/powerpoint/2010/main" xmlns="" val="109719959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appli-etna.ac-nantes.fr:8080/ia53/tice/ressources/tuxbot/index.php"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scratchjr.org/teach.html" TargetMode="External"/><Relationship Id="rId2" Type="http://schemas.openxmlformats.org/officeDocument/2006/relationships/hyperlink" Target="https://www.youtube.com/watch?v=p8xxyqNYyxw"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www.reseau-canope.fr/notice/de-la-logique-au-code-avec-scratch-junior.html" TargetMode="External"/><Relationship Id="rId4" Type="http://schemas.openxmlformats.org/officeDocument/2006/relationships/hyperlink" Target="http://www.reseau-canope.fr/atelier-yvelines/spip.php?article1161"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thefoos.com/" TargetMode="External"/><Relationship Id="rId7" Type="http://schemas.openxmlformats.org/officeDocument/2006/relationships/image" Target="../media/image6.png"/><Relationship Id="rId2" Type="http://schemas.openxmlformats.org/officeDocument/2006/relationships/hyperlink" Target="https://lightbot.com/flash.html" TargetMode="Externa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classedeflorent.fr/accueil/jeux/beebot/index.php" TargetMode="External"/><Relationship Id="rId4" Type="http://schemas.openxmlformats.org/officeDocument/2006/relationships/hyperlink" Target="https://www.allcancode.com/web"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dsden02.ac-amiens.fr/tnp/tnp_internet/Dossiers_tnp/activites_classe_mobile/programmation/utiliser_scratch_a_l_ecole.pdf" TargetMode="External"/><Relationship Id="rId2" Type="http://schemas.openxmlformats.org/officeDocument/2006/relationships/hyperlink" Target="https://scratch.mit.edu/" TargetMode="Externa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code.org/" TargetMode="External"/><Relationship Id="rId7" Type="http://schemas.openxmlformats.org/officeDocument/2006/relationships/image" Target="../media/image11.png"/><Relationship Id="rId2" Type="http://schemas.openxmlformats.org/officeDocument/2006/relationships/hyperlink" Target="https://www.code-decode.net/" TargetMode="Externa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s://www.eyrolles.com/Informatique/Livre/cahier-d-activites-scratch-pour-les-kids-9782212142181" TargetMode="External"/><Relationship Id="rId4" Type="http://schemas.openxmlformats.org/officeDocument/2006/relationships/hyperlink" Target="http://www.scoop.it/t/programmation-a-l-ecole-primair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classetice.fr/IMG/pdf/une_progression_en_robotique_cycle_2_jusqu_au_cycle_4.pdf" TargetMode="External"/><Relationship Id="rId1" Type="http://schemas.openxmlformats.org/officeDocument/2006/relationships/slideLayout" Target="../slideLayouts/slideLayout7.xml"/><Relationship Id="rId5" Type="http://schemas.openxmlformats.org/officeDocument/2006/relationships/hyperlink" Target="http://www.easytis.com/fr/" TargetMode="External"/><Relationship Id="rId4" Type="http://schemas.openxmlformats.org/officeDocument/2006/relationships/hyperlink" Target="https://www.technologieservices.fr/"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9AtmJ9mTaB0"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www.ia85.ac-nantes.fr/vie-pedagogique/tuic/sensibilisation-a-la-programmation-1022927.kjsp?RH=09_EPgrdep-tice"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21393" y="717208"/>
            <a:ext cx="10185149" cy="2705261"/>
          </a:xfrm>
        </p:spPr>
        <p:txBody>
          <a:bodyPr>
            <a:normAutofit fontScale="90000"/>
          </a:bodyPr>
          <a:lstStyle/>
          <a:p>
            <a:pPr algn="r"/>
            <a:r>
              <a:rPr lang="fr-FR" sz="6600" dirty="0" smtClean="0">
                <a:solidFill>
                  <a:schemeClr val="accent2">
                    <a:lumMod val="50000"/>
                  </a:schemeClr>
                </a:solidFill>
                <a:latin typeface="+mn-lt"/>
                <a:ea typeface="Batang" panose="02030600000101010101" pitchFamily="18" charset="-127"/>
                <a:cs typeface="Angsana New" panose="02020603050405020304" pitchFamily="18" charset="-34"/>
              </a:rPr>
              <a:t>Formation au Numérique</a:t>
            </a:r>
            <a:br>
              <a:rPr lang="fr-FR" sz="6600" dirty="0" smtClean="0">
                <a:solidFill>
                  <a:schemeClr val="accent2">
                    <a:lumMod val="50000"/>
                  </a:schemeClr>
                </a:solidFill>
                <a:latin typeface="+mn-lt"/>
                <a:ea typeface="Batang" panose="02030600000101010101" pitchFamily="18" charset="-127"/>
                <a:cs typeface="Angsana New" panose="02020603050405020304" pitchFamily="18" charset="-34"/>
              </a:rPr>
            </a:br>
            <a:r>
              <a:rPr lang="fr-FR" sz="6600" dirty="0" smtClean="0">
                <a:solidFill>
                  <a:schemeClr val="accent2">
                    <a:lumMod val="50000"/>
                  </a:schemeClr>
                </a:solidFill>
                <a:latin typeface="+mn-lt"/>
                <a:ea typeface="Batang" panose="02030600000101010101" pitchFamily="18" charset="-127"/>
                <a:cs typeface="Angsana New" panose="02020603050405020304" pitchFamily="18" charset="-34"/>
              </a:rPr>
              <a:t/>
            </a:r>
            <a:br>
              <a:rPr lang="fr-FR" sz="6600" dirty="0" smtClean="0">
                <a:solidFill>
                  <a:schemeClr val="accent2">
                    <a:lumMod val="50000"/>
                  </a:schemeClr>
                </a:solidFill>
                <a:latin typeface="+mn-lt"/>
                <a:ea typeface="Batang" panose="02030600000101010101" pitchFamily="18" charset="-127"/>
                <a:cs typeface="Angsana New" panose="02020603050405020304" pitchFamily="18" charset="-34"/>
              </a:rPr>
            </a:br>
            <a:r>
              <a:rPr lang="fr-FR" sz="4000" dirty="0" smtClean="0">
                <a:solidFill>
                  <a:schemeClr val="accent2">
                    <a:lumMod val="50000"/>
                  </a:schemeClr>
                </a:solidFill>
                <a:latin typeface="+mn-lt"/>
                <a:ea typeface="Batang" panose="02030600000101010101" pitchFamily="18" charset="-127"/>
                <a:cs typeface="Angsana New" panose="02020603050405020304" pitchFamily="18" charset="-34"/>
              </a:rPr>
              <a:t>Codage et programmation dans les nouveaux programmes</a:t>
            </a:r>
            <a:endParaRPr lang="fr-FR" sz="4000" dirty="0">
              <a:solidFill>
                <a:schemeClr val="accent2">
                  <a:lumMod val="50000"/>
                </a:schemeClr>
              </a:solidFill>
              <a:latin typeface="+mn-lt"/>
              <a:ea typeface="Batang" panose="02030600000101010101" pitchFamily="18" charset="-127"/>
              <a:cs typeface="Angsana New" panose="02020603050405020304" pitchFamily="18" charset="-34"/>
            </a:endParaRPr>
          </a:p>
        </p:txBody>
      </p:sp>
      <p:sp>
        <p:nvSpPr>
          <p:cNvPr id="3" name="Sous-titre 2"/>
          <p:cNvSpPr>
            <a:spLocks noGrp="1"/>
          </p:cNvSpPr>
          <p:nvPr>
            <p:ph type="subTitle" idx="1"/>
          </p:nvPr>
        </p:nvSpPr>
        <p:spPr>
          <a:xfrm>
            <a:off x="2700868" y="4969290"/>
            <a:ext cx="8915399" cy="1126283"/>
          </a:xfrm>
        </p:spPr>
        <p:txBody>
          <a:bodyPr>
            <a:normAutofit/>
          </a:bodyPr>
          <a:lstStyle/>
          <a:p>
            <a:pPr algn="r"/>
            <a:r>
              <a:rPr lang="fr-FR" sz="3600" i="1" dirty="0" smtClean="0">
                <a:solidFill>
                  <a:schemeClr val="tx2"/>
                </a:solidFill>
              </a:rPr>
              <a:t>   </a:t>
            </a:r>
            <a:r>
              <a:rPr lang="fr-FR" sz="3600" i="1" dirty="0" err="1" smtClean="0">
                <a:solidFill>
                  <a:schemeClr val="tx2"/>
                </a:solidFill>
              </a:rPr>
              <a:t>Romorantin</a:t>
            </a:r>
            <a:r>
              <a:rPr lang="fr-FR" sz="3600" i="1" dirty="0" smtClean="0">
                <a:solidFill>
                  <a:schemeClr val="tx2"/>
                </a:solidFill>
              </a:rPr>
              <a:t>, </a:t>
            </a:r>
            <a:r>
              <a:rPr lang="fr-FR" sz="4000" i="1" dirty="0" smtClean="0">
                <a:solidFill>
                  <a:schemeClr val="accent2"/>
                </a:solidFill>
              </a:rPr>
              <a:t>le </a:t>
            </a:r>
            <a:r>
              <a:rPr lang="fr-FR" sz="4000" i="1" dirty="0" smtClean="0">
                <a:solidFill>
                  <a:schemeClr val="accent2"/>
                </a:solidFill>
              </a:rPr>
              <a:t>23 janvier 2018</a:t>
            </a:r>
            <a:endParaRPr lang="fr-FR" sz="4000" i="1" dirty="0">
              <a:solidFill>
                <a:schemeClr val="accent2"/>
              </a:solidFill>
            </a:endParaRPr>
          </a:p>
        </p:txBody>
      </p:sp>
    </p:spTree>
    <p:extLst>
      <p:ext uri="{BB962C8B-B14F-4D97-AF65-F5344CB8AC3E}">
        <p14:creationId xmlns:p14="http://schemas.microsoft.com/office/powerpoint/2010/main" xmlns="" val="1795493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544021" y="178630"/>
            <a:ext cx="8184335" cy="65209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525916" y="14838"/>
            <a:ext cx="8854289" cy="6843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3735" y="815309"/>
            <a:ext cx="9008198" cy="1200329"/>
          </a:xfrm>
          <a:prstGeom prst="rect">
            <a:avLst/>
          </a:prstGeom>
        </p:spPr>
        <p:txBody>
          <a:bodyPr wrap="square">
            <a:spAutoFit/>
          </a:bodyPr>
          <a:lstStyle/>
          <a:p>
            <a:r>
              <a:rPr lang="fr-FR" sz="2400" dirty="0" smtClean="0">
                <a:latin typeface="OpenDyslexic" pitchFamily="50" charset="0"/>
              </a:rPr>
              <a:t>Projet « TUXBOT » : </a:t>
            </a:r>
          </a:p>
          <a:p>
            <a:r>
              <a:rPr lang="fr-FR" sz="2400" u="sng" dirty="0" smtClean="0">
                <a:latin typeface="OpenDyslexic" pitchFamily="50" charset="0"/>
                <a:hlinkClick r:id="rId2"/>
              </a:rPr>
              <a:t>http://appli-etna.ac-nantes.fr:8080/ia53/tice/ressources/tuxbot/index.php</a:t>
            </a:r>
            <a:endParaRPr lang="fr-FR" sz="2400" dirty="0">
              <a:latin typeface="OpenDyslexic" pitchFamily="50" charset="0"/>
            </a:endParaRPr>
          </a:p>
        </p:txBody>
      </p:sp>
      <p:pic>
        <p:nvPicPr>
          <p:cNvPr id="4100" name="Picture 4" descr="http://appli-etna.ac-nantes.fr:8080/ia53/tice/ressources/tuxbot/images/slider/ecran_01.png"/>
          <p:cNvPicPr>
            <a:picLocks noChangeAspect="1" noChangeArrowheads="1"/>
          </p:cNvPicPr>
          <p:nvPr/>
        </p:nvPicPr>
        <p:blipFill>
          <a:blip r:embed="rId3" cstate="print"/>
          <a:srcRect/>
          <a:stretch>
            <a:fillRect/>
          </a:stretch>
        </p:blipFill>
        <p:spPr bwMode="auto">
          <a:xfrm>
            <a:off x="2916491" y="2240010"/>
            <a:ext cx="8495182" cy="417889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4857" y="3892990"/>
            <a:ext cx="7808548" cy="2400657"/>
          </a:xfrm>
          <a:prstGeom prst="rect">
            <a:avLst/>
          </a:prstGeom>
        </p:spPr>
        <p:txBody>
          <a:bodyPr wrap="square">
            <a:spAutoFit/>
          </a:bodyPr>
          <a:lstStyle/>
          <a:p>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sz="2400" dirty="0" smtClean="0">
                <a:hlinkClick r:id="rId2"/>
              </a:rPr>
              <a:t>https://www.youtube.com/watch?v=p8xxyqNYyxw</a:t>
            </a:r>
            <a:endParaRPr lang="fr-FR" sz="2400" dirty="0" smtClean="0"/>
          </a:p>
          <a:p>
            <a:endParaRPr lang="fr-FR" dirty="0"/>
          </a:p>
        </p:txBody>
      </p:sp>
      <p:sp>
        <p:nvSpPr>
          <p:cNvPr id="3" name="Rectangle 2"/>
          <p:cNvSpPr/>
          <p:nvPr/>
        </p:nvSpPr>
        <p:spPr>
          <a:xfrm>
            <a:off x="2779414" y="469540"/>
            <a:ext cx="9270747" cy="3416320"/>
          </a:xfrm>
          <a:prstGeom prst="rect">
            <a:avLst/>
          </a:prstGeom>
        </p:spPr>
        <p:txBody>
          <a:bodyPr wrap="square">
            <a:spAutoFit/>
          </a:bodyPr>
          <a:lstStyle/>
          <a:p>
            <a:r>
              <a:rPr lang="fr-FR" sz="2400" dirty="0" smtClean="0">
                <a:latin typeface="OpenDyslexic" pitchFamily="50" charset="0"/>
              </a:rPr>
              <a:t>Projet « SCRATCH Jr » :</a:t>
            </a:r>
          </a:p>
          <a:p>
            <a:endParaRPr lang="fr-FR" sz="2400" dirty="0" smtClean="0">
              <a:latin typeface="OpenDyslexic" pitchFamily="50" charset="0"/>
            </a:endParaRPr>
          </a:p>
          <a:p>
            <a:r>
              <a:rPr lang="fr-FR" sz="2400" u="sng" dirty="0" smtClean="0">
                <a:latin typeface="OpenDyslexic" pitchFamily="50" charset="0"/>
                <a:hlinkClick r:id="rId3"/>
              </a:rPr>
              <a:t>https://www.scratchjr.org/teach.html</a:t>
            </a:r>
            <a:endParaRPr lang="fr-FR" sz="2400" u="sng" dirty="0" smtClean="0">
              <a:latin typeface="OpenDyslexic" pitchFamily="50" charset="0"/>
            </a:endParaRPr>
          </a:p>
          <a:p>
            <a:endParaRPr lang="fr-FR" sz="2400" dirty="0" smtClean="0">
              <a:latin typeface="OpenDyslexic" pitchFamily="50" charset="0"/>
            </a:endParaRPr>
          </a:p>
          <a:p>
            <a:r>
              <a:rPr lang="fr-FR" sz="2400" u="sng" dirty="0" smtClean="0">
                <a:latin typeface="OpenDyslexic" pitchFamily="50" charset="0"/>
                <a:hlinkClick r:id="rId4"/>
              </a:rPr>
              <a:t>http://www.reseau-canope.fr/atelier-yvelines/spip.php?article1161</a:t>
            </a:r>
            <a:endParaRPr lang="fr-FR" sz="2400" u="sng" dirty="0" smtClean="0">
              <a:latin typeface="OpenDyslexic" pitchFamily="50" charset="0"/>
            </a:endParaRPr>
          </a:p>
          <a:p>
            <a:endParaRPr lang="fr-FR" sz="2400" dirty="0" smtClean="0">
              <a:latin typeface="OpenDyslexic" pitchFamily="50" charset="0"/>
            </a:endParaRPr>
          </a:p>
          <a:p>
            <a:r>
              <a:rPr lang="fr-FR" sz="2400" u="sng" dirty="0" smtClean="0">
                <a:latin typeface="OpenDyslexic" pitchFamily="50" charset="0"/>
                <a:hlinkClick r:id="rId5"/>
              </a:rPr>
              <a:t>https://www.reseau-canope.fr/notice/de-la-logique-au-code-avec-scratch-junior.html</a:t>
            </a:r>
            <a:endParaRPr lang="fr-FR" sz="2400" dirty="0">
              <a:latin typeface="OpenDyslexic" pitchFamily="50" charset="0"/>
            </a:endParaRPr>
          </a:p>
        </p:txBody>
      </p:sp>
      <p:pic>
        <p:nvPicPr>
          <p:cNvPr id="5122" name="Picture 2" descr="Logo ScratchJr"/>
          <p:cNvPicPr>
            <a:picLocks noChangeAspect="1" noChangeArrowheads="1"/>
          </p:cNvPicPr>
          <p:nvPr/>
        </p:nvPicPr>
        <p:blipFill>
          <a:blip r:embed="rId6" cstate="print"/>
          <a:srcRect/>
          <a:stretch>
            <a:fillRect/>
          </a:stretch>
        </p:blipFill>
        <p:spPr bwMode="auto">
          <a:xfrm>
            <a:off x="5613148" y="4200808"/>
            <a:ext cx="3139918" cy="86189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2779412" y="624466"/>
            <a:ext cx="7623019"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OpenDyslexic" pitchFamily="50" charset="0"/>
                <a:ea typeface="Calibri" pitchFamily="34" charset="0"/>
                <a:cs typeface="Times New Roman" pitchFamily="18" charset="0"/>
              </a:rPr>
              <a:t>D’autres </a:t>
            </a:r>
            <a:r>
              <a:rPr lang="fr-FR" sz="2400" dirty="0" smtClean="0">
                <a:latin typeface="OpenDyslexic" pitchFamily="50" charset="0"/>
                <a:ea typeface="Calibri" pitchFamily="34" charset="0"/>
                <a:cs typeface="Times New Roman" pitchFamily="18" charset="0"/>
              </a:rPr>
              <a:t>activités possibles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OpenDyslexic" pitchFamily="50"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OpenDyslexic" pitchFamily="50" charset="0"/>
                <a:ea typeface="Calibri" pitchFamily="34" charset="0"/>
                <a:cs typeface="Times New Roman" pitchFamily="18" charset="0"/>
              </a:rPr>
              <a:t>Projet « LIGHTBOT » : </a:t>
            </a:r>
            <a:r>
              <a:rPr kumimoji="0" lang="fr-FR" sz="2400" b="0" i="0" u="none" strike="noStrike" cap="none" normalizeH="0" baseline="0" dirty="0" smtClean="0">
                <a:ln>
                  <a:noFill/>
                </a:ln>
                <a:solidFill>
                  <a:schemeClr val="tx1"/>
                </a:solidFill>
                <a:effectLst/>
                <a:latin typeface="OpenDyslexic" pitchFamily="50" charset="0"/>
                <a:ea typeface="Calibri" pitchFamily="34" charset="0"/>
                <a:cs typeface="Times New Roman" pitchFamily="18" charset="0"/>
                <a:hlinkClick r:id="rId2"/>
              </a:rPr>
              <a:t>https://lightbot.com/flash.html</a:t>
            </a:r>
            <a:endParaRPr kumimoji="0" lang="fr-FR" sz="2400" b="0" i="0" u="none" strike="noStrike" cap="none" normalizeH="0" baseline="0" dirty="0" smtClean="0">
              <a:ln>
                <a:noFill/>
              </a:ln>
              <a:solidFill>
                <a:schemeClr val="tx1"/>
              </a:solidFill>
              <a:effectLst/>
              <a:latin typeface="OpenDyslexic" pitchFamily="50"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OpenDyslexic" pitchFamily="50"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OpenDyslexic" pitchFamily="50" charset="0"/>
                <a:ea typeface="Calibri" pitchFamily="34" charset="0"/>
                <a:cs typeface="Times New Roman" pitchFamily="18" charset="0"/>
              </a:rPr>
              <a:t>Projet</a:t>
            </a:r>
            <a:r>
              <a:rPr kumimoji="0" lang="en-US" sz="2400" b="0" i="0" u="none" strike="noStrike" cap="none" normalizeH="0" baseline="0" dirty="0" smtClean="0">
                <a:ln>
                  <a:noFill/>
                </a:ln>
                <a:solidFill>
                  <a:schemeClr val="tx1"/>
                </a:solidFill>
                <a:effectLst/>
                <a:latin typeface="OpenDyslexic" pitchFamily="50" charset="0"/>
                <a:ea typeface="Calibri" pitchFamily="34" charset="0"/>
                <a:cs typeface="Times New Roman" pitchFamily="18" charset="0"/>
              </a:rPr>
              <a:t> « THE FOOS »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OpenDyslexic" pitchFamily="50" charset="0"/>
                <a:ea typeface="Calibri" pitchFamily="34" charset="0"/>
                <a:cs typeface="Times New Roman" pitchFamily="18" charset="0"/>
                <a:hlinkClick r:id="rId3"/>
              </a:rPr>
              <a:t>http://thefoos.com/</a:t>
            </a:r>
            <a:endParaRPr kumimoji="0" lang="en-US" sz="2400" b="0" i="0" u="none" strike="noStrike" cap="none" normalizeH="0" baseline="0" dirty="0" smtClean="0">
              <a:ln>
                <a:noFill/>
              </a:ln>
              <a:solidFill>
                <a:schemeClr val="tx1"/>
              </a:solidFill>
              <a:effectLst/>
              <a:latin typeface="OpenDyslexic" pitchFamily="50"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OpenDyslexic" pitchFamily="50"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OpenDyslexic" pitchFamily="50" charset="0"/>
                <a:ea typeface="Calibri" pitchFamily="34" charset="0"/>
                <a:cs typeface="Times New Roman" pitchFamily="18" charset="0"/>
              </a:rPr>
              <a:t>Projet</a:t>
            </a:r>
            <a:r>
              <a:rPr kumimoji="0" lang="en-US" sz="2400" b="0" i="0" u="none" strike="noStrike" cap="none" normalizeH="0" baseline="0" dirty="0" smtClean="0">
                <a:ln>
                  <a:noFill/>
                </a:ln>
                <a:solidFill>
                  <a:schemeClr val="tx1"/>
                </a:solidFill>
                <a:effectLst/>
                <a:latin typeface="OpenDyslexic" pitchFamily="50" charset="0"/>
                <a:ea typeface="Calibri" pitchFamily="34" charset="0"/>
                <a:cs typeface="Times New Roman" pitchFamily="18" charset="0"/>
              </a:rPr>
              <a:t> «  RUN MARCO »</a:t>
            </a:r>
          </a:p>
          <a:p>
            <a:pPr lvl="0" eaLnBrk="0" fontAlgn="base" hangingPunct="0">
              <a:spcBef>
                <a:spcPct val="0"/>
              </a:spcBef>
              <a:spcAft>
                <a:spcPct val="0"/>
              </a:spcAft>
            </a:pPr>
            <a:r>
              <a:rPr lang="en-US" sz="2400" dirty="0" smtClean="0">
                <a:latin typeface="OpenDyslexic" pitchFamily="50" charset="0"/>
                <a:cs typeface="Arial" pitchFamily="34" charset="0"/>
                <a:hlinkClick r:id="rId4"/>
              </a:rPr>
              <a:t>https://www.allcancode.com/web</a:t>
            </a:r>
            <a:endParaRPr lang="en-US" sz="2400" dirty="0" smtClean="0">
              <a:latin typeface="OpenDyslexic" pitchFamily="50" charset="0"/>
              <a:cs typeface="Arial" pitchFamily="34" charset="0"/>
            </a:endParaRPr>
          </a:p>
          <a:p>
            <a:pPr lvl="0" eaLnBrk="0" fontAlgn="base" hangingPunct="0">
              <a:spcBef>
                <a:spcPct val="0"/>
              </a:spcBef>
              <a:spcAft>
                <a:spcPct val="0"/>
              </a:spcAft>
            </a:pPr>
            <a:endParaRPr lang="en-US" sz="2400" dirty="0" smtClean="0">
              <a:latin typeface="OpenDyslexic" pitchFamily="50" charset="0"/>
              <a:cs typeface="Arial" pitchFamily="34" charset="0"/>
            </a:endParaRPr>
          </a:p>
          <a:p>
            <a:pPr eaLnBrk="0" fontAlgn="base" hangingPunct="0">
              <a:spcBef>
                <a:spcPct val="0"/>
              </a:spcBef>
              <a:spcAft>
                <a:spcPct val="0"/>
              </a:spcAft>
            </a:pPr>
            <a:r>
              <a:rPr lang="fr-FR" sz="2400" dirty="0" smtClean="0">
                <a:latin typeface="OpenDyslexic" pitchFamily="50" charset="0"/>
              </a:rPr>
              <a:t>Le Jeu de la </a:t>
            </a:r>
            <a:r>
              <a:rPr lang="fr-FR" sz="2400" dirty="0" err="1" smtClean="0">
                <a:latin typeface="OpenDyslexic" pitchFamily="50" charset="0"/>
              </a:rPr>
              <a:t>Beebot</a:t>
            </a:r>
            <a:r>
              <a:rPr lang="fr-FR" sz="2400" dirty="0" smtClean="0">
                <a:latin typeface="OpenDyslexic" pitchFamily="50" charset="0"/>
              </a:rPr>
              <a:t> : </a:t>
            </a:r>
            <a:r>
              <a:rPr lang="fr-FR" sz="2400" u="sng" dirty="0" smtClean="0">
                <a:latin typeface="OpenDyslexic" pitchFamily="50" charset="0"/>
                <a:hlinkClick r:id="rId5"/>
              </a:rPr>
              <a:t>http://classedeflorent.fr/accueil/jeux/beebot/index.php</a:t>
            </a:r>
            <a:endParaRPr lang="fr-FR" sz="2400" dirty="0" smtClean="0">
              <a:latin typeface="OpenDyslexic" pitchFamily="50" charset="0"/>
            </a:endParaRPr>
          </a:p>
          <a:p>
            <a:pPr lvl="0" eaLnBrk="0" fontAlgn="base" hangingPunct="0">
              <a:spcBef>
                <a:spcPct val="0"/>
              </a:spcBef>
              <a:spcAft>
                <a:spcPct val="0"/>
              </a:spcAft>
            </a:pPr>
            <a:endParaRPr lang="en-US" sz="2400" dirty="0" smtClean="0">
              <a:latin typeface="OpenDyslexic" pitchFamily="50" charset="0"/>
              <a:cs typeface="Arial" pitchFamily="34" charset="0"/>
            </a:endParaRPr>
          </a:p>
          <a:p>
            <a:pPr lvl="0" eaLnBrk="0" fontAlgn="base" hangingPunct="0">
              <a:spcBef>
                <a:spcPct val="0"/>
              </a:spcBef>
              <a:spcAft>
                <a:spcPct val="0"/>
              </a:spcAft>
            </a:pPr>
            <a:endParaRPr kumimoji="0" lang="en-US" sz="2400" b="0" i="0" u="none" strike="noStrike" cap="none" normalizeH="0" baseline="0" dirty="0" smtClean="0">
              <a:ln>
                <a:noFill/>
              </a:ln>
              <a:solidFill>
                <a:schemeClr val="tx1"/>
              </a:solidFill>
              <a:effectLst/>
              <a:latin typeface="OpenDyslexic" pitchFamily="50" charset="0"/>
              <a:cs typeface="Arial" pitchFamily="34" charset="0"/>
            </a:endParaRPr>
          </a:p>
        </p:txBody>
      </p:sp>
      <p:pic>
        <p:nvPicPr>
          <p:cNvPr id="34818" name="Picture 2"/>
          <p:cNvPicPr>
            <a:picLocks noChangeAspect="1" noChangeArrowheads="1"/>
          </p:cNvPicPr>
          <p:nvPr/>
        </p:nvPicPr>
        <p:blipFill>
          <a:blip r:embed="rId6" cstate="print"/>
          <a:srcRect/>
          <a:stretch>
            <a:fillRect/>
          </a:stretch>
        </p:blipFill>
        <p:spPr bwMode="auto">
          <a:xfrm>
            <a:off x="9660048" y="3141554"/>
            <a:ext cx="2112806" cy="1821878"/>
          </a:xfrm>
          <a:prstGeom prst="rect">
            <a:avLst/>
          </a:prstGeom>
          <a:noFill/>
          <a:ln w="9525">
            <a:noFill/>
            <a:miter lim="800000"/>
            <a:headEnd/>
            <a:tailEnd/>
          </a:ln>
        </p:spPr>
      </p:pic>
      <p:pic>
        <p:nvPicPr>
          <p:cNvPr id="34819" name="Picture 3"/>
          <p:cNvPicPr>
            <a:picLocks noChangeAspect="1" noChangeArrowheads="1"/>
          </p:cNvPicPr>
          <p:nvPr/>
        </p:nvPicPr>
        <p:blipFill>
          <a:blip r:embed="rId7" cstate="print"/>
          <a:srcRect/>
          <a:stretch>
            <a:fillRect/>
          </a:stretch>
        </p:blipFill>
        <p:spPr bwMode="auto">
          <a:xfrm>
            <a:off x="791330" y="1826914"/>
            <a:ext cx="1744201" cy="3514631"/>
          </a:xfrm>
          <a:prstGeom prst="rect">
            <a:avLst/>
          </a:prstGeom>
          <a:noFill/>
          <a:ln w="9525">
            <a:noFill/>
            <a:miter lim="800000"/>
            <a:headEnd/>
            <a:tailEnd/>
          </a:ln>
        </p:spPr>
      </p:pic>
      <p:pic>
        <p:nvPicPr>
          <p:cNvPr id="34820" name="Picture 4"/>
          <p:cNvPicPr>
            <a:picLocks noChangeAspect="1" noChangeArrowheads="1"/>
          </p:cNvPicPr>
          <p:nvPr/>
        </p:nvPicPr>
        <p:blipFill>
          <a:blip r:embed="rId8" cstate="print"/>
          <a:srcRect/>
          <a:stretch>
            <a:fillRect/>
          </a:stretch>
        </p:blipFill>
        <p:spPr bwMode="auto">
          <a:xfrm>
            <a:off x="9113841" y="366854"/>
            <a:ext cx="1899227" cy="27565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732237" y="162962"/>
            <a:ext cx="7208467" cy="6524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8824" y="981929"/>
            <a:ext cx="8458954" cy="4431983"/>
          </a:xfrm>
          <a:prstGeom prst="rect">
            <a:avLst/>
          </a:prstGeom>
        </p:spPr>
        <p:txBody>
          <a:bodyPr wrap="square">
            <a:spAutoFit/>
          </a:bodyPr>
          <a:lstStyle/>
          <a:p>
            <a:r>
              <a:rPr lang="fr-FR" sz="2400" dirty="0" smtClean="0">
                <a:latin typeface="OpenDyslexic" pitchFamily="50" charset="0"/>
              </a:rPr>
              <a:t>Projet SCRATCH :</a:t>
            </a:r>
          </a:p>
          <a:p>
            <a:r>
              <a:rPr lang="fr-FR" sz="2400" dirty="0" smtClean="0">
                <a:latin typeface="OpenDyslexic" pitchFamily="50" charset="0"/>
                <a:hlinkClick r:id="rId2"/>
              </a:rPr>
              <a:t>https://scratch.mit.edu/</a:t>
            </a:r>
            <a:endParaRPr lang="fr-FR" sz="2400" dirty="0" smtClean="0">
              <a:latin typeface="OpenDyslexic" pitchFamily="50" charset="0"/>
            </a:endParaRPr>
          </a:p>
          <a:p>
            <a:endParaRPr lang="fr-FR" sz="2400" dirty="0" smtClean="0">
              <a:latin typeface="OpenDyslexic" pitchFamily="50" charset="0"/>
            </a:endParaRPr>
          </a:p>
          <a:p>
            <a:endParaRPr lang="fr-FR" sz="2400" dirty="0" smtClean="0">
              <a:latin typeface="OpenDyslexic" pitchFamily="50" charset="0"/>
            </a:endParaRPr>
          </a:p>
          <a:p>
            <a:r>
              <a:rPr lang="fr-FR" sz="2400" dirty="0" smtClean="0">
                <a:latin typeface="OpenDyslexic" pitchFamily="50" charset="0"/>
              </a:rPr>
              <a:t>Utiliser Scratch à l’école</a:t>
            </a:r>
          </a:p>
          <a:p>
            <a:r>
              <a:rPr lang="fr-FR" sz="2400" dirty="0" smtClean="0">
                <a:latin typeface="OpenDyslexic" pitchFamily="50" charset="0"/>
              </a:rPr>
              <a:t>Jean-Philippe MARY – DSDEN02</a:t>
            </a:r>
          </a:p>
          <a:p>
            <a:endParaRPr lang="fr-FR" sz="2400" dirty="0" smtClean="0">
              <a:latin typeface="OpenDyslexic" pitchFamily="50" charset="0"/>
            </a:endParaRPr>
          </a:p>
          <a:p>
            <a:r>
              <a:rPr lang="fr-FR" sz="2400" dirty="0" smtClean="0">
                <a:latin typeface="OpenDyslexic" pitchFamily="50" charset="0"/>
                <a:hlinkClick r:id="rId3"/>
              </a:rPr>
              <a:t>http://dsden02.ac-amiens.fr/tnp/tnp_internet/Dossiers_tnp/activites_classe_mobile/programmation/utiliser_scratch_a_l_ecole.pdf</a:t>
            </a:r>
            <a:endParaRPr lang="fr-FR" sz="2400" dirty="0" smtClean="0">
              <a:latin typeface="OpenDyslexic" pitchFamily="50" charset="0"/>
            </a:endParaRPr>
          </a:p>
          <a:p>
            <a:endParaRPr lang="fr-FR" dirty="0"/>
          </a:p>
        </p:txBody>
      </p:sp>
      <p:pic>
        <p:nvPicPr>
          <p:cNvPr id="35841" name="Picture 1"/>
          <p:cNvPicPr>
            <a:picLocks noChangeAspect="1" noChangeArrowheads="1"/>
          </p:cNvPicPr>
          <p:nvPr/>
        </p:nvPicPr>
        <p:blipFill>
          <a:blip r:embed="rId4" cstate="print"/>
          <a:srcRect/>
          <a:stretch>
            <a:fillRect/>
          </a:stretch>
        </p:blipFill>
        <p:spPr bwMode="auto">
          <a:xfrm>
            <a:off x="8750269" y="501996"/>
            <a:ext cx="2495550" cy="230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9826" y="520202"/>
            <a:ext cx="8872396" cy="5539978"/>
          </a:xfrm>
          <a:prstGeom prst="rect">
            <a:avLst/>
          </a:prstGeom>
        </p:spPr>
        <p:txBody>
          <a:bodyPr wrap="square">
            <a:spAutoFit/>
          </a:bodyPr>
          <a:lstStyle/>
          <a:p>
            <a:r>
              <a:rPr lang="fr-FR" sz="2400" dirty="0" smtClean="0">
                <a:latin typeface="OpenDyslexic" pitchFamily="50" charset="0"/>
              </a:rPr>
              <a:t>D’autres ressources et activités possibles :</a:t>
            </a:r>
          </a:p>
          <a:p>
            <a:endParaRPr lang="fr-FR" sz="2400" dirty="0" smtClean="0">
              <a:latin typeface="OpenDyslexic" pitchFamily="50" charset="0"/>
            </a:endParaRPr>
          </a:p>
          <a:p>
            <a:r>
              <a:rPr lang="en-US" sz="2400" u="sng" dirty="0" smtClean="0">
                <a:latin typeface="OpenDyslexic" pitchFamily="50" charset="0"/>
                <a:hlinkClick r:id="rId2"/>
              </a:rPr>
              <a:t>https://www.code-decode.net/</a:t>
            </a:r>
            <a:endParaRPr lang="en-US" sz="2400" u="sng" dirty="0" smtClean="0">
              <a:latin typeface="OpenDyslexic" pitchFamily="50" charset="0"/>
            </a:endParaRPr>
          </a:p>
          <a:p>
            <a:endParaRPr lang="fr-FR" sz="2400" dirty="0" smtClean="0">
              <a:latin typeface="OpenDyslexic" pitchFamily="50" charset="0"/>
            </a:endParaRPr>
          </a:p>
          <a:p>
            <a:r>
              <a:rPr lang="en-US" sz="2400" u="sng" dirty="0" smtClean="0">
                <a:latin typeface="OpenDyslexic" pitchFamily="50" charset="0"/>
                <a:hlinkClick r:id="rId3"/>
              </a:rPr>
              <a:t>https://code.org/</a:t>
            </a:r>
            <a:endParaRPr lang="en-US" sz="2400" u="sng" dirty="0" smtClean="0">
              <a:latin typeface="OpenDyslexic" pitchFamily="50" charset="0"/>
            </a:endParaRPr>
          </a:p>
          <a:p>
            <a:endParaRPr lang="en-US" sz="2400" u="sng" dirty="0" smtClean="0">
              <a:latin typeface="OpenDyslexic" pitchFamily="50" charset="0"/>
            </a:endParaRPr>
          </a:p>
          <a:p>
            <a:r>
              <a:rPr lang="fr-FR" sz="2400" dirty="0" smtClean="0">
                <a:latin typeface="OpenDyslexic" pitchFamily="50" charset="0"/>
                <a:hlinkClick r:id="rId4"/>
              </a:rPr>
              <a:t>http://www.scoop.it/t/programmation-a-l-ecole-primaire</a:t>
            </a:r>
            <a:endParaRPr lang="fr-FR" sz="2400" dirty="0" smtClean="0">
              <a:latin typeface="OpenDyslexic" pitchFamily="50" charset="0"/>
            </a:endParaRPr>
          </a:p>
          <a:p>
            <a:endParaRPr lang="fr-FR" sz="2400" dirty="0" smtClean="0">
              <a:latin typeface="OpenDyslexic" pitchFamily="50" charset="0"/>
            </a:endParaRPr>
          </a:p>
          <a:p>
            <a:r>
              <a:rPr lang="fr-FR" sz="2400" dirty="0" smtClean="0">
                <a:latin typeface="OpenDyslexic" pitchFamily="50" charset="0"/>
                <a:hlinkClick r:id="rId5"/>
              </a:rPr>
              <a:t>https</a:t>
            </a:r>
            <a:r>
              <a:rPr lang="fr-FR" sz="2400" dirty="0" smtClean="0">
                <a:latin typeface="OpenDyslexic" pitchFamily="50" charset="0"/>
                <a:hlinkClick r:id="rId5"/>
              </a:rPr>
              <a:t>://www.eyrolles.com/Informatique/Livre/cahier-d-activites-scratch-pour-les-kids-9782212142181</a:t>
            </a:r>
            <a:endParaRPr lang="fr-FR" sz="2400" dirty="0" smtClean="0">
              <a:latin typeface="OpenDyslexic" pitchFamily="50" charset="0"/>
            </a:endParaRPr>
          </a:p>
          <a:p>
            <a:endParaRPr lang="fr-FR" sz="2400" dirty="0" smtClean="0">
              <a:latin typeface="OpenDyslexic" pitchFamily="50" charset="0"/>
            </a:endParaRPr>
          </a:p>
          <a:p>
            <a:endParaRPr lang="fr-FR" sz="2400" dirty="0" smtClean="0">
              <a:latin typeface="OpenDyslexic" pitchFamily="50" charset="0"/>
            </a:endParaRPr>
          </a:p>
          <a:p>
            <a:endParaRPr lang="fr-FR" sz="2400" dirty="0" smtClean="0">
              <a:latin typeface="OpenDyslexic" pitchFamily="50" charset="0"/>
            </a:endParaRPr>
          </a:p>
          <a:p>
            <a:endParaRPr lang="fr-FR" dirty="0"/>
          </a:p>
        </p:txBody>
      </p:sp>
      <p:pic>
        <p:nvPicPr>
          <p:cNvPr id="2050" name="Picture 2"/>
          <p:cNvPicPr>
            <a:picLocks noChangeAspect="1" noChangeArrowheads="1"/>
          </p:cNvPicPr>
          <p:nvPr/>
        </p:nvPicPr>
        <p:blipFill>
          <a:blip r:embed="rId6" cstate="print"/>
          <a:srcRect/>
          <a:stretch>
            <a:fillRect/>
          </a:stretch>
        </p:blipFill>
        <p:spPr bwMode="auto">
          <a:xfrm>
            <a:off x="6915550" y="4693656"/>
            <a:ext cx="2281780" cy="1951587"/>
          </a:xfrm>
          <a:prstGeom prst="rect">
            <a:avLst/>
          </a:prstGeom>
          <a:noFill/>
          <a:ln w="9525">
            <a:noFill/>
            <a:miter lim="800000"/>
            <a:headEnd/>
            <a:tailEnd/>
          </a:ln>
        </p:spPr>
      </p:pic>
      <p:pic>
        <p:nvPicPr>
          <p:cNvPr id="2051" name="Picture 3"/>
          <p:cNvPicPr>
            <a:picLocks noChangeAspect="1" noChangeArrowheads="1"/>
          </p:cNvPicPr>
          <p:nvPr/>
        </p:nvPicPr>
        <p:blipFill>
          <a:blip r:embed="rId7" cstate="print"/>
          <a:srcRect/>
          <a:stretch>
            <a:fillRect/>
          </a:stretch>
        </p:blipFill>
        <p:spPr bwMode="auto">
          <a:xfrm>
            <a:off x="4400136" y="4734962"/>
            <a:ext cx="1347263" cy="1901748"/>
          </a:xfrm>
          <a:prstGeom prst="rect">
            <a:avLst/>
          </a:prstGeom>
          <a:noFill/>
          <a:ln w="9525">
            <a:noFill/>
            <a:miter lim="800000"/>
            <a:headEnd/>
            <a:tailEnd/>
          </a:ln>
        </p:spPr>
      </p:pic>
      <p:pic>
        <p:nvPicPr>
          <p:cNvPr id="2052" name="Picture 4"/>
          <p:cNvPicPr>
            <a:picLocks noChangeAspect="1" noChangeArrowheads="1"/>
          </p:cNvPicPr>
          <p:nvPr/>
        </p:nvPicPr>
        <p:blipFill>
          <a:blip r:embed="rId8" cstate="print"/>
          <a:srcRect/>
          <a:stretch>
            <a:fillRect/>
          </a:stretch>
        </p:blipFill>
        <p:spPr bwMode="auto">
          <a:xfrm>
            <a:off x="1065245" y="4508625"/>
            <a:ext cx="1442101" cy="20908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9236" y="456828"/>
            <a:ext cx="7752784" cy="1569660"/>
          </a:xfrm>
          <a:prstGeom prst="rect">
            <a:avLst/>
          </a:prstGeom>
        </p:spPr>
        <p:txBody>
          <a:bodyPr wrap="square">
            <a:spAutoFit/>
          </a:bodyPr>
          <a:lstStyle/>
          <a:p>
            <a:r>
              <a:rPr lang="fr-FR" sz="2400" dirty="0" smtClean="0">
                <a:latin typeface="OpenDyslexic" pitchFamily="50" charset="0"/>
              </a:rPr>
              <a:t>Une progression en robotique :</a:t>
            </a:r>
          </a:p>
          <a:p>
            <a:endParaRPr lang="fr-FR" sz="2400" dirty="0" smtClean="0">
              <a:latin typeface="OpenDyslexic" pitchFamily="50" charset="0"/>
            </a:endParaRPr>
          </a:p>
          <a:p>
            <a:r>
              <a:rPr lang="fr-FR" sz="2400" dirty="0" smtClean="0">
                <a:latin typeface="OpenDyslexic" pitchFamily="50" charset="0"/>
                <a:hlinkClick r:id="rId2"/>
              </a:rPr>
              <a:t>http://classetice.fr/IMG/pdf/une_progression_en_robotique_cycle_2_jusqu_au_cycle_4.pdf</a:t>
            </a:r>
            <a:endParaRPr lang="fr-FR" sz="2400" dirty="0"/>
          </a:p>
        </p:txBody>
      </p:sp>
      <p:pic>
        <p:nvPicPr>
          <p:cNvPr id="1026" name="Picture 2"/>
          <p:cNvPicPr>
            <a:picLocks noChangeAspect="1" noChangeArrowheads="1"/>
          </p:cNvPicPr>
          <p:nvPr/>
        </p:nvPicPr>
        <p:blipFill>
          <a:blip r:embed="rId3" cstate="print"/>
          <a:srcRect/>
          <a:stretch>
            <a:fillRect/>
          </a:stretch>
        </p:blipFill>
        <p:spPr bwMode="auto">
          <a:xfrm>
            <a:off x="3091972" y="2091350"/>
            <a:ext cx="7025379" cy="3702867"/>
          </a:xfrm>
          <a:prstGeom prst="rect">
            <a:avLst/>
          </a:prstGeom>
          <a:noFill/>
          <a:ln w="9525">
            <a:noFill/>
            <a:miter lim="800000"/>
            <a:headEnd/>
            <a:tailEnd/>
          </a:ln>
        </p:spPr>
      </p:pic>
      <p:sp>
        <p:nvSpPr>
          <p:cNvPr id="4" name="Rectangle 3"/>
          <p:cNvSpPr/>
          <p:nvPr/>
        </p:nvSpPr>
        <p:spPr>
          <a:xfrm>
            <a:off x="6578311" y="6005641"/>
            <a:ext cx="4177747" cy="369332"/>
          </a:xfrm>
          <a:prstGeom prst="rect">
            <a:avLst/>
          </a:prstGeom>
        </p:spPr>
        <p:txBody>
          <a:bodyPr wrap="none">
            <a:spAutoFit/>
          </a:bodyPr>
          <a:lstStyle/>
          <a:p>
            <a:r>
              <a:rPr lang="fr-FR" dirty="0" smtClean="0">
                <a:hlinkClick r:id="rId4"/>
              </a:rPr>
              <a:t>https://www.technologieservices.fr/</a:t>
            </a:r>
            <a:endParaRPr lang="fr-FR" dirty="0"/>
          </a:p>
        </p:txBody>
      </p:sp>
      <p:sp>
        <p:nvSpPr>
          <p:cNvPr id="5" name="Rectangle 4"/>
          <p:cNvSpPr/>
          <p:nvPr/>
        </p:nvSpPr>
        <p:spPr>
          <a:xfrm>
            <a:off x="2890372" y="6014694"/>
            <a:ext cx="3206327" cy="369332"/>
          </a:xfrm>
          <a:prstGeom prst="rect">
            <a:avLst/>
          </a:prstGeom>
        </p:spPr>
        <p:txBody>
          <a:bodyPr wrap="none">
            <a:spAutoFit/>
          </a:bodyPr>
          <a:lstStyle/>
          <a:p>
            <a:r>
              <a:rPr lang="fr-FR" dirty="0" smtClean="0">
                <a:hlinkClick r:id="rId5"/>
              </a:rPr>
              <a:t>http://www.easytis.com/fr/</a:t>
            </a:r>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012824" y="2897957"/>
            <a:ext cx="8403596" cy="2123658"/>
          </a:xfrm>
          <a:prstGeom prst="rect">
            <a:avLst/>
          </a:prstGeom>
          <a:noFill/>
        </p:spPr>
        <p:txBody>
          <a:bodyPr wrap="square" rtlCol="0">
            <a:spAutoFit/>
          </a:bodyPr>
          <a:lstStyle/>
          <a:p>
            <a:pPr algn="ctr"/>
            <a:r>
              <a:rPr lang="fr-FR" sz="4400" b="1" dirty="0" smtClean="0">
                <a:solidFill>
                  <a:schemeClr val="accent2">
                    <a:lumMod val="75000"/>
                  </a:schemeClr>
                </a:solidFill>
                <a:latin typeface="OpenDyslexic" pitchFamily="50" charset="0"/>
              </a:rPr>
              <a:t>Merci de votre attention !</a:t>
            </a:r>
          </a:p>
          <a:p>
            <a:endParaRPr lang="fr-FR" sz="4400" b="1" dirty="0" smtClean="0">
              <a:solidFill>
                <a:schemeClr val="accent2">
                  <a:lumMod val="75000"/>
                </a:schemeClr>
              </a:solidFill>
            </a:endParaRPr>
          </a:p>
          <a:p>
            <a:pPr algn="ctr"/>
            <a:endParaRPr lang="fr-FR" sz="4400" b="1" dirty="0">
              <a:solidFill>
                <a:schemeClr val="accent2">
                  <a:lumMod val="75000"/>
                </a:schemeClr>
              </a:solidFill>
            </a:endParaRPr>
          </a:p>
        </p:txBody>
      </p:sp>
    </p:spTree>
    <p:extLst>
      <p:ext uri="{BB962C8B-B14F-4D97-AF65-F5344CB8AC3E}">
        <p14:creationId xmlns:p14="http://schemas.microsoft.com/office/powerpoint/2010/main" xmlns="" val="3329246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16004" y="963062"/>
            <a:ext cx="9201150" cy="1200329"/>
          </a:xfrm>
          <a:prstGeom prst="rect">
            <a:avLst/>
          </a:prstGeom>
          <a:noFill/>
        </p:spPr>
        <p:txBody>
          <a:bodyPr wrap="square" rtlCol="0">
            <a:spAutoFit/>
          </a:bodyPr>
          <a:lstStyle/>
          <a:p>
            <a:pPr marL="285750" indent="-285750">
              <a:buFontTx/>
              <a:buChar char="-"/>
            </a:pPr>
            <a:endParaRPr lang="fr-FR" sz="2400" b="1" dirty="0" smtClean="0">
              <a:solidFill>
                <a:schemeClr val="accent2"/>
              </a:solidFill>
            </a:endParaRPr>
          </a:p>
          <a:p>
            <a:pPr marL="285750" indent="-285750">
              <a:buFontTx/>
              <a:buChar char="-"/>
            </a:pPr>
            <a:endParaRPr lang="fr-FR" sz="2400" dirty="0" smtClean="0"/>
          </a:p>
          <a:p>
            <a:pPr marL="285750" indent="-285750">
              <a:buFontTx/>
              <a:buChar char="-"/>
            </a:pPr>
            <a:endParaRPr lang="fr-FR" sz="2400" dirty="0"/>
          </a:p>
        </p:txBody>
      </p:sp>
      <p:sp>
        <p:nvSpPr>
          <p:cNvPr id="5" name="ZoneTexte 4"/>
          <p:cNvSpPr txBox="1"/>
          <p:nvPr/>
        </p:nvSpPr>
        <p:spPr>
          <a:xfrm>
            <a:off x="2227153" y="307816"/>
            <a:ext cx="9524245" cy="5539978"/>
          </a:xfrm>
          <a:prstGeom prst="rect">
            <a:avLst/>
          </a:prstGeom>
          <a:noFill/>
        </p:spPr>
        <p:txBody>
          <a:bodyPr wrap="square" rtlCol="0">
            <a:spAutoFit/>
          </a:bodyPr>
          <a:lstStyle/>
          <a:p>
            <a:endParaRPr lang="fr-FR" dirty="0" smtClean="0"/>
          </a:p>
          <a:p>
            <a:r>
              <a:rPr lang="fr-FR" dirty="0" smtClean="0"/>
              <a:t> </a:t>
            </a:r>
            <a:r>
              <a:rPr lang="fr-FR" sz="2400" b="1" dirty="0" smtClean="0">
                <a:latin typeface="OpenDyslexic" pitchFamily="50" charset="0"/>
              </a:rPr>
              <a:t>Objectifs visés :</a:t>
            </a:r>
          </a:p>
          <a:p>
            <a:endParaRPr lang="fr-FR" sz="2400" b="1" dirty="0" smtClean="0">
              <a:latin typeface="OpenDyslexic" pitchFamily="50" charset="0"/>
            </a:endParaRPr>
          </a:p>
          <a:p>
            <a:endParaRPr lang="fr-FR" sz="2400" b="1" dirty="0" smtClean="0">
              <a:latin typeface="OpenDyslexic" pitchFamily="50" charset="0"/>
            </a:endParaRPr>
          </a:p>
          <a:p>
            <a:r>
              <a:rPr lang="fr-FR" sz="2400" dirty="0" smtClean="0">
                <a:latin typeface="OpenDyslexic" pitchFamily="50" charset="0"/>
              </a:rPr>
              <a:t>L’initiation à la programmation permet notamment de travailler les compétences suivantes : </a:t>
            </a:r>
          </a:p>
          <a:p>
            <a:endParaRPr lang="fr-FR" sz="2400" dirty="0" smtClean="0">
              <a:latin typeface="OpenDyslexic" pitchFamily="50" charset="0"/>
            </a:endParaRPr>
          </a:p>
          <a:p>
            <a:r>
              <a:rPr lang="fr-FR" sz="2400" dirty="0" smtClean="0">
                <a:latin typeface="OpenDyslexic" pitchFamily="50" charset="0"/>
              </a:rPr>
              <a:t>• se repérer, s’orienter en utilisant des repères ; </a:t>
            </a:r>
          </a:p>
          <a:p>
            <a:endParaRPr lang="fr-FR" sz="2400" dirty="0" smtClean="0">
              <a:latin typeface="OpenDyslexic" pitchFamily="50" charset="0"/>
            </a:endParaRPr>
          </a:p>
          <a:p>
            <a:r>
              <a:rPr lang="fr-FR" sz="2400" dirty="0" smtClean="0">
                <a:latin typeface="OpenDyslexic" pitchFamily="50" charset="0"/>
              </a:rPr>
              <a:t>• adopter une démarche scientifique : utilisation d’un langage spécifique, contrôle, essais-erreurs ; </a:t>
            </a:r>
          </a:p>
          <a:p>
            <a:endParaRPr lang="fr-FR" sz="2400" dirty="0" smtClean="0">
              <a:latin typeface="OpenDyslexic" pitchFamily="50" charset="0"/>
            </a:endParaRPr>
          </a:p>
          <a:p>
            <a:r>
              <a:rPr lang="fr-FR" sz="2400" dirty="0" smtClean="0">
                <a:latin typeface="OpenDyslexic" pitchFamily="50" charset="0"/>
              </a:rPr>
              <a:t>• développer l’abstraction : apprendre à anticiper l’effet de telle ou telle séquence d’instructions avant même de la faire exécuter par une machine ou un programme </a:t>
            </a:r>
            <a:endParaRPr lang="fr-FR" sz="2400" dirty="0">
              <a:latin typeface="OpenDyslexic" pitchFamily="50" charset="0"/>
            </a:endParaRPr>
          </a:p>
        </p:txBody>
      </p:sp>
    </p:spTree>
    <p:extLst>
      <p:ext uri="{BB962C8B-B14F-4D97-AF65-F5344CB8AC3E}">
        <p14:creationId xmlns:p14="http://schemas.microsoft.com/office/powerpoint/2010/main" xmlns="" val="101655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16004" y="963062"/>
            <a:ext cx="9201150" cy="1200329"/>
          </a:xfrm>
          <a:prstGeom prst="rect">
            <a:avLst/>
          </a:prstGeom>
          <a:noFill/>
        </p:spPr>
        <p:txBody>
          <a:bodyPr wrap="square" rtlCol="0">
            <a:spAutoFit/>
          </a:bodyPr>
          <a:lstStyle/>
          <a:p>
            <a:pPr marL="285750" indent="-285750">
              <a:buFontTx/>
              <a:buChar char="-"/>
            </a:pPr>
            <a:endParaRPr lang="fr-FR" sz="2400" b="1" dirty="0" smtClean="0">
              <a:solidFill>
                <a:schemeClr val="accent2"/>
              </a:solidFill>
            </a:endParaRPr>
          </a:p>
          <a:p>
            <a:pPr marL="285750" indent="-285750">
              <a:buFontTx/>
              <a:buChar char="-"/>
            </a:pPr>
            <a:endParaRPr lang="fr-FR" sz="2400" dirty="0" smtClean="0"/>
          </a:p>
          <a:p>
            <a:pPr marL="285750" indent="-285750">
              <a:buFontTx/>
              <a:buChar char="-"/>
            </a:pPr>
            <a:endParaRPr lang="fr-FR" sz="2400" dirty="0"/>
          </a:p>
        </p:txBody>
      </p:sp>
      <p:sp>
        <p:nvSpPr>
          <p:cNvPr id="5" name="ZoneTexte 4"/>
          <p:cNvSpPr txBox="1"/>
          <p:nvPr/>
        </p:nvSpPr>
        <p:spPr>
          <a:xfrm>
            <a:off x="1638677" y="307816"/>
            <a:ext cx="10112721" cy="6278642"/>
          </a:xfrm>
          <a:prstGeom prst="rect">
            <a:avLst/>
          </a:prstGeom>
          <a:noFill/>
        </p:spPr>
        <p:txBody>
          <a:bodyPr wrap="square" rtlCol="0">
            <a:spAutoFit/>
          </a:bodyPr>
          <a:lstStyle/>
          <a:p>
            <a:endParaRPr lang="fr-FR" dirty="0" smtClean="0"/>
          </a:p>
          <a:p>
            <a:r>
              <a:rPr lang="fr-FR" dirty="0" smtClean="0"/>
              <a:t> </a:t>
            </a:r>
            <a:r>
              <a:rPr lang="fr-FR" sz="2400" b="1" dirty="0" smtClean="0">
                <a:latin typeface="OpenDyslexic" pitchFamily="50" charset="0"/>
              </a:rPr>
              <a:t>Au cycle 1, </a:t>
            </a:r>
            <a:r>
              <a:rPr lang="fr-FR" sz="2400" dirty="0" smtClean="0">
                <a:latin typeface="OpenDyslexic" pitchFamily="50" charset="0"/>
              </a:rPr>
              <a:t>les élèves apprennent à « utiliser des marqueurs spatiaux adaptés (devant, derrière, droite, gauche, dessus, dessous…) dans des récits, descriptions ou explications ». </a:t>
            </a:r>
          </a:p>
          <a:p>
            <a:endParaRPr lang="fr-FR" sz="2400" dirty="0" smtClean="0">
              <a:latin typeface="OpenDyslexic" pitchFamily="50" charset="0"/>
            </a:endParaRPr>
          </a:p>
          <a:p>
            <a:r>
              <a:rPr lang="fr-FR" sz="2400" dirty="0" smtClean="0">
                <a:latin typeface="OpenDyslexic" pitchFamily="50" charset="0"/>
              </a:rPr>
              <a:t>Ils apprennent également à « situer des objets par rapport à soi, entre eux, par rapport à des objets repères », « se situer par rapport à d’autres, par rapport à des objets repères » et « dans un environnement bien connu, réaliser un trajet, un parcours à partir de sa représentation (dessin ou codage) ». </a:t>
            </a:r>
          </a:p>
          <a:p>
            <a:endParaRPr lang="fr-FR" sz="2400" dirty="0" smtClean="0">
              <a:latin typeface="OpenDyslexic" pitchFamily="50" charset="0"/>
            </a:endParaRPr>
          </a:p>
          <a:p>
            <a:r>
              <a:rPr lang="fr-FR" sz="2400" dirty="0" smtClean="0">
                <a:latin typeface="OpenDyslexic" pitchFamily="50" charset="0"/>
              </a:rPr>
              <a:t>Ce travail leur permet de développer l’aptitude à émettre des instructions élémentaires de déplacement, instructions qu’ils apprendront à associer dans les cycles suivants pour construire des programmes de déplacement. </a:t>
            </a:r>
            <a:endParaRPr lang="fr-FR" sz="2400" dirty="0">
              <a:latin typeface="OpenDyslexic" pitchFamily="50" charset="0"/>
            </a:endParaRPr>
          </a:p>
        </p:txBody>
      </p:sp>
    </p:spTree>
    <p:extLst>
      <p:ext uri="{BB962C8B-B14F-4D97-AF65-F5344CB8AC3E}">
        <p14:creationId xmlns:p14="http://schemas.microsoft.com/office/powerpoint/2010/main" xmlns="" val="101655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16004" y="963062"/>
            <a:ext cx="9201150" cy="1200329"/>
          </a:xfrm>
          <a:prstGeom prst="rect">
            <a:avLst/>
          </a:prstGeom>
          <a:noFill/>
        </p:spPr>
        <p:txBody>
          <a:bodyPr wrap="square" rtlCol="0">
            <a:spAutoFit/>
          </a:bodyPr>
          <a:lstStyle/>
          <a:p>
            <a:pPr marL="285750" indent="-285750">
              <a:buFontTx/>
              <a:buChar char="-"/>
            </a:pPr>
            <a:endParaRPr lang="fr-FR" sz="2400" b="1" dirty="0" smtClean="0">
              <a:solidFill>
                <a:schemeClr val="accent2"/>
              </a:solidFill>
            </a:endParaRPr>
          </a:p>
          <a:p>
            <a:pPr marL="285750" indent="-285750">
              <a:buFontTx/>
              <a:buChar char="-"/>
            </a:pPr>
            <a:endParaRPr lang="fr-FR" sz="2400" dirty="0" smtClean="0"/>
          </a:p>
          <a:p>
            <a:pPr marL="285750" indent="-285750">
              <a:buFontTx/>
              <a:buChar char="-"/>
            </a:pPr>
            <a:endParaRPr lang="fr-FR" sz="2400" dirty="0"/>
          </a:p>
        </p:txBody>
      </p:sp>
      <p:sp>
        <p:nvSpPr>
          <p:cNvPr id="5" name="ZoneTexte 4"/>
          <p:cNvSpPr txBox="1"/>
          <p:nvPr/>
        </p:nvSpPr>
        <p:spPr>
          <a:xfrm>
            <a:off x="1620570" y="986826"/>
            <a:ext cx="10112721" cy="4431983"/>
          </a:xfrm>
          <a:prstGeom prst="rect">
            <a:avLst/>
          </a:prstGeom>
          <a:noFill/>
        </p:spPr>
        <p:txBody>
          <a:bodyPr wrap="square" rtlCol="0">
            <a:spAutoFit/>
          </a:bodyPr>
          <a:lstStyle/>
          <a:p>
            <a:endParaRPr lang="fr-FR" dirty="0" smtClean="0"/>
          </a:p>
          <a:p>
            <a:r>
              <a:rPr lang="fr-FR" dirty="0" smtClean="0"/>
              <a:t> </a:t>
            </a:r>
            <a:r>
              <a:rPr lang="fr-FR" sz="2400" b="1" dirty="0" smtClean="0">
                <a:latin typeface="OpenDyslexic" pitchFamily="50" charset="0"/>
              </a:rPr>
              <a:t>Au cycle 2</a:t>
            </a:r>
            <a:r>
              <a:rPr lang="fr-FR" sz="2400" dirty="0" smtClean="0">
                <a:latin typeface="OpenDyslexic" pitchFamily="50" charset="0"/>
              </a:rPr>
              <a:t>, les élèves apprennent à « coder et décoder pour prévoir, représenter et réaliser des déplacements dans des espaces familiers, sur un quadrillage, sur un écran ». </a:t>
            </a:r>
          </a:p>
          <a:p>
            <a:endParaRPr lang="fr-FR" sz="2400" dirty="0" smtClean="0">
              <a:latin typeface="OpenDyslexic" pitchFamily="50" charset="0"/>
            </a:endParaRPr>
          </a:p>
          <a:p>
            <a:r>
              <a:rPr lang="fr-FR" sz="2400" dirty="0" smtClean="0">
                <a:latin typeface="OpenDyslexic" pitchFamily="50" charset="0"/>
              </a:rPr>
              <a:t>Ces déplacements ont lieu dans des espaces réduits en début de cycle (classe ou école) pour s’étendre progressivement tout au long du cycle jusqu’au quartier ou village pour lesquels ils pourront utiliser des plans. </a:t>
            </a:r>
          </a:p>
          <a:p>
            <a:endParaRPr lang="fr-FR" sz="2400" dirty="0" smtClean="0">
              <a:latin typeface="OpenDyslexic" pitchFamily="50" charset="0"/>
            </a:endParaRPr>
          </a:p>
          <a:p>
            <a:r>
              <a:rPr lang="fr-FR" sz="2400" dirty="0" smtClean="0">
                <a:latin typeface="OpenDyslexic" pitchFamily="50" charset="0"/>
              </a:rPr>
              <a:t>À partir du CE1, les élèves sont invités à coder des déplacements à l’aide d’un logiciel de programmation adapté. </a:t>
            </a:r>
            <a:endParaRPr lang="fr-FR" sz="2400" dirty="0">
              <a:latin typeface="OpenDyslexic" pitchFamily="50" charset="0"/>
            </a:endParaRPr>
          </a:p>
        </p:txBody>
      </p:sp>
    </p:spTree>
    <p:extLst>
      <p:ext uri="{BB962C8B-B14F-4D97-AF65-F5344CB8AC3E}">
        <p14:creationId xmlns:p14="http://schemas.microsoft.com/office/powerpoint/2010/main" xmlns="" val="101655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16004" y="963062"/>
            <a:ext cx="9201150" cy="1200329"/>
          </a:xfrm>
          <a:prstGeom prst="rect">
            <a:avLst/>
          </a:prstGeom>
          <a:noFill/>
        </p:spPr>
        <p:txBody>
          <a:bodyPr wrap="square" rtlCol="0">
            <a:spAutoFit/>
          </a:bodyPr>
          <a:lstStyle/>
          <a:p>
            <a:pPr marL="285750" indent="-285750">
              <a:buFontTx/>
              <a:buChar char="-"/>
            </a:pPr>
            <a:endParaRPr lang="fr-FR" sz="2400" b="1" dirty="0" smtClean="0">
              <a:solidFill>
                <a:schemeClr val="accent2"/>
              </a:solidFill>
            </a:endParaRPr>
          </a:p>
          <a:p>
            <a:pPr marL="285750" indent="-285750">
              <a:buFontTx/>
              <a:buChar char="-"/>
            </a:pPr>
            <a:endParaRPr lang="fr-FR" sz="2400" dirty="0" smtClean="0"/>
          </a:p>
          <a:p>
            <a:pPr marL="285750" indent="-285750">
              <a:buFontTx/>
              <a:buChar char="-"/>
            </a:pPr>
            <a:endParaRPr lang="fr-FR" sz="2400" dirty="0"/>
          </a:p>
        </p:txBody>
      </p:sp>
      <p:sp>
        <p:nvSpPr>
          <p:cNvPr id="5" name="ZoneTexte 4"/>
          <p:cNvSpPr txBox="1"/>
          <p:nvPr/>
        </p:nvSpPr>
        <p:spPr>
          <a:xfrm>
            <a:off x="1620570" y="986826"/>
            <a:ext cx="10112721" cy="4431983"/>
          </a:xfrm>
          <a:prstGeom prst="rect">
            <a:avLst/>
          </a:prstGeom>
          <a:noFill/>
        </p:spPr>
        <p:txBody>
          <a:bodyPr wrap="square" rtlCol="0">
            <a:spAutoFit/>
          </a:bodyPr>
          <a:lstStyle/>
          <a:p>
            <a:endParaRPr lang="fr-FR" dirty="0" smtClean="0"/>
          </a:p>
          <a:p>
            <a:r>
              <a:rPr lang="fr-FR" dirty="0" smtClean="0"/>
              <a:t> </a:t>
            </a:r>
            <a:r>
              <a:rPr lang="fr-FR" sz="2400" b="1" dirty="0" smtClean="0">
                <a:latin typeface="OpenDyslexic" pitchFamily="50" charset="0"/>
              </a:rPr>
              <a:t>Au cycle 3</a:t>
            </a:r>
            <a:r>
              <a:rPr lang="fr-FR" sz="2400" dirty="0" smtClean="0">
                <a:latin typeface="OpenDyslexic" pitchFamily="50" charset="0"/>
              </a:rPr>
              <a:t>, les élèves apprennent à « programmer les déplacements d’un robot ou ceux d’un personnage sur un écran ». </a:t>
            </a:r>
          </a:p>
          <a:p>
            <a:endParaRPr lang="fr-FR" sz="2400" dirty="0" smtClean="0">
              <a:latin typeface="OpenDyslexic" pitchFamily="50" charset="0"/>
            </a:endParaRPr>
          </a:p>
          <a:p>
            <a:r>
              <a:rPr lang="fr-FR" sz="2400" dirty="0" smtClean="0">
                <a:latin typeface="OpenDyslexic" pitchFamily="50" charset="0"/>
              </a:rPr>
              <a:t>Les élèves travaillent « dans des espaces de travail de tailles différentes (la feuille de papier, la cour de récréation, le quartier, la ville, etc.) ».</a:t>
            </a:r>
          </a:p>
          <a:p>
            <a:endParaRPr lang="fr-FR" sz="2400" dirty="0" smtClean="0">
              <a:latin typeface="OpenDyslexic" pitchFamily="50" charset="0"/>
            </a:endParaRPr>
          </a:p>
          <a:p>
            <a:r>
              <a:rPr lang="fr-FR" sz="2400" dirty="0" smtClean="0">
                <a:latin typeface="OpenDyslexic" pitchFamily="50" charset="0"/>
              </a:rPr>
              <a:t>Ils utilisent pour cela des plans en travaillant « avec de nouvelles ressources comme les systèmes d’information géographique ». </a:t>
            </a:r>
            <a:endParaRPr lang="fr-FR" sz="2400" dirty="0">
              <a:latin typeface="OpenDyslexic" pitchFamily="50" charset="0"/>
            </a:endParaRPr>
          </a:p>
        </p:txBody>
      </p:sp>
    </p:spTree>
    <p:extLst>
      <p:ext uri="{BB962C8B-B14F-4D97-AF65-F5344CB8AC3E}">
        <p14:creationId xmlns:p14="http://schemas.microsoft.com/office/powerpoint/2010/main" xmlns="" val="101655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16004" y="963062"/>
            <a:ext cx="9201150" cy="1200329"/>
          </a:xfrm>
          <a:prstGeom prst="rect">
            <a:avLst/>
          </a:prstGeom>
          <a:noFill/>
        </p:spPr>
        <p:txBody>
          <a:bodyPr wrap="square" rtlCol="0">
            <a:spAutoFit/>
          </a:bodyPr>
          <a:lstStyle/>
          <a:p>
            <a:pPr marL="285750" indent="-285750">
              <a:buFontTx/>
              <a:buChar char="-"/>
            </a:pPr>
            <a:endParaRPr lang="fr-FR" sz="2400" b="1" dirty="0" smtClean="0">
              <a:solidFill>
                <a:schemeClr val="accent2"/>
              </a:solidFill>
            </a:endParaRPr>
          </a:p>
          <a:p>
            <a:pPr marL="285750" indent="-285750">
              <a:buFontTx/>
              <a:buChar char="-"/>
            </a:pPr>
            <a:endParaRPr lang="fr-FR" sz="2400" dirty="0" smtClean="0"/>
          </a:p>
          <a:p>
            <a:pPr marL="285750" indent="-285750">
              <a:buFontTx/>
              <a:buChar char="-"/>
            </a:pPr>
            <a:endParaRPr lang="fr-FR" sz="2400" dirty="0"/>
          </a:p>
        </p:txBody>
      </p:sp>
      <p:sp>
        <p:nvSpPr>
          <p:cNvPr id="5" name="ZoneTexte 4"/>
          <p:cNvSpPr txBox="1"/>
          <p:nvPr/>
        </p:nvSpPr>
        <p:spPr>
          <a:xfrm>
            <a:off x="1620569" y="688064"/>
            <a:ext cx="10420539" cy="5170646"/>
          </a:xfrm>
          <a:prstGeom prst="rect">
            <a:avLst/>
          </a:prstGeom>
          <a:noFill/>
        </p:spPr>
        <p:txBody>
          <a:bodyPr wrap="square" rtlCol="0">
            <a:spAutoFit/>
          </a:bodyPr>
          <a:lstStyle/>
          <a:p>
            <a:endParaRPr lang="fr-FR" dirty="0" smtClean="0"/>
          </a:p>
          <a:p>
            <a:r>
              <a:rPr lang="fr-FR" b="1" dirty="0" smtClean="0"/>
              <a:t> </a:t>
            </a:r>
            <a:r>
              <a:rPr lang="fr-FR" sz="2400" b="1" dirty="0" smtClean="0">
                <a:latin typeface="OpenDyslexic" pitchFamily="50" charset="0"/>
              </a:rPr>
              <a:t>Démarche pédagogique :</a:t>
            </a:r>
          </a:p>
          <a:p>
            <a:endParaRPr lang="fr-FR" sz="2400" dirty="0" smtClean="0">
              <a:latin typeface="OpenDyslexic" pitchFamily="50" charset="0"/>
            </a:endParaRPr>
          </a:p>
          <a:p>
            <a:endParaRPr lang="fr-FR" sz="2400" dirty="0" smtClean="0">
              <a:latin typeface="OpenDyslexic" pitchFamily="50" charset="0"/>
            </a:endParaRPr>
          </a:p>
          <a:p>
            <a:r>
              <a:rPr lang="fr-FR" sz="2400" dirty="0" smtClean="0">
                <a:latin typeface="OpenDyslexic" pitchFamily="50" charset="0"/>
              </a:rPr>
              <a:t>Pour chacun des cycles, entre cinq et sept séances sont proposées pour cette sensibilisation à la programmation. </a:t>
            </a:r>
          </a:p>
          <a:p>
            <a:endParaRPr lang="fr-FR" sz="2400" dirty="0" smtClean="0">
              <a:latin typeface="OpenDyslexic" pitchFamily="50" charset="0"/>
            </a:endParaRPr>
          </a:p>
          <a:p>
            <a:r>
              <a:rPr lang="fr-FR" sz="2400" dirty="0" smtClean="0">
                <a:latin typeface="OpenDyslexic" pitchFamily="50" charset="0"/>
              </a:rPr>
              <a:t>Ces séances sont progressives et se divisent en trois parties : </a:t>
            </a:r>
          </a:p>
          <a:p>
            <a:endParaRPr lang="fr-FR" sz="2400" dirty="0" smtClean="0">
              <a:latin typeface="OpenDyslexic" pitchFamily="50" charset="0"/>
            </a:endParaRPr>
          </a:p>
          <a:p>
            <a:pPr algn="ctr"/>
            <a:r>
              <a:rPr lang="fr-FR" sz="2400" dirty="0" smtClean="0">
                <a:latin typeface="OpenDyslexic" pitchFamily="50" charset="0"/>
              </a:rPr>
              <a:t>- des séances « corporelles », </a:t>
            </a:r>
          </a:p>
          <a:p>
            <a:pPr algn="ctr"/>
            <a:endParaRPr lang="fr-FR" sz="2400" dirty="0" smtClean="0">
              <a:latin typeface="OpenDyslexic" pitchFamily="50" charset="0"/>
            </a:endParaRPr>
          </a:p>
          <a:p>
            <a:pPr algn="ctr"/>
            <a:r>
              <a:rPr lang="fr-FR" sz="2400" dirty="0" smtClean="0">
                <a:latin typeface="OpenDyslexic" pitchFamily="50" charset="0"/>
              </a:rPr>
              <a:t>- des séances « débranchées » </a:t>
            </a:r>
          </a:p>
          <a:p>
            <a:pPr algn="ctr"/>
            <a:endParaRPr lang="fr-FR" sz="2400" dirty="0" smtClean="0">
              <a:latin typeface="OpenDyslexic" pitchFamily="50" charset="0"/>
            </a:endParaRPr>
          </a:p>
          <a:p>
            <a:pPr algn="ctr"/>
            <a:r>
              <a:rPr lang="fr-FR" sz="2400" dirty="0" smtClean="0">
                <a:latin typeface="OpenDyslexic" pitchFamily="50" charset="0"/>
              </a:rPr>
              <a:t> - et des séances « branchées ». </a:t>
            </a:r>
            <a:endParaRPr lang="fr-FR" sz="2400" dirty="0">
              <a:latin typeface="OpenDyslexic" pitchFamily="50" charset="0"/>
            </a:endParaRPr>
          </a:p>
        </p:txBody>
      </p:sp>
    </p:spTree>
    <p:extLst>
      <p:ext uri="{BB962C8B-B14F-4D97-AF65-F5344CB8AC3E}">
        <p14:creationId xmlns:p14="http://schemas.microsoft.com/office/powerpoint/2010/main" xmlns="" val="101655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16004" y="963062"/>
            <a:ext cx="9201150" cy="1200329"/>
          </a:xfrm>
          <a:prstGeom prst="rect">
            <a:avLst/>
          </a:prstGeom>
          <a:noFill/>
        </p:spPr>
        <p:txBody>
          <a:bodyPr wrap="square" rtlCol="0">
            <a:spAutoFit/>
          </a:bodyPr>
          <a:lstStyle/>
          <a:p>
            <a:pPr marL="285750" indent="-285750">
              <a:buFontTx/>
              <a:buChar char="-"/>
            </a:pPr>
            <a:endParaRPr lang="fr-FR" sz="2400" b="1" dirty="0" smtClean="0">
              <a:solidFill>
                <a:schemeClr val="accent2"/>
              </a:solidFill>
            </a:endParaRPr>
          </a:p>
          <a:p>
            <a:pPr marL="285750" indent="-285750">
              <a:buFontTx/>
              <a:buChar char="-"/>
            </a:pPr>
            <a:endParaRPr lang="fr-FR" sz="2400" dirty="0" smtClean="0"/>
          </a:p>
          <a:p>
            <a:pPr marL="285750" indent="-285750">
              <a:buFontTx/>
              <a:buChar char="-"/>
            </a:pPr>
            <a:endParaRPr lang="fr-FR" sz="2400" dirty="0"/>
          </a:p>
        </p:txBody>
      </p:sp>
      <p:sp>
        <p:nvSpPr>
          <p:cNvPr id="5" name="ZoneTexte 4"/>
          <p:cNvSpPr txBox="1"/>
          <p:nvPr/>
        </p:nvSpPr>
        <p:spPr>
          <a:xfrm>
            <a:off x="2444435" y="896294"/>
            <a:ext cx="9261695" cy="4062651"/>
          </a:xfrm>
          <a:prstGeom prst="rect">
            <a:avLst/>
          </a:prstGeom>
          <a:noFill/>
        </p:spPr>
        <p:txBody>
          <a:bodyPr wrap="square" rtlCol="0">
            <a:spAutoFit/>
          </a:bodyPr>
          <a:lstStyle/>
          <a:p>
            <a:endParaRPr lang="fr-FR" dirty="0" smtClean="0"/>
          </a:p>
          <a:p>
            <a:r>
              <a:rPr lang="fr-FR" b="1" dirty="0" smtClean="0"/>
              <a:t> </a:t>
            </a:r>
            <a:r>
              <a:rPr lang="fr-FR" sz="2400" b="1" dirty="0" smtClean="0">
                <a:latin typeface="OpenDyslexic" pitchFamily="50" charset="0"/>
              </a:rPr>
              <a:t>Démarche pédagogique :</a:t>
            </a:r>
          </a:p>
          <a:p>
            <a:endParaRPr lang="fr-FR" sz="2400" dirty="0" smtClean="0">
              <a:latin typeface="OpenDyslexic" pitchFamily="50" charset="0"/>
            </a:endParaRPr>
          </a:p>
          <a:p>
            <a:endParaRPr lang="fr-FR" sz="2400" dirty="0" smtClean="0">
              <a:latin typeface="OpenDyslexic" pitchFamily="50" charset="0"/>
            </a:endParaRPr>
          </a:p>
          <a:p>
            <a:r>
              <a:rPr lang="fr-FR" sz="2400" dirty="0" smtClean="0">
                <a:latin typeface="OpenDyslexic" pitchFamily="50" charset="0"/>
              </a:rPr>
              <a:t>Pour les séances corporelles et débranchées, aucun matériel numérique n’est nécessaire pour conduire les activités. </a:t>
            </a:r>
          </a:p>
          <a:p>
            <a:endParaRPr lang="fr-FR" sz="2400" dirty="0" smtClean="0">
              <a:latin typeface="OpenDyslexic" pitchFamily="50" charset="0"/>
            </a:endParaRPr>
          </a:p>
          <a:p>
            <a:r>
              <a:rPr lang="fr-FR" sz="2400" dirty="0" smtClean="0">
                <a:latin typeface="OpenDyslexic" pitchFamily="50" charset="0"/>
              </a:rPr>
              <a:t>L’enseignant(e) pourra adapter la mise en </a:t>
            </a:r>
            <a:r>
              <a:rPr lang="fr-FR" sz="2400" dirty="0" err="1" smtClean="0">
                <a:latin typeface="OpenDyslexic" pitchFamily="50" charset="0"/>
              </a:rPr>
              <a:t>oeuvre</a:t>
            </a:r>
            <a:r>
              <a:rPr lang="fr-FR" sz="2400" dirty="0" smtClean="0">
                <a:latin typeface="OpenDyslexic" pitchFamily="50" charset="0"/>
              </a:rPr>
              <a:t> pédagogique dans sa classe en fonction du matériel et de l’espace disponible. </a:t>
            </a:r>
            <a:endParaRPr lang="fr-FR" sz="2400" dirty="0">
              <a:latin typeface="OpenDyslexic" pitchFamily="50" charset="0"/>
            </a:endParaRPr>
          </a:p>
        </p:txBody>
      </p:sp>
    </p:spTree>
    <p:extLst>
      <p:ext uri="{BB962C8B-B14F-4D97-AF65-F5344CB8AC3E}">
        <p14:creationId xmlns:p14="http://schemas.microsoft.com/office/powerpoint/2010/main" xmlns="" val="101655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16004" y="963062"/>
            <a:ext cx="9201150" cy="1200329"/>
          </a:xfrm>
          <a:prstGeom prst="rect">
            <a:avLst/>
          </a:prstGeom>
          <a:noFill/>
        </p:spPr>
        <p:txBody>
          <a:bodyPr wrap="square" rtlCol="0">
            <a:spAutoFit/>
          </a:bodyPr>
          <a:lstStyle/>
          <a:p>
            <a:pPr marL="285750" indent="-285750">
              <a:buFontTx/>
              <a:buChar char="-"/>
            </a:pPr>
            <a:endParaRPr lang="fr-FR" sz="2400" b="1" dirty="0" smtClean="0">
              <a:solidFill>
                <a:schemeClr val="accent2"/>
              </a:solidFill>
            </a:endParaRPr>
          </a:p>
          <a:p>
            <a:pPr marL="285750" indent="-285750">
              <a:buFontTx/>
              <a:buChar char="-"/>
            </a:pPr>
            <a:endParaRPr lang="fr-FR" sz="2400" dirty="0" smtClean="0"/>
          </a:p>
          <a:p>
            <a:pPr marL="285750" indent="-285750">
              <a:buFontTx/>
              <a:buChar char="-"/>
            </a:pPr>
            <a:endParaRPr lang="fr-FR" sz="2400" dirty="0"/>
          </a:p>
        </p:txBody>
      </p:sp>
      <p:sp>
        <p:nvSpPr>
          <p:cNvPr id="5" name="ZoneTexte 4"/>
          <p:cNvSpPr txBox="1"/>
          <p:nvPr/>
        </p:nvSpPr>
        <p:spPr>
          <a:xfrm>
            <a:off x="2480649" y="407406"/>
            <a:ext cx="9388444" cy="5909310"/>
          </a:xfrm>
          <a:prstGeom prst="rect">
            <a:avLst/>
          </a:prstGeom>
          <a:noFill/>
        </p:spPr>
        <p:txBody>
          <a:bodyPr wrap="square" rtlCol="0">
            <a:spAutoFit/>
          </a:bodyPr>
          <a:lstStyle/>
          <a:p>
            <a:endParaRPr lang="fr-FR" dirty="0" smtClean="0"/>
          </a:p>
          <a:p>
            <a:r>
              <a:rPr lang="fr-FR" b="1" dirty="0" smtClean="0"/>
              <a:t> </a:t>
            </a:r>
            <a:r>
              <a:rPr lang="fr-FR" sz="2400" b="1" dirty="0" smtClean="0">
                <a:latin typeface="OpenDyslexic" pitchFamily="50" charset="0"/>
              </a:rPr>
              <a:t>Démarche pédagogique :</a:t>
            </a:r>
          </a:p>
          <a:p>
            <a:endParaRPr lang="fr-FR" sz="2400" dirty="0" smtClean="0">
              <a:latin typeface="OpenDyslexic" pitchFamily="50" charset="0"/>
            </a:endParaRPr>
          </a:p>
          <a:p>
            <a:r>
              <a:rPr lang="fr-FR" sz="2400" dirty="0" smtClean="0">
                <a:latin typeface="OpenDyslexic" pitchFamily="50" charset="0"/>
              </a:rPr>
              <a:t>Le fonctionnement de cette séquence s’inspire du travail réalisé par Marie DUFLOT sur la sensibilisation à la programmation </a:t>
            </a:r>
            <a:r>
              <a:rPr lang="fr-FR" sz="2400" i="1" u="sng" dirty="0" smtClean="0">
                <a:solidFill>
                  <a:srgbClr val="0070C0"/>
                </a:solidFill>
                <a:latin typeface="OpenDyslexic" pitchFamily="50" charset="0"/>
              </a:rPr>
              <a:t>Le jeu du robot</a:t>
            </a:r>
            <a:r>
              <a:rPr lang="fr-FR" sz="2400" dirty="0" smtClean="0">
                <a:latin typeface="OpenDyslexic" pitchFamily="50" charset="0"/>
              </a:rPr>
              <a:t>. Le travail permet aux élèves d’être mis en situation d’observation, puis de recherche par essai/erreur, sur le principe de la démarche scientifique. </a:t>
            </a:r>
          </a:p>
          <a:p>
            <a:endParaRPr lang="fr-FR" sz="2400" dirty="0" smtClean="0">
              <a:latin typeface="OpenDyslexic" pitchFamily="50" charset="0"/>
            </a:endParaRPr>
          </a:p>
          <a:p>
            <a:pPr algn="ctr"/>
            <a:r>
              <a:rPr lang="fr-FR" sz="2400" u="sng" dirty="0" smtClean="0">
                <a:hlinkClick r:id="rId2"/>
              </a:rPr>
              <a:t>https://www.youtube.com/watch?v=9AtmJ9mTaB0</a:t>
            </a:r>
            <a:endParaRPr lang="fr-FR" sz="2400" dirty="0" smtClean="0"/>
          </a:p>
          <a:p>
            <a:endParaRPr lang="fr-FR" sz="2400" dirty="0" smtClean="0">
              <a:latin typeface="OpenDyslexic" pitchFamily="50" charset="0"/>
            </a:endParaRPr>
          </a:p>
          <a:p>
            <a:endParaRPr lang="fr-FR" sz="2400" dirty="0" smtClean="0">
              <a:latin typeface="OpenDyslexic" pitchFamily="50" charset="0"/>
            </a:endParaRPr>
          </a:p>
          <a:p>
            <a:r>
              <a:rPr lang="fr-FR" sz="2400" b="1" dirty="0" smtClean="0">
                <a:latin typeface="OpenDyslexic" pitchFamily="50" charset="0"/>
              </a:rPr>
              <a:t>Le langage oral occupe une place prépondérante afin que les élèves puissent expliquer et raconter ce qu’ils font faire au robot. </a:t>
            </a:r>
            <a:endParaRPr lang="fr-FR" sz="2400" b="1" dirty="0">
              <a:latin typeface="OpenDyslexic" pitchFamily="50" charset="0"/>
            </a:endParaRPr>
          </a:p>
        </p:txBody>
      </p:sp>
    </p:spTree>
    <p:extLst>
      <p:ext uri="{BB962C8B-B14F-4D97-AF65-F5344CB8AC3E}">
        <p14:creationId xmlns:p14="http://schemas.microsoft.com/office/powerpoint/2010/main" xmlns="" val="101655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480649" y="407406"/>
            <a:ext cx="9388444" cy="5170646"/>
          </a:xfrm>
          <a:prstGeom prst="rect">
            <a:avLst/>
          </a:prstGeom>
          <a:noFill/>
        </p:spPr>
        <p:txBody>
          <a:bodyPr wrap="square" rtlCol="0">
            <a:spAutoFit/>
          </a:bodyPr>
          <a:lstStyle/>
          <a:p>
            <a:endParaRPr lang="fr-FR" dirty="0" smtClean="0"/>
          </a:p>
          <a:p>
            <a:r>
              <a:rPr lang="fr-FR" b="1" dirty="0" smtClean="0"/>
              <a:t> </a:t>
            </a:r>
            <a:r>
              <a:rPr lang="fr-FR" sz="2400" b="1" dirty="0" smtClean="0">
                <a:latin typeface="OpenDyslexic" pitchFamily="50" charset="0"/>
              </a:rPr>
              <a:t>Un projet clé en main :</a:t>
            </a:r>
          </a:p>
          <a:p>
            <a:endParaRPr lang="fr-FR" sz="2400" b="1" dirty="0" smtClean="0">
              <a:latin typeface="OpenDyslexic" pitchFamily="50" charset="0"/>
            </a:endParaRPr>
          </a:p>
          <a:p>
            <a:endParaRPr lang="fr-FR" sz="2400" b="1" dirty="0" smtClean="0">
              <a:latin typeface="OpenDyslexic" pitchFamily="50" charset="0"/>
            </a:endParaRPr>
          </a:p>
          <a:p>
            <a:r>
              <a:rPr lang="fr-FR" sz="2400" dirty="0" smtClean="0">
                <a:latin typeface="OpenDyslexic" pitchFamily="50" charset="0"/>
              </a:rPr>
              <a:t>« Sensibilisation à la programmation »</a:t>
            </a:r>
          </a:p>
          <a:p>
            <a:r>
              <a:rPr lang="fr-FR" sz="2400" dirty="0" smtClean="0">
                <a:latin typeface="OpenDyslexic" pitchFamily="50" charset="0"/>
              </a:rPr>
              <a:t/>
            </a:r>
            <a:br>
              <a:rPr lang="fr-FR" sz="2400" dirty="0" smtClean="0">
                <a:latin typeface="OpenDyslexic" pitchFamily="50" charset="0"/>
              </a:rPr>
            </a:br>
            <a:r>
              <a:rPr lang="fr-FR" sz="2400" u="sng" dirty="0" smtClean="0">
                <a:latin typeface="OpenDyslexic" pitchFamily="50" charset="0"/>
                <a:hlinkClick r:id="rId2"/>
              </a:rPr>
              <a:t>http://www.ia85.ac-nantes.fr/vie-pedagogique/tuic/sensibilisation-a-la-programmation-1022927.kjsp?RH=09_EPgrdep-tice</a:t>
            </a:r>
            <a:endParaRPr lang="fr-FR" sz="2400" u="sng" dirty="0" smtClean="0">
              <a:latin typeface="OpenDyslexic" pitchFamily="50" charset="0"/>
            </a:endParaRPr>
          </a:p>
          <a:p>
            <a:endParaRPr lang="fr-FR" sz="2400" u="sng" dirty="0" smtClean="0">
              <a:latin typeface="OpenDyslexic" pitchFamily="50" charset="0"/>
            </a:endParaRPr>
          </a:p>
          <a:p>
            <a:endParaRPr lang="fr-FR" sz="2400" dirty="0" smtClean="0">
              <a:latin typeface="OpenDyslexic" pitchFamily="50" charset="0"/>
            </a:endParaRPr>
          </a:p>
          <a:p>
            <a:endParaRPr lang="fr-FR" sz="2400" b="1" dirty="0" smtClean="0">
              <a:latin typeface="OpenDyslexic" pitchFamily="50" charset="0"/>
            </a:endParaRPr>
          </a:p>
          <a:p>
            <a:endParaRPr lang="fr-FR" sz="2400" b="1" dirty="0" smtClean="0">
              <a:latin typeface="OpenDyslexic" pitchFamily="50" charset="0"/>
            </a:endParaRPr>
          </a:p>
          <a:p>
            <a:endParaRPr lang="fr-FR" sz="2400" b="1" dirty="0">
              <a:latin typeface="OpenDyslexic" pitchFamily="50" charset="0"/>
            </a:endParaRPr>
          </a:p>
        </p:txBody>
      </p:sp>
    </p:spTree>
    <p:extLst>
      <p:ext uri="{BB962C8B-B14F-4D97-AF65-F5344CB8AC3E}">
        <p14:creationId xmlns:p14="http://schemas.microsoft.com/office/powerpoint/2010/main" xmlns="" val="1016559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Brin">
  <a:themeElements>
    <a:clrScheme name="Ble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ri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1216</TotalTime>
  <Words>627</Words>
  <Application>Microsoft Office PowerPoint</Application>
  <PresentationFormat>Personnalisé</PresentationFormat>
  <Paragraphs>128</Paragraphs>
  <Slides>19</Slides>
  <Notes>0</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Brin</vt:lpstr>
      <vt:lpstr>Formation au Numérique  Codage et programmation dans les nouveaux programmes</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vector>
  </TitlesOfParts>
  <Company>DSI41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des directeurs</dc:title>
  <dc:creator>Catherine BOULESTEIX</dc:creator>
  <cp:lastModifiedBy>laurent.pinault</cp:lastModifiedBy>
  <cp:revision>125</cp:revision>
  <dcterms:created xsi:type="dcterms:W3CDTF">2016-10-02T13:54:37Z</dcterms:created>
  <dcterms:modified xsi:type="dcterms:W3CDTF">2018-01-22T09:37:42Z</dcterms:modified>
</cp:coreProperties>
</file>