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59" r:id="rId4"/>
    <p:sldId id="260" r:id="rId5"/>
    <p:sldId id="261" r:id="rId6"/>
    <p:sldId id="262" r:id="rId7"/>
    <p:sldId id="263"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6" d="100"/>
          <a:sy n="76" d="100"/>
        </p:scale>
        <p:origin x="7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0456CF-7BD0-4197-80EE-936D88293643}" type="datetimeFigureOut">
              <a:rPr lang="fr-FR" smtClean="0"/>
              <a:t>17/09/2016</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7889B7-3642-477F-8A87-7641AD1671AF}" type="slidenum">
              <a:rPr lang="fr-FR" smtClean="0"/>
              <a:t>‹N°›</a:t>
            </a:fld>
            <a:endParaRPr lang="fr-FR"/>
          </a:p>
        </p:txBody>
      </p:sp>
    </p:spTree>
    <p:extLst>
      <p:ext uri="{BB962C8B-B14F-4D97-AF65-F5344CB8AC3E}">
        <p14:creationId xmlns:p14="http://schemas.microsoft.com/office/powerpoint/2010/main" val="2364545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fr-FR"/>
              <a:t>Il est essentiel de regrouper les élèves à la fin de chaque cours pour faire le point sur le travail réalisé et de </a:t>
            </a:r>
            <a:r>
              <a:rPr lang="fr-FR" altLang="fr-FR" b="1" u="sng"/>
              <a:t>ponctuer chaque séance</a:t>
            </a:r>
            <a:r>
              <a:rPr lang="fr-FR" altLang="fr-FR" u="sng"/>
              <a:t> par une synthèse de quelques lignes</a:t>
            </a:r>
            <a:r>
              <a:rPr lang="fr-FR" altLang="fr-FR"/>
              <a:t>, construite avec la classe, afin que les élèves identifient les savoirs sur lesquels ils ont travaillé.</a:t>
            </a:r>
            <a:br>
              <a:rPr lang="fr-FR" altLang="fr-FR"/>
            </a:br>
            <a:endParaRPr lang="fr-FR" altLang="fr-FR"/>
          </a:p>
          <a:p>
            <a:r>
              <a:rPr lang="fr-FR" altLang="fr-FR"/>
              <a:t>Cette synthèse peut porter sur :</a:t>
            </a:r>
            <a:br>
              <a:rPr lang="fr-FR" altLang="fr-FR"/>
            </a:br>
            <a:r>
              <a:rPr lang="fr-FR" altLang="fr-FR"/>
              <a:t>    - Le travail fait ce jour : c'est alors une synthèse active - elle est essentiellement une production des élèves.</a:t>
            </a:r>
            <a:br>
              <a:rPr lang="fr-FR" altLang="fr-FR"/>
            </a:br>
            <a:r>
              <a:rPr lang="fr-FR" altLang="fr-FR"/>
              <a:t>    - Le travail fait ce jour et l’identification de ce que l'on a appris (en lien avec les connaissances disciplinaires) : c'est ce que nous appelons les « </a:t>
            </a:r>
            <a:r>
              <a:rPr lang="fr-FR" altLang="fr-FR" b="1"/>
              <a:t>synthèses de formalisation de savoirs</a:t>
            </a:r>
            <a:r>
              <a:rPr lang="fr-FR" altLang="fr-FR"/>
              <a:t> *» - elle sont réalisées en collaboration entre le professeur et les élèves, l’enseignant formalise les connaissances que les élèves identifient dans l'activité réalisée. </a:t>
            </a:r>
            <a:br>
              <a:rPr lang="fr-FR" altLang="fr-FR"/>
            </a:br>
            <a:r>
              <a:rPr lang="fr-FR" altLang="fr-FR"/>
              <a:t>    - Les connaissances formalisées à la fin d'une séances mais plus généralement à la fin d'une séquence : c'est la </a:t>
            </a:r>
            <a:r>
              <a:rPr lang="fr-FR" altLang="fr-FR" b="1"/>
              <a:t>synthèse passive </a:t>
            </a:r>
            <a:r>
              <a:rPr lang="fr-FR" altLang="fr-FR"/>
              <a:t>- elle est proposée par l'enseignant et commentée en classe pour que les élèves fassent le lien entre le travail réalisé dans la séquence et la synthèse passive décontextualisée.</a:t>
            </a:r>
          </a:p>
          <a:p>
            <a:endParaRPr lang="fr-FR" altLang="fr-FR"/>
          </a:p>
          <a:p>
            <a:endParaRPr lang="fr-FR" altLang="fr-FR"/>
          </a:p>
          <a:p>
            <a:endParaRPr lang="fr-FR" altLang="fr-FR"/>
          </a:p>
          <a:p>
            <a:r>
              <a:rPr lang="fr-FR" altLang="fr-FR"/>
              <a:t>*Pourquoi formalisation de savoirs ?</a:t>
            </a:r>
          </a:p>
          <a:p>
            <a:endParaRPr lang="fr-FR" altLang="fr-FR"/>
          </a:p>
          <a:p>
            <a:r>
              <a:rPr lang="fr-FR" altLang="fr-FR"/>
              <a:t>Formaliser : formuler avec précision selon les règles en vigueur dans un domaine scientifique.</a:t>
            </a:r>
          </a:p>
          <a:p>
            <a:endParaRPr lang="fr-FR" altLang="fr-FR"/>
          </a:p>
          <a:p>
            <a:endParaRPr lang="fr-FR" altLang="fr-FR"/>
          </a:p>
        </p:txBody>
      </p:sp>
      <p:sp>
        <p:nvSpPr>
          <p:cNvPr id="112644"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B1215849-0D7A-448C-AAA5-26C6C81398F7}" type="slidenum">
              <a:rPr lang="fr-FR" altLang="fr-FR"/>
              <a:pPr/>
              <a:t>2</a:t>
            </a:fld>
            <a:endParaRPr lang="fr-FR" altLang="fr-FR"/>
          </a:p>
        </p:txBody>
      </p:sp>
    </p:spTree>
    <p:extLst>
      <p:ext uri="{BB962C8B-B14F-4D97-AF65-F5344CB8AC3E}">
        <p14:creationId xmlns:p14="http://schemas.microsoft.com/office/powerpoint/2010/main" val="1203475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B3855011-50B9-43C7-B106-E1C8AE280BAD}" type="datetimeFigureOut">
              <a:rPr lang="fr-FR" smtClean="0"/>
              <a:t>17/09/2016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3B7CEB-CA2D-4029-9C47-F54B2523DDD3}" type="slidenum">
              <a:rPr lang="fr-FR" smtClean="0"/>
              <a:t>‹N°›</a:t>
            </a:fld>
            <a:endParaRPr lang="fr-FR"/>
          </a:p>
        </p:txBody>
      </p:sp>
    </p:spTree>
    <p:extLst>
      <p:ext uri="{BB962C8B-B14F-4D97-AF65-F5344CB8AC3E}">
        <p14:creationId xmlns:p14="http://schemas.microsoft.com/office/powerpoint/2010/main" val="3370458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3855011-50B9-43C7-B106-E1C8AE280BAD}" type="datetimeFigureOut">
              <a:rPr lang="fr-FR" smtClean="0"/>
              <a:t>17/09/2016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3B7CEB-CA2D-4029-9C47-F54B2523DDD3}" type="slidenum">
              <a:rPr lang="fr-FR" smtClean="0"/>
              <a:t>‹N°›</a:t>
            </a:fld>
            <a:endParaRPr lang="fr-FR"/>
          </a:p>
        </p:txBody>
      </p:sp>
    </p:spTree>
    <p:extLst>
      <p:ext uri="{BB962C8B-B14F-4D97-AF65-F5344CB8AC3E}">
        <p14:creationId xmlns:p14="http://schemas.microsoft.com/office/powerpoint/2010/main" val="1990791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3855011-50B9-43C7-B106-E1C8AE280BAD}" type="datetimeFigureOut">
              <a:rPr lang="fr-FR" smtClean="0"/>
              <a:t>17/09/2016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3B7CEB-CA2D-4029-9C47-F54B2523DDD3}" type="slidenum">
              <a:rPr lang="fr-FR" smtClean="0"/>
              <a:t>‹N°›</a:t>
            </a:fld>
            <a:endParaRPr lang="fr-FR"/>
          </a:p>
        </p:txBody>
      </p:sp>
    </p:spTree>
    <p:extLst>
      <p:ext uri="{BB962C8B-B14F-4D97-AF65-F5344CB8AC3E}">
        <p14:creationId xmlns:p14="http://schemas.microsoft.com/office/powerpoint/2010/main" val="2415040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3855011-50B9-43C7-B106-E1C8AE280BAD}" type="datetimeFigureOut">
              <a:rPr lang="fr-FR" smtClean="0"/>
              <a:t>17/09/2016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3B7CEB-CA2D-4029-9C47-F54B2523DDD3}" type="slidenum">
              <a:rPr lang="fr-FR" smtClean="0"/>
              <a:t>‹N°›</a:t>
            </a:fld>
            <a:endParaRPr lang="fr-FR"/>
          </a:p>
        </p:txBody>
      </p:sp>
    </p:spTree>
    <p:extLst>
      <p:ext uri="{BB962C8B-B14F-4D97-AF65-F5344CB8AC3E}">
        <p14:creationId xmlns:p14="http://schemas.microsoft.com/office/powerpoint/2010/main" val="1129143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B3855011-50B9-43C7-B106-E1C8AE280BAD}" type="datetimeFigureOut">
              <a:rPr lang="fr-FR" smtClean="0"/>
              <a:t>17/09/2016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3B7CEB-CA2D-4029-9C47-F54B2523DDD3}" type="slidenum">
              <a:rPr lang="fr-FR" smtClean="0"/>
              <a:t>‹N°›</a:t>
            </a:fld>
            <a:endParaRPr lang="fr-FR"/>
          </a:p>
        </p:txBody>
      </p:sp>
    </p:spTree>
    <p:extLst>
      <p:ext uri="{BB962C8B-B14F-4D97-AF65-F5344CB8AC3E}">
        <p14:creationId xmlns:p14="http://schemas.microsoft.com/office/powerpoint/2010/main" val="2675049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B3855011-50B9-43C7-B106-E1C8AE280BAD}" type="datetimeFigureOut">
              <a:rPr lang="fr-FR" smtClean="0"/>
              <a:t>17/09/2016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73B7CEB-CA2D-4029-9C47-F54B2523DDD3}" type="slidenum">
              <a:rPr lang="fr-FR" smtClean="0"/>
              <a:t>‹N°›</a:t>
            </a:fld>
            <a:endParaRPr lang="fr-FR"/>
          </a:p>
        </p:txBody>
      </p:sp>
    </p:spTree>
    <p:extLst>
      <p:ext uri="{BB962C8B-B14F-4D97-AF65-F5344CB8AC3E}">
        <p14:creationId xmlns:p14="http://schemas.microsoft.com/office/powerpoint/2010/main" val="3795454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B3855011-50B9-43C7-B106-E1C8AE280BAD}" type="datetimeFigureOut">
              <a:rPr lang="fr-FR" smtClean="0"/>
              <a:t>17/09/2016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73B7CEB-CA2D-4029-9C47-F54B2523DDD3}" type="slidenum">
              <a:rPr lang="fr-FR" smtClean="0"/>
              <a:t>‹N°›</a:t>
            </a:fld>
            <a:endParaRPr lang="fr-FR"/>
          </a:p>
        </p:txBody>
      </p:sp>
    </p:spTree>
    <p:extLst>
      <p:ext uri="{BB962C8B-B14F-4D97-AF65-F5344CB8AC3E}">
        <p14:creationId xmlns:p14="http://schemas.microsoft.com/office/powerpoint/2010/main" val="1316828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B3855011-50B9-43C7-B106-E1C8AE280BAD}" type="datetimeFigureOut">
              <a:rPr lang="fr-FR" smtClean="0"/>
              <a:t>17/09/2016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73B7CEB-CA2D-4029-9C47-F54B2523DDD3}" type="slidenum">
              <a:rPr lang="fr-FR" smtClean="0"/>
              <a:t>‹N°›</a:t>
            </a:fld>
            <a:endParaRPr lang="fr-FR"/>
          </a:p>
        </p:txBody>
      </p:sp>
    </p:spTree>
    <p:extLst>
      <p:ext uri="{BB962C8B-B14F-4D97-AF65-F5344CB8AC3E}">
        <p14:creationId xmlns:p14="http://schemas.microsoft.com/office/powerpoint/2010/main" val="1658530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3855011-50B9-43C7-B106-E1C8AE280BAD}" type="datetimeFigureOut">
              <a:rPr lang="fr-FR" smtClean="0"/>
              <a:t>17/09/2016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73B7CEB-CA2D-4029-9C47-F54B2523DDD3}" type="slidenum">
              <a:rPr lang="fr-FR" smtClean="0"/>
              <a:t>‹N°›</a:t>
            </a:fld>
            <a:endParaRPr lang="fr-FR"/>
          </a:p>
        </p:txBody>
      </p:sp>
    </p:spTree>
    <p:extLst>
      <p:ext uri="{BB962C8B-B14F-4D97-AF65-F5344CB8AC3E}">
        <p14:creationId xmlns:p14="http://schemas.microsoft.com/office/powerpoint/2010/main" val="2043784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B3855011-50B9-43C7-B106-E1C8AE280BAD}" type="datetimeFigureOut">
              <a:rPr lang="fr-FR" smtClean="0"/>
              <a:t>17/09/2016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73B7CEB-CA2D-4029-9C47-F54B2523DDD3}" type="slidenum">
              <a:rPr lang="fr-FR" smtClean="0"/>
              <a:t>‹N°›</a:t>
            </a:fld>
            <a:endParaRPr lang="fr-FR"/>
          </a:p>
        </p:txBody>
      </p:sp>
    </p:spTree>
    <p:extLst>
      <p:ext uri="{BB962C8B-B14F-4D97-AF65-F5344CB8AC3E}">
        <p14:creationId xmlns:p14="http://schemas.microsoft.com/office/powerpoint/2010/main" val="1435020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B3855011-50B9-43C7-B106-E1C8AE280BAD}" type="datetimeFigureOut">
              <a:rPr lang="fr-FR" smtClean="0"/>
              <a:t>17/09/2016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73B7CEB-CA2D-4029-9C47-F54B2523DDD3}" type="slidenum">
              <a:rPr lang="fr-FR" smtClean="0"/>
              <a:t>‹N°›</a:t>
            </a:fld>
            <a:endParaRPr lang="fr-FR"/>
          </a:p>
        </p:txBody>
      </p:sp>
    </p:spTree>
    <p:extLst>
      <p:ext uri="{BB962C8B-B14F-4D97-AF65-F5344CB8AC3E}">
        <p14:creationId xmlns:p14="http://schemas.microsoft.com/office/powerpoint/2010/main" val="2779980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855011-50B9-43C7-B106-E1C8AE280BAD}" type="datetimeFigureOut">
              <a:rPr lang="fr-FR" smtClean="0"/>
              <a:t>17/09/2016</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3B7CEB-CA2D-4029-9C47-F54B2523DDD3}" type="slidenum">
              <a:rPr lang="fr-FR" smtClean="0"/>
              <a:t>‹N°›</a:t>
            </a:fld>
            <a:endParaRPr lang="fr-FR"/>
          </a:p>
        </p:txBody>
      </p:sp>
    </p:spTree>
    <p:extLst>
      <p:ext uri="{BB962C8B-B14F-4D97-AF65-F5344CB8AC3E}">
        <p14:creationId xmlns:p14="http://schemas.microsoft.com/office/powerpoint/2010/main" val="740197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2279650" y="2492376"/>
            <a:ext cx="7772400" cy="1470025"/>
          </a:xfrm>
        </p:spPr>
        <p:txBody>
          <a:bodyPr>
            <a:normAutofit fontScale="90000"/>
          </a:bodyPr>
          <a:lstStyle/>
          <a:p>
            <a:pPr>
              <a:spcBef>
                <a:spcPts val="0"/>
              </a:spcBef>
              <a:buSzPct val="45000"/>
              <a:defRPr/>
            </a:pPr>
            <a:r>
              <a:rPr i="1" dirty="0">
                <a:solidFill>
                  <a:schemeClr val="accent1">
                    <a:lumMod val="75000"/>
                  </a:schemeClr>
                </a:solidFill>
                <a:effectLst>
                  <a:outerShdw blurRad="38100" dist="38100" dir="2700000" algn="tl">
                    <a:srgbClr val="000000">
                      <a:alpha val="43137"/>
                    </a:srgbClr>
                  </a:outerShdw>
                </a:effectLst>
              </a:rPr>
              <a:t>Les synthèses</a:t>
            </a:r>
            <a:br>
              <a:rPr i="1" dirty="0">
                <a:solidFill>
                  <a:schemeClr val="accent1">
                    <a:lumMod val="75000"/>
                  </a:schemeClr>
                </a:solidFill>
                <a:effectLst>
                  <a:outerShdw blurRad="38100" dist="38100" dir="2700000" algn="tl">
                    <a:srgbClr val="000000">
                      <a:alpha val="43137"/>
                    </a:srgbClr>
                  </a:outerShdw>
                </a:effectLst>
              </a:rPr>
            </a:br>
            <a:endParaRPr i="1" dirty="0">
              <a:solidFill>
                <a:schemeClr val="accent1">
                  <a:lumMod val="75000"/>
                </a:schemeClr>
              </a:solidFill>
              <a:effectLst>
                <a:outerShdw blurRad="38100" dist="38100" dir="2700000" algn="tl">
                  <a:srgbClr val="000000">
                    <a:alpha val="43137"/>
                  </a:srgbClr>
                </a:outerShdw>
              </a:effectLst>
            </a:endParaRPr>
          </a:p>
        </p:txBody>
      </p:sp>
      <p:sp>
        <p:nvSpPr>
          <p:cNvPr id="83971" name="Rectangle 1"/>
          <p:cNvSpPr>
            <a:spLocks noChangeArrowheads="1"/>
          </p:cNvSpPr>
          <p:nvPr/>
        </p:nvSpPr>
        <p:spPr bwMode="auto">
          <a:xfrm>
            <a:off x="1666875" y="6227763"/>
            <a:ext cx="8858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Aft>
                <a:spcPts val="1288"/>
              </a:spcAft>
              <a:defRPr sz="2900">
                <a:solidFill>
                  <a:schemeClr val="tx1"/>
                </a:solidFill>
                <a:latin typeface="Arial" panose="020B0604020202020204" pitchFamily="34" charset="0"/>
                <a:ea typeface="SimSun" panose="02010600030101010101" pitchFamily="2" charset="-122"/>
                <a:cs typeface="Mangal" pitchFamily="18" charset="0"/>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a:spcAft>
                <a:spcPct val="0"/>
              </a:spcAft>
            </a:pPr>
            <a:r>
              <a:rPr lang="fr-FR" altLang="fr-FR" sz="1000" i="1" dirty="0">
                <a:latin typeface="Calibri" panose="020F0502020204030204" pitchFamily="34" charset="0"/>
                <a:cs typeface="Arial" panose="020B0604020202020204" pitchFamily="34" charset="0"/>
              </a:rPr>
              <a:t>Sources : 	Guide pédagogique et didactique d’accompagnement du programme de technologie (page 15)</a:t>
            </a:r>
          </a:p>
          <a:p>
            <a:pPr>
              <a:spcAft>
                <a:spcPct val="0"/>
              </a:spcAft>
            </a:pPr>
            <a:r>
              <a:rPr lang="fr-FR" altLang="fr-FR" sz="1000" i="1" dirty="0">
                <a:latin typeface="Calibri" panose="020F0502020204030204" pitchFamily="34" charset="0"/>
                <a:cs typeface="Arial" panose="020B0604020202020204" pitchFamily="34" charset="0"/>
              </a:rPr>
              <a:t>	http://technologie.ac-orleans-tours.fr/pedagogie/synthese/</a:t>
            </a:r>
          </a:p>
        </p:txBody>
      </p:sp>
      <p:sp>
        <p:nvSpPr>
          <p:cNvPr id="6" name="ZoneTexte 5"/>
          <p:cNvSpPr txBox="1"/>
          <p:nvPr/>
        </p:nvSpPr>
        <p:spPr>
          <a:xfrm>
            <a:off x="8264525" y="6623050"/>
            <a:ext cx="2395538" cy="230188"/>
          </a:xfrm>
          <a:prstGeom prst="rect">
            <a:avLst/>
          </a:prstGeom>
          <a:noFill/>
        </p:spPr>
        <p:txBody>
          <a:bodyPr wrap="none">
            <a:spAutoFit/>
          </a:bodyPr>
          <a:lstStyle/>
          <a:p>
            <a:pPr>
              <a:defRPr/>
            </a:pPr>
            <a:r>
              <a:rPr lang="fr-FR" sz="900" i="1" dirty="0">
                <a:solidFill>
                  <a:schemeClr val="bg1">
                    <a:lumMod val="50000"/>
                  </a:schemeClr>
                </a:solidFill>
              </a:rPr>
              <a:t>Réalisé par philippe.gesset@ac-orleans-tours.fr</a:t>
            </a:r>
          </a:p>
        </p:txBody>
      </p:sp>
      <p:pic>
        <p:nvPicPr>
          <p:cNvPr id="8397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58401" y="6427789"/>
            <a:ext cx="576263" cy="200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96001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e 29"/>
          <p:cNvGrpSpPr>
            <a:grpSpLocks/>
          </p:cNvGrpSpPr>
          <p:nvPr/>
        </p:nvGrpSpPr>
        <p:grpSpPr bwMode="auto">
          <a:xfrm>
            <a:off x="2117725" y="3667125"/>
            <a:ext cx="8280400" cy="1593850"/>
            <a:chOff x="593464" y="3667031"/>
            <a:chExt cx="8280920" cy="1593527"/>
          </a:xfrm>
        </p:grpSpPr>
        <p:sp>
          <p:nvSpPr>
            <p:cNvPr id="3" name="Ellipse 2"/>
            <p:cNvSpPr/>
            <p:nvPr/>
          </p:nvSpPr>
          <p:spPr>
            <a:xfrm>
              <a:off x="593464" y="3667031"/>
              <a:ext cx="8280920" cy="1593527"/>
            </a:xfrm>
            <a:prstGeom prst="ellipse">
              <a:avLst/>
            </a:prstGeom>
            <a:solidFill>
              <a:schemeClr val="accent1">
                <a:alpha val="2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85025" name="ZoneTexte 1"/>
            <p:cNvSpPr txBox="1">
              <a:spLocks noChangeArrowheads="1"/>
            </p:cNvSpPr>
            <p:nvPr/>
          </p:nvSpPr>
          <p:spPr bwMode="auto">
            <a:xfrm>
              <a:off x="1796863" y="4746510"/>
              <a:ext cx="572746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Aft>
                  <a:spcPts val="1288"/>
                </a:spcAft>
                <a:defRPr sz="2900">
                  <a:solidFill>
                    <a:schemeClr val="tx1"/>
                  </a:solidFill>
                  <a:latin typeface="Arial" panose="020B0604020202020204" pitchFamily="34" charset="0"/>
                  <a:ea typeface="SimSun" panose="02010600030101010101" pitchFamily="2" charset="-122"/>
                  <a:cs typeface="Mangal" pitchFamily="18" charset="0"/>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a:spcAft>
                  <a:spcPct val="0"/>
                </a:spcAft>
              </a:pPr>
              <a:r>
                <a:rPr lang="fr-FR" altLang="fr-FR" sz="1800">
                  <a:solidFill>
                    <a:schemeClr val="accent2"/>
                  </a:solidFill>
                  <a:latin typeface="Calibri" panose="020F0502020204030204" pitchFamily="34" charset="0"/>
                  <a:cs typeface="Arial" panose="020B0604020202020204" pitchFamily="34" charset="0"/>
                </a:rPr>
                <a:t>Les synthèses sont construites en interaction avec la classe </a:t>
              </a:r>
            </a:p>
          </p:txBody>
        </p:sp>
      </p:grpSp>
      <p:sp>
        <p:nvSpPr>
          <p:cNvPr id="6" name="Titre 1"/>
          <p:cNvSpPr txBox="1">
            <a:spLocks/>
          </p:cNvSpPr>
          <p:nvPr/>
        </p:nvSpPr>
        <p:spPr bwMode="auto">
          <a:xfrm>
            <a:off x="1847850" y="7938"/>
            <a:ext cx="8820150" cy="90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lgn="ctr" rtl="0" eaLnBrk="0" fontAlgn="base" hangingPunct="0">
              <a:spcBef>
                <a:spcPct val="0"/>
              </a:spcBef>
              <a:spcAft>
                <a:spcPct val="0"/>
              </a:spcAft>
              <a:defRPr lang="fr-FR" sz="4000" kern="1200">
                <a:solidFill>
                  <a:schemeClr val="tx2"/>
                </a:solidFill>
                <a:latin typeface="Arial" pitchFamily="18"/>
                <a:ea typeface="SimSun" pitchFamily="2"/>
                <a:cs typeface="Mangal" pitchFamily="2"/>
              </a:defRPr>
            </a:lvl1pPr>
            <a:lvl2pPr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2pPr>
            <a:lvl3pPr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3pPr>
            <a:lvl4pPr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4pPr>
            <a:lvl5pPr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5pPr>
            <a:lvl6pPr marL="457200"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6pPr>
            <a:lvl7pPr marL="914400"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7pPr>
            <a:lvl8pPr marL="1371600"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8pPr>
            <a:lvl9pPr marL="1828800"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9pPr>
          </a:lstStyle>
          <a:p>
            <a:pPr algn="l" eaLnBrk="1" fontAlgn="auto">
              <a:spcBef>
                <a:spcPts val="0"/>
              </a:spcBef>
              <a:spcAft>
                <a:spcPts val="0"/>
              </a:spcAft>
              <a:buSzPct val="45000"/>
              <a:defRPr/>
            </a:pPr>
            <a:r>
              <a:rPr sz="2800" i="1" dirty="0">
                <a:solidFill>
                  <a:schemeClr val="accent1">
                    <a:lumMod val="75000"/>
                  </a:schemeClr>
                </a:solidFill>
                <a:effectLst>
                  <a:outerShdw blurRad="38100" dist="38100" dir="2700000" algn="tl">
                    <a:srgbClr val="000000">
                      <a:alpha val="43137"/>
                    </a:srgbClr>
                  </a:outerShdw>
                </a:effectLst>
              </a:rPr>
              <a:t>Les temps de synthèses dans une séquence</a:t>
            </a:r>
          </a:p>
        </p:txBody>
      </p:sp>
      <p:grpSp>
        <p:nvGrpSpPr>
          <p:cNvPr id="71683" name="Groupe 14"/>
          <p:cNvGrpSpPr>
            <a:grpSpLocks/>
          </p:cNvGrpSpPr>
          <p:nvPr/>
        </p:nvGrpSpPr>
        <p:grpSpPr bwMode="auto">
          <a:xfrm>
            <a:off x="2495551" y="1412875"/>
            <a:ext cx="7110413" cy="1377950"/>
            <a:chOff x="971602" y="1732166"/>
            <a:chExt cx="7111044" cy="1378417"/>
          </a:xfrm>
        </p:grpSpPr>
        <p:grpSp>
          <p:nvGrpSpPr>
            <p:cNvPr id="85017" name="Groupe 10"/>
            <p:cNvGrpSpPr>
              <a:grpSpLocks/>
            </p:cNvGrpSpPr>
            <p:nvPr/>
          </p:nvGrpSpPr>
          <p:grpSpPr bwMode="auto">
            <a:xfrm>
              <a:off x="1090838" y="2318495"/>
              <a:ext cx="6911378" cy="792088"/>
              <a:chOff x="1187624" y="1939980"/>
              <a:chExt cx="6911378" cy="792088"/>
            </a:xfrm>
          </p:grpSpPr>
          <p:sp>
            <p:nvSpPr>
              <p:cNvPr id="7" name="Rectangle 6"/>
              <p:cNvSpPr/>
              <p:nvPr/>
            </p:nvSpPr>
            <p:spPr>
              <a:xfrm>
                <a:off x="1187462" y="1939638"/>
                <a:ext cx="1295515" cy="792430"/>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dirty="0"/>
                  <a:t>S1</a:t>
                </a:r>
              </a:p>
            </p:txBody>
          </p:sp>
          <p:sp>
            <p:nvSpPr>
              <p:cNvPr id="8" name="Rectangle 7"/>
              <p:cNvSpPr/>
              <p:nvPr/>
            </p:nvSpPr>
            <p:spPr>
              <a:xfrm>
                <a:off x="3059290" y="1939638"/>
                <a:ext cx="1297103" cy="792430"/>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dirty="0"/>
                  <a:t>S2</a:t>
                </a:r>
              </a:p>
            </p:txBody>
          </p:sp>
          <p:sp>
            <p:nvSpPr>
              <p:cNvPr id="9" name="Rectangle 8"/>
              <p:cNvSpPr/>
              <p:nvPr/>
            </p:nvSpPr>
            <p:spPr>
              <a:xfrm>
                <a:off x="4931119" y="1939638"/>
                <a:ext cx="1297102" cy="792430"/>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dirty="0"/>
                  <a:t>S3</a:t>
                </a:r>
              </a:p>
            </p:txBody>
          </p:sp>
          <p:sp>
            <p:nvSpPr>
              <p:cNvPr id="10" name="Rectangle 9"/>
              <p:cNvSpPr/>
              <p:nvPr/>
            </p:nvSpPr>
            <p:spPr>
              <a:xfrm>
                <a:off x="6802947" y="1939638"/>
                <a:ext cx="1295515" cy="792430"/>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dirty="0"/>
                  <a:t>S4</a:t>
                </a:r>
              </a:p>
            </p:txBody>
          </p:sp>
        </p:grpSp>
        <p:sp>
          <p:nvSpPr>
            <p:cNvPr id="12" name="Accolade ouvrante 11"/>
            <p:cNvSpPr/>
            <p:nvPr/>
          </p:nvSpPr>
          <p:spPr>
            <a:xfrm rot="5400000">
              <a:off x="4419138" y="-1377117"/>
              <a:ext cx="215973" cy="7111044"/>
            </a:xfrm>
            <a:prstGeom prst="leftBrace">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fr-FR"/>
            </a:p>
          </p:txBody>
        </p:sp>
        <p:sp>
          <p:nvSpPr>
            <p:cNvPr id="85019" name="Rectangle 12"/>
            <p:cNvSpPr>
              <a:spLocks noChangeArrowheads="1"/>
            </p:cNvSpPr>
            <p:nvPr/>
          </p:nvSpPr>
          <p:spPr bwMode="auto">
            <a:xfrm>
              <a:off x="3868166" y="1732166"/>
              <a:ext cx="15215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Aft>
                  <a:spcPts val="1288"/>
                </a:spcAft>
                <a:defRPr sz="2900">
                  <a:solidFill>
                    <a:schemeClr val="tx1"/>
                  </a:solidFill>
                  <a:latin typeface="Arial" panose="020B0604020202020204" pitchFamily="34" charset="0"/>
                  <a:ea typeface="SimSun" panose="02010600030101010101" pitchFamily="2" charset="-122"/>
                  <a:cs typeface="Mangal" pitchFamily="18" charset="0"/>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a:spcAft>
                  <a:spcPct val="0"/>
                </a:spcAft>
              </a:pPr>
              <a:r>
                <a:rPr lang="fr-FR" altLang="fr-FR" sz="1800">
                  <a:latin typeface="Calibri" panose="020F0502020204030204" pitchFamily="34" charset="0"/>
                  <a:cs typeface="Arial" panose="020B0604020202020204" pitchFamily="34" charset="0"/>
                </a:rPr>
                <a:t>Une séquence</a:t>
              </a:r>
            </a:p>
          </p:txBody>
        </p:sp>
      </p:grpSp>
      <p:sp>
        <p:nvSpPr>
          <p:cNvPr id="71684" name="Rectangle 13"/>
          <p:cNvSpPr>
            <a:spLocks noChangeArrowheads="1"/>
          </p:cNvSpPr>
          <p:nvPr/>
        </p:nvSpPr>
        <p:spPr bwMode="auto">
          <a:xfrm>
            <a:off x="2055813" y="692151"/>
            <a:ext cx="8280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Aft>
                <a:spcPts val="1288"/>
              </a:spcAft>
              <a:defRPr sz="2900">
                <a:solidFill>
                  <a:schemeClr val="tx1"/>
                </a:solidFill>
                <a:latin typeface="Arial" panose="020B0604020202020204" pitchFamily="34" charset="0"/>
                <a:ea typeface="SimSun" panose="02010600030101010101" pitchFamily="2" charset="-122"/>
                <a:cs typeface="Mangal" pitchFamily="18" charset="0"/>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a:spcAft>
                <a:spcPct val="0"/>
              </a:spcAft>
            </a:pPr>
            <a:r>
              <a:rPr lang="fr-FR" altLang="fr-FR" sz="1800" i="1">
                <a:latin typeface="Calibri" panose="020F0502020204030204" pitchFamily="34" charset="0"/>
                <a:cs typeface="Arial" panose="020B0604020202020204" pitchFamily="34" charset="0"/>
              </a:rPr>
              <a:t>À la fin de chaque séance, un bilan est nécessaire pour répondre à la question directrice de la séance et amorcer une structuration de ce qui a été appris. </a:t>
            </a:r>
          </a:p>
        </p:txBody>
      </p:sp>
      <p:grpSp>
        <p:nvGrpSpPr>
          <p:cNvPr id="28" name="Groupe 27"/>
          <p:cNvGrpSpPr>
            <a:grpSpLocks/>
          </p:cNvGrpSpPr>
          <p:nvPr/>
        </p:nvGrpSpPr>
        <p:grpSpPr bwMode="auto">
          <a:xfrm>
            <a:off x="3079751" y="2790825"/>
            <a:ext cx="1725613" cy="1511300"/>
            <a:chOff x="1555750" y="2790825"/>
            <a:chExt cx="1725613" cy="1510531"/>
          </a:xfrm>
        </p:grpSpPr>
        <p:cxnSp>
          <p:nvCxnSpPr>
            <p:cNvPr id="19" name="Connecteur droit avec flèche 18"/>
            <p:cNvCxnSpPr>
              <a:endCxn id="7" idx="2"/>
            </p:cNvCxnSpPr>
            <p:nvPr/>
          </p:nvCxnSpPr>
          <p:spPr>
            <a:xfrm flipH="1" flipV="1">
              <a:off x="1738313" y="2790825"/>
              <a:ext cx="530225" cy="1142418"/>
            </a:xfrm>
            <a:prstGeom prst="straightConnector1">
              <a:avLst/>
            </a:prstGeom>
            <a:ln>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 name="Connecteur droit avec flèche 20"/>
            <p:cNvCxnSpPr/>
            <p:nvPr/>
          </p:nvCxnSpPr>
          <p:spPr>
            <a:xfrm flipV="1">
              <a:off x="2771775" y="2813039"/>
              <a:ext cx="509588" cy="1120205"/>
            </a:xfrm>
            <a:prstGeom prst="straightConnector1">
              <a:avLst/>
            </a:prstGeom>
            <a:ln>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85016" name="ZoneTexte 30"/>
            <p:cNvSpPr txBox="1">
              <a:spLocks noChangeArrowheads="1"/>
            </p:cNvSpPr>
            <p:nvPr/>
          </p:nvSpPr>
          <p:spPr bwMode="auto">
            <a:xfrm>
              <a:off x="1555750" y="3933056"/>
              <a:ext cx="16621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Aft>
                  <a:spcPts val="1288"/>
                </a:spcAft>
                <a:defRPr sz="2900">
                  <a:solidFill>
                    <a:schemeClr val="tx1"/>
                  </a:solidFill>
                  <a:latin typeface="Arial" panose="020B0604020202020204" pitchFamily="34" charset="0"/>
                  <a:ea typeface="SimSun" panose="02010600030101010101" pitchFamily="2" charset="-122"/>
                  <a:cs typeface="Mangal" pitchFamily="18" charset="0"/>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a:spcAft>
                  <a:spcPct val="0"/>
                </a:spcAft>
              </a:pPr>
              <a:r>
                <a:rPr lang="fr-FR" altLang="fr-FR" sz="1800">
                  <a:latin typeface="Calibri" panose="020F0502020204030204" pitchFamily="34" charset="0"/>
                  <a:cs typeface="Arial" panose="020B0604020202020204" pitchFamily="34" charset="0"/>
                </a:rPr>
                <a:t>Synthèse Active</a:t>
              </a:r>
            </a:p>
          </p:txBody>
        </p:sp>
      </p:grpSp>
      <p:grpSp>
        <p:nvGrpSpPr>
          <p:cNvPr id="29" name="Groupe 28"/>
          <p:cNvGrpSpPr>
            <a:grpSpLocks/>
          </p:cNvGrpSpPr>
          <p:nvPr/>
        </p:nvGrpSpPr>
        <p:grpSpPr bwMode="auto">
          <a:xfrm>
            <a:off x="8148638" y="2798764"/>
            <a:ext cx="1619250" cy="1781175"/>
            <a:chOff x="6624638" y="2798765"/>
            <a:chExt cx="1619250" cy="1780403"/>
          </a:xfrm>
        </p:grpSpPr>
        <p:sp>
          <p:nvSpPr>
            <p:cNvPr id="85012" name="ZoneTexte 31"/>
            <p:cNvSpPr txBox="1">
              <a:spLocks noChangeArrowheads="1"/>
            </p:cNvSpPr>
            <p:nvPr/>
          </p:nvSpPr>
          <p:spPr bwMode="auto">
            <a:xfrm>
              <a:off x="6624638" y="3933056"/>
              <a:ext cx="16192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Aft>
                  <a:spcPts val="1288"/>
                </a:spcAft>
                <a:defRPr sz="2900">
                  <a:solidFill>
                    <a:schemeClr val="tx1"/>
                  </a:solidFill>
                  <a:latin typeface="Arial" panose="020B0604020202020204" pitchFamily="34" charset="0"/>
                  <a:ea typeface="SimSun" panose="02010600030101010101" pitchFamily="2" charset="-122"/>
                  <a:cs typeface="Mangal" pitchFamily="18" charset="0"/>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a:spcAft>
                  <a:spcPct val="0"/>
                </a:spcAft>
              </a:pPr>
              <a:r>
                <a:rPr lang="fr-FR" altLang="fr-FR" sz="1800">
                  <a:latin typeface="Calibri" panose="020F0502020204030204" pitchFamily="34" charset="0"/>
                  <a:cs typeface="Arial" panose="020B0604020202020204" pitchFamily="34" charset="0"/>
                </a:rPr>
                <a:t>Synthèse de fin</a:t>
              </a:r>
            </a:p>
            <a:p>
              <a:pPr>
                <a:spcAft>
                  <a:spcPct val="0"/>
                </a:spcAft>
              </a:pPr>
              <a:r>
                <a:rPr lang="fr-FR" altLang="fr-FR" sz="1800">
                  <a:latin typeface="Calibri" panose="020F0502020204030204" pitchFamily="34" charset="0"/>
                  <a:cs typeface="Arial" panose="020B0604020202020204" pitchFamily="34" charset="0"/>
                </a:rPr>
                <a:t> de séquence</a:t>
              </a:r>
            </a:p>
          </p:txBody>
        </p:sp>
        <p:cxnSp>
          <p:nvCxnSpPr>
            <p:cNvPr id="33" name="Connecteur droit avec flèche 32"/>
            <p:cNvCxnSpPr/>
            <p:nvPr/>
          </p:nvCxnSpPr>
          <p:spPr>
            <a:xfrm flipH="1" flipV="1">
              <a:off x="7423150" y="2798765"/>
              <a:ext cx="11113" cy="11345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71680" name="Groupe 71679"/>
          <p:cNvGrpSpPr>
            <a:grpSpLocks/>
          </p:cNvGrpSpPr>
          <p:nvPr/>
        </p:nvGrpSpPr>
        <p:grpSpPr bwMode="auto">
          <a:xfrm>
            <a:off x="3627438" y="2844800"/>
            <a:ext cx="3771900" cy="1735138"/>
            <a:chOff x="2103439" y="2844800"/>
            <a:chExt cx="3772141" cy="1734587"/>
          </a:xfrm>
        </p:grpSpPr>
        <p:cxnSp>
          <p:nvCxnSpPr>
            <p:cNvPr id="23" name="Connecteur droit avec flèche 22"/>
            <p:cNvCxnSpPr/>
            <p:nvPr/>
          </p:nvCxnSpPr>
          <p:spPr>
            <a:xfrm flipH="1" flipV="1">
              <a:off x="2103439" y="2844800"/>
              <a:ext cx="1763825" cy="11600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Connecteur droit avec flèche 24"/>
            <p:cNvCxnSpPr/>
            <p:nvPr/>
          </p:nvCxnSpPr>
          <p:spPr>
            <a:xfrm flipV="1">
              <a:off x="5003986" y="2844800"/>
              <a:ext cx="479456" cy="11600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5010" name="ZoneTexte 38"/>
            <p:cNvSpPr txBox="1">
              <a:spLocks noChangeArrowheads="1"/>
            </p:cNvSpPr>
            <p:nvPr/>
          </p:nvSpPr>
          <p:spPr bwMode="auto">
            <a:xfrm>
              <a:off x="3468446" y="3933056"/>
              <a:ext cx="240713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Aft>
                  <a:spcPts val="1288"/>
                </a:spcAft>
                <a:defRPr sz="2900">
                  <a:solidFill>
                    <a:schemeClr val="tx1"/>
                  </a:solidFill>
                  <a:latin typeface="Arial" panose="020B0604020202020204" pitchFamily="34" charset="0"/>
                  <a:ea typeface="SimSun" panose="02010600030101010101" pitchFamily="2" charset="-122"/>
                  <a:cs typeface="Mangal" pitchFamily="18" charset="0"/>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algn="ctr">
                <a:spcAft>
                  <a:spcPct val="0"/>
                </a:spcAft>
              </a:pPr>
              <a:r>
                <a:rPr lang="fr-FR" altLang="fr-FR" sz="1800">
                  <a:latin typeface="Calibri" panose="020F0502020204030204" pitchFamily="34" charset="0"/>
                  <a:cs typeface="Arial" panose="020B0604020202020204" pitchFamily="34" charset="0"/>
                </a:rPr>
                <a:t>Synthèse de </a:t>
              </a:r>
            </a:p>
            <a:p>
              <a:pPr algn="ctr">
                <a:spcAft>
                  <a:spcPct val="0"/>
                </a:spcAft>
              </a:pPr>
              <a:r>
                <a:rPr lang="fr-FR" altLang="fr-FR" sz="1800">
                  <a:latin typeface="Calibri" panose="020F0502020204030204" pitchFamily="34" charset="0"/>
                  <a:cs typeface="Arial" panose="020B0604020202020204" pitchFamily="34" charset="0"/>
                </a:rPr>
                <a:t>formalisation de savoirs</a:t>
              </a:r>
            </a:p>
          </p:txBody>
        </p:sp>
        <p:cxnSp>
          <p:nvCxnSpPr>
            <p:cNvPr id="48" name="Connecteur droit avec flèche 47"/>
            <p:cNvCxnSpPr/>
            <p:nvPr/>
          </p:nvCxnSpPr>
          <p:spPr>
            <a:xfrm flipH="1" flipV="1">
              <a:off x="3978396" y="2943194"/>
              <a:ext cx="449292" cy="106170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31" name="Groupe 30"/>
          <p:cNvGrpSpPr>
            <a:grpSpLocks/>
          </p:cNvGrpSpPr>
          <p:nvPr/>
        </p:nvGrpSpPr>
        <p:grpSpPr bwMode="auto">
          <a:xfrm>
            <a:off x="1482725" y="5116513"/>
            <a:ext cx="6197600" cy="1408112"/>
            <a:chOff x="-41275" y="5115842"/>
            <a:chExt cx="6197451" cy="1409329"/>
          </a:xfrm>
        </p:grpSpPr>
        <p:cxnSp>
          <p:nvCxnSpPr>
            <p:cNvPr id="45" name="Connecteur droit 44"/>
            <p:cNvCxnSpPr/>
            <p:nvPr/>
          </p:nvCxnSpPr>
          <p:spPr>
            <a:xfrm flipH="1">
              <a:off x="3217785" y="5115842"/>
              <a:ext cx="14287" cy="1409329"/>
            </a:xfrm>
            <a:prstGeom prst="line">
              <a:avLst/>
            </a:prstGeom>
          </p:spPr>
          <p:style>
            <a:lnRef idx="1">
              <a:schemeClr val="accent1"/>
            </a:lnRef>
            <a:fillRef idx="0">
              <a:schemeClr val="accent1"/>
            </a:fillRef>
            <a:effectRef idx="0">
              <a:schemeClr val="accent1"/>
            </a:effectRef>
            <a:fontRef idx="minor">
              <a:schemeClr val="tx1"/>
            </a:fontRef>
          </p:style>
        </p:cxnSp>
        <p:sp>
          <p:nvSpPr>
            <p:cNvPr id="85006" name="ZoneTexte 51"/>
            <p:cNvSpPr txBox="1">
              <a:spLocks noChangeArrowheads="1"/>
            </p:cNvSpPr>
            <p:nvPr/>
          </p:nvSpPr>
          <p:spPr bwMode="auto">
            <a:xfrm>
              <a:off x="-41275" y="5301208"/>
              <a:ext cx="296545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Aft>
                  <a:spcPts val="1288"/>
                </a:spcAft>
                <a:defRPr sz="2900">
                  <a:solidFill>
                    <a:schemeClr val="tx1"/>
                  </a:solidFill>
                  <a:latin typeface="Arial" panose="020B0604020202020204" pitchFamily="34" charset="0"/>
                  <a:ea typeface="SimSun" panose="02010600030101010101" pitchFamily="2" charset="-122"/>
                  <a:cs typeface="Mangal" pitchFamily="18" charset="0"/>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a:spcAft>
                  <a:spcPct val="0"/>
                </a:spcAft>
              </a:pPr>
              <a:r>
                <a:rPr lang="fr-FR" altLang="fr-FR" sz="1400">
                  <a:latin typeface="Calibri" panose="020F0502020204030204" pitchFamily="34" charset="0"/>
                  <a:cs typeface="Arial" panose="020B0604020202020204" pitchFamily="34" charset="0"/>
                </a:rPr>
                <a:t>Elles doivent répondre aux questions :</a:t>
              </a:r>
            </a:p>
          </p:txBody>
        </p:sp>
        <p:cxnSp>
          <p:nvCxnSpPr>
            <p:cNvPr id="49" name="Connecteur droit 48"/>
            <p:cNvCxnSpPr/>
            <p:nvPr/>
          </p:nvCxnSpPr>
          <p:spPr>
            <a:xfrm>
              <a:off x="6156176" y="5115842"/>
              <a:ext cx="0" cy="1409329"/>
            </a:xfrm>
            <a:prstGeom prst="line">
              <a:avLst/>
            </a:prstGeom>
          </p:spPr>
          <p:style>
            <a:lnRef idx="1">
              <a:schemeClr val="accent1"/>
            </a:lnRef>
            <a:fillRef idx="0">
              <a:schemeClr val="accent1"/>
            </a:fillRef>
            <a:effectRef idx="0">
              <a:schemeClr val="accent1"/>
            </a:effectRef>
            <a:fontRef idx="minor">
              <a:schemeClr val="tx1"/>
            </a:fontRef>
          </p:style>
        </p:cxnSp>
      </p:grpSp>
      <p:sp>
        <p:nvSpPr>
          <p:cNvPr id="50" name="ZoneTexte 55"/>
          <p:cNvSpPr txBox="1">
            <a:spLocks noChangeArrowheads="1"/>
          </p:cNvSpPr>
          <p:nvPr/>
        </p:nvSpPr>
        <p:spPr bwMode="auto">
          <a:xfrm>
            <a:off x="1754189" y="5535614"/>
            <a:ext cx="29305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Aft>
                <a:spcPts val="1288"/>
              </a:spcAft>
              <a:defRPr sz="2900">
                <a:solidFill>
                  <a:schemeClr val="tx1"/>
                </a:solidFill>
                <a:latin typeface="Arial" panose="020B0604020202020204" pitchFamily="34" charset="0"/>
                <a:ea typeface="SimSun" panose="02010600030101010101" pitchFamily="2" charset="-122"/>
                <a:cs typeface="Mangal" pitchFamily="18" charset="0"/>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a:spcAft>
                <a:spcPct val="0"/>
              </a:spcAft>
            </a:pPr>
            <a:r>
              <a:rPr lang="fr-FR" altLang="fr-FR" sz="1800">
                <a:latin typeface="Calibri" panose="020F0502020204030204" pitchFamily="34" charset="0"/>
                <a:cs typeface="Arial" panose="020B0604020202020204" pitchFamily="34" charset="0"/>
              </a:rPr>
              <a:t> - </a:t>
            </a:r>
            <a:r>
              <a:rPr lang="fr-FR" altLang="fr-FR" sz="1400">
                <a:latin typeface="Calibri" panose="020F0502020204030204" pitchFamily="34" charset="0"/>
                <a:cs typeface="Arial" panose="020B0604020202020204" pitchFamily="34" charset="0"/>
              </a:rPr>
              <a:t>Qu’a t-on fait lors de cette séance ?</a:t>
            </a:r>
          </a:p>
        </p:txBody>
      </p:sp>
      <p:sp>
        <p:nvSpPr>
          <p:cNvPr id="51" name="ZoneTexte 56"/>
          <p:cNvSpPr txBox="1">
            <a:spLocks noChangeArrowheads="1"/>
          </p:cNvSpPr>
          <p:nvPr/>
        </p:nvSpPr>
        <p:spPr bwMode="auto">
          <a:xfrm>
            <a:off x="4819651" y="5607051"/>
            <a:ext cx="3114675"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Aft>
                <a:spcPts val="1288"/>
              </a:spcAft>
              <a:defRPr sz="2900">
                <a:solidFill>
                  <a:schemeClr val="tx1"/>
                </a:solidFill>
                <a:latin typeface="Arial" panose="020B0604020202020204" pitchFamily="34" charset="0"/>
                <a:ea typeface="SimSun" panose="02010600030101010101" pitchFamily="2" charset="-122"/>
                <a:cs typeface="Mangal" pitchFamily="18" charset="0"/>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a:spcAft>
                <a:spcPct val="0"/>
              </a:spcAft>
            </a:pPr>
            <a:r>
              <a:rPr lang="fr-FR" altLang="fr-FR" sz="1400">
                <a:latin typeface="Calibri" panose="020F0502020204030204" pitchFamily="34" charset="0"/>
                <a:cs typeface="Arial" panose="020B0604020202020204" pitchFamily="34" charset="0"/>
              </a:rPr>
              <a:t>- Qu’a t-on fait lors de cette séance ?</a:t>
            </a:r>
          </a:p>
          <a:p>
            <a:pPr>
              <a:spcAft>
                <a:spcPct val="0"/>
              </a:spcAft>
            </a:pPr>
            <a:r>
              <a:rPr lang="fr-FR" altLang="fr-FR" sz="1400">
                <a:latin typeface="Calibri" panose="020F0502020204030204" pitchFamily="34" charset="0"/>
                <a:cs typeface="Arial" panose="020B0604020202020204" pitchFamily="34" charset="0"/>
              </a:rPr>
              <a:t>- Qu’a t-on appris / découvert ?</a:t>
            </a:r>
          </a:p>
          <a:p>
            <a:pPr>
              <a:spcAft>
                <a:spcPct val="0"/>
              </a:spcAft>
            </a:pPr>
            <a:r>
              <a:rPr lang="fr-FR" altLang="fr-FR" sz="1400">
                <a:latin typeface="Calibri" panose="020F0502020204030204" pitchFamily="34" charset="0"/>
                <a:cs typeface="Arial" panose="020B0604020202020204" pitchFamily="34" charset="0"/>
              </a:rPr>
              <a:t>- Comment l’illustrer ?</a:t>
            </a:r>
          </a:p>
        </p:txBody>
      </p:sp>
      <p:sp>
        <p:nvSpPr>
          <p:cNvPr id="52" name="ZoneTexte 60"/>
          <p:cNvSpPr txBox="1">
            <a:spLocks noChangeArrowheads="1"/>
          </p:cNvSpPr>
          <p:nvPr/>
        </p:nvSpPr>
        <p:spPr bwMode="auto">
          <a:xfrm>
            <a:off x="7680326" y="5157788"/>
            <a:ext cx="298767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Aft>
                <a:spcPts val="1288"/>
              </a:spcAft>
              <a:defRPr sz="2900">
                <a:solidFill>
                  <a:schemeClr val="tx1"/>
                </a:solidFill>
                <a:latin typeface="Arial" panose="020B0604020202020204" pitchFamily="34" charset="0"/>
                <a:ea typeface="SimSun" panose="02010600030101010101" pitchFamily="2" charset="-122"/>
                <a:cs typeface="Mangal" pitchFamily="18" charset="0"/>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a:spcAft>
                <a:spcPct val="0"/>
              </a:spcAft>
            </a:pPr>
            <a:r>
              <a:rPr lang="fr-FR" altLang="fr-FR" sz="1400">
                <a:latin typeface="Calibri" panose="020F0502020204030204" pitchFamily="34" charset="0"/>
                <a:cs typeface="Arial" panose="020B0604020202020204" pitchFamily="34" charset="0"/>
              </a:rPr>
              <a:t>- Dans quelle situation de la vie courante, je peux utiliser  ce que j’ai appris ?</a:t>
            </a:r>
          </a:p>
          <a:p>
            <a:pPr algn="ctr">
              <a:spcAft>
                <a:spcPct val="0"/>
              </a:spcAft>
            </a:pPr>
            <a:r>
              <a:rPr lang="fr-FR" altLang="fr-FR" sz="1400">
                <a:latin typeface="Calibri" panose="020F0502020204030204" pitchFamily="34" charset="0"/>
                <a:cs typeface="Arial" panose="020B0604020202020204" pitchFamily="34" charset="0"/>
              </a:rPr>
              <a:t>et /ou</a:t>
            </a:r>
          </a:p>
          <a:p>
            <a:pPr>
              <a:spcAft>
                <a:spcPct val="0"/>
              </a:spcAft>
            </a:pPr>
            <a:r>
              <a:rPr lang="fr-FR" altLang="fr-FR" sz="1400">
                <a:latin typeface="Calibri" panose="020F0502020204030204" pitchFamily="34" charset="0"/>
                <a:cs typeface="Arial" panose="020B0604020202020204" pitchFamily="34" charset="0"/>
              </a:rPr>
              <a:t>- Dans quelle(s) autre(s) situation(s) je peux rencontrer ce que j’ai appris ?</a:t>
            </a:r>
          </a:p>
        </p:txBody>
      </p:sp>
    </p:spTree>
    <p:extLst>
      <p:ext uri="{BB962C8B-B14F-4D97-AF65-F5344CB8AC3E}">
        <p14:creationId xmlns:p14="http://schemas.microsoft.com/office/powerpoint/2010/main" val="3358927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68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68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168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1"/>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0"/>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1"/>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4" grpId="0"/>
      <p:bldP spid="50" grpId="0"/>
      <p:bldP spid="51" grpId="0"/>
      <p:bldP spid="5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bwMode="auto">
          <a:xfrm>
            <a:off x="1847850" y="7938"/>
            <a:ext cx="8820150" cy="90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lgn="ctr" rtl="0" eaLnBrk="0" fontAlgn="base" hangingPunct="0">
              <a:spcBef>
                <a:spcPct val="0"/>
              </a:spcBef>
              <a:spcAft>
                <a:spcPct val="0"/>
              </a:spcAft>
              <a:defRPr lang="fr-FR" sz="4000" kern="1200">
                <a:solidFill>
                  <a:schemeClr val="tx2"/>
                </a:solidFill>
                <a:latin typeface="Arial" pitchFamily="18"/>
                <a:ea typeface="SimSun" pitchFamily="2"/>
                <a:cs typeface="Mangal" pitchFamily="2"/>
              </a:defRPr>
            </a:lvl1pPr>
            <a:lvl2pPr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2pPr>
            <a:lvl3pPr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3pPr>
            <a:lvl4pPr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4pPr>
            <a:lvl5pPr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5pPr>
            <a:lvl6pPr marL="457200"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6pPr>
            <a:lvl7pPr marL="914400"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7pPr>
            <a:lvl8pPr marL="1371600"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8pPr>
            <a:lvl9pPr marL="1828800"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9pPr>
          </a:lstStyle>
          <a:p>
            <a:pPr algn="l" eaLnBrk="1" fontAlgn="auto">
              <a:spcBef>
                <a:spcPts val="0"/>
              </a:spcBef>
              <a:spcAft>
                <a:spcPts val="0"/>
              </a:spcAft>
              <a:buSzPct val="45000"/>
              <a:defRPr/>
            </a:pPr>
            <a:r>
              <a:rPr sz="2800" i="1" dirty="0">
                <a:solidFill>
                  <a:schemeClr val="accent1">
                    <a:lumMod val="75000"/>
                  </a:schemeClr>
                </a:solidFill>
                <a:effectLst>
                  <a:outerShdw blurRad="38100" dist="38100" dir="2700000" algn="tl">
                    <a:srgbClr val="000000">
                      <a:alpha val="43137"/>
                    </a:srgbClr>
                  </a:outerShdw>
                </a:effectLst>
              </a:rPr>
              <a:t>La synthèse de fin de séquence</a:t>
            </a:r>
          </a:p>
        </p:txBody>
      </p:sp>
      <p:grpSp>
        <p:nvGrpSpPr>
          <p:cNvPr id="72707" name="Groupe 18"/>
          <p:cNvGrpSpPr>
            <a:grpSpLocks/>
          </p:cNvGrpSpPr>
          <p:nvPr/>
        </p:nvGrpSpPr>
        <p:grpSpPr bwMode="auto">
          <a:xfrm>
            <a:off x="2579688" y="1878013"/>
            <a:ext cx="3998912" cy="4030662"/>
            <a:chOff x="1055229" y="1878070"/>
            <a:chExt cx="3999889" cy="4031018"/>
          </a:xfrm>
          <a:effectLst>
            <a:outerShdw blurRad="50800" dist="38100" dir="13500000" algn="br" rotWithShape="0">
              <a:prstClr val="black">
                <a:alpha val="40000"/>
              </a:prstClr>
            </a:outerShdw>
          </a:effectLst>
        </p:grpSpPr>
        <p:sp>
          <p:nvSpPr>
            <p:cNvPr id="17" name="Secteurs 16"/>
            <p:cNvSpPr/>
            <p:nvPr/>
          </p:nvSpPr>
          <p:spPr>
            <a:xfrm rot="16200000">
              <a:off x="1056335" y="1878551"/>
              <a:ext cx="3999265" cy="3998302"/>
            </a:xfrm>
            <a:prstGeom prst="pie">
              <a:avLst>
                <a:gd name="adj1" fmla="val 10775491"/>
                <a:gd name="adj2" fmla="val 16199999"/>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schemeClr val="tx1"/>
                </a:solidFill>
              </a:endParaRPr>
            </a:p>
          </p:txBody>
        </p:sp>
        <p:sp>
          <p:nvSpPr>
            <p:cNvPr id="16" name="Secteurs 15"/>
            <p:cNvSpPr/>
            <p:nvPr/>
          </p:nvSpPr>
          <p:spPr>
            <a:xfrm rot="10800000">
              <a:off x="1055229" y="1879657"/>
              <a:ext cx="3998302" cy="3999266"/>
            </a:xfrm>
            <a:prstGeom prst="pie">
              <a:avLst>
                <a:gd name="adj1" fmla="val 10775491"/>
                <a:gd name="adj2" fmla="val 16199999"/>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schemeClr val="tx1"/>
                </a:solidFill>
              </a:endParaRPr>
            </a:p>
          </p:txBody>
        </p:sp>
        <p:sp>
          <p:nvSpPr>
            <p:cNvPr id="15" name="Secteurs 14"/>
            <p:cNvSpPr/>
            <p:nvPr/>
          </p:nvSpPr>
          <p:spPr>
            <a:xfrm rot="5400000">
              <a:off x="1054748" y="1910304"/>
              <a:ext cx="3999265" cy="3998302"/>
            </a:xfrm>
            <a:prstGeom prst="pie">
              <a:avLst>
                <a:gd name="adj1" fmla="val 10775491"/>
                <a:gd name="adj2" fmla="val 16199999"/>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schemeClr val="tx1"/>
                </a:solidFill>
              </a:endParaRPr>
            </a:p>
          </p:txBody>
        </p:sp>
        <p:sp>
          <p:nvSpPr>
            <p:cNvPr id="7" name="Secteurs 6"/>
            <p:cNvSpPr/>
            <p:nvPr/>
          </p:nvSpPr>
          <p:spPr>
            <a:xfrm>
              <a:off x="1055229" y="1909823"/>
              <a:ext cx="3998302" cy="3999265"/>
            </a:xfrm>
            <a:prstGeom prst="pie">
              <a:avLst>
                <a:gd name="adj1" fmla="val 10775491"/>
                <a:gd name="adj2" fmla="val 1620000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schemeClr val="tx1"/>
                </a:solidFill>
              </a:endParaRPr>
            </a:p>
          </p:txBody>
        </p:sp>
      </p:grpSp>
      <p:sp>
        <p:nvSpPr>
          <p:cNvPr id="86020" name="ZoneTexte 7"/>
          <p:cNvSpPr txBox="1">
            <a:spLocks noChangeArrowheads="1"/>
          </p:cNvSpPr>
          <p:nvPr/>
        </p:nvSpPr>
        <p:spPr bwMode="auto">
          <a:xfrm>
            <a:off x="3071813" y="1104900"/>
            <a:ext cx="2832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Aft>
                <a:spcPts val="1288"/>
              </a:spcAft>
              <a:defRPr sz="2900">
                <a:solidFill>
                  <a:schemeClr val="tx1"/>
                </a:solidFill>
                <a:latin typeface="Arial" panose="020B0604020202020204" pitchFamily="34" charset="0"/>
                <a:ea typeface="SimSun" panose="02010600030101010101" pitchFamily="2" charset="-122"/>
                <a:cs typeface="Mangal" pitchFamily="18" charset="0"/>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a:spcAft>
                <a:spcPct val="0"/>
              </a:spcAft>
            </a:pPr>
            <a:r>
              <a:rPr lang="fr-FR" altLang="fr-FR" sz="1800">
                <a:latin typeface="Calibri" panose="020F0502020204030204" pitchFamily="34" charset="0"/>
                <a:cs typeface="Arial" panose="020B0604020202020204" pitchFamily="34" charset="0"/>
              </a:rPr>
              <a:t>Elle se déroule en 4 phases :</a:t>
            </a:r>
          </a:p>
        </p:txBody>
      </p:sp>
      <p:sp>
        <p:nvSpPr>
          <p:cNvPr id="86021" name="ZoneTexte 8"/>
          <p:cNvSpPr txBox="1">
            <a:spLocks noChangeArrowheads="1"/>
          </p:cNvSpPr>
          <p:nvPr/>
        </p:nvSpPr>
        <p:spPr bwMode="auto">
          <a:xfrm>
            <a:off x="2960688" y="2940050"/>
            <a:ext cx="14271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Aft>
                <a:spcPts val="1288"/>
              </a:spcAft>
              <a:defRPr sz="2900">
                <a:solidFill>
                  <a:schemeClr val="tx1"/>
                </a:solidFill>
                <a:latin typeface="Arial" panose="020B0604020202020204" pitchFamily="34" charset="0"/>
                <a:ea typeface="SimSun" panose="02010600030101010101" pitchFamily="2" charset="-122"/>
                <a:cs typeface="Mangal" pitchFamily="18" charset="0"/>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a:spcAft>
                <a:spcPct val="0"/>
              </a:spcAft>
            </a:pPr>
            <a:r>
              <a:rPr lang="fr-FR" altLang="fr-FR" sz="1800">
                <a:latin typeface="Calibri" panose="020F0502020204030204" pitchFamily="34" charset="0"/>
                <a:cs typeface="Arial" panose="020B0604020202020204" pitchFamily="34" charset="0"/>
              </a:rPr>
              <a:t>La restitution</a:t>
            </a:r>
          </a:p>
        </p:txBody>
      </p:sp>
      <p:sp>
        <p:nvSpPr>
          <p:cNvPr id="86022" name="ZoneTexte 9"/>
          <p:cNvSpPr txBox="1">
            <a:spLocks noChangeArrowheads="1"/>
          </p:cNvSpPr>
          <p:nvPr/>
        </p:nvSpPr>
        <p:spPr bwMode="auto">
          <a:xfrm>
            <a:off x="4665664" y="2955925"/>
            <a:ext cx="1685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Aft>
                <a:spcPts val="1288"/>
              </a:spcAft>
              <a:defRPr sz="2900">
                <a:solidFill>
                  <a:schemeClr val="tx1"/>
                </a:solidFill>
                <a:latin typeface="Arial" panose="020B0604020202020204" pitchFamily="34" charset="0"/>
                <a:ea typeface="SimSun" panose="02010600030101010101" pitchFamily="2" charset="-122"/>
                <a:cs typeface="Mangal" pitchFamily="18" charset="0"/>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a:spcAft>
                <a:spcPct val="0"/>
              </a:spcAft>
            </a:pPr>
            <a:r>
              <a:rPr lang="fr-FR" altLang="fr-FR" sz="1800">
                <a:latin typeface="Calibri" panose="020F0502020204030204" pitchFamily="34" charset="0"/>
                <a:cs typeface="Arial" panose="020B0604020202020204" pitchFamily="34" charset="0"/>
              </a:rPr>
              <a:t>La formalisation</a:t>
            </a:r>
          </a:p>
        </p:txBody>
      </p:sp>
      <p:sp>
        <p:nvSpPr>
          <p:cNvPr id="86023" name="ZoneTexte 10"/>
          <p:cNvSpPr txBox="1">
            <a:spLocks noChangeArrowheads="1"/>
          </p:cNvSpPr>
          <p:nvPr/>
        </p:nvSpPr>
        <p:spPr bwMode="auto">
          <a:xfrm>
            <a:off x="4624389" y="4365625"/>
            <a:ext cx="17684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Aft>
                <a:spcPts val="1288"/>
              </a:spcAft>
              <a:defRPr sz="2900">
                <a:solidFill>
                  <a:schemeClr val="tx1"/>
                </a:solidFill>
                <a:latin typeface="Arial" panose="020B0604020202020204" pitchFamily="34" charset="0"/>
                <a:ea typeface="SimSun" panose="02010600030101010101" pitchFamily="2" charset="-122"/>
                <a:cs typeface="Mangal" pitchFamily="18" charset="0"/>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a:spcAft>
                <a:spcPct val="0"/>
              </a:spcAft>
            </a:pPr>
            <a:r>
              <a:rPr lang="fr-FR" altLang="fr-FR" sz="1800">
                <a:latin typeface="Calibri" panose="020F0502020204030204" pitchFamily="34" charset="0"/>
                <a:cs typeface="Arial" panose="020B0604020202020204" pitchFamily="34" charset="0"/>
              </a:rPr>
              <a:t>La généralisation</a:t>
            </a:r>
          </a:p>
        </p:txBody>
      </p:sp>
      <p:sp>
        <p:nvSpPr>
          <p:cNvPr id="86024" name="ZoneTexte 11"/>
          <p:cNvSpPr txBox="1">
            <a:spLocks noChangeArrowheads="1"/>
          </p:cNvSpPr>
          <p:nvPr/>
        </p:nvSpPr>
        <p:spPr bwMode="auto">
          <a:xfrm>
            <a:off x="2608264" y="4365625"/>
            <a:ext cx="20399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Aft>
                <a:spcPts val="1288"/>
              </a:spcAft>
              <a:defRPr sz="2900">
                <a:solidFill>
                  <a:schemeClr val="tx1"/>
                </a:solidFill>
                <a:latin typeface="Arial" panose="020B0604020202020204" pitchFamily="34" charset="0"/>
                <a:ea typeface="SimSun" panose="02010600030101010101" pitchFamily="2" charset="-122"/>
                <a:cs typeface="Mangal" pitchFamily="18" charset="0"/>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a:spcAft>
                <a:spcPct val="0"/>
              </a:spcAft>
            </a:pPr>
            <a:r>
              <a:rPr lang="fr-FR" altLang="fr-FR" sz="1800">
                <a:latin typeface="Calibri" panose="020F0502020204030204" pitchFamily="34" charset="0"/>
                <a:cs typeface="Arial" panose="020B0604020202020204" pitchFamily="34" charset="0"/>
              </a:rPr>
              <a:t>Le réinvestissement</a:t>
            </a:r>
          </a:p>
        </p:txBody>
      </p:sp>
      <p:sp>
        <p:nvSpPr>
          <p:cNvPr id="14" name="Flèche en arc 13"/>
          <p:cNvSpPr/>
          <p:nvPr/>
        </p:nvSpPr>
        <p:spPr>
          <a:xfrm rot="7234822">
            <a:off x="4047332" y="3291682"/>
            <a:ext cx="1152525" cy="1176338"/>
          </a:xfrm>
          <a:prstGeom prst="circularArrow">
            <a:avLst>
              <a:gd name="adj1" fmla="val 6959"/>
              <a:gd name="adj2" fmla="val 1763521"/>
              <a:gd name="adj3" fmla="val 20099308"/>
              <a:gd name="adj4" fmla="val 5065591"/>
              <a:gd name="adj5" fmla="val 15264"/>
            </a:avLst>
          </a:prstGeom>
          <a:solidFill>
            <a:schemeClr val="bg1"/>
          </a:solidFill>
          <a:ln>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schemeClr val="tx1"/>
              </a:solidFill>
            </a:endParaRPr>
          </a:p>
        </p:txBody>
      </p:sp>
      <p:sp>
        <p:nvSpPr>
          <p:cNvPr id="86026" name="Rectangle 17"/>
          <p:cNvSpPr>
            <a:spLocks noChangeArrowheads="1"/>
          </p:cNvSpPr>
          <p:nvPr/>
        </p:nvSpPr>
        <p:spPr bwMode="auto">
          <a:xfrm>
            <a:off x="7008814" y="2060576"/>
            <a:ext cx="3311525"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Aft>
                <a:spcPts val="1288"/>
              </a:spcAft>
              <a:defRPr sz="2900">
                <a:solidFill>
                  <a:schemeClr val="tx1"/>
                </a:solidFill>
                <a:latin typeface="Arial" panose="020B0604020202020204" pitchFamily="34" charset="0"/>
                <a:ea typeface="SimSun" panose="02010600030101010101" pitchFamily="2" charset="-122"/>
                <a:cs typeface="Mangal" pitchFamily="18" charset="0"/>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algn="just">
              <a:spcAft>
                <a:spcPct val="0"/>
              </a:spcAft>
            </a:pPr>
            <a:r>
              <a:rPr lang="fr-FR" altLang="fr-FR" sz="1800" i="1">
                <a:latin typeface="Calibri" panose="020F0502020204030204" pitchFamily="34" charset="0"/>
                <a:cs typeface="Arial" panose="020B0604020202020204" pitchFamily="34" charset="0"/>
              </a:rPr>
              <a:t> À la fin de la séquence, un moment de structuration des connaissances est  indispensable, c’est l’étape cruciale de toute méthode inductive</a:t>
            </a:r>
            <a:r>
              <a:rPr lang="fr-FR" altLang="fr-FR" sz="1800">
                <a:latin typeface="Calibri" panose="020F0502020204030204" pitchFamily="34" charset="0"/>
                <a:cs typeface="Arial" panose="020B0604020202020204" pitchFamily="34" charset="0"/>
              </a:rPr>
              <a:t>.</a:t>
            </a:r>
          </a:p>
        </p:txBody>
      </p:sp>
      <p:pic>
        <p:nvPicPr>
          <p:cNvPr id="86027" name="Picture 1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8014" y="5318125"/>
            <a:ext cx="3362325" cy="1423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10382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ecteurs 16"/>
          <p:cNvSpPr/>
          <p:nvPr/>
        </p:nvSpPr>
        <p:spPr>
          <a:xfrm rot="16200000">
            <a:off x="2579688" y="1878013"/>
            <a:ext cx="3998912" cy="3998912"/>
          </a:xfrm>
          <a:prstGeom prst="pie">
            <a:avLst>
              <a:gd name="adj1" fmla="val 10775491"/>
              <a:gd name="adj2" fmla="val 16199999"/>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schemeClr val="tx1"/>
              </a:solidFill>
            </a:endParaRPr>
          </a:p>
        </p:txBody>
      </p:sp>
      <p:sp>
        <p:nvSpPr>
          <p:cNvPr id="16" name="Secteurs 15"/>
          <p:cNvSpPr/>
          <p:nvPr/>
        </p:nvSpPr>
        <p:spPr>
          <a:xfrm rot="10800000">
            <a:off x="2579688" y="1879601"/>
            <a:ext cx="3998912" cy="3998913"/>
          </a:xfrm>
          <a:prstGeom prst="pie">
            <a:avLst>
              <a:gd name="adj1" fmla="val 10775491"/>
              <a:gd name="adj2" fmla="val 16199999"/>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schemeClr val="tx1"/>
              </a:solidFill>
            </a:endParaRPr>
          </a:p>
        </p:txBody>
      </p:sp>
      <p:sp>
        <p:nvSpPr>
          <p:cNvPr id="15" name="Secteurs 14"/>
          <p:cNvSpPr/>
          <p:nvPr/>
        </p:nvSpPr>
        <p:spPr>
          <a:xfrm rot="5400000">
            <a:off x="2579688" y="1909763"/>
            <a:ext cx="3998912" cy="3998912"/>
          </a:xfrm>
          <a:prstGeom prst="pie">
            <a:avLst>
              <a:gd name="adj1" fmla="val 10775491"/>
              <a:gd name="adj2" fmla="val 16199999"/>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schemeClr val="tx1"/>
              </a:solidFill>
            </a:endParaRPr>
          </a:p>
        </p:txBody>
      </p:sp>
      <p:sp>
        <p:nvSpPr>
          <p:cNvPr id="4" name="Titre 1"/>
          <p:cNvSpPr txBox="1">
            <a:spLocks/>
          </p:cNvSpPr>
          <p:nvPr/>
        </p:nvSpPr>
        <p:spPr bwMode="auto">
          <a:xfrm>
            <a:off x="1847850" y="7938"/>
            <a:ext cx="8820150" cy="90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lgn="ctr" rtl="0" eaLnBrk="0" fontAlgn="base" hangingPunct="0">
              <a:spcBef>
                <a:spcPct val="0"/>
              </a:spcBef>
              <a:spcAft>
                <a:spcPct val="0"/>
              </a:spcAft>
              <a:defRPr lang="fr-FR" sz="4000" kern="1200">
                <a:solidFill>
                  <a:schemeClr val="tx2"/>
                </a:solidFill>
                <a:latin typeface="Arial" pitchFamily="18"/>
                <a:ea typeface="SimSun" pitchFamily="2"/>
                <a:cs typeface="Mangal" pitchFamily="2"/>
              </a:defRPr>
            </a:lvl1pPr>
            <a:lvl2pPr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2pPr>
            <a:lvl3pPr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3pPr>
            <a:lvl4pPr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4pPr>
            <a:lvl5pPr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5pPr>
            <a:lvl6pPr marL="457200"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6pPr>
            <a:lvl7pPr marL="914400"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7pPr>
            <a:lvl8pPr marL="1371600"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8pPr>
            <a:lvl9pPr marL="1828800"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9pPr>
          </a:lstStyle>
          <a:p>
            <a:pPr algn="l" eaLnBrk="1" fontAlgn="auto">
              <a:spcBef>
                <a:spcPts val="0"/>
              </a:spcBef>
              <a:spcAft>
                <a:spcPts val="0"/>
              </a:spcAft>
              <a:buSzPct val="45000"/>
              <a:defRPr/>
            </a:pPr>
            <a:r>
              <a:rPr sz="2800" i="1" dirty="0">
                <a:solidFill>
                  <a:schemeClr val="accent1">
                    <a:lumMod val="75000"/>
                  </a:schemeClr>
                </a:solidFill>
                <a:effectLst>
                  <a:outerShdw blurRad="38100" dist="38100" dir="2700000" algn="tl">
                    <a:srgbClr val="000000">
                      <a:alpha val="43137"/>
                    </a:srgbClr>
                  </a:outerShdw>
                </a:effectLst>
              </a:rPr>
              <a:t>La synthèse de fin de séquence</a:t>
            </a:r>
          </a:p>
        </p:txBody>
      </p:sp>
      <p:sp>
        <p:nvSpPr>
          <p:cNvPr id="7" name="Secteurs 6"/>
          <p:cNvSpPr/>
          <p:nvPr/>
        </p:nvSpPr>
        <p:spPr>
          <a:xfrm>
            <a:off x="2579688" y="1909763"/>
            <a:ext cx="3998912" cy="3998912"/>
          </a:xfrm>
          <a:prstGeom prst="pie">
            <a:avLst>
              <a:gd name="adj1" fmla="val 10775491"/>
              <a:gd name="adj2" fmla="val 1620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schemeClr val="tx1"/>
              </a:solidFill>
            </a:endParaRPr>
          </a:p>
        </p:txBody>
      </p:sp>
      <p:sp>
        <p:nvSpPr>
          <p:cNvPr id="87047" name="ZoneTexte 7"/>
          <p:cNvSpPr txBox="1">
            <a:spLocks noChangeArrowheads="1"/>
          </p:cNvSpPr>
          <p:nvPr/>
        </p:nvSpPr>
        <p:spPr bwMode="auto">
          <a:xfrm>
            <a:off x="3071813" y="1104900"/>
            <a:ext cx="2832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Aft>
                <a:spcPts val="1288"/>
              </a:spcAft>
              <a:defRPr sz="2900">
                <a:solidFill>
                  <a:schemeClr val="tx1"/>
                </a:solidFill>
                <a:latin typeface="Arial" panose="020B0604020202020204" pitchFamily="34" charset="0"/>
                <a:ea typeface="SimSun" panose="02010600030101010101" pitchFamily="2" charset="-122"/>
                <a:cs typeface="Mangal" pitchFamily="18" charset="0"/>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a:spcAft>
                <a:spcPct val="0"/>
              </a:spcAft>
            </a:pPr>
            <a:r>
              <a:rPr lang="fr-FR" altLang="fr-FR" sz="1800">
                <a:latin typeface="Calibri" panose="020F0502020204030204" pitchFamily="34" charset="0"/>
                <a:cs typeface="Arial" panose="020B0604020202020204" pitchFamily="34" charset="0"/>
              </a:rPr>
              <a:t>Elle se déroule en 4 phases :</a:t>
            </a:r>
          </a:p>
        </p:txBody>
      </p:sp>
      <p:sp>
        <p:nvSpPr>
          <p:cNvPr id="11" name="ZoneTexte 10"/>
          <p:cNvSpPr txBox="1"/>
          <p:nvPr/>
        </p:nvSpPr>
        <p:spPr>
          <a:xfrm>
            <a:off x="4624389" y="4365625"/>
            <a:ext cx="1768475" cy="368300"/>
          </a:xfrm>
          <a:prstGeom prst="rect">
            <a:avLst/>
          </a:prstGeom>
          <a:noFill/>
        </p:spPr>
        <p:txBody>
          <a:bodyPr wrap="none">
            <a:spAutoFit/>
          </a:bodyPr>
          <a:lstStyle/>
          <a:p>
            <a:pPr>
              <a:defRPr/>
            </a:pPr>
            <a:r>
              <a:rPr lang="fr-FR" dirty="0">
                <a:solidFill>
                  <a:schemeClr val="bg1">
                    <a:lumMod val="75000"/>
                  </a:schemeClr>
                </a:solidFill>
              </a:rPr>
              <a:t>La généralisation</a:t>
            </a:r>
          </a:p>
        </p:txBody>
      </p:sp>
      <p:sp>
        <p:nvSpPr>
          <p:cNvPr id="12" name="ZoneTexte 11"/>
          <p:cNvSpPr txBox="1"/>
          <p:nvPr/>
        </p:nvSpPr>
        <p:spPr>
          <a:xfrm>
            <a:off x="2608264" y="4365625"/>
            <a:ext cx="2039937" cy="368300"/>
          </a:xfrm>
          <a:prstGeom prst="rect">
            <a:avLst/>
          </a:prstGeom>
          <a:noFill/>
        </p:spPr>
        <p:txBody>
          <a:bodyPr wrap="none">
            <a:spAutoFit/>
          </a:bodyPr>
          <a:lstStyle/>
          <a:p>
            <a:pPr>
              <a:defRPr/>
            </a:pPr>
            <a:r>
              <a:rPr lang="fr-FR" dirty="0">
                <a:solidFill>
                  <a:schemeClr val="bg1">
                    <a:lumMod val="65000"/>
                  </a:schemeClr>
                </a:solidFill>
              </a:rPr>
              <a:t>Le réinvestissement</a:t>
            </a:r>
          </a:p>
        </p:txBody>
      </p:sp>
      <p:sp>
        <p:nvSpPr>
          <p:cNvPr id="14" name="Flèche en arc 13"/>
          <p:cNvSpPr/>
          <p:nvPr/>
        </p:nvSpPr>
        <p:spPr>
          <a:xfrm rot="7234822">
            <a:off x="4047332" y="3291682"/>
            <a:ext cx="1152525" cy="1176338"/>
          </a:xfrm>
          <a:prstGeom prst="circularArrow">
            <a:avLst>
              <a:gd name="adj1" fmla="val 6959"/>
              <a:gd name="adj2" fmla="val 1763521"/>
              <a:gd name="adj3" fmla="val 20099308"/>
              <a:gd name="adj4" fmla="val 5065591"/>
              <a:gd name="adj5" fmla="val 15264"/>
            </a:avLst>
          </a:prstGeom>
          <a:solidFill>
            <a:schemeClr val="bg1"/>
          </a:solidFill>
          <a:ln>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schemeClr val="tx1"/>
              </a:solidFill>
            </a:endParaRPr>
          </a:p>
        </p:txBody>
      </p:sp>
      <p:sp>
        <p:nvSpPr>
          <p:cNvPr id="19" name="Secteurs 18"/>
          <p:cNvSpPr/>
          <p:nvPr/>
        </p:nvSpPr>
        <p:spPr>
          <a:xfrm>
            <a:off x="2312988" y="1700213"/>
            <a:ext cx="3998912" cy="3998912"/>
          </a:xfrm>
          <a:prstGeom prst="pie">
            <a:avLst>
              <a:gd name="adj1" fmla="val 10775491"/>
              <a:gd name="adj2" fmla="val 16200000"/>
            </a:avLst>
          </a:prstGeom>
          <a:solidFill>
            <a:srgbClr val="0070C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schemeClr val="tx1"/>
              </a:solidFill>
            </a:endParaRPr>
          </a:p>
        </p:txBody>
      </p:sp>
      <p:sp>
        <p:nvSpPr>
          <p:cNvPr id="10" name="ZoneTexte 9"/>
          <p:cNvSpPr txBox="1"/>
          <p:nvPr/>
        </p:nvSpPr>
        <p:spPr>
          <a:xfrm>
            <a:off x="4665664" y="2955925"/>
            <a:ext cx="1685925" cy="369888"/>
          </a:xfrm>
          <a:prstGeom prst="rect">
            <a:avLst/>
          </a:prstGeom>
          <a:noFill/>
        </p:spPr>
        <p:txBody>
          <a:bodyPr wrap="none">
            <a:spAutoFit/>
          </a:bodyPr>
          <a:lstStyle/>
          <a:p>
            <a:pPr>
              <a:defRPr/>
            </a:pPr>
            <a:r>
              <a:rPr lang="fr-FR" dirty="0">
                <a:solidFill>
                  <a:schemeClr val="bg1">
                    <a:lumMod val="65000"/>
                  </a:schemeClr>
                </a:solidFill>
              </a:rPr>
              <a:t>La formalisation</a:t>
            </a:r>
          </a:p>
        </p:txBody>
      </p:sp>
      <p:sp>
        <p:nvSpPr>
          <p:cNvPr id="87053" name="ZoneTexte 8"/>
          <p:cNvSpPr txBox="1">
            <a:spLocks noChangeArrowheads="1"/>
          </p:cNvSpPr>
          <p:nvPr/>
        </p:nvSpPr>
        <p:spPr bwMode="auto">
          <a:xfrm>
            <a:off x="2711450" y="2708275"/>
            <a:ext cx="1455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Aft>
                <a:spcPts val="1288"/>
              </a:spcAft>
              <a:defRPr sz="2900">
                <a:solidFill>
                  <a:schemeClr val="tx1"/>
                </a:solidFill>
                <a:latin typeface="Arial" panose="020B0604020202020204" pitchFamily="34" charset="0"/>
                <a:ea typeface="SimSun" panose="02010600030101010101" pitchFamily="2" charset="-122"/>
                <a:cs typeface="Mangal" pitchFamily="18" charset="0"/>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a:spcAft>
                <a:spcPct val="0"/>
              </a:spcAft>
            </a:pPr>
            <a:r>
              <a:rPr lang="fr-FR" altLang="fr-FR" sz="1800" b="1">
                <a:solidFill>
                  <a:schemeClr val="bg1"/>
                </a:solidFill>
                <a:latin typeface="Calibri" panose="020F0502020204030204" pitchFamily="34" charset="0"/>
                <a:cs typeface="Arial" panose="020B0604020202020204" pitchFamily="34" charset="0"/>
              </a:rPr>
              <a:t>La restitution</a:t>
            </a:r>
          </a:p>
        </p:txBody>
      </p:sp>
      <p:sp>
        <p:nvSpPr>
          <p:cNvPr id="87054" name="Rectangle 1"/>
          <p:cNvSpPr>
            <a:spLocks noChangeArrowheads="1"/>
          </p:cNvSpPr>
          <p:nvPr/>
        </p:nvSpPr>
        <p:spPr bwMode="auto">
          <a:xfrm>
            <a:off x="7104063" y="914400"/>
            <a:ext cx="3168650"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Aft>
                <a:spcPts val="1288"/>
              </a:spcAft>
              <a:defRPr sz="2900">
                <a:solidFill>
                  <a:schemeClr val="tx1"/>
                </a:solidFill>
                <a:latin typeface="Arial" panose="020B0604020202020204" pitchFamily="34" charset="0"/>
                <a:ea typeface="SimSun" panose="02010600030101010101" pitchFamily="2" charset="-122"/>
                <a:cs typeface="Mangal" pitchFamily="18" charset="0"/>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algn="just">
              <a:spcAft>
                <a:spcPct val="0"/>
              </a:spcAft>
            </a:pPr>
            <a:r>
              <a:rPr lang="fr-FR" altLang="fr-FR" sz="1800" i="1">
                <a:latin typeface="Calibri" panose="020F0502020204030204" pitchFamily="34" charset="0"/>
                <a:cs typeface="Arial" panose="020B0604020202020204" pitchFamily="34" charset="0"/>
              </a:rPr>
              <a:t>Le professeur conduit des échanges avec tous les élèves pour rappeler les diverses conclusions de chaque séance. Il fait se remémorer aux  élèves les souvenirs de ce qui a été</a:t>
            </a:r>
          </a:p>
          <a:p>
            <a:pPr algn="just">
              <a:spcAft>
                <a:spcPct val="0"/>
              </a:spcAft>
            </a:pPr>
            <a:r>
              <a:rPr lang="fr-FR" altLang="fr-FR" sz="1800" i="1">
                <a:latin typeface="Calibri" panose="020F0502020204030204" pitchFamily="34" charset="0"/>
                <a:cs typeface="Arial" panose="020B0604020202020204" pitchFamily="34" charset="0"/>
              </a:rPr>
              <a:t>fait au cours de la séquence (observations, expériences, recherches…).</a:t>
            </a:r>
          </a:p>
        </p:txBody>
      </p:sp>
      <p:sp>
        <p:nvSpPr>
          <p:cNvPr id="5" name="ZoneTexte 4"/>
          <p:cNvSpPr txBox="1"/>
          <p:nvPr/>
        </p:nvSpPr>
        <p:spPr>
          <a:xfrm>
            <a:off x="7123113" y="3879851"/>
            <a:ext cx="3167062" cy="923925"/>
          </a:xfrm>
          <a:prstGeom prst="rect">
            <a:avLst/>
          </a:prstGeom>
          <a:noFill/>
        </p:spPr>
        <p:txBody>
          <a:bodyPr>
            <a:spAutoFit/>
          </a:bodyPr>
          <a:lstStyle/>
          <a:p>
            <a:pPr algn="just">
              <a:defRPr/>
            </a:pPr>
            <a:r>
              <a:rPr lang="fr-FR" dirty="0">
                <a:solidFill>
                  <a:schemeClr val="tx2">
                    <a:lumMod val="60000"/>
                    <a:lumOff val="40000"/>
                  </a:schemeClr>
                </a:solidFill>
              </a:rPr>
              <a:t>Cette phase peut être constituée des éléments des  </a:t>
            </a:r>
            <a:r>
              <a:rPr lang="fr-FR" b="1" dirty="0">
                <a:solidFill>
                  <a:schemeClr val="tx2">
                    <a:lumMod val="60000"/>
                    <a:lumOff val="40000"/>
                  </a:schemeClr>
                </a:solidFill>
              </a:rPr>
              <a:t>synthèses actives.</a:t>
            </a:r>
          </a:p>
        </p:txBody>
      </p:sp>
      <p:pic>
        <p:nvPicPr>
          <p:cNvPr id="87056" name="Picture 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08814" y="5318125"/>
            <a:ext cx="3311525" cy="1403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26123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ecteurs 16"/>
          <p:cNvSpPr/>
          <p:nvPr/>
        </p:nvSpPr>
        <p:spPr>
          <a:xfrm rot="16200000">
            <a:off x="2579688" y="1878013"/>
            <a:ext cx="3998912" cy="3998912"/>
          </a:xfrm>
          <a:prstGeom prst="pie">
            <a:avLst>
              <a:gd name="adj1" fmla="val 10775491"/>
              <a:gd name="adj2" fmla="val 16199999"/>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schemeClr val="tx1"/>
              </a:solidFill>
            </a:endParaRPr>
          </a:p>
        </p:txBody>
      </p:sp>
      <p:sp>
        <p:nvSpPr>
          <p:cNvPr id="16" name="Secteurs 15"/>
          <p:cNvSpPr/>
          <p:nvPr/>
        </p:nvSpPr>
        <p:spPr>
          <a:xfrm rot="10800000">
            <a:off x="2579688" y="1879601"/>
            <a:ext cx="3998912" cy="3998913"/>
          </a:xfrm>
          <a:prstGeom prst="pie">
            <a:avLst>
              <a:gd name="adj1" fmla="val 10775491"/>
              <a:gd name="adj2" fmla="val 16199999"/>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schemeClr val="tx1"/>
              </a:solidFill>
            </a:endParaRPr>
          </a:p>
        </p:txBody>
      </p:sp>
      <p:sp>
        <p:nvSpPr>
          <p:cNvPr id="15" name="Secteurs 14"/>
          <p:cNvSpPr/>
          <p:nvPr/>
        </p:nvSpPr>
        <p:spPr>
          <a:xfrm rot="5400000">
            <a:off x="2579688" y="1909763"/>
            <a:ext cx="3998912" cy="3998912"/>
          </a:xfrm>
          <a:prstGeom prst="pie">
            <a:avLst>
              <a:gd name="adj1" fmla="val 10775491"/>
              <a:gd name="adj2" fmla="val 16199999"/>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schemeClr val="tx1"/>
              </a:solidFill>
            </a:endParaRPr>
          </a:p>
        </p:txBody>
      </p:sp>
      <p:sp>
        <p:nvSpPr>
          <p:cNvPr id="4" name="Titre 1"/>
          <p:cNvSpPr txBox="1">
            <a:spLocks/>
          </p:cNvSpPr>
          <p:nvPr/>
        </p:nvSpPr>
        <p:spPr bwMode="auto">
          <a:xfrm>
            <a:off x="1847850" y="7938"/>
            <a:ext cx="8820150" cy="90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lgn="ctr" rtl="0" eaLnBrk="0" fontAlgn="base" hangingPunct="0">
              <a:spcBef>
                <a:spcPct val="0"/>
              </a:spcBef>
              <a:spcAft>
                <a:spcPct val="0"/>
              </a:spcAft>
              <a:defRPr lang="fr-FR" sz="4000" kern="1200">
                <a:solidFill>
                  <a:schemeClr val="tx2"/>
                </a:solidFill>
                <a:latin typeface="Arial" pitchFamily="18"/>
                <a:ea typeface="SimSun" pitchFamily="2"/>
                <a:cs typeface="Mangal" pitchFamily="2"/>
              </a:defRPr>
            </a:lvl1pPr>
            <a:lvl2pPr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2pPr>
            <a:lvl3pPr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3pPr>
            <a:lvl4pPr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4pPr>
            <a:lvl5pPr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5pPr>
            <a:lvl6pPr marL="457200"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6pPr>
            <a:lvl7pPr marL="914400"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7pPr>
            <a:lvl8pPr marL="1371600"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8pPr>
            <a:lvl9pPr marL="1828800"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9pPr>
          </a:lstStyle>
          <a:p>
            <a:pPr algn="l" eaLnBrk="1" fontAlgn="auto">
              <a:spcBef>
                <a:spcPts val="0"/>
              </a:spcBef>
              <a:spcAft>
                <a:spcPts val="0"/>
              </a:spcAft>
              <a:buSzPct val="45000"/>
              <a:defRPr/>
            </a:pPr>
            <a:r>
              <a:rPr sz="2800" i="1" dirty="0">
                <a:solidFill>
                  <a:schemeClr val="accent1">
                    <a:lumMod val="75000"/>
                  </a:schemeClr>
                </a:solidFill>
                <a:effectLst>
                  <a:outerShdw blurRad="38100" dist="38100" dir="2700000" algn="tl">
                    <a:srgbClr val="000000">
                      <a:alpha val="43137"/>
                    </a:srgbClr>
                  </a:outerShdw>
                </a:effectLst>
              </a:rPr>
              <a:t>La synthèse de fin de séquence</a:t>
            </a:r>
          </a:p>
        </p:txBody>
      </p:sp>
      <p:sp>
        <p:nvSpPr>
          <p:cNvPr id="7" name="Secteurs 6"/>
          <p:cNvSpPr/>
          <p:nvPr/>
        </p:nvSpPr>
        <p:spPr>
          <a:xfrm>
            <a:off x="2579688" y="1909763"/>
            <a:ext cx="3998912" cy="3998912"/>
          </a:xfrm>
          <a:prstGeom prst="pie">
            <a:avLst>
              <a:gd name="adj1" fmla="val 10775491"/>
              <a:gd name="adj2" fmla="val 1620000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schemeClr val="tx1"/>
              </a:solidFill>
            </a:endParaRPr>
          </a:p>
        </p:txBody>
      </p:sp>
      <p:sp>
        <p:nvSpPr>
          <p:cNvPr id="88071" name="ZoneTexte 7"/>
          <p:cNvSpPr txBox="1">
            <a:spLocks noChangeArrowheads="1"/>
          </p:cNvSpPr>
          <p:nvPr/>
        </p:nvSpPr>
        <p:spPr bwMode="auto">
          <a:xfrm>
            <a:off x="3071813" y="1104900"/>
            <a:ext cx="2832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Aft>
                <a:spcPts val="1288"/>
              </a:spcAft>
              <a:defRPr sz="2900">
                <a:solidFill>
                  <a:schemeClr val="tx1"/>
                </a:solidFill>
                <a:latin typeface="Arial" panose="020B0604020202020204" pitchFamily="34" charset="0"/>
                <a:ea typeface="SimSun" panose="02010600030101010101" pitchFamily="2" charset="-122"/>
                <a:cs typeface="Mangal" pitchFamily="18" charset="0"/>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a:spcAft>
                <a:spcPct val="0"/>
              </a:spcAft>
            </a:pPr>
            <a:r>
              <a:rPr lang="fr-FR" altLang="fr-FR" sz="1800">
                <a:latin typeface="Calibri" panose="020F0502020204030204" pitchFamily="34" charset="0"/>
                <a:cs typeface="Arial" panose="020B0604020202020204" pitchFamily="34" charset="0"/>
              </a:rPr>
              <a:t>Elle se déroule en 4 phases :</a:t>
            </a:r>
          </a:p>
        </p:txBody>
      </p:sp>
      <p:sp>
        <p:nvSpPr>
          <p:cNvPr id="9" name="ZoneTexte 8"/>
          <p:cNvSpPr txBox="1"/>
          <p:nvPr/>
        </p:nvSpPr>
        <p:spPr>
          <a:xfrm>
            <a:off x="2960688" y="2940050"/>
            <a:ext cx="1427162" cy="368300"/>
          </a:xfrm>
          <a:prstGeom prst="rect">
            <a:avLst/>
          </a:prstGeom>
          <a:noFill/>
        </p:spPr>
        <p:txBody>
          <a:bodyPr wrap="none">
            <a:spAutoFit/>
          </a:bodyPr>
          <a:lstStyle/>
          <a:p>
            <a:pPr>
              <a:defRPr/>
            </a:pPr>
            <a:r>
              <a:rPr lang="fr-FR" dirty="0">
                <a:solidFill>
                  <a:schemeClr val="bg1">
                    <a:lumMod val="65000"/>
                  </a:schemeClr>
                </a:solidFill>
              </a:rPr>
              <a:t>La restitution</a:t>
            </a:r>
          </a:p>
        </p:txBody>
      </p:sp>
      <p:sp>
        <p:nvSpPr>
          <p:cNvPr id="11" name="ZoneTexte 10"/>
          <p:cNvSpPr txBox="1"/>
          <p:nvPr/>
        </p:nvSpPr>
        <p:spPr>
          <a:xfrm>
            <a:off x="4624389" y="4365625"/>
            <a:ext cx="1768475" cy="368300"/>
          </a:xfrm>
          <a:prstGeom prst="rect">
            <a:avLst/>
          </a:prstGeom>
          <a:noFill/>
        </p:spPr>
        <p:txBody>
          <a:bodyPr wrap="none">
            <a:spAutoFit/>
          </a:bodyPr>
          <a:lstStyle/>
          <a:p>
            <a:pPr>
              <a:defRPr/>
            </a:pPr>
            <a:r>
              <a:rPr lang="fr-FR" dirty="0">
                <a:solidFill>
                  <a:schemeClr val="bg1">
                    <a:lumMod val="75000"/>
                  </a:schemeClr>
                </a:solidFill>
              </a:rPr>
              <a:t>La généralisation</a:t>
            </a:r>
          </a:p>
        </p:txBody>
      </p:sp>
      <p:sp>
        <p:nvSpPr>
          <p:cNvPr id="12" name="ZoneTexte 11"/>
          <p:cNvSpPr txBox="1"/>
          <p:nvPr/>
        </p:nvSpPr>
        <p:spPr>
          <a:xfrm>
            <a:off x="2608264" y="4365625"/>
            <a:ext cx="2039937" cy="368300"/>
          </a:xfrm>
          <a:prstGeom prst="rect">
            <a:avLst/>
          </a:prstGeom>
          <a:noFill/>
        </p:spPr>
        <p:txBody>
          <a:bodyPr wrap="none">
            <a:spAutoFit/>
          </a:bodyPr>
          <a:lstStyle/>
          <a:p>
            <a:pPr>
              <a:defRPr/>
            </a:pPr>
            <a:r>
              <a:rPr lang="fr-FR" dirty="0">
                <a:solidFill>
                  <a:schemeClr val="bg1">
                    <a:lumMod val="65000"/>
                  </a:schemeClr>
                </a:solidFill>
              </a:rPr>
              <a:t>Le réinvestissement</a:t>
            </a:r>
          </a:p>
        </p:txBody>
      </p:sp>
      <p:sp>
        <p:nvSpPr>
          <p:cNvPr id="14" name="Flèche en arc 13"/>
          <p:cNvSpPr/>
          <p:nvPr/>
        </p:nvSpPr>
        <p:spPr>
          <a:xfrm rot="7234822">
            <a:off x="4047332" y="3291682"/>
            <a:ext cx="1152525" cy="1176338"/>
          </a:xfrm>
          <a:prstGeom prst="circularArrow">
            <a:avLst>
              <a:gd name="adj1" fmla="val 6959"/>
              <a:gd name="adj2" fmla="val 1763521"/>
              <a:gd name="adj3" fmla="val 20099308"/>
              <a:gd name="adj4" fmla="val 5065591"/>
              <a:gd name="adj5" fmla="val 15264"/>
            </a:avLst>
          </a:prstGeom>
          <a:solidFill>
            <a:schemeClr val="bg1"/>
          </a:solidFill>
          <a:ln>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schemeClr val="tx1"/>
              </a:solidFill>
            </a:endParaRPr>
          </a:p>
        </p:txBody>
      </p:sp>
      <p:sp>
        <p:nvSpPr>
          <p:cNvPr id="88076" name="Rectangle 17"/>
          <p:cNvSpPr>
            <a:spLocks noChangeArrowheads="1"/>
          </p:cNvSpPr>
          <p:nvPr/>
        </p:nvSpPr>
        <p:spPr bwMode="auto">
          <a:xfrm>
            <a:off x="7042151" y="577850"/>
            <a:ext cx="3311525" cy="313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Aft>
                <a:spcPts val="1288"/>
              </a:spcAft>
              <a:defRPr sz="2900">
                <a:solidFill>
                  <a:schemeClr val="tx1"/>
                </a:solidFill>
                <a:latin typeface="Arial" panose="020B0604020202020204" pitchFamily="34" charset="0"/>
                <a:ea typeface="SimSun" panose="02010600030101010101" pitchFamily="2" charset="-122"/>
                <a:cs typeface="Mangal" pitchFamily="18" charset="0"/>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algn="just">
              <a:spcAft>
                <a:spcPct val="0"/>
              </a:spcAft>
            </a:pPr>
            <a:r>
              <a:rPr lang="fr-FR" altLang="fr-FR" sz="1800" i="1">
                <a:latin typeface="Calibri" panose="020F0502020204030204" pitchFamily="34" charset="0"/>
                <a:cs typeface="Arial" panose="020B0604020202020204" pitchFamily="34" charset="0"/>
              </a:rPr>
              <a:t> Elle consiste à relier de façon cohérente les indices collectés lors de chaque séance. Les connaissances, les notions nouvelles et les mots clefs sont repérés. [...]</a:t>
            </a:r>
          </a:p>
          <a:p>
            <a:pPr algn="just">
              <a:spcAft>
                <a:spcPct val="0"/>
              </a:spcAft>
            </a:pPr>
            <a:r>
              <a:rPr lang="fr-FR" altLang="fr-FR" sz="1800" b="1" i="1">
                <a:latin typeface="Calibri" panose="020F0502020204030204" pitchFamily="34" charset="0"/>
                <a:cs typeface="Arial" panose="020B0604020202020204" pitchFamily="34" charset="0"/>
              </a:rPr>
              <a:t>Cette phase aboutit à la rédaction de quelques phrases dans le classeur de l’élève, illustrées par des schémas et/ou des représentations illustratives.</a:t>
            </a:r>
          </a:p>
        </p:txBody>
      </p:sp>
      <p:sp>
        <p:nvSpPr>
          <p:cNvPr id="19" name="Secteurs 18"/>
          <p:cNvSpPr/>
          <p:nvPr/>
        </p:nvSpPr>
        <p:spPr>
          <a:xfrm rot="5400000">
            <a:off x="2855913" y="1628776"/>
            <a:ext cx="3998913" cy="3998912"/>
          </a:xfrm>
          <a:prstGeom prst="pie">
            <a:avLst>
              <a:gd name="adj1" fmla="val 10775491"/>
              <a:gd name="adj2" fmla="val 16199999"/>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schemeClr val="tx1"/>
              </a:solidFill>
            </a:endParaRPr>
          </a:p>
        </p:txBody>
      </p:sp>
      <p:sp>
        <p:nvSpPr>
          <p:cNvPr id="88078" name="ZoneTexte 9"/>
          <p:cNvSpPr txBox="1">
            <a:spLocks noChangeArrowheads="1"/>
          </p:cNvSpPr>
          <p:nvPr/>
        </p:nvSpPr>
        <p:spPr bwMode="auto">
          <a:xfrm>
            <a:off x="4892676" y="2714625"/>
            <a:ext cx="17240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Aft>
                <a:spcPts val="1288"/>
              </a:spcAft>
              <a:defRPr sz="2900">
                <a:solidFill>
                  <a:schemeClr val="tx1"/>
                </a:solidFill>
                <a:latin typeface="Arial" panose="020B0604020202020204" pitchFamily="34" charset="0"/>
                <a:ea typeface="SimSun" panose="02010600030101010101" pitchFamily="2" charset="-122"/>
                <a:cs typeface="Mangal" pitchFamily="18" charset="0"/>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a:spcAft>
                <a:spcPct val="0"/>
              </a:spcAft>
            </a:pPr>
            <a:r>
              <a:rPr lang="fr-FR" altLang="fr-FR" sz="1800" b="1">
                <a:solidFill>
                  <a:schemeClr val="bg1"/>
                </a:solidFill>
                <a:latin typeface="Calibri" panose="020F0502020204030204" pitchFamily="34" charset="0"/>
                <a:cs typeface="Arial" panose="020B0604020202020204" pitchFamily="34" charset="0"/>
              </a:rPr>
              <a:t>La formalisation</a:t>
            </a:r>
          </a:p>
        </p:txBody>
      </p:sp>
      <p:sp>
        <p:nvSpPr>
          <p:cNvPr id="20" name="ZoneTexte 19"/>
          <p:cNvSpPr txBox="1"/>
          <p:nvPr/>
        </p:nvSpPr>
        <p:spPr>
          <a:xfrm>
            <a:off x="7104063" y="3860800"/>
            <a:ext cx="3168650" cy="1200150"/>
          </a:xfrm>
          <a:prstGeom prst="rect">
            <a:avLst/>
          </a:prstGeom>
          <a:noFill/>
        </p:spPr>
        <p:txBody>
          <a:bodyPr>
            <a:spAutoFit/>
          </a:bodyPr>
          <a:lstStyle/>
          <a:p>
            <a:pPr algn="just">
              <a:defRPr/>
            </a:pPr>
            <a:r>
              <a:rPr lang="fr-FR" dirty="0">
                <a:solidFill>
                  <a:schemeClr val="tx2">
                    <a:lumMod val="60000"/>
                    <a:lumOff val="40000"/>
                  </a:schemeClr>
                </a:solidFill>
              </a:rPr>
              <a:t>Cette phase peut être constituée des éléments des </a:t>
            </a:r>
            <a:r>
              <a:rPr lang="fr-FR" b="1" dirty="0">
                <a:solidFill>
                  <a:schemeClr val="tx2">
                    <a:lumMod val="60000"/>
                    <a:lumOff val="40000"/>
                  </a:schemeClr>
                </a:solidFill>
              </a:rPr>
              <a:t>synthèses de formalisation de savoirs.</a:t>
            </a:r>
          </a:p>
        </p:txBody>
      </p:sp>
      <p:pic>
        <p:nvPicPr>
          <p:cNvPr id="88080" name="Picture 1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83414" y="5318126"/>
            <a:ext cx="3362325" cy="14271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90020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bwMode="auto">
          <a:xfrm>
            <a:off x="1847850" y="7938"/>
            <a:ext cx="8820150" cy="90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lgn="ctr" rtl="0" eaLnBrk="0" fontAlgn="base" hangingPunct="0">
              <a:spcBef>
                <a:spcPct val="0"/>
              </a:spcBef>
              <a:spcAft>
                <a:spcPct val="0"/>
              </a:spcAft>
              <a:defRPr lang="fr-FR" sz="4000" kern="1200">
                <a:solidFill>
                  <a:schemeClr val="tx2"/>
                </a:solidFill>
                <a:latin typeface="Arial" pitchFamily="18"/>
                <a:ea typeface="SimSun" pitchFamily="2"/>
                <a:cs typeface="Mangal" pitchFamily="2"/>
              </a:defRPr>
            </a:lvl1pPr>
            <a:lvl2pPr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2pPr>
            <a:lvl3pPr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3pPr>
            <a:lvl4pPr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4pPr>
            <a:lvl5pPr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5pPr>
            <a:lvl6pPr marL="457200"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6pPr>
            <a:lvl7pPr marL="914400"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7pPr>
            <a:lvl8pPr marL="1371600"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8pPr>
            <a:lvl9pPr marL="1828800"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9pPr>
          </a:lstStyle>
          <a:p>
            <a:pPr algn="l" eaLnBrk="1" fontAlgn="auto">
              <a:spcBef>
                <a:spcPts val="0"/>
              </a:spcBef>
              <a:spcAft>
                <a:spcPts val="0"/>
              </a:spcAft>
              <a:buSzPct val="45000"/>
              <a:defRPr/>
            </a:pPr>
            <a:r>
              <a:rPr sz="2800" i="1" dirty="0">
                <a:solidFill>
                  <a:schemeClr val="accent1">
                    <a:lumMod val="75000"/>
                  </a:schemeClr>
                </a:solidFill>
                <a:effectLst>
                  <a:outerShdw blurRad="38100" dist="38100" dir="2700000" algn="tl">
                    <a:srgbClr val="000000">
                      <a:alpha val="43137"/>
                    </a:srgbClr>
                  </a:outerShdw>
                </a:effectLst>
              </a:rPr>
              <a:t>La synthèse de fin de séquence</a:t>
            </a:r>
          </a:p>
        </p:txBody>
      </p:sp>
      <p:sp>
        <p:nvSpPr>
          <p:cNvPr id="17" name="Secteurs 16"/>
          <p:cNvSpPr/>
          <p:nvPr/>
        </p:nvSpPr>
        <p:spPr>
          <a:xfrm rot="16200000">
            <a:off x="2579688" y="1878013"/>
            <a:ext cx="3998912" cy="3998912"/>
          </a:xfrm>
          <a:prstGeom prst="pie">
            <a:avLst>
              <a:gd name="adj1" fmla="val 10775491"/>
              <a:gd name="adj2" fmla="val 16199999"/>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schemeClr val="tx1"/>
              </a:solidFill>
            </a:endParaRPr>
          </a:p>
        </p:txBody>
      </p:sp>
      <p:sp>
        <p:nvSpPr>
          <p:cNvPr id="16" name="Secteurs 15"/>
          <p:cNvSpPr/>
          <p:nvPr/>
        </p:nvSpPr>
        <p:spPr>
          <a:xfrm rot="10800000">
            <a:off x="2579688" y="1879601"/>
            <a:ext cx="3998912" cy="3998913"/>
          </a:xfrm>
          <a:prstGeom prst="pie">
            <a:avLst>
              <a:gd name="adj1" fmla="val 10775491"/>
              <a:gd name="adj2" fmla="val 16199999"/>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schemeClr val="tx1"/>
              </a:solidFill>
            </a:endParaRPr>
          </a:p>
        </p:txBody>
      </p:sp>
      <p:sp>
        <p:nvSpPr>
          <p:cNvPr id="15" name="Secteurs 14"/>
          <p:cNvSpPr/>
          <p:nvPr/>
        </p:nvSpPr>
        <p:spPr>
          <a:xfrm rot="5400000">
            <a:off x="2579688" y="1909763"/>
            <a:ext cx="3998912" cy="3998912"/>
          </a:xfrm>
          <a:prstGeom prst="pie">
            <a:avLst>
              <a:gd name="adj1" fmla="val 10775491"/>
              <a:gd name="adj2" fmla="val 16199999"/>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schemeClr val="tx1"/>
              </a:solidFill>
            </a:endParaRPr>
          </a:p>
        </p:txBody>
      </p:sp>
      <p:sp>
        <p:nvSpPr>
          <p:cNvPr id="7" name="Secteurs 6"/>
          <p:cNvSpPr/>
          <p:nvPr/>
        </p:nvSpPr>
        <p:spPr>
          <a:xfrm>
            <a:off x="2579688" y="1909763"/>
            <a:ext cx="3998912" cy="3998912"/>
          </a:xfrm>
          <a:prstGeom prst="pie">
            <a:avLst>
              <a:gd name="adj1" fmla="val 10775491"/>
              <a:gd name="adj2" fmla="val 1620000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schemeClr val="tx1"/>
              </a:solidFill>
            </a:endParaRPr>
          </a:p>
        </p:txBody>
      </p:sp>
      <p:sp>
        <p:nvSpPr>
          <p:cNvPr id="89095" name="ZoneTexte 7"/>
          <p:cNvSpPr txBox="1">
            <a:spLocks noChangeArrowheads="1"/>
          </p:cNvSpPr>
          <p:nvPr/>
        </p:nvSpPr>
        <p:spPr bwMode="auto">
          <a:xfrm>
            <a:off x="3071813" y="1104900"/>
            <a:ext cx="2832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Aft>
                <a:spcPts val="1288"/>
              </a:spcAft>
              <a:defRPr sz="2900">
                <a:solidFill>
                  <a:schemeClr val="tx1"/>
                </a:solidFill>
                <a:latin typeface="Arial" panose="020B0604020202020204" pitchFamily="34" charset="0"/>
                <a:ea typeface="SimSun" panose="02010600030101010101" pitchFamily="2" charset="-122"/>
                <a:cs typeface="Mangal" pitchFamily="18" charset="0"/>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a:spcAft>
                <a:spcPct val="0"/>
              </a:spcAft>
            </a:pPr>
            <a:r>
              <a:rPr lang="fr-FR" altLang="fr-FR" sz="1800">
                <a:latin typeface="Calibri" panose="020F0502020204030204" pitchFamily="34" charset="0"/>
                <a:cs typeface="Arial" panose="020B0604020202020204" pitchFamily="34" charset="0"/>
              </a:rPr>
              <a:t>Elle se déroule en 4 phases :</a:t>
            </a:r>
          </a:p>
        </p:txBody>
      </p:sp>
      <p:sp>
        <p:nvSpPr>
          <p:cNvPr id="9" name="ZoneTexte 8"/>
          <p:cNvSpPr txBox="1"/>
          <p:nvPr/>
        </p:nvSpPr>
        <p:spPr>
          <a:xfrm>
            <a:off x="2960688" y="2940050"/>
            <a:ext cx="1427162" cy="368300"/>
          </a:xfrm>
          <a:prstGeom prst="rect">
            <a:avLst/>
          </a:prstGeom>
          <a:noFill/>
        </p:spPr>
        <p:txBody>
          <a:bodyPr wrap="none">
            <a:spAutoFit/>
          </a:bodyPr>
          <a:lstStyle/>
          <a:p>
            <a:pPr>
              <a:defRPr/>
            </a:pPr>
            <a:r>
              <a:rPr lang="fr-FR" dirty="0">
                <a:solidFill>
                  <a:schemeClr val="bg1">
                    <a:lumMod val="65000"/>
                  </a:schemeClr>
                </a:solidFill>
              </a:rPr>
              <a:t>La restitution</a:t>
            </a:r>
          </a:p>
        </p:txBody>
      </p:sp>
      <p:sp>
        <p:nvSpPr>
          <p:cNvPr id="10" name="ZoneTexte 9"/>
          <p:cNvSpPr txBox="1"/>
          <p:nvPr/>
        </p:nvSpPr>
        <p:spPr>
          <a:xfrm>
            <a:off x="4665664" y="2955925"/>
            <a:ext cx="1685925" cy="369888"/>
          </a:xfrm>
          <a:prstGeom prst="rect">
            <a:avLst/>
          </a:prstGeom>
          <a:noFill/>
        </p:spPr>
        <p:txBody>
          <a:bodyPr wrap="none">
            <a:spAutoFit/>
          </a:bodyPr>
          <a:lstStyle/>
          <a:p>
            <a:pPr>
              <a:defRPr/>
            </a:pPr>
            <a:r>
              <a:rPr lang="fr-FR" dirty="0">
                <a:solidFill>
                  <a:schemeClr val="bg1">
                    <a:lumMod val="65000"/>
                  </a:schemeClr>
                </a:solidFill>
              </a:rPr>
              <a:t>La formalisation</a:t>
            </a:r>
          </a:p>
        </p:txBody>
      </p:sp>
      <p:sp>
        <p:nvSpPr>
          <p:cNvPr id="12" name="ZoneTexte 11"/>
          <p:cNvSpPr txBox="1"/>
          <p:nvPr/>
        </p:nvSpPr>
        <p:spPr>
          <a:xfrm>
            <a:off x="2608264" y="4365625"/>
            <a:ext cx="2039937" cy="368300"/>
          </a:xfrm>
          <a:prstGeom prst="rect">
            <a:avLst/>
          </a:prstGeom>
          <a:noFill/>
        </p:spPr>
        <p:txBody>
          <a:bodyPr wrap="none">
            <a:spAutoFit/>
          </a:bodyPr>
          <a:lstStyle/>
          <a:p>
            <a:pPr>
              <a:defRPr/>
            </a:pPr>
            <a:r>
              <a:rPr lang="fr-FR" dirty="0">
                <a:solidFill>
                  <a:schemeClr val="bg1">
                    <a:lumMod val="65000"/>
                  </a:schemeClr>
                </a:solidFill>
              </a:rPr>
              <a:t>Le réinvestissement</a:t>
            </a:r>
          </a:p>
        </p:txBody>
      </p:sp>
      <p:sp>
        <p:nvSpPr>
          <p:cNvPr id="14" name="Flèche en arc 13"/>
          <p:cNvSpPr/>
          <p:nvPr/>
        </p:nvSpPr>
        <p:spPr>
          <a:xfrm rot="7234822">
            <a:off x="4047332" y="3291682"/>
            <a:ext cx="1152525" cy="1176338"/>
          </a:xfrm>
          <a:prstGeom prst="circularArrow">
            <a:avLst>
              <a:gd name="adj1" fmla="val 6959"/>
              <a:gd name="adj2" fmla="val 1763521"/>
              <a:gd name="adj3" fmla="val 20099308"/>
              <a:gd name="adj4" fmla="val 5065591"/>
              <a:gd name="adj5" fmla="val 15264"/>
            </a:avLst>
          </a:prstGeom>
          <a:solidFill>
            <a:schemeClr val="bg1"/>
          </a:solidFill>
          <a:ln>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schemeClr val="tx1"/>
              </a:solidFill>
            </a:endParaRPr>
          </a:p>
        </p:txBody>
      </p:sp>
      <p:sp>
        <p:nvSpPr>
          <p:cNvPr id="89100" name="Rectangle 17"/>
          <p:cNvSpPr>
            <a:spLocks noChangeArrowheads="1"/>
          </p:cNvSpPr>
          <p:nvPr/>
        </p:nvSpPr>
        <p:spPr bwMode="auto">
          <a:xfrm>
            <a:off x="7008814" y="333376"/>
            <a:ext cx="3311525" cy="369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Aft>
                <a:spcPts val="1288"/>
              </a:spcAft>
              <a:defRPr sz="2900">
                <a:solidFill>
                  <a:schemeClr val="tx1"/>
                </a:solidFill>
                <a:latin typeface="Arial" panose="020B0604020202020204" pitchFamily="34" charset="0"/>
                <a:ea typeface="SimSun" panose="02010600030101010101" pitchFamily="2" charset="-122"/>
                <a:cs typeface="Mangal" pitchFamily="18" charset="0"/>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algn="just">
              <a:spcAft>
                <a:spcPct val="0"/>
              </a:spcAft>
            </a:pPr>
            <a:r>
              <a:rPr lang="fr-FR" altLang="fr-FR" sz="1800" i="1">
                <a:latin typeface="Calibri" panose="020F0502020204030204" pitchFamily="34" charset="0"/>
                <a:cs typeface="Arial" panose="020B0604020202020204" pitchFamily="34" charset="0"/>
              </a:rPr>
              <a:t>[...]C’est </a:t>
            </a:r>
            <a:r>
              <a:rPr lang="fr-FR" altLang="fr-FR" sz="1800" b="1" i="1">
                <a:latin typeface="Calibri" panose="020F0502020204030204" pitchFamily="34" charset="0"/>
                <a:cs typeface="Arial" panose="020B0604020202020204" pitchFamily="34" charset="0"/>
              </a:rPr>
              <a:t>la phase d’abstraction </a:t>
            </a:r>
            <a:r>
              <a:rPr lang="fr-FR" altLang="fr-FR" sz="1800" i="1">
                <a:latin typeface="Calibri" panose="020F0502020204030204" pitchFamily="34" charset="0"/>
                <a:cs typeface="Arial" panose="020B0604020202020204" pitchFamily="34" charset="0"/>
              </a:rPr>
              <a:t>qui vise à construire une loi, une règle, un principe, une méthode… Il s’agit donc de donner un prolongement, une vision plus large (par exemple, en mettant en relation les activités scolaires avec le monde technologique contemporain).</a:t>
            </a:r>
          </a:p>
          <a:p>
            <a:pPr algn="just">
              <a:spcAft>
                <a:spcPct val="0"/>
              </a:spcAft>
            </a:pPr>
            <a:r>
              <a:rPr lang="fr-FR" altLang="fr-FR" sz="1800" i="1">
                <a:latin typeface="Calibri" panose="020F0502020204030204" pitchFamily="34" charset="0"/>
                <a:cs typeface="Arial" panose="020B0604020202020204" pitchFamily="34" charset="0"/>
              </a:rPr>
              <a:t> Cette généralisation peut s’accompagner d’apports de connaissances complémentaires. [...] </a:t>
            </a:r>
          </a:p>
        </p:txBody>
      </p:sp>
      <p:sp>
        <p:nvSpPr>
          <p:cNvPr id="20" name="Secteurs 19"/>
          <p:cNvSpPr/>
          <p:nvPr/>
        </p:nvSpPr>
        <p:spPr>
          <a:xfrm rot="10800000">
            <a:off x="2782888" y="2205038"/>
            <a:ext cx="3998912" cy="3998912"/>
          </a:xfrm>
          <a:prstGeom prst="pie">
            <a:avLst>
              <a:gd name="adj1" fmla="val 10775491"/>
              <a:gd name="adj2" fmla="val 16199999"/>
            </a:avLst>
          </a:prstGeom>
          <a:solidFill>
            <a:schemeClr val="accent4">
              <a:lumMod val="60000"/>
              <a:lumOff val="40000"/>
            </a:schemeClr>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schemeClr val="tx1"/>
              </a:solidFill>
            </a:endParaRPr>
          </a:p>
        </p:txBody>
      </p:sp>
      <p:sp>
        <p:nvSpPr>
          <p:cNvPr id="89102" name="ZoneTexte 10"/>
          <p:cNvSpPr txBox="1">
            <a:spLocks noChangeArrowheads="1"/>
          </p:cNvSpPr>
          <p:nvPr/>
        </p:nvSpPr>
        <p:spPr bwMode="auto">
          <a:xfrm>
            <a:off x="4872039" y="4716463"/>
            <a:ext cx="17986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Aft>
                <a:spcPts val="1288"/>
              </a:spcAft>
              <a:defRPr sz="2900">
                <a:solidFill>
                  <a:schemeClr val="tx1"/>
                </a:solidFill>
                <a:latin typeface="Arial" panose="020B0604020202020204" pitchFamily="34" charset="0"/>
                <a:ea typeface="SimSun" panose="02010600030101010101" pitchFamily="2" charset="-122"/>
                <a:cs typeface="Mangal" pitchFamily="18" charset="0"/>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a:spcAft>
                <a:spcPct val="0"/>
              </a:spcAft>
            </a:pPr>
            <a:r>
              <a:rPr lang="fr-FR" altLang="fr-FR" sz="1800" b="1">
                <a:solidFill>
                  <a:schemeClr val="bg1"/>
                </a:solidFill>
                <a:latin typeface="Calibri" panose="020F0502020204030204" pitchFamily="34" charset="0"/>
                <a:cs typeface="Arial" panose="020B0604020202020204" pitchFamily="34" charset="0"/>
              </a:rPr>
              <a:t>La généralisation</a:t>
            </a:r>
          </a:p>
        </p:txBody>
      </p:sp>
      <p:sp>
        <p:nvSpPr>
          <p:cNvPr id="21" name="ZoneTexte 20"/>
          <p:cNvSpPr txBox="1"/>
          <p:nvPr/>
        </p:nvSpPr>
        <p:spPr>
          <a:xfrm>
            <a:off x="7008814" y="4025900"/>
            <a:ext cx="3311525" cy="1200150"/>
          </a:xfrm>
          <a:prstGeom prst="rect">
            <a:avLst/>
          </a:prstGeom>
          <a:noFill/>
        </p:spPr>
        <p:txBody>
          <a:bodyPr>
            <a:spAutoFit/>
          </a:bodyPr>
          <a:lstStyle/>
          <a:p>
            <a:pPr algn="just">
              <a:defRPr/>
            </a:pPr>
            <a:r>
              <a:rPr lang="fr-FR" dirty="0">
                <a:solidFill>
                  <a:schemeClr val="tx2">
                    <a:lumMod val="60000"/>
                    <a:lumOff val="40000"/>
                  </a:schemeClr>
                </a:solidFill>
              </a:rPr>
              <a:t>C’est le temps privilégié de la  </a:t>
            </a:r>
            <a:r>
              <a:rPr lang="fr-FR" b="1" dirty="0">
                <a:solidFill>
                  <a:schemeClr val="tx2">
                    <a:lumMod val="60000"/>
                    <a:lumOff val="40000"/>
                  </a:schemeClr>
                </a:solidFill>
              </a:rPr>
              <a:t>synthèses passive. </a:t>
            </a:r>
          </a:p>
          <a:p>
            <a:pPr>
              <a:defRPr/>
            </a:pPr>
            <a:r>
              <a:rPr lang="fr-FR" dirty="0">
                <a:solidFill>
                  <a:schemeClr val="tx2">
                    <a:lumMod val="60000"/>
                    <a:lumOff val="40000"/>
                  </a:schemeClr>
                </a:solidFill>
              </a:rPr>
              <a:t>Celle-ci est proposée par l’enseignant.</a:t>
            </a:r>
          </a:p>
        </p:txBody>
      </p:sp>
      <p:pic>
        <p:nvPicPr>
          <p:cNvPr id="89104" name="Picture 1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8014" y="5318125"/>
            <a:ext cx="3362325" cy="1423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67518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bwMode="auto">
          <a:xfrm>
            <a:off x="1847850" y="7938"/>
            <a:ext cx="8820150" cy="90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lgn="ctr" rtl="0" eaLnBrk="0" fontAlgn="base" hangingPunct="0">
              <a:spcBef>
                <a:spcPct val="0"/>
              </a:spcBef>
              <a:spcAft>
                <a:spcPct val="0"/>
              </a:spcAft>
              <a:defRPr lang="fr-FR" sz="4000" kern="1200">
                <a:solidFill>
                  <a:schemeClr val="tx2"/>
                </a:solidFill>
                <a:latin typeface="Arial" pitchFamily="18"/>
                <a:ea typeface="SimSun" pitchFamily="2"/>
                <a:cs typeface="Mangal" pitchFamily="2"/>
              </a:defRPr>
            </a:lvl1pPr>
            <a:lvl2pPr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2pPr>
            <a:lvl3pPr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3pPr>
            <a:lvl4pPr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4pPr>
            <a:lvl5pPr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5pPr>
            <a:lvl6pPr marL="457200"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6pPr>
            <a:lvl7pPr marL="914400"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7pPr>
            <a:lvl8pPr marL="1371600"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8pPr>
            <a:lvl9pPr marL="1828800" algn="ctr" rtl="0" eaLnBrk="0" fontAlgn="base" hangingPunct="0">
              <a:spcBef>
                <a:spcPct val="0"/>
              </a:spcBef>
              <a:spcAft>
                <a:spcPct val="0"/>
              </a:spcAft>
              <a:defRPr sz="4000">
                <a:solidFill>
                  <a:schemeClr val="tx2"/>
                </a:solidFill>
                <a:latin typeface="Arial" pitchFamily="34" charset="0"/>
                <a:ea typeface="SimSun" pitchFamily="2" charset="-122"/>
                <a:cs typeface="Mangal" pitchFamily="18" charset="0"/>
              </a:defRPr>
            </a:lvl9pPr>
          </a:lstStyle>
          <a:p>
            <a:pPr algn="l" eaLnBrk="1" fontAlgn="auto">
              <a:spcBef>
                <a:spcPts val="0"/>
              </a:spcBef>
              <a:spcAft>
                <a:spcPts val="0"/>
              </a:spcAft>
              <a:buSzPct val="45000"/>
              <a:defRPr/>
            </a:pPr>
            <a:r>
              <a:rPr sz="2800" i="1" dirty="0">
                <a:solidFill>
                  <a:schemeClr val="accent1">
                    <a:lumMod val="75000"/>
                  </a:schemeClr>
                </a:solidFill>
                <a:effectLst>
                  <a:outerShdw blurRad="38100" dist="38100" dir="2700000" algn="tl">
                    <a:srgbClr val="000000">
                      <a:alpha val="43137"/>
                    </a:srgbClr>
                  </a:outerShdw>
                </a:effectLst>
              </a:rPr>
              <a:t>La synthèse de fin de séquence</a:t>
            </a:r>
          </a:p>
        </p:txBody>
      </p:sp>
      <p:sp>
        <p:nvSpPr>
          <p:cNvPr id="17" name="Secteurs 16"/>
          <p:cNvSpPr/>
          <p:nvPr/>
        </p:nvSpPr>
        <p:spPr>
          <a:xfrm rot="16200000">
            <a:off x="2579688" y="1878013"/>
            <a:ext cx="3998912" cy="3998912"/>
          </a:xfrm>
          <a:prstGeom prst="pie">
            <a:avLst>
              <a:gd name="adj1" fmla="val 10775491"/>
              <a:gd name="adj2" fmla="val 16199999"/>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schemeClr val="tx1"/>
              </a:solidFill>
            </a:endParaRPr>
          </a:p>
        </p:txBody>
      </p:sp>
      <p:sp>
        <p:nvSpPr>
          <p:cNvPr id="16" name="Secteurs 15"/>
          <p:cNvSpPr/>
          <p:nvPr/>
        </p:nvSpPr>
        <p:spPr>
          <a:xfrm rot="10800000">
            <a:off x="2579688" y="1879601"/>
            <a:ext cx="3998912" cy="3998913"/>
          </a:xfrm>
          <a:prstGeom prst="pie">
            <a:avLst>
              <a:gd name="adj1" fmla="val 10775491"/>
              <a:gd name="adj2" fmla="val 16199999"/>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schemeClr val="tx1"/>
              </a:solidFill>
            </a:endParaRPr>
          </a:p>
        </p:txBody>
      </p:sp>
      <p:sp>
        <p:nvSpPr>
          <p:cNvPr id="15" name="Secteurs 14"/>
          <p:cNvSpPr/>
          <p:nvPr/>
        </p:nvSpPr>
        <p:spPr>
          <a:xfrm rot="5400000">
            <a:off x="2579688" y="1909763"/>
            <a:ext cx="3998912" cy="3998912"/>
          </a:xfrm>
          <a:prstGeom prst="pie">
            <a:avLst>
              <a:gd name="adj1" fmla="val 10775491"/>
              <a:gd name="adj2" fmla="val 16199999"/>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schemeClr val="tx1"/>
              </a:solidFill>
            </a:endParaRPr>
          </a:p>
        </p:txBody>
      </p:sp>
      <p:sp>
        <p:nvSpPr>
          <p:cNvPr id="7" name="Secteurs 6"/>
          <p:cNvSpPr/>
          <p:nvPr/>
        </p:nvSpPr>
        <p:spPr>
          <a:xfrm>
            <a:off x="2579688" y="1909763"/>
            <a:ext cx="3998912" cy="3998912"/>
          </a:xfrm>
          <a:prstGeom prst="pie">
            <a:avLst>
              <a:gd name="adj1" fmla="val 10775491"/>
              <a:gd name="adj2" fmla="val 1620000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schemeClr val="tx1"/>
              </a:solidFill>
            </a:endParaRPr>
          </a:p>
        </p:txBody>
      </p:sp>
      <p:sp>
        <p:nvSpPr>
          <p:cNvPr id="90119" name="ZoneTexte 7"/>
          <p:cNvSpPr txBox="1">
            <a:spLocks noChangeArrowheads="1"/>
          </p:cNvSpPr>
          <p:nvPr/>
        </p:nvSpPr>
        <p:spPr bwMode="auto">
          <a:xfrm>
            <a:off x="3071813" y="1104900"/>
            <a:ext cx="2832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Aft>
                <a:spcPts val="1288"/>
              </a:spcAft>
              <a:defRPr sz="2900">
                <a:solidFill>
                  <a:schemeClr val="tx1"/>
                </a:solidFill>
                <a:latin typeface="Arial" panose="020B0604020202020204" pitchFamily="34" charset="0"/>
                <a:ea typeface="SimSun" panose="02010600030101010101" pitchFamily="2" charset="-122"/>
                <a:cs typeface="Mangal" pitchFamily="18" charset="0"/>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a:spcAft>
                <a:spcPct val="0"/>
              </a:spcAft>
            </a:pPr>
            <a:r>
              <a:rPr lang="fr-FR" altLang="fr-FR" sz="1800">
                <a:latin typeface="Calibri" panose="020F0502020204030204" pitchFamily="34" charset="0"/>
                <a:cs typeface="Arial" panose="020B0604020202020204" pitchFamily="34" charset="0"/>
              </a:rPr>
              <a:t>Elle se déroule en 4 phases :</a:t>
            </a:r>
          </a:p>
        </p:txBody>
      </p:sp>
      <p:sp>
        <p:nvSpPr>
          <p:cNvPr id="9" name="ZoneTexte 8"/>
          <p:cNvSpPr txBox="1"/>
          <p:nvPr/>
        </p:nvSpPr>
        <p:spPr>
          <a:xfrm>
            <a:off x="2960688" y="2940050"/>
            <a:ext cx="1427162" cy="368300"/>
          </a:xfrm>
          <a:prstGeom prst="rect">
            <a:avLst/>
          </a:prstGeom>
          <a:noFill/>
        </p:spPr>
        <p:txBody>
          <a:bodyPr wrap="none">
            <a:spAutoFit/>
          </a:bodyPr>
          <a:lstStyle/>
          <a:p>
            <a:pPr>
              <a:defRPr/>
            </a:pPr>
            <a:r>
              <a:rPr lang="fr-FR" dirty="0">
                <a:solidFill>
                  <a:schemeClr val="bg1">
                    <a:lumMod val="65000"/>
                  </a:schemeClr>
                </a:solidFill>
              </a:rPr>
              <a:t>La restitution</a:t>
            </a:r>
          </a:p>
        </p:txBody>
      </p:sp>
      <p:sp>
        <p:nvSpPr>
          <p:cNvPr id="10" name="ZoneTexte 9"/>
          <p:cNvSpPr txBox="1"/>
          <p:nvPr/>
        </p:nvSpPr>
        <p:spPr>
          <a:xfrm>
            <a:off x="4665664" y="2955925"/>
            <a:ext cx="1685925" cy="369888"/>
          </a:xfrm>
          <a:prstGeom prst="rect">
            <a:avLst/>
          </a:prstGeom>
          <a:noFill/>
        </p:spPr>
        <p:txBody>
          <a:bodyPr wrap="none">
            <a:spAutoFit/>
          </a:bodyPr>
          <a:lstStyle/>
          <a:p>
            <a:pPr>
              <a:defRPr/>
            </a:pPr>
            <a:r>
              <a:rPr lang="fr-FR" dirty="0">
                <a:solidFill>
                  <a:schemeClr val="bg1">
                    <a:lumMod val="65000"/>
                  </a:schemeClr>
                </a:solidFill>
              </a:rPr>
              <a:t>La formalisation</a:t>
            </a:r>
          </a:p>
        </p:txBody>
      </p:sp>
      <p:sp>
        <p:nvSpPr>
          <p:cNvPr id="11" name="ZoneTexte 10"/>
          <p:cNvSpPr txBox="1"/>
          <p:nvPr/>
        </p:nvSpPr>
        <p:spPr>
          <a:xfrm>
            <a:off x="4624389" y="4365625"/>
            <a:ext cx="1768475" cy="368300"/>
          </a:xfrm>
          <a:prstGeom prst="rect">
            <a:avLst/>
          </a:prstGeom>
          <a:noFill/>
        </p:spPr>
        <p:txBody>
          <a:bodyPr wrap="none">
            <a:spAutoFit/>
          </a:bodyPr>
          <a:lstStyle/>
          <a:p>
            <a:pPr>
              <a:defRPr/>
            </a:pPr>
            <a:r>
              <a:rPr lang="fr-FR" dirty="0">
                <a:solidFill>
                  <a:schemeClr val="bg1">
                    <a:lumMod val="75000"/>
                  </a:schemeClr>
                </a:solidFill>
              </a:rPr>
              <a:t>La généralisation</a:t>
            </a:r>
          </a:p>
        </p:txBody>
      </p:sp>
      <p:sp>
        <p:nvSpPr>
          <p:cNvPr id="14" name="Flèche en arc 13"/>
          <p:cNvSpPr/>
          <p:nvPr/>
        </p:nvSpPr>
        <p:spPr>
          <a:xfrm rot="7234822">
            <a:off x="4047332" y="3291682"/>
            <a:ext cx="1152525" cy="1176338"/>
          </a:xfrm>
          <a:prstGeom prst="circularArrow">
            <a:avLst>
              <a:gd name="adj1" fmla="val 6959"/>
              <a:gd name="adj2" fmla="val 1763521"/>
              <a:gd name="adj3" fmla="val 20099308"/>
              <a:gd name="adj4" fmla="val 5065591"/>
              <a:gd name="adj5" fmla="val 15264"/>
            </a:avLst>
          </a:prstGeom>
          <a:solidFill>
            <a:schemeClr val="bg1"/>
          </a:solidFill>
          <a:ln>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schemeClr val="tx1"/>
              </a:solidFill>
            </a:endParaRPr>
          </a:p>
        </p:txBody>
      </p:sp>
      <p:sp>
        <p:nvSpPr>
          <p:cNvPr id="90124" name="Rectangle 17"/>
          <p:cNvSpPr>
            <a:spLocks noChangeArrowheads="1"/>
          </p:cNvSpPr>
          <p:nvPr/>
        </p:nvSpPr>
        <p:spPr bwMode="auto">
          <a:xfrm>
            <a:off x="6991351" y="998538"/>
            <a:ext cx="3313113" cy="28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Aft>
                <a:spcPts val="1288"/>
              </a:spcAft>
              <a:defRPr sz="2900">
                <a:solidFill>
                  <a:schemeClr val="tx1"/>
                </a:solidFill>
                <a:latin typeface="Arial" panose="020B0604020202020204" pitchFamily="34" charset="0"/>
                <a:ea typeface="SimSun" panose="02010600030101010101" pitchFamily="2" charset="-122"/>
                <a:cs typeface="Mangal" pitchFamily="18" charset="0"/>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algn="just">
              <a:spcAft>
                <a:spcPct val="0"/>
              </a:spcAft>
            </a:pPr>
            <a:r>
              <a:rPr lang="fr-FR" altLang="fr-FR" sz="1800" i="1">
                <a:latin typeface="Calibri" panose="020F0502020204030204" pitchFamily="34" charset="0"/>
                <a:cs typeface="Arial" panose="020B0604020202020204" pitchFamily="34" charset="0"/>
              </a:rPr>
              <a:t>Il stabilise et renforce ce qui vient d’être appris en procédant à un transfert sur, par exemple, d’autres systèmes. </a:t>
            </a:r>
          </a:p>
          <a:p>
            <a:pPr algn="just">
              <a:spcAft>
                <a:spcPct val="0"/>
              </a:spcAft>
            </a:pPr>
            <a:r>
              <a:rPr lang="fr-FR" altLang="fr-FR" sz="1800" i="1">
                <a:latin typeface="Calibri" panose="020F0502020204030204" pitchFamily="34" charset="0"/>
                <a:cs typeface="Arial" panose="020B0604020202020204" pitchFamily="34" charset="0"/>
              </a:rPr>
              <a:t>Une activité complémentaire peut venir en illustration ou en approfondissement de ce qui vient d’être établi. Cette phase peut être reportée lors d’une séance suivante. </a:t>
            </a:r>
          </a:p>
        </p:txBody>
      </p:sp>
      <p:sp>
        <p:nvSpPr>
          <p:cNvPr id="20" name="Secteurs 19"/>
          <p:cNvSpPr/>
          <p:nvPr/>
        </p:nvSpPr>
        <p:spPr>
          <a:xfrm rot="16200000">
            <a:off x="2259013" y="2276476"/>
            <a:ext cx="3998913" cy="3998912"/>
          </a:xfrm>
          <a:prstGeom prst="pie">
            <a:avLst>
              <a:gd name="adj1" fmla="val 10775491"/>
              <a:gd name="adj2" fmla="val 16199999"/>
            </a:avLst>
          </a:prstGeom>
          <a:solidFill>
            <a:srgbClr val="92D050"/>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schemeClr val="tx1"/>
              </a:solidFill>
            </a:endParaRPr>
          </a:p>
        </p:txBody>
      </p:sp>
      <p:sp>
        <p:nvSpPr>
          <p:cNvPr id="90126" name="ZoneTexte 11"/>
          <p:cNvSpPr txBox="1">
            <a:spLocks noChangeArrowheads="1"/>
          </p:cNvSpPr>
          <p:nvPr/>
        </p:nvSpPr>
        <p:spPr bwMode="auto">
          <a:xfrm>
            <a:off x="2254251" y="4551363"/>
            <a:ext cx="20715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Aft>
                <a:spcPts val="1288"/>
              </a:spcAft>
              <a:defRPr sz="2900">
                <a:solidFill>
                  <a:schemeClr val="tx1"/>
                </a:solidFill>
                <a:latin typeface="Arial" panose="020B0604020202020204" pitchFamily="34" charset="0"/>
                <a:ea typeface="SimSun" panose="02010600030101010101" pitchFamily="2" charset="-122"/>
                <a:cs typeface="Mangal" pitchFamily="18" charset="0"/>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a:spcAft>
                <a:spcPct val="0"/>
              </a:spcAft>
            </a:pPr>
            <a:r>
              <a:rPr lang="fr-FR" altLang="fr-FR" sz="1800" b="1">
                <a:solidFill>
                  <a:schemeClr val="bg1"/>
                </a:solidFill>
                <a:latin typeface="Calibri" panose="020F0502020204030204" pitchFamily="34" charset="0"/>
                <a:cs typeface="Arial" panose="020B0604020202020204" pitchFamily="34" charset="0"/>
              </a:rPr>
              <a:t>Le réinvestissement</a:t>
            </a:r>
          </a:p>
        </p:txBody>
      </p:sp>
      <p:pic>
        <p:nvPicPr>
          <p:cNvPr id="9012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15126" y="5445125"/>
            <a:ext cx="3527425" cy="7635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Ellipse 1"/>
          <p:cNvSpPr/>
          <p:nvPr/>
        </p:nvSpPr>
        <p:spPr>
          <a:xfrm>
            <a:off x="7751763" y="5618164"/>
            <a:ext cx="1439862" cy="619125"/>
          </a:xfrm>
          <a:prstGeom prst="ellipse">
            <a:avLst/>
          </a:prstGeom>
          <a:solidFill>
            <a:schemeClr val="accent2">
              <a:alpha val="3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Tree>
    <p:extLst>
      <p:ext uri="{BB962C8B-B14F-4D97-AF65-F5344CB8AC3E}">
        <p14:creationId xmlns:p14="http://schemas.microsoft.com/office/powerpoint/2010/main" val="28647099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564</Words>
  <Application>Microsoft Office PowerPoint</Application>
  <PresentationFormat>Grand écran</PresentationFormat>
  <Paragraphs>77</Paragraphs>
  <Slides>7</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7</vt:i4>
      </vt:variant>
    </vt:vector>
  </HeadingPairs>
  <TitlesOfParts>
    <vt:vector size="13" baseType="lpstr">
      <vt:lpstr>SimSun</vt:lpstr>
      <vt:lpstr>Arial</vt:lpstr>
      <vt:lpstr>Calibri</vt:lpstr>
      <vt:lpstr>Calibri Light</vt:lpstr>
      <vt:lpstr>Mangal</vt:lpstr>
      <vt:lpstr>Thème Office</vt:lpstr>
      <vt:lpstr>Les synthèses </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synthèses </dc:title>
  <dc:creator>Philippe GESSET</dc:creator>
  <cp:lastModifiedBy>Philippe GESSET</cp:lastModifiedBy>
  <cp:revision>2</cp:revision>
  <dcterms:created xsi:type="dcterms:W3CDTF">2016-09-17T08:15:19Z</dcterms:created>
  <dcterms:modified xsi:type="dcterms:W3CDTF">2016-09-17T08:25:04Z</dcterms:modified>
</cp:coreProperties>
</file>