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7" r:id="rId4"/>
    <p:sldId id="257" r:id="rId5"/>
    <p:sldId id="273" r:id="rId6"/>
    <p:sldId id="266" r:id="rId7"/>
    <p:sldId id="275" r:id="rId8"/>
    <p:sldId id="263" r:id="rId9"/>
    <p:sldId id="277" r:id="rId10"/>
    <p:sldId id="268" r:id="rId11"/>
    <p:sldId id="258" r:id="rId12"/>
    <p:sldId id="262" r:id="rId13"/>
    <p:sldId id="269" r:id="rId14"/>
    <p:sldId id="261" r:id="rId15"/>
    <p:sldId id="279" r:id="rId16"/>
    <p:sldId id="264" r:id="rId17"/>
    <p:sldId id="265" r:id="rId18"/>
    <p:sldId id="270" r:id="rId19"/>
    <p:sldId id="272" r:id="rId20"/>
    <p:sldId id="276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5338D5-C508-448D-BF0C-831C65641460}" v="917" dt="2022-06-18T15:27:09.246"/>
    <p1510:client id="{603292F9-E1CA-44D6-9E6D-23549409C2E2}" v="18" dt="2022-06-18T16:42:51.1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ne Cheynet" userId="8124a0dcd23abe8c" providerId="LiveId" clId="{603292F9-E1CA-44D6-9E6D-23549409C2E2}"/>
    <pc:docChg chg="custSel modSld">
      <pc:chgData name="Corinne Cheynet" userId="8124a0dcd23abe8c" providerId="LiveId" clId="{603292F9-E1CA-44D6-9E6D-23549409C2E2}" dt="2022-06-18T16:43:38.151" v="96" actId="20577"/>
      <pc:docMkLst>
        <pc:docMk/>
      </pc:docMkLst>
      <pc:sldChg chg="addSp delSp modSp mod">
        <pc:chgData name="Corinne Cheynet" userId="8124a0dcd23abe8c" providerId="LiveId" clId="{603292F9-E1CA-44D6-9E6D-23549409C2E2}" dt="2022-06-18T16:43:38.151" v="96" actId="20577"/>
        <pc:sldMkLst>
          <pc:docMk/>
          <pc:sldMk cId="4016793268" sldId="256"/>
        </pc:sldMkLst>
        <pc:spChg chg="del">
          <ac:chgData name="Corinne Cheynet" userId="8124a0dcd23abe8c" providerId="LiveId" clId="{603292F9-E1CA-44D6-9E6D-23549409C2E2}" dt="2022-06-18T16:38:21.122" v="4" actId="478"/>
          <ac:spMkLst>
            <pc:docMk/>
            <pc:sldMk cId="4016793268" sldId="256"/>
            <ac:spMk id="3" creationId="{96303F0F-2BE5-FBA5-75E4-C28F85A9C780}"/>
          </ac:spMkLst>
        </pc:spChg>
        <pc:spChg chg="add mod">
          <ac:chgData name="Corinne Cheynet" userId="8124a0dcd23abe8c" providerId="LiveId" clId="{603292F9-E1CA-44D6-9E6D-23549409C2E2}" dt="2022-06-18T16:43:38.151" v="96" actId="20577"/>
          <ac:spMkLst>
            <pc:docMk/>
            <pc:sldMk cId="4016793268" sldId="256"/>
            <ac:spMk id="6" creationId="{B3C0F21C-6CED-9F63-82D5-D01D34E70105}"/>
          </ac:spMkLst>
        </pc:spChg>
        <pc:picChg chg="add mod">
          <ac:chgData name="Corinne Cheynet" userId="8124a0dcd23abe8c" providerId="LiveId" clId="{603292F9-E1CA-44D6-9E6D-23549409C2E2}" dt="2022-06-18T16:38:43.617" v="8" actId="1076"/>
          <ac:picMkLst>
            <pc:docMk/>
            <pc:sldMk cId="4016793268" sldId="256"/>
            <ac:picMk id="5" creationId="{111BDD28-9038-0223-0699-77210729AA21}"/>
          </ac:picMkLst>
        </pc:picChg>
      </pc:sldChg>
      <pc:sldChg chg="addSp modSp mod">
        <pc:chgData name="Corinne Cheynet" userId="8124a0dcd23abe8c" providerId="LiveId" clId="{603292F9-E1CA-44D6-9E6D-23549409C2E2}" dt="2022-06-18T16:40:19.162" v="51" actId="1076"/>
        <pc:sldMkLst>
          <pc:docMk/>
          <pc:sldMk cId="3688788108" sldId="257"/>
        </pc:sldMkLst>
        <pc:spChg chg="mod">
          <ac:chgData name="Corinne Cheynet" userId="8124a0dcd23abe8c" providerId="LiveId" clId="{603292F9-E1CA-44D6-9E6D-23549409C2E2}" dt="2022-06-18T16:40:13.864" v="49" actId="1076"/>
          <ac:spMkLst>
            <pc:docMk/>
            <pc:sldMk cId="3688788108" sldId="257"/>
            <ac:spMk id="6" creationId="{739475F7-E984-AAEB-72AA-B16B84006FCD}"/>
          </ac:spMkLst>
        </pc:spChg>
        <pc:picChg chg="add mod">
          <ac:chgData name="Corinne Cheynet" userId="8124a0dcd23abe8c" providerId="LiveId" clId="{603292F9-E1CA-44D6-9E6D-23549409C2E2}" dt="2022-06-18T16:40:19.162" v="51" actId="1076"/>
          <ac:picMkLst>
            <pc:docMk/>
            <pc:sldMk cId="3688788108" sldId="257"/>
            <ac:picMk id="11" creationId="{785E9EB1-EF0D-BA7A-554B-C5BC0D288AC2}"/>
          </ac:picMkLst>
        </pc:picChg>
      </pc:sldChg>
      <pc:sldChg chg="addSp modSp">
        <pc:chgData name="Corinne Cheynet" userId="8124a0dcd23abe8c" providerId="LiveId" clId="{603292F9-E1CA-44D6-9E6D-23549409C2E2}" dt="2022-06-18T16:41:45.411" v="65"/>
        <pc:sldMkLst>
          <pc:docMk/>
          <pc:sldMk cId="1725100601" sldId="258"/>
        </pc:sldMkLst>
        <pc:picChg chg="add mod">
          <ac:chgData name="Corinne Cheynet" userId="8124a0dcd23abe8c" providerId="LiveId" clId="{603292F9-E1CA-44D6-9E6D-23549409C2E2}" dt="2022-06-18T16:41:45.411" v="65"/>
          <ac:picMkLst>
            <pc:docMk/>
            <pc:sldMk cId="1725100601" sldId="258"/>
            <ac:picMk id="10" creationId="{6D9AF895-23DB-91CC-4EC7-10F2398476CE}"/>
          </ac:picMkLst>
        </pc:picChg>
      </pc:sldChg>
      <pc:sldChg chg="addSp modSp">
        <pc:chgData name="Corinne Cheynet" userId="8124a0dcd23abe8c" providerId="LiveId" clId="{603292F9-E1CA-44D6-9E6D-23549409C2E2}" dt="2022-06-18T16:41:57.837" v="67"/>
        <pc:sldMkLst>
          <pc:docMk/>
          <pc:sldMk cId="3173075383" sldId="261"/>
        </pc:sldMkLst>
        <pc:picChg chg="add mod">
          <ac:chgData name="Corinne Cheynet" userId="8124a0dcd23abe8c" providerId="LiveId" clId="{603292F9-E1CA-44D6-9E6D-23549409C2E2}" dt="2022-06-18T16:41:57.837" v="67"/>
          <ac:picMkLst>
            <pc:docMk/>
            <pc:sldMk cId="3173075383" sldId="261"/>
            <ac:picMk id="10" creationId="{2E29BF57-DCE8-0410-F2EB-4942AAF57EB7}"/>
          </ac:picMkLst>
        </pc:picChg>
      </pc:sldChg>
      <pc:sldChg chg="addSp modSp">
        <pc:chgData name="Corinne Cheynet" userId="8124a0dcd23abe8c" providerId="LiveId" clId="{603292F9-E1CA-44D6-9E6D-23549409C2E2}" dt="2022-06-18T16:41:52.311" v="66"/>
        <pc:sldMkLst>
          <pc:docMk/>
          <pc:sldMk cId="4228822474" sldId="262"/>
        </pc:sldMkLst>
        <pc:picChg chg="add mod">
          <ac:chgData name="Corinne Cheynet" userId="8124a0dcd23abe8c" providerId="LiveId" clId="{603292F9-E1CA-44D6-9E6D-23549409C2E2}" dt="2022-06-18T16:41:52.311" v="66"/>
          <ac:picMkLst>
            <pc:docMk/>
            <pc:sldMk cId="4228822474" sldId="262"/>
            <ac:picMk id="13" creationId="{FB210120-D1E5-2FD4-C8C0-3A5173CECD65}"/>
          </ac:picMkLst>
        </pc:picChg>
      </pc:sldChg>
      <pc:sldChg chg="addSp modSp mod">
        <pc:chgData name="Corinne Cheynet" userId="8124a0dcd23abe8c" providerId="LiveId" clId="{603292F9-E1CA-44D6-9E6D-23549409C2E2}" dt="2022-06-18T16:41:14.480" v="59" actId="1076"/>
        <pc:sldMkLst>
          <pc:docMk/>
          <pc:sldMk cId="161198731" sldId="263"/>
        </pc:sldMkLst>
        <pc:picChg chg="add mod">
          <ac:chgData name="Corinne Cheynet" userId="8124a0dcd23abe8c" providerId="LiveId" clId="{603292F9-E1CA-44D6-9E6D-23549409C2E2}" dt="2022-06-18T16:41:14.480" v="59" actId="1076"/>
          <ac:picMkLst>
            <pc:docMk/>
            <pc:sldMk cId="161198731" sldId="263"/>
            <ac:picMk id="13" creationId="{09F49DED-787A-DFF1-9703-43B663B66075}"/>
          </ac:picMkLst>
        </pc:picChg>
      </pc:sldChg>
      <pc:sldChg chg="addSp modSp mod">
        <pc:chgData name="Corinne Cheynet" userId="8124a0dcd23abe8c" providerId="LiveId" clId="{603292F9-E1CA-44D6-9E6D-23549409C2E2}" dt="2022-06-18T16:42:20.186" v="72"/>
        <pc:sldMkLst>
          <pc:docMk/>
          <pc:sldMk cId="2254846488" sldId="264"/>
        </pc:sldMkLst>
        <pc:spChg chg="mod">
          <ac:chgData name="Corinne Cheynet" userId="8124a0dcd23abe8c" providerId="LiveId" clId="{603292F9-E1CA-44D6-9E6D-23549409C2E2}" dt="2022-06-18T16:42:18.688" v="71" actId="1076"/>
          <ac:spMkLst>
            <pc:docMk/>
            <pc:sldMk cId="2254846488" sldId="264"/>
            <ac:spMk id="10" creationId="{C5C66027-D563-8AC9-D29C-E7C61F3CDEBB}"/>
          </ac:spMkLst>
        </pc:spChg>
        <pc:spChg chg="mod">
          <ac:chgData name="Corinne Cheynet" userId="8124a0dcd23abe8c" providerId="LiveId" clId="{603292F9-E1CA-44D6-9E6D-23549409C2E2}" dt="2022-06-18T16:42:15.008" v="70" actId="1076"/>
          <ac:spMkLst>
            <pc:docMk/>
            <pc:sldMk cId="2254846488" sldId="264"/>
            <ac:spMk id="13" creationId="{8BD69687-765B-B0B8-187F-884A12F7C7DA}"/>
          </ac:spMkLst>
        </pc:spChg>
        <pc:picChg chg="add mod">
          <ac:chgData name="Corinne Cheynet" userId="8124a0dcd23abe8c" providerId="LiveId" clId="{603292F9-E1CA-44D6-9E6D-23549409C2E2}" dt="2022-06-18T16:42:20.186" v="72"/>
          <ac:picMkLst>
            <pc:docMk/>
            <pc:sldMk cId="2254846488" sldId="264"/>
            <ac:picMk id="11" creationId="{952650D1-488F-0E38-9266-3DA2AB93AD8E}"/>
          </ac:picMkLst>
        </pc:picChg>
      </pc:sldChg>
      <pc:sldChg chg="addSp modSp">
        <pc:chgData name="Corinne Cheynet" userId="8124a0dcd23abe8c" providerId="LiveId" clId="{603292F9-E1CA-44D6-9E6D-23549409C2E2}" dt="2022-06-18T16:42:24.742" v="73"/>
        <pc:sldMkLst>
          <pc:docMk/>
          <pc:sldMk cId="3515202284" sldId="265"/>
        </pc:sldMkLst>
        <pc:picChg chg="add mod">
          <ac:chgData name="Corinne Cheynet" userId="8124a0dcd23abe8c" providerId="LiveId" clId="{603292F9-E1CA-44D6-9E6D-23549409C2E2}" dt="2022-06-18T16:42:24.742" v="73"/>
          <ac:picMkLst>
            <pc:docMk/>
            <pc:sldMk cId="3515202284" sldId="265"/>
            <ac:picMk id="10" creationId="{4CC11846-9096-A098-E04C-1699D5F0C22A}"/>
          </ac:picMkLst>
        </pc:picChg>
      </pc:sldChg>
      <pc:sldChg chg="addSp modSp mod">
        <pc:chgData name="Corinne Cheynet" userId="8124a0dcd23abe8c" providerId="LiveId" clId="{603292F9-E1CA-44D6-9E6D-23549409C2E2}" dt="2022-06-18T16:40:31.544" v="53" actId="1076"/>
        <pc:sldMkLst>
          <pc:docMk/>
          <pc:sldMk cId="3090381924" sldId="266"/>
        </pc:sldMkLst>
        <pc:picChg chg="add mod">
          <ac:chgData name="Corinne Cheynet" userId="8124a0dcd23abe8c" providerId="LiveId" clId="{603292F9-E1CA-44D6-9E6D-23549409C2E2}" dt="2022-06-18T16:40:31.544" v="53" actId="1076"/>
          <ac:picMkLst>
            <pc:docMk/>
            <pc:sldMk cId="3090381924" sldId="266"/>
            <ac:picMk id="11" creationId="{100E195F-A40C-D4DC-2B23-79A28BC6542F}"/>
          </ac:picMkLst>
        </pc:picChg>
      </pc:sldChg>
      <pc:sldChg chg="addSp modSp">
        <pc:chgData name="Corinne Cheynet" userId="8124a0dcd23abe8c" providerId="LiveId" clId="{603292F9-E1CA-44D6-9E6D-23549409C2E2}" dt="2022-06-18T16:42:29.076" v="74"/>
        <pc:sldMkLst>
          <pc:docMk/>
          <pc:sldMk cId="3408303810" sldId="270"/>
        </pc:sldMkLst>
        <pc:picChg chg="add mod">
          <ac:chgData name="Corinne Cheynet" userId="8124a0dcd23abe8c" providerId="LiveId" clId="{603292F9-E1CA-44D6-9E6D-23549409C2E2}" dt="2022-06-18T16:42:29.076" v="74"/>
          <ac:picMkLst>
            <pc:docMk/>
            <pc:sldMk cId="3408303810" sldId="270"/>
            <ac:picMk id="10" creationId="{8AB9807B-67B7-7024-2F39-09719E733D83}"/>
          </ac:picMkLst>
        </pc:picChg>
      </pc:sldChg>
      <pc:sldChg chg="addSp modSp mod">
        <pc:chgData name="Corinne Cheynet" userId="8124a0dcd23abe8c" providerId="LiveId" clId="{603292F9-E1CA-44D6-9E6D-23549409C2E2}" dt="2022-06-18T16:42:47.385" v="78"/>
        <pc:sldMkLst>
          <pc:docMk/>
          <pc:sldMk cId="2201436331" sldId="272"/>
        </pc:sldMkLst>
        <pc:spChg chg="mod">
          <ac:chgData name="Corinne Cheynet" userId="8124a0dcd23abe8c" providerId="LiveId" clId="{603292F9-E1CA-44D6-9E6D-23549409C2E2}" dt="2022-06-18T16:42:45.735" v="77" actId="1076"/>
          <ac:spMkLst>
            <pc:docMk/>
            <pc:sldMk cId="2201436331" sldId="272"/>
            <ac:spMk id="14" creationId="{574CAD4B-B2DD-77AA-4F53-5E9C66785FB3}"/>
          </ac:spMkLst>
        </pc:spChg>
        <pc:spChg chg="mod">
          <ac:chgData name="Corinne Cheynet" userId="8124a0dcd23abe8c" providerId="LiveId" clId="{603292F9-E1CA-44D6-9E6D-23549409C2E2}" dt="2022-06-18T16:42:43.433" v="76" actId="1076"/>
          <ac:spMkLst>
            <pc:docMk/>
            <pc:sldMk cId="2201436331" sldId="272"/>
            <ac:spMk id="15" creationId="{8BB440C4-59B5-2357-3ECD-E9A6A1831F09}"/>
          </ac:spMkLst>
        </pc:spChg>
        <pc:picChg chg="add mod">
          <ac:chgData name="Corinne Cheynet" userId="8124a0dcd23abe8c" providerId="LiveId" clId="{603292F9-E1CA-44D6-9E6D-23549409C2E2}" dt="2022-06-18T16:42:47.385" v="78"/>
          <ac:picMkLst>
            <pc:docMk/>
            <pc:sldMk cId="2201436331" sldId="272"/>
            <ac:picMk id="18" creationId="{76CDF9DE-2BBF-5128-6363-D6E342EF5B39}"/>
          </ac:picMkLst>
        </pc:picChg>
      </pc:sldChg>
      <pc:sldChg chg="addSp modSp mod">
        <pc:chgData name="Corinne Cheynet" userId="8124a0dcd23abe8c" providerId="LiveId" clId="{603292F9-E1CA-44D6-9E6D-23549409C2E2}" dt="2022-06-18T16:40:39.968" v="54" actId="1076"/>
        <pc:sldMkLst>
          <pc:docMk/>
          <pc:sldMk cId="4036912674" sldId="273"/>
        </pc:sldMkLst>
        <pc:picChg chg="add mod">
          <ac:chgData name="Corinne Cheynet" userId="8124a0dcd23abe8c" providerId="LiveId" clId="{603292F9-E1CA-44D6-9E6D-23549409C2E2}" dt="2022-06-18T16:40:39.968" v="54" actId="1076"/>
          <ac:picMkLst>
            <pc:docMk/>
            <pc:sldMk cId="4036912674" sldId="273"/>
            <ac:picMk id="9" creationId="{2649A764-E283-E49F-9652-C2475E9C0276}"/>
          </ac:picMkLst>
        </pc:picChg>
      </pc:sldChg>
      <pc:sldChg chg="addSp modSp mod">
        <pc:chgData name="Corinne Cheynet" userId="8124a0dcd23abe8c" providerId="LiveId" clId="{603292F9-E1CA-44D6-9E6D-23549409C2E2}" dt="2022-06-18T16:40:58.938" v="56" actId="1076"/>
        <pc:sldMkLst>
          <pc:docMk/>
          <pc:sldMk cId="1925119701" sldId="275"/>
        </pc:sldMkLst>
        <pc:picChg chg="add mod">
          <ac:chgData name="Corinne Cheynet" userId="8124a0dcd23abe8c" providerId="LiveId" clId="{603292F9-E1CA-44D6-9E6D-23549409C2E2}" dt="2022-06-18T16:40:58.938" v="56" actId="1076"/>
          <ac:picMkLst>
            <pc:docMk/>
            <pc:sldMk cId="1925119701" sldId="275"/>
            <ac:picMk id="10" creationId="{3789E1B7-FBBF-F768-D6A2-17C13B9541FC}"/>
          </ac:picMkLst>
        </pc:picChg>
      </pc:sldChg>
      <pc:sldChg chg="addSp modSp">
        <pc:chgData name="Corinne Cheynet" userId="8124a0dcd23abe8c" providerId="LiveId" clId="{603292F9-E1CA-44D6-9E6D-23549409C2E2}" dt="2022-06-18T16:42:51.166" v="79"/>
        <pc:sldMkLst>
          <pc:docMk/>
          <pc:sldMk cId="3891883248" sldId="276"/>
        </pc:sldMkLst>
        <pc:picChg chg="add mod">
          <ac:chgData name="Corinne Cheynet" userId="8124a0dcd23abe8c" providerId="LiveId" clId="{603292F9-E1CA-44D6-9E6D-23549409C2E2}" dt="2022-06-18T16:42:51.166" v="79"/>
          <ac:picMkLst>
            <pc:docMk/>
            <pc:sldMk cId="3891883248" sldId="276"/>
            <ac:picMk id="7" creationId="{F9806454-58BD-EA4F-27FB-A12B2E0D9D7A}"/>
          </ac:picMkLst>
        </pc:picChg>
      </pc:sldChg>
      <pc:sldChg chg="addSp modSp mod">
        <pc:chgData name="Corinne Cheynet" userId="8124a0dcd23abe8c" providerId="LiveId" clId="{603292F9-E1CA-44D6-9E6D-23549409C2E2}" dt="2022-06-18T16:41:36.333" v="64"/>
        <pc:sldMkLst>
          <pc:docMk/>
          <pc:sldMk cId="3471147225" sldId="277"/>
        </pc:sldMkLst>
        <pc:spChg chg="mod">
          <ac:chgData name="Corinne Cheynet" userId="8124a0dcd23abe8c" providerId="LiveId" clId="{603292F9-E1CA-44D6-9E6D-23549409C2E2}" dt="2022-06-18T16:41:34.935" v="63" actId="1076"/>
          <ac:spMkLst>
            <pc:docMk/>
            <pc:sldMk cId="3471147225" sldId="277"/>
            <ac:spMk id="14" creationId="{574CAD4B-B2DD-77AA-4F53-5E9C66785FB3}"/>
          </ac:spMkLst>
        </pc:spChg>
        <pc:spChg chg="mod">
          <ac:chgData name="Corinne Cheynet" userId="8124a0dcd23abe8c" providerId="LiveId" clId="{603292F9-E1CA-44D6-9E6D-23549409C2E2}" dt="2022-06-18T16:41:32.318" v="62" actId="688"/>
          <ac:spMkLst>
            <pc:docMk/>
            <pc:sldMk cId="3471147225" sldId="277"/>
            <ac:spMk id="15" creationId="{8BB440C4-59B5-2357-3ECD-E9A6A1831F09}"/>
          </ac:spMkLst>
        </pc:spChg>
        <pc:picChg chg="add mod">
          <ac:chgData name="Corinne Cheynet" userId="8124a0dcd23abe8c" providerId="LiveId" clId="{603292F9-E1CA-44D6-9E6D-23549409C2E2}" dt="2022-06-18T16:41:36.333" v="64"/>
          <ac:picMkLst>
            <pc:docMk/>
            <pc:sldMk cId="3471147225" sldId="277"/>
            <ac:picMk id="11" creationId="{A91082AC-0D35-6FCD-B030-BCC43BD02D15}"/>
          </ac:picMkLst>
        </pc:picChg>
      </pc:sldChg>
      <pc:sldChg chg="addSp modSp">
        <pc:chgData name="Corinne Cheynet" userId="8124a0dcd23abe8c" providerId="LiveId" clId="{603292F9-E1CA-44D6-9E6D-23549409C2E2}" dt="2022-06-18T16:42:02.499" v="68"/>
        <pc:sldMkLst>
          <pc:docMk/>
          <pc:sldMk cId="2028709534" sldId="279"/>
        </pc:sldMkLst>
        <pc:picChg chg="add mod">
          <ac:chgData name="Corinne Cheynet" userId="8124a0dcd23abe8c" providerId="LiveId" clId="{603292F9-E1CA-44D6-9E6D-23549409C2E2}" dt="2022-06-18T16:42:02.499" v="68"/>
          <ac:picMkLst>
            <pc:docMk/>
            <pc:sldMk cId="2028709534" sldId="279"/>
            <ac:picMk id="10" creationId="{6CC7F737-C6CF-1CD6-5AA1-963234D21607}"/>
          </ac:picMkLst>
        </pc:picChg>
      </pc:sldChg>
      <pc:sldChg chg="addSp modSp mod">
        <pc:chgData name="Corinne Cheynet" userId="8124a0dcd23abe8c" providerId="LiveId" clId="{603292F9-E1CA-44D6-9E6D-23549409C2E2}" dt="2022-06-18T16:39:45.785" v="45" actId="1076"/>
        <pc:sldMkLst>
          <pc:docMk/>
          <pc:sldMk cId="3879119108" sldId="282"/>
        </pc:sldMkLst>
        <pc:picChg chg="add mod">
          <ac:chgData name="Corinne Cheynet" userId="8124a0dcd23abe8c" providerId="LiveId" clId="{603292F9-E1CA-44D6-9E6D-23549409C2E2}" dt="2022-06-18T16:39:45.785" v="45" actId="1076"/>
          <ac:picMkLst>
            <pc:docMk/>
            <pc:sldMk cId="3879119108" sldId="282"/>
            <ac:picMk id="9" creationId="{C69268D4-22F0-C0B4-6767-451DC36596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6E1D2-EB34-7BA5-AFE5-F855E75E0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4AE873-157D-C83A-6C71-C29BA5B8A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9FE1D5-927D-90BE-0F3B-F27423D6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42DF99-660F-5CDA-2150-A5566FC4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34E377-575F-5250-9A72-98FC7934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01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9BA46-54F0-1820-57CC-8BF562ED5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854A9E-7D32-F6B4-756F-18C744AE4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89D2D8-334D-C509-C4EE-6A744819A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CDB68F-CFB1-95A7-0313-4546843CD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900E06-6DC9-64B4-B28C-BAC0AB871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47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0E6A0F-C66A-3260-99BB-10FBAF28E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12188-C127-3723-8833-7EEDDBF01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6D63D5-11EC-1BBD-43A9-AE481185C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5325FB-B9C8-AD17-A9F2-6D29104FF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AB72AF-84F8-832A-62A5-55ADB6019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00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6CC60-0A4D-C959-7F34-63B99C78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FA686F-DC27-E19E-928D-765E49A66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A597D3-1C02-7232-409F-2EFBF917F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979142-EDA2-4556-5432-4BF91F57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B1E9B9-70AA-14B4-76E6-89E91E9D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1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E21A69-120B-CDC7-87FE-B2793BDB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A04DF8-1ABD-7F28-CB59-6FF5E9C3F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68B6AB-AB8C-D9EE-F092-C69BFBC1B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18D5C7-F7BB-DD60-5E42-0A785C81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F20D71-8E19-B35A-8CA6-ADBAF0EF9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97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D26A0D-097A-C5A6-AC18-8C66B515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00728-030C-A4DD-EFAA-79960D200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B7B890-E54F-23DA-7879-00778130F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A30BB5-D241-241C-8857-B6E4EAA0C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7221D2-51A9-57BC-7183-C8D844C75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694EC6-1FE9-7E3A-773C-579F73511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91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BB37F-CE71-46BB-78D7-4377F315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9CDBBA-CB36-EAD2-4DE8-720EF1523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F61C7C-4A3C-CB83-3F67-68604B08A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CD1BD5-8D20-C6B5-7B1C-D4490F1BA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6A9E93-A747-463E-2197-477DB19FB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70FACE-4D94-324C-15EF-FD78975A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E4C0A27-0171-11CB-AA92-FD9F8206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C574500-A8A8-1A51-9665-52845547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25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7DD290-C267-4B51-8AD3-FD33BE05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89D9C2-8AC7-12E7-7E09-539408901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C53B19-6E99-0A32-990B-0E4796272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06D9C4-E54F-519C-8500-B02A4862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92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35B865-A5CE-ECB4-6339-61048FB8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23A29-596F-6812-BF49-36643658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E2095D-2D25-1AEE-38D3-297DF0AB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18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A8127-F86C-863A-A604-EF07B793C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5C8269-EA22-1049-8350-4DC103FF3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C02857-1397-F7C9-AA51-30F4F751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EA7E91-E6D1-7548-E4B6-962A547B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42FF50-09B3-DFAE-1D1D-31F2AC102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A5FAC4-1C5C-0296-15AA-AB3F7231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63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040BD-94AF-30D7-5F77-2F66CF9A4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97AFC8-4634-A348-75B7-CD4C3CCB7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A9C79F-602A-D67C-A4CB-58B6C085F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8D7228-4D31-6A08-ADCE-C6DF7D97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6E181F-DEBE-CA47-E63D-25D90B5A6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62C6F1-0E1E-53C5-1F8B-A8AD1930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24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F43F90-C487-8BED-D92E-76ABE1996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443276-F1F6-A916-D576-0589995BB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672770-E15D-C329-4906-4BBBBC705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3314-E5C0-443E-966C-82334F68D22D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015D60-BE9C-2E74-81F8-DAB9DC638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AE03D6-DEFB-1AA5-22F1-D45E3B8E0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E0CF9-4CF0-4CC6-9695-24B2A598E1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29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7C2CEB-613A-918C-D2B9-866F1BCEC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914400"/>
            <a:ext cx="3657600" cy="2887579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</a:rPr>
              <a:t>Guide pour l’élaboration d’un QCM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1A7FB00F-1F6C-2AB6-95F3-93D7383D5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3822" y="635111"/>
            <a:ext cx="6553545" cy="559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11BDD28-9038-0223-0699-77210729A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71" y="5202254"/>
            <a:ext cx="2902099" cy="90174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3C0F21C-6CED-9F63-82D5-D01D34E70105}"/>
              </a:ext>
            </a:extLst>
          </p:cNvPr>
          <p:cNvSpPr txBox="1"/>
          <p:nvPr/>
        </p:nvSpPr>
        <p:spPr>
          <a:xfrm>
            <a:off x="944880" y="4196080"/>
            <a:ext cx="2990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Cheynet Pascal, académie </a:t>
            </a:r>
            <a:r>
              <a:rPr lang="fr-FR">
                <a:solidFill>
                  <a:schemeClr val="bg1"/>
                </a:solidFill>
              </a:rPr>
              <a:t>de Lyon, juin 2022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93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7C2CEB-613A-918C-D2B9-866F1BCEC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fr-FR" dirty="0"/>
              <a:t>Guide pour l’élaboration d’un QCM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303F0F-2BE5-FBA5-75E4-C28F85A9C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FR" sz="4000"/>
              <a:t>Rédaction des questions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9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Eviter les formulations négatives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23520" y="1605552"/>
            <a:ext cx="4755008" cy="2384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Parmi ces critères, lesquels ne sont pas utilisés pour classer les individus dans les PCS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revenu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 qualification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statut (salarié ou indépendant)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consommation</a:t>
            </a: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L’âge</a:t>
            </a:r>
            <a:endParaRPr 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782C6A-A2BE-8BCF-FB1B-FB9A67F1A110}"/>
              </a:ext>
            </a:extLst>
          </p:cNvPr>
          <p:cNvSpPr txBox="1"/>
          <p:nvPr/>
        </p:nvSpPr>
        <p:spPr>
          <a:xfrm>
            <a:off x="6194427" y="1605552"/>
            <a:ext cx="5943600" cy="1076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194427" y="1534432"/>
            <a:ext cx="4755008" cy="2384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Parmi ces critères, lesquels sont utilisés pour classer les individus dans les PCS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revenu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 qualification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statut (salarié ou indépendant)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consommation</a:t>
            </a: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L’âge</a:t>
            </a:r>
            <a:endParaRPr lang="fr-FR" dirty="0">
              <a:solidFill>
                <a:srgbClr val="00206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AFF9995-52A5-EF0E-C477-071C77BE1023}"/>
              </a:ext>
            </a:extLst>
          </p:cNvPr>
          <p:cNvSpPr txBox="1"/>
          <p:nvPr/>
        </p:nvSpPr>
        <p:spPr>
          <a:xfrm>
            <a:off x="257429" y="4856810"/>
            <a:ext cx="470863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>
                <a:cs typeface="Calibri"/>
              </a:rPr>
              <a:t>La forme négative rend plus complexe l'analyse des réponses. Des élèves peuvent se tromper alors qu'ils ont compris</a:t>
            </a:r>
          </a:p>
        </p:txBody>
      </p:sp>
      <p:sp>
        <p:nvSpPr>
          <p:cNvPr id="4" name="Flèche : haut 3">
            <a:extLst>
              <a:ext uri="{FF2B5EF4-FFF2-40B4-BE49-F238E27FC236}">
                <a16:creationId xmlns:a16="http://schemas.microsoft.com/office/drawing/2014/main" id="{0EA19A24-3122-4174-AA03-3DBE84DF4F07}"/>
              </a:ext>
            </a:extLst>
          </p:cNvPr>
          <p:cNvSpPr/>
          <p:nvPr/>
        </p:nvSpPr>
        <p:spPr>
          <a:xfrm>
            <a:off x="2167160" y="407970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6D9AF895-23DB-91CC-4EC7-10F2398476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00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Séparer les informations de la question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093333" cy="206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Dans un contexte de faible inflation, quelle politique conduit la banque centrale pour lutter contre un ralentissement de la croissance économique et une montée du chômage ?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Elle augmente le taux d’intérêt directeur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Elle baisse le taux d’intérêt directeur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782C6A-A2BE-8BCF-FB1B-FB9A67F1A110}"/>
              </a:ext>
            </a:extLst>
          </p:cNvPr>
          <p:cNvSpPr txBox="1"/>
          <p:nvPr/>
        </p:nvSpPr>
        <p:spPr>
          <a:xfrm>
            <a:off x="6194427" y="1605552"/>
            <a:ext cx="5943600" cy="1076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096000" y="1765675"/>
            <a:ext cx="5448933" cy="2461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Un pays connait un ralentissement de la croissance économique et une montée du chômage dans un contexte de faible inflation. Quelle politique conduit la banque centrale ? 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Augmenter le taux d’intérêt directeur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Baisser le taux d’intérêt directeur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AEB09A5-1575-0F97-F5A7-4C875C1FFC89}"/>
              </a:ext>
            </a:extLst>
          </p:cNvPr>
          <p:cNvSpPr txBox="1"/>
          <p:nvPr/>
        </p:nvSpPr>
        <p:spPr>
          <a:xfrm>
            <a:off x="257429" y="4856810"/>
            <a:ext cx="470863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cs typeface="Calibri"/>
              </a:rPr>
              <a:t>La question est difficile à identifier rapidement car elle n'est pas séparée des informations permettant de répondre. </a:t>
            </a:r>
          </a:p>
        </p:txBody>
      </p:sp>
      <p:sp>
        <p:nvSpPr>
          <p:cNvPr id="6" name="Flèche : haut 5">
            <a:extLst>
              <a:ext uri="{FF2B5EF4-FFF2-40B4-BE49-F238E27FC236}">
                <a16:creationId xmlns:a16="http://schemas.microsoft.com/office/drawing/2014/main" id="{A7A11DDF-19C0-5A82-6E65-35A2BA506980}"/>
              </a:ext>
            </a:extLst>
          </p:cNvPr>
          <p:cNvSpPr/>
          <p:nvPr/>
        </p:nvSpPr>
        <p:spPr>
          <a:xfrm>
            <a:off x="2167160" y="407970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543D2D-6FA9-57CE-7EB8-83E19BCD790E}"/>
              </a:ext>
            </a:extLst>
          </p:cNvPr>
          <p:cNvSpPr txBox="1"/>
          <p:nvPr/>
        </p:nvSpPr>
        <p:spPr>
          <a:xfrm>
            <a:off x="8301367" y="4855337"/>
            <a:ext cx="2104368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solidFill>
                  <a:srgbClr val="002060"/>
                </a:solidFill>
              </a:rPr>
              <a:t>On donne d'abord les informations puis on pose la question.</a:t>
            </a:r>
            <a:endParaRPr lang="fr-FR" i="1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11" name="Flèche : haut 10">
            <a:extLst>
              <a:ext uri="{FF2B5EF4-FFF2-40B4-BE49-F238E27FC236}">
                <a16:creationId xmlns:a16="http://schemas.microsoft.com/office/drawing/2014/main" id="{B5A094A3-2A6A-D2EE-AF9D-D3AD512E295F}"/>
              </a:ext>
            </a:extLst>
          </p:cNvPr>
          <p:cNvSpPr/>
          <p:nvPr/>
        </p:nvSpPr>
        <p:spPr>
          <a:xfrm rot="19533471">
            <a:off x="8428383" y="4048807"/>
            <a:ext cx="483476" cy="586453"/>
          </a:xfrm>
          <a:prstGeom prst="up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B210120-D1E5-2FD4-C8C0-3A5173CECD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22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7C2CEB-613A-918C-D2B9-866F1BCEC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fr-FR" dirty="0"/>
              <a:t>Guide pour l’élaboration d’un QCM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303F0F-2BE5-FBA5-75E4-C28F85A9C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>
            <a:normAutofit/>
          </a:bodyPr>
          <a:lstStyle/>
          <a:p>
            <a:r>
              <a:rPr lang="fr-FR"/>
              <a:t>Élaboration des réponses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419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Si des termes se répètent dans les réponses, les placer plutôt dans la question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093333" cy="2256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Le commerce interbranche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correspond à des échanges de produits issus de branches différentes.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correspond à des échanges de produits issus d’une même branche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désigne des échanges entre une société mère et ses filiales ou entre filiales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782C6A-A2BE-8BCF-FB1B-FB9A67F1A110}"/>
              </a:ext>
            </a:extLst>
          </p:cNvPr>
          <p:cNvSpPr txBox="1"/>
          <p:nvPr/>
        </p:nvSpPr>
        <p:spPr>
          <a:xfrm>
            <a:off x="6194427" y="1605552"/>
            <a:ext cx="5943600" cy="1076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096000" y="1765675"/>
            <a:ext cx="5448933" cy="1663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Le commerce interbranche correspond à des échanges de produits …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issus de branches différentes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issus d’une même branche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 une société mère et ses filiales ou entre filiales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96F26F9-760F-1C3C-63C7-CE4BAF84F40C}"/>
              </a:ext>
            </a:extLst>
          </p:cNvPr>
          <p:cNvSpPr txBox="1"/>
          <p:nvPr/>
        </p:nvSpPr>
        <p:spPr>
          <a:xfrm>
            <a:off x="6096000" y="3768975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1. Un pays est à la fois exportateur et importateur de produits issus d’une même branche, par exemple l’habillement. Il s’agit d’un commerce international…</a:t>
            </a:r>
          </a:p>
          <a:p>
            <a:pPr marL="342900" indent="-342900"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</a:rPr>
              <a:t>Intrabranche</a:t>
            </a:r>
          </a:p>
          <a:p>
            <a:pPr marL="342900" indent="-342900"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</a:rPr>
              <a:t>Interbranche</a:t>
            </a:r>
          </a:p>
          <a:p>
            <a:pPr marL="342900" indent="-342900">
              <a:buFont typeface="+mj-lt"/>
              <a:buAutoNum type="alphaLcPeriod"/>
            </a:pPr>
            <a:r>
              <a:rPr lang="fr-FR" dirty="0" err="1">
                <a:solidFill>
                  <a:srgbClr val="002060"/>
                </a:solidFill>
              </a:rPr>
              <a:t>Intrafirme</a:t>
            </a:r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E29BF57-DCE8-0410-F2EB-4942AAF57E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75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Eviter les distracteurs non pertinents (1)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23519" y="1605552"/>
            <a:ext cx="5546659" cy="17148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fr-FR" sz="18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1. le commerce entre pays comparables s’explique par….</a:t>
            </a:r>
            <a:endParaRPr lang="fr-FR" sz="18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/>
                <a:cs typeface="Calibri"/>
              </a:rPr>
              <a:t>la fragmentation de la chaîne de valeur</a:t>
            </a:r>
          </a:p>
          <a:p>
            <a:pPr marL="342900" lvl="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/>
                <a:cs typeface="Calibri"/>
              </a:rPr>
              <a:t>la différenciation des produits</a:t>
            </a: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/>
                <a:cs typeface="Calibri"/>
              </a:rPr>
              <a:t>Le chômage</a:t>
            </a: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/>
                <a:cs typeface="Calibri"/>
              </a:rPr>
              <a:t>Les inégalités entre pays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782C6A-A2BE-8BCF-FB1B-FB9A67F1A110}"/>
              </a:ext>
            </a:extLst>
          </p:cNvPr>
          <p:cNvSpPr txBox="1"/>
          <p:nvPr/>
        </p:nvSpPr>
        <p:spPr>
          <a:xfrm>
            <a:off x="6194427" y="1605552"/>
            <a:ext cx="5943600" cy="1076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194426" y="1534432"/>
            <a:ext cx="5640221" cy="17790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Le commerce entre pays comparables s’explique par…</a:t>
            </a:r>
            <a:endParaRPr lang="fr-FR" sz="1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AutoNum type="alphaLcPeriod"/>
            </a:pPr>
            <a:r>
              <a:rPr lang="fr-FR" sz="1800">
                <a:solidFill>
                  <a:srgbClr val="00206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La </a:t>
            </a: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Calibri"/>
              </a:rPr>
              <a:t>fragmentation de la chaine de valeur</a:t>
            </a:r>
            <a:endParaRPr lang="fr-FR">
              <a:solidFill>
                <a:srgbClr val="002060"/>
              </a:solidFill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AutoNum type="alphaLcPeriod"/>
            </a:pP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La </a:t>
            </a:r>
            <a:r>
              <a:rPr lang="fr-FR" sz="1800">
                <a:solidFill>
                  <a:srgbClr val="002060"/>
                </a:solidFill>
                <a:effectLst/>
                <a:latin typeface="Calibri"/>
                <a:ea typeface="Times New Roman" panose="02020603050405020304" pitchFamily="18" charset="0"/>
                <a:cs typeface="Times New Roman"/>
              </a:rPr>
              <a:t>différenciation des produits</a:t>
            </a:r>
            <a:endParaRPr lang="fr-FR" sz="1800">
              <a:solidFill>
                <a:srgbClr val="002060"/>
              </a:solidFill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différences de coûts de production</a:t>
            </a: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différences de dotation factorielle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D9B82C6-37B6-8DFF-B583-41A2ED557272}"/>
              </a:ext>
            </a:extLst>
          </p:cNvPr>
          <p:cNvSpPr txBox="1"/>
          <p:nvPr/>
        </p:nvSpPr>
        <p:spPr>
          <a:xfrm>
            <a:off x="5859739" y="4406049"/>
            <a:ext cx="470863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solidFill>
                  <a:srgbClr val="002060"/>
                </a:solidFill>
                <a:cs typeface="Calibri"/>
              </a:rPr>
              <a:t>Les réponses renvoient aux grandes articulations des OA du chapitre. Les distracteurs correspondent à des erreurs possibles des élèves</a:t>
            </a:r>
          </a:p>
        </p:txBody>
      </p:sp>
      <p:sp>
        <p:nvSpPr>
          <p:cNvPr id="4" name="Flèche : haut 3">
            <a:extLst>
              <a:ext uri="{FF2B5EF4-FFF2-40B4-BE49-F238E27FC236}">
                <a16:creationId xmlns:a16="http://schemas.microsoft.com/office/drawing/2014/main" id="{B0095283-52AD-EE4F-7040-F5E031975DD7}"/>
              </a:ext>
            </a:extLst>
          </p:cNvPr>
          <p:cNvSpPr/>
          <p:nvPr/>
        </p:nvSpPr>
        <p:spPr>
          <a:xfrm>
            <a:off x="7769470" y="3628940"/>
            <a:ext cx="483476" cy="586453"/>
          </a:xfrm>
          <a:prstGeom prst="up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6CC7F737-C6CF-1CD6-5AA1-963234D21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709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Eviter les distracteurs non pertinents (2)</a:t>
            </a:r>
            <a:endParaRPr lang="fr-FR" sz="3600" dirty="0">
              <a:cs typeface="Calibri Light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093333" cy="17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progrès technique est...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endogène au processus de production.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exogène au processus de production.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endogame au processus de production.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endométrite au processus de production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5465380" y="1859552"/>
            <a:ext cx="6615581" cy="52911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     1. Progrès technique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     2. Hausse des investissements en R&amp;D et en éducation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     3. Croissance économique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     4. Innovations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     5. Hausse des revenus des entreprises et de l'Etat</a:t>
            </a:r>
            <a:endParaRPr lang="fr-FR" dirty="0">
              <a:solidFill>
                <a:srgbClr val="002060"/>
              </a:solidFill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2060"/>
                </a:solidFill>
                <a:cs typeface="Times New Roman"/>
              </a:rPr>
              <a:t>Quelle séquence traduit l'idée d'un progrès technique endogène ?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002060"/>
                </a:solidFill>
                <a:cs typeface="Times New Roman"/>
              </a:rPr>
              <a:t>a. 1 – 3 – 5 - 2 – 4 –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002060"/>
                </a:solidFill>
                <a:cs typeface="Times New Roman"/>
              </a:rPr>
              <a:t>b. 1 – 2 – 5 – 4 – 3 –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002060"/>
                </a:solidFill>
                <a:cs typeface="Times New Roman"/>
              </a:rPr>
              <a:t>c. 1 – 2 – 3 – 4 - 5 –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002060"/>
                </a:solidFill>
                <a:cs typeface="Times New Roman"/>
              </a:rPr>
              <a:t>d. 1 – 4 – 5 – 3 – 2 - 1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dirty="0">
              <a:solidFill>
                <a:srgbClr val="002060"/>
              </a:solidFill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cs typeface="Calibri" panose="020F0502020204030204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095CE2-36F2-604D-5A55-A99BED362FC8}"/>
              </a:ext>
            </a:extLst>
          </p:cNvPr>
          <p:cNvSpPr txBox="1"/>
          <p:nvPr/>
        </p:nvSpPr>
        <p:spPr>
          <a:xfrm>
            <a:off x="257429" y="4856810"/>
            <a:ext cx="470863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cs typeface="Calibri"/>
              </a:rPr>
              <a:t>risque de retenir des termes faux. </a:t>
            </a:r>
          </a:p>
        </p:txBody>
      </p:sp>
      <p:sp>
        <p:nvSpPr>
          <p:cNvPr id="6" name="Flèche : haut 5">
            <a:extLst>
              <a:ext uri="{FF2B5EF4-FFF2-40B4-BE49-F238E27FC236}">
                <a16:creationId xmlns:a16="http://schemas.microsoft.com/office/drawing/2014/main" id="{20A58CBF-DF6D-A18C-3817-C039750D4835}"/>
              </a:ext>
            </a:extLst>
          </p:cNvPr>
          <p:cNvSpPr/>
          <p:nvPr/>
        </p:nvSpPr>
        <p:spPr>
          <a:xfrm>
            <a:off x="2167160" y="407970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5C66027-D563-8AC9-D29C-E7C61F3CDEBB}"/>
              </a:ext>
            </a:extLst>
          </p:cNvPr>
          <p:cNvSpPr txBox="1"/>
          <p:nvPr/>
        </p:nvSpPr>
        <p:spPr>
          <a:xfrm>
            <a:off x="9127965" y="4579811"/>
            <a:ext cx="27053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solidFill>
                  <a:srgbClr val="002060"/>
                </a:solidFill>
              </a:rPr>
              <a:t>On teste des compétences cognitives de haut niveau</a:t>
            </a:r>
            <a:endParaRPr lang="fr-FR" i="1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13" name="Flèche : haut 12">
            <a:extLst>
              <a:ext uri="{FF2B5EF4-FFF2-40B4-BE49-F238E27FC236}">
                <a16:creationId xmlns:a16="http://schemas.microsoft.com/office/drawing/2014/main" id="{8BD69687-765B-B0B8-187F-884A12F7C7DA}"/>
              </a:ext>
            </a:extLst>
          </p:cNvPr>
          <p:cNvSpPr/>
          <p:nvPr/>
        </p:nvSpPr>
        <p:spPr>
          <a:xfrm rot="16200000">
            <a:off x="8345387" y="4563583"/>
            <a:ext cx="483476" cy="586453"/>
          </a:xfrm>
          <a:prstGeom prst="up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52650D1-488F-0E38-9266-3DA2AB93AD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46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Les mauvaises réponses doivent être incontestablement fausses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093333" cy="2075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Qu'est-ce que la compétitivité des entreprises?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capacité à capter la plus grand part de marché possible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capacité à exporter le plus possible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capacité à produire le plus possible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capacité à vendre le plus possible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5465380" y="1859552"/>
            <a:ext cx="6615581" cy="24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La compétitivité prix d’une entreprise repose sur… (plusieurs réponses)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des salaires 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productivité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qualité des produits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différenciation des produits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niveau des impôts et des cotisations sociales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D98000C-D322-8626-7FBF-986850A52AE4}"/>
              </a:ext>
            </a:extLst>
          </p:cNvPr>
          <p:cNvSpPr txBox="1"/>
          <p:nvPr/>
        </p:nvSpPr>
        <p:spPr>
          <a:xfrm>
            <a:off x="515007" y="5350500"/>
            <a:ext cx="3405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Les réponses b et d ne sont pas incontestablement fausses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B72621CB-56FB-4EDF-40FD-9956D714FEDF}"/>
              </a:ext>
            </a:extLst>
          </p:cNvPr>
          <p:cNvSpPr/>
          <p:nvPr/>
        </p:nvSpPr>
        <p:spPr>
          <a:xfrm>
            <a:off x="1856085" y="4173998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4CC11846-9096-A098-E04C-1699D5F0C2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02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Les bonnes réponses doivent être incontestablement vraies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345430" y="1859552"/>
            <a:ext cx="5550884" cy="24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La compétitivité hors prix d’une entreprise repose sur… (plusieurs réponses)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coût du travail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qualité des produits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proximité avec la demande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coût de l’électricité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L’innovation de produit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502751" y="1859552"/>
            <a:ext cx="5438423" cy="241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La compétitivité hors prix d’une entreprise repose sur… (plusieurs réponses)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coût du travail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qualité des produits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délais de livraison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coûts de l’énergie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L’innovation de produit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F22A9B6-BD13-A8CC-B011-46CAD58B6539}"/>
              </a:ext>
            </a:extLst>
          </p:cNvPr>
          <p:cNvSpPr txBox="1"/>
          <p:nvPr/>
        </p:nvSpPr>
        <p:spPr>
          <a:xfrm>
            <a:off x="515007" y="5350500"/>
            <a:ext cx="4708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La proximité avec la demande améliore la compétitivité prix (coût de transport réduit) et hors prix (délais de livraison, connaissances fines du marché…)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CA1C7989-7D02-40AE-3373-8D19C44B8537}"/>
              </a:ext>
            </a:extLst>
          </p:cNvPr>
          <p:cNvSpPr/>
          <p:nvPr/>
        </p:nvSpPr>
        <p:spPr>
          <a:xfrm>
            <a:off x="2424738" y="457339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8AB9807B-67B7-7024-2F39-09719E733D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3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Homogénéité des réponses: contenu, forme, structure grammaticale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345430" y="1859552"/>
            <a:ext cx="5550884" cy="17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La productivité globale des facteurs est...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mesure de la croissance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progrès technique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mesure du progrès technique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 mesure de la quantité de facteurs de production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502751" y="1859552"/>
            <a:ext cx="5438423" cy="17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La productivité globale des facteurs mesure…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croissance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production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progrès technique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facteur capital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F22A9B6-BD13-A8CC-B011-46CAD58B6539}"/>
              </a:ext>
            </a:extLst>
          </p:cNvPr>
          <p:cNvSpPr txBox="1"/>
          <p:nvPr/>
        </p:nvSpPr>
        <p:spPr>
          <a:xfrm>
            <a:off x="515007" y="5350500"/>
            <a:ext cx="470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La réponse b. n’a pas la même forme que les autres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CA1C7989-7D02-40AE-3373-8D19C44B8537}"/>
              </a:ext>
            </a:extLst>
          </p:cNvPr>
          <p:cNvSpPr/>
          <p:nvPr/>
        </p:nvSpPr>
        <p:spPr>
          <a:xfrm>
            <a:off x="2424738" y="457339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C2AF3D8-EC4A-563B-B6A9-987C49CA71A6}"/>
              </a:ext>
            </a:extLst>
          </p:cNvPr>
          <p:cNvSpPr txBox="1"/>
          <p:nvPr/>
        </p:nvSpPr>
        <p:spPr>
          <a:xfrm>
            <a:off x="6523353" y="3757058"/>
            <a:ext cx="5438424" cy="1946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>
                <a:solidFill>
                  <a:srgbClr val="002060"/>
                </a:solidFill>
              </a:rPr>
              <a:t>2. Pour quelles raisons une firme est-elle poussée à innover ?</a:t>
            </a: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</a:rPr>
              <a:t>Échapper à la concurrence</a:t>
            </a: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</a:rPr>
              <a:t>Attirer plus de clients</a:t>
            </a: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</a:rPr>
              <a:t>Diminuer son endettement</a:t>
            </a:r>
          </a:p>
          <a:p>
            <a:pPr marL="342900" indent="-342900"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</a:rPr>
              <a:t>Optimiser sa fiscalité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74CAD4B-B2DD-77AA-4F53-5E9C66785FB3}"/>
              </a:ext>
            </a:extLst>
          </p:cNvPr>
          <p:cNvSpPr txBox="1"/>
          <p:nvPr/>
        </p:nvSpPr>
        <p:spPr>
          <a:xfrm>
            <a:off x="9483799" y="5446124"/>
            <a:ext cx="2104368" cy="36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Verbes à l’infinitif</a:t>
            </a:r>
          </a:p>
        </p:txBody>
      </p:sp>
      <p:sp>
        <p:nvSpPr>
          <p:cNvPr id="15" name="Flèche : haut 14">
            <a:extLst>
              <a:ext uri="{FF2B5EF4-FFF2-40B4-BE49-F238E27FC236}">
                <a16:creationId xmlns:a16="http://schemas.microsoft.com/office/drawing/2014/main" id="{8BB440C4-59B5-2357-3ECD-E9A6A1831F09}"/>
              </a:ext>
            </a:extLst>
          </p:cNvPr>
          <p:cNvSpPr/>
          <p:nvPr/>
        </p:nvSpPr>
        <p:spPr>
          <a:xfrm rot="17819894">
            <a:off x="9851217" y="4628673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470D6F0-8FD1-7C52-AAD7-3622A109AC15}"/>
              </a:ext>
            </a:extLst>
          </p:cNvPr>
          <p:cNvSpPr txBox="1"/>
          <p:nvPr/>
        </p:nvSpPr>
        <p:spPr>
          <a:xfrm>
            <a:off x="9742202" y="2558401"/>
            <a:ext cx="2104368" cy="36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Groupe nominal</a:t>
            </a:r>
          </a:p>
        </p:txBody>
      </p:sp>
      <p:sp>
        <p:nvSpPr>
          <p:cNvPr id="17" name="Flèche : haut 16">
            <a:extLst>
              <a:ext uri="{FF2B5EF4-FFF2-40B4-BE49-F238E27FC236}">
                <a16:creationId xmlns:a16="http://schemas.microsoft.com/office/drawing/2014/main" id="{595E1A08-6147-C751-7BEE-2C0E4048085A}"/>
              </a:ext>
            </a:extLst>
          </p:cNvPr>
          <p:cNvSpPr/>
          <p:nvPr/>
        </p:nvSpPr>
        <p:spPr>
          <a:xfrm rot="16200000">
            <a:off x="9000827" y="2448603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6CDF9DE-2BBF-5128-6363-D6E342EF5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3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F71614-2EC7-7975-CB38-14BC12F6B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813435"/>
          </a:xfrm>
        </p:spPr>
        <p:txBody>
          <a:bodyPr>
            <a:normAutofit/>
          </a:bodyPr>
          <a:lstStyle/>
          <a:p>
            <a:r>
              <a:rPr lang="fr-FR" sz="4000" dirty="0"/>
              <a:t>Les conseils pour rédiger un QCM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D95A68-08B9-944F-81BB-FC5C1B42B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1" y="1696720"/>
            <a:ext cx="3672840" cy="52933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800" dirty="0"/>
              <a:t>Ne traiter qu’un problème à la fois</a:t>
            </a:r>
          </a:p>
          <a:p>
            <a:r>
              <a:rPr lang="fr-FR" sz="2800" dirty="0"/>
              <a:t>Toujours se demander si ce qu’on teste est pertinent</a:t>
            </a:r>
          </a:p>
          <a:p>
            <a:r>
              <a:rPr lang="fr-FR" sz="2800" dirty="0"/>
              <a:t>Construire </a:t>
            </a:r>
            <a:r>
              <a:rPr lang="fr-FR" dirty="0"/>
              <a:t>les </a:t>
            </a:r>
            <a:r>
              <a:rPr lang="fr-FR" sz="2800" dirty="0"/>
              <a:t>problèmes de la façon dont les élèves les rencontrent réellement</a:t>
            </a:r>
          </a:p>
          <a:p>
            <a:r>
              <a:rPr lang="fr-FR" dirty="0"/>
              <a:t>Être économe (en mots, en chiffres) </a:t>
            </a:r>
          </a:p>
          <a:p>
            <a:endParaRPr lang="fr-FR" dirty="0"/>
          </a:p>
          <a:p>
            <a:endParaRPr lang="fr-FR" dirty="0">
              <a:cs typeface="Calibri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108BCC4F-1D2E-4D22-6D6F-DED6628A62EA}"/>
              </a:ext>
            </a:extLst>
          </p:cNvPr>
          <p:cNvSpPr txBox="1">
            <a:spLocks/>
          </p:cNvSpPr>
          <p:nvPr/>
        </p:nvSpPr>
        <p:spPr>
          <a:xfrm>
            <a:off x="4033521" y="1707452"/>
            <a:ext cx="2632584" cy="4906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ea typeface="+mn-lt"/>
                <a:cs typeface="+mn-lt"/>
              </a:rPr>
              <a:t>Eviter les formulations négatives</a:t>
            </a:r>
          </a:p>
          <a:p>
            <a:r>
              <a:rPr lang="fr-FR" dirty="0"/>
              <a:t>Séparer les informations de la question</a:t>
            </a:r>
            <a:endParaRPr lang="fr-FR" dirty="0">
              <a:cs typeface="Calibri"/>
            </a:endParaRPr>
          </a:p>
          <a:p>
            <a:endParaRPr lang="fr-FR" dirty="0"/>
          </a:p>
          <a:p>
            <a:endParaRPr lang="fr-FR" dirty="0">
              <a:cs typeface="Calibri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8E20B68-21C7-1761-B922-98B2460C575E}"/>
              </a:ext>
            </a:extLst>
          </p:cNvPr>
          <p:cNvSpPr txBox="1">
            <a:spLocks/>
          </p:cNvSpPr>
          <p:nvPr/>
        </p:nvSpPr>
        <p:spPr>
          <a:xfrm>
            <a:off x="6859431" y="1707451"/>
            <a:ext cx="5474809" cy="5054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Si des termes se répètent dans les réponses, les placer plutôt dans la question</a:t>
            </a:r>
          </a:p>
          <a:p>
            <a:r>
              <a:rPr lang="fr-FR" dirty="0"/>
              <a:t>Eviter les distracteurs non pertinents</a:t>
            </a:r>
          </a:p>
          <a:p>
            <a:r>
              <a:rPr lang="fr-FR" dirty="0"/>
              <a:t>Les mauvaises réponses sont incontestablement fausses</a:t>
            </a:r>
          </a:p>
          <a:p>
            <a:r>
              <a:rPr lang="fr-FR" dirty="0"/>
              <a:t>Les bonnes réponses sont incontestablement vraies</a:t>
            </a:r>
          </a:p>
          <a:p>
            <a:r>
              <a:rPr lang="fr-FR" dirty="0"/>
              <a:t>Les réponses sont homogènes (contenu, forme, structure grammaticale)</a:t>
            </a:r>
          </a:p>
          <a:p>
            <a:r>
              <a:rPr lang="fr-FR" dirty="0">
                <a:ea typeface="+mn-lt"/>
                <a:cs typeface="+mn-lt"/>
              </a:rPr>
              <a:t>Eviter les termes imprécis (peut/ pourrait/parfois/ peu)</a:t>
            </a:r>
            <a:endParaRPr lang="fr-FR" dirty="0">
              <a:cs typeface="Calibri" panose="020F0502020204030204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BCB403F-FD29-EC17-374E-CC2F70BDACFA}"/>
              </a:ext>
            </a:extLst>
          </p:cNvPr>
          <p:cNvSpPr txBox="1"/>
          <p:nvPr/>
        </p:nvSpPr>
        <p:spPr>
          <a:xfrm>
            <a:off x="4292600" y="1082654"/>
            <a:ext cx="2570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/>
              <a:t>Sur les questions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A0BA104-E90F-258C-7871-691FC933489F}"/>
              </a:ext>
            </a:extLst>
          </p:cNvPr>
          <p:cNvSpPr txBox="1"/>
          <p:nvPr/>
        </p:nvSpPr>
        <p:spPr>
          <a:xfrm>
            <a:off x="7406640" y="1082655"/>
            <a:ext cx="2570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/>
              <a:t>Sur les réponses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62732D-0003-B2C6-C517-C4CB73D628D6}"/>
              </a:ext>
            </a:extLst>
          </p:cNvPr>
          <p:cNvSpPr txBox="1"/>
          <p:nvPr/>
        </p:nvSpPr>
        <p:spPr>
          <a:xfrm>
            <a:off x="457201" y="1082654"/>
            <a:ext cx="2570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/>
              <a:t>En général</a:t>
            </a:r>
          </a:p>
        </p:txBody>
      </p:sp>
      <p:pic>
        <p:nvPicPr>
          <p:cNvPr id="9" name="Image 8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C69268D4-22F0-C0B4-6767-451DC3659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00" y="6171701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19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Eviter les termes imprécis « peut », « pourrait » « parfois », « occasionnellement », « peu »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093333" cy="15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Le progrès technique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Peut engendrer une hausse des inégalités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Peut engendrer une baisse des inégalités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N'a aucun effet sur les inégalités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5465380" y="1859552"/>
            <a:ext cx="6615581" cy="1444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Le PT entraine…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hausse des inégalités 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baisse des inégalités 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stabilité des inégalités</a:t>
            </a: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9806454-58BD-EA4F-27FB-A12B2E0D9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7C2CEB-613A-918C-D2B9-866F1BCEC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fr-FR" dirty="0"/>
              <a:t>Guide pour l’élaboration d’un QCM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303F0F-2BE5-FBA5-75E4-C28F85A9C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>
            <a:normAutofit/>
          </a:bodyPr>
          <a:lstStyle/>
          <a:p>
            <a:r>
              <a:rPr lang="fr-FR" sz="4000" dirty="0"/>
              <a:t>Stratégie générale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40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257" y="249395"/>
            <a:ext cx="7579486" cy="946945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Ne traiter qu’un problème à la fois (1)</a:t>
            </a:r>
          </a:p>
        </p:txBody>
      </p:sp>
      <p:pic>
        <p:nvPicPr>
          <p:cNvPr id="16" name="Espace réservé du contenu 15">
            <a:extLst>
              <a:ext uri="{FF2B5EF4-FFF2-40B4-BE49-F238E27FC236}">
                <a16:creationId xmlns:a16="http://schemas.microsoft.com/office/drawing/2014/main" id="{203DA2D7-79DA-8392-D042-CFD06D3956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</p:spPr>
      </p:pic>
      <p:pic>
        <p:nvPicPr>
          <p:cNvPr id="18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A611ED8A-3BFD-225F-453A-A60A1905B86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23519" y="1605552"/>
            <a:ext cx="5774055" cy="391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1. La notion d'économies d'échelle désigne…</a:t>
            </a:r>
            <a:endParaRPr lang="fr-FR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 baisse du coût unitaire engendrée par la hausse du volume de la production, résultant de l’étalement des coûts fixes sur une quantité croissante de biens produits. </a:t>
            </a:r>
            <a:endParaRPr lang="fr-FR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 hausse du coût unitaire engendrée par la hausse du volume de la production, résultant de l’étalement des coûts fixes sur une quantité croissante de biens produits. </a:t>
            </a:r>
            <a:endParaRPr lang="fr-FR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 baisse du coût unitaire engendrée par la baisse du volume de la production, résultant de l’étalement des coûts fixes sur une quantité croissante de biens produits. </a:t>
            </a:r>
            <a:endParaRPr lang="fr-FR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 baisse du coût unitaire engendrée par la hausse du volume de la production, résultant de l’étalement des coûts variables sur une quantité croissante de biens produits. </a:t>
            </a:r>
            <a:endParaRPr lang="fr-FR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782C6A-A2BE-8BCF-FB1B-FB9A67F1A110}"/>
              </a:ext>
            </a:extLst>
          </p:cNvPr>
          <p:cNvSpPr txBox="1"/>
          <p:nvPr/>
        </p:nvSpPr>
        <p:spPr>
          <a:xfrm>
            <a:off x="6194427" y="1605552"/>
            <a:ext cx="5943600" cy="4618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Une entreprise réalise des économies d'échelle si, en augmentant la production d’un bien le coût unitaire du produit…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baisse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augmente</a:t>
            </a:r>
          </a:p>
          <a:p>
            <a:pPr marL="342900" indent="-342900">
              <a:lnSpc>
                <a:spcPct val="107000"/>
              </a:lnSpc>
              <a:spcAft>
                <a:spcPts val="1200"/>
              </a:spcAft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reste le même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Les économies d’échelle désigne la baisse du coût unitaire d’un produit lorsqu’on augmente sa production. Comment expliquer ce phénomène ?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coûts fixes sont étalés sur un plus grand nombre de produits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coûts variables sont étalés sur un plus grand nombre de produits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 coûts fixes sont étalés sur un plus petit nombre de produits</a:t>
            </a:r>
          </a:p>
          <a:p>
            <a:pPr marL="342900" indent="-342900">
              <a:buFont typeface="+mj-lt"/>
              <a:buAutoNum type="alphaLcPeriod"/>
            </a:pPr>
            <a:r>
              <a:rPr lang="fr-FR" sz="16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Les coûts variables sont étalés sur un plus petit nombre de produits</a:t>
            </a:r>
            <a:endParaRPr lang="fr-FR" sz="16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1609EC0-204E-D8C9-345B-461E8572E7F7}"/>
              </a:ext>
            </a:extLst>
          </p:cNvPr>
          <p:cNvSpPr txBox="1"/>
          <p:nvPr/>
        </p:nvSpPr>
        <p:spPr>
          <a:xfrm>
            <a:off x="-20773" y="6207750"/>
            <a:ext cx="610166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/>
              <a:t>Il est difficile d'identifier les éléments pertinents de réponses trop longues. Risque d'erreur alors même que l'élève a compris.</a:t>
            </a:r>
            <a:endParaRPr lang="fr-FR" i="1">
              <a:cs typeface="Calibri"/>
            </a:endParaRPr>
          </a:p>
        </p:txBody>
      </p:sp>
      <p:sp>
        <p:nvSpPr>
          <p:cNvPr id="4" name="Flèche : haut 3">
            <a:extLst>
              <a:ext uri="{FF2B5EF4-FFF2-40B4-BE49-F238E27FC236}">
                <a16:creationId xmlns:a16="http://schemas.microsoft.com/office/drawing/2014/main" id="{623BC5CE-2749-AC0B-BD67-D1FC675542C8}"/>
              </a:ext>
            </a:extLst>
          </p:cNvPr>
          <p:cNvSpPr/>
          <p:nvPr/>
        </p:nvSpPr>
        <p:spPr>
          <a:xfrm>
            <a:off x="2389020" y="5525891"/>
            <a:ext cx="507288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 : haut 4">
            <a:extLst>
              <a:ext uri="{FF2B5EF4-FFF2-40B4-BE49-F238E27FC236}">
                <a16:creationId xmlns:a16="http://schemas.microsoft.com/office/drawing/2014/main" id="{6E625C84-0C62-63B7-6E09-2194FBF5E6E8}"/>
              </a:ext>
            </a:extLst>
          </p:cNvPr>
          <p:cNvSpPr/>
          <p:nvPr/>
        </p:nvSpPr>
        <p:spPr>
          <a:xfrm>
            <a:off x="6681978" y="6212764"/>
            <a:ext cx="496556" cy="393270"/>
          </a:xfrm>
          <a:prstGeom prst="up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39475F7-E984-AAEB-72AA-B16B84006FCD}"/>
              </a:ext>
            </a:extLst>
          </p:cNvPr>
          <p:cNvSpPr txBox="1"/>
          <p:nvPr/>
        </p:nvSpPr>
        <p:spPr>
          <a:xfrm>
            <a:off x="7205116" y="6223996"/>
            <a:ext cx="245316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solidFill>
                  <a:srgbClr val="002060"/>
                </a:solidFill>
              </a:rPr>
              <a:t>Il faut décomposer le problème</a:t>
            </a:r>
            <a:endParaRPr lang="fr-FR" i="1" dirty="0">
              <a:solidFill>
                <a:srgbClr val="002060"/>
              </a:solidFill>
              <a:cs typeface="Calibri"/>
            </a:endParaRPr>
          </a:p>
        </p:txBody>
      </p:sp>
      <p:pic>
        <p:nvPicPr>
          <p:cNvPr id="11" name="Image 1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85E9EB1-EF0D-BA7A-554B-C5BC0D288A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853" y="6202115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78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257" y="249395"/>
            <a:ext cx="7579486" cy="946945"/>
          </a:xfrm>
        </p:spPr>
        <p:txBody>
          <a:bodyPr>
            <a:normAutofit/>
          </a:bodyPr>
          <a:lstStyle/>
          <a:p>
            <a:pPr algn="ctr"/>
            <a:r>
              <a:rPr lang="fr-FR" sz="3600" dirty="0"/>
              <a:t>Ne traiter qu’un problème à la fois (2)</a:t>
            </a:r>
          </a:p>
        </p:txBody>
      </p:sp>
      <p:pic>
        <p:nvPicPr>
          <p:cNvPr id="16" name="Espace réservé du contenu 15">
            <a:extLst>
              <a:ext uri="{FF2B5EF4-FFF2-40B4-BE49-F238E27FC236}">
                <a16:creationId xmlns:a16="http://schemas.microsoft.com/office/drawing/2014/main" id="{203DA2D7-79DA-8392-D042-CFD06D3956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</p:spPr>
      </p:pic>
      <p:pic>
        <p:nvPicPr>
          <p:cNvPr id="18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A611ED8A-3BFD-225F-453A-A60A1905B86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23519" y="1605552"/>
            <a:ext cx="5774055" cy="2564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fr-FR" dirty="0"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fr-FR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 cas de pénurie pour un produit (plusieurs réponses)…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les prix augmentent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cela signifie que les quantités offertes sont supérieures aux quantités demandées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cela signifie que les quantités demandées sont supérieures aux quantités offertes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 produit disparaît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782C6A-A2BE-8BCF-FB1B-FB9A67F1A110}"/>
              </a:ext>
            </a:extLst>
          </p:cNvPr>
          <p:cNvSpPr txBox="1"/>
          <p:nvPr/>
        </p:nvSpPr>
        <p:spPr>
          <a:xfrm>
            <a:off x="6702518" y="1605552"/>
            <a:ext cx="5016498" cy="35158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/>
              </a:rPr>
              <a:t>1. </a:t>
            </a:r>
            <a:r>
              <a:rPr lang="fr-FR">
                <a:solidFill>
                  <a:srgbClr val="002060"/>
                </a:solidFill>
                <a:ea typeface="Calibri" panose="020F0502020204030204" pitchFamily="34" charset="0"/>
                <a:cs typeface="Times New Roman"/>
              </a:rPr>
              <a:t>U</a:t>
            </a:r>
            <a:r>
              <a:rPr lang="fr-FR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/>
              </a:rPr>
              <a:t>ne situation de pénurie </a:t>
            </a:r>
            <a:r>
              <a:rPr lang="fr-FR">
                <a:solidFill>
                  <a:srgbClr val="002060"/>
                </a:solidFill>
                <a:ea typeface="Calibri" panose="020F0502020204030204" pitchFamily="34" charset="0"/>
                <a:cs typeface="Times New Roman"/>
              </a:rPr>
              <a:t>sur un marché signifie</a:t>
            </a:r>
            <a:r>
              <a:rPr lang="fr-FR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/>
              </a:rPr>
              <a:t> que…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L’offre est supérieure à la demande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demande est supérieure à l’offre</a:t>
            </a:r>
          </a:p>
          <a:p>
            <a:pPr marL="342900" indent="-342900">
              <a:lnSpc>
                <a:spcPct val="107000"/>
              </a:lnSpc>
              <a:spcAft>
                <a:spcPts val="12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L’offre est égale à la demande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Dans une situation de pénurie…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prix augmente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 prix baisse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prix reste inchangé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4619789-6A76-9EF6-FCB1-55BF023921CB}"/>
              </a:ext>
            </a:extLst>
          </p:cNvPr>
          <p:cNvSpPr txBox="1"/>
          <p:nvPr/>
        </p:nvSpPr>
        <p:spPr>
          <a:xfrm>
            <a:off x="5932350" y="5874375"/>
            <a:ext cx="470863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>
                <a:cs typeface="Calibri"/>
              </a:rPr>
              <a:t>Décomposer le problème permet de mieux évaluer ce que l'élève a compris ou pas</a:t>
            </a:r>
            <a:endParaRPr lang="fr-FR" i="1"/>
          </a:p>
        </p:txBody>
      </p:sp>
      <p:sp>
        <p:nvSpPr>
          <p:cNvPr id="4" name="Flèche : haut 3">
            <a:extLst>
              <a:ext uri="{FF2B5EF4-FFF2-40B4-BE49-F238E27FC236}">
                <a16:creationId xmlns:a16="http://schemas.microsoft.com/office/drawing/2014/main" id="{CA595567-E254-1DA5-2BEB-2824B2705C80}"/>
              </a:ext>
            </a:extLst>
          </p:cNvPr>
          <p:cNvSpPr/>
          <p:nvPr/>
        </p:nvSpPr>
        <p:spPr>
          <a:xfrm>
            <a:off x="7639676" y="514489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649A764-E283-E49F-9652-C2475E9C0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42960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91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Toujours</a:t>
            </a:r>
            <a:r>
              <a:rPr lang="fr-FR" sz="3600" dirty="0">
                <a:ea typeface="+mj-lt"/>
                <a:cs typeface="+mj-lt"/>
              </a:rPr>
              <a:t> se demander si ce qu’on teste est pertinent (1)</a:t>
            </a:r>
            <a:endParaRPr lang="fr-FR" sz="3600" dirty="0">
              <a:cs typeface="Calibri Light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722202" cy="2668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Quelles sont les 2 sources de la croissance économique ?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L'accumulation de la productivité globale des facteurs de production.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L'amélioration de la productivité générale des facteurs de production.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L'amélioration de la productivité globale des facteurs de production.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L'accumulation des facteurs de production.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358759" y="1859552"/>
            <a:ext cx="5722202" cy="2809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sources de la croissance économique sont l’augmentation…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facteurs de production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production de biens et de services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productivité globale des facteurs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pollution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D1914A7-996E-F70B-0BFE-24939FFCC810}"/>
              </a:ext>
            </a:extLst>
          </p:cNvPr>
          <p:cNvSpPr txBox="1"/>
          <p:nvPr/>
        </p:nvSpPr>
        <p:spPr>
          <a:xfrm>
            <a:off x="515007" y="5350500"/>
            <a:ext cx="470863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/>
              <a:t>On teste si l’élève comprend la distinction entre les termes « amélioration » et « accumulation » mais cela n’est pertinent que si cela renvoie à des erreurs possibles des élèves ? 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F593617-137A-21EE-8C4F-6C267C71D042}"/>
              </a:ext>
            </a:extLst>
          </p:cNvPr>
          <p:cNvSpPr txBox="1"/>
          <p:nvPr/>
        </p:nvSpPr>
        <p:spPr>
          <a:xfrm>
            <a:off x="6386086" y="5350500"/>
            <a:ext cx="470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On teste si l’élève est capable d’identifier les sources de la croissance</a:t>
            </a:r>
          </a:p>
        </p:txBody>
      </p:sp>
      <p:sp>
        <p:nvSpPr>
          <p:cNvPr id="4" name="Flèche : haut 3">
            <a:extLst>
              <a:ext uri="{FF2B5EF4-FFF2-40B4-BE49-F238E27FC236}">
                <a16:creationId xmlns:a16="http://schemas.microsoft.com/office/drawing/2014/main" id="{2DCD2AA4-F8A4-B89F-343A-14907963A20E}"/>
              </a:ext>
            </a:extLst>
          </p:cNvPr>
          <p:cNvSpPr/>
          <p:nvPr/>
        </p:nvSpPr>
        <p:spPr>
          <a:xfrm>
            <a:off x="2424738" y="4573391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haut 9">
            <a:extLst>
              <a:ext uri="{FF2B5EF4-FFF2-40B4-BE49-F238E27FC236}">
                <a16:creationId xmlns:a16="http://schemas.microsoft.com/office/drawing/2014/main" id="{F8DDF742-6597-9B1F-D507-DA7845492500}"/>
              </a:ext>
            </a:extLst>
          </p:cNvPr>
          <p:cNvSpPr/>
          <p:nvPr/>
        </p:nvSpPr>
        <p:spPr>
          <a:xfrm>
            <a:off x="8168642" y="4515846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00E195F-A40C-D4DC-2B23-79A28BC654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45032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38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Toujours</a:t>
            </a:r>
            <a:r>
              <a:rPr lang="fr-FR" sz="3600" dirty="0">
                <a:ea typeface="+mj-lt"/>
                <a:cs typeface="+mj-lt"/>
              </a:rPr>
              <a:t> se demander si ce qu’on teste est pertinent (2)</a:t>
            </a:r>
            <a:endParaRPr lang="fr-FR" sz="360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50826" y="1859552"/>
            <a:ext cx="5722202" cy="18687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Mettre en place un filtre à particules sur une voiture permet de lutter contre…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b="1">
                <a:latin typeface="Calibri"/>
                <a:ea typeface="Calibri" panose="020F0502020204030204" pitchFamily="34" charset="0"/>
                <a:cs typeface="Calibri"/>
              </a:rPr>
              <a:t>La pollution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réchauffement climatique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L'épuisement des ressources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D1914A7-996E-F70B-0BFE-24939FFCC810}"/>
              </a:ext>
            </a:extLst>
          </p:cNvPr>
          <p:cNvSpPr txBox="1"/>
          <p:nvPr/>
        </p:nvSpPr>
        <p:spPr>
          <a:xfrm>
            <a:off x="253069" y="4528969"/>
            <a:ext cx="4708634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/>
              <a:t>On teste si l’élève connait les fonctions d’un filtre à particules</a:t>
            </a:r>
            <a:r>
              <a:rPr lang="fr-FR" i="1"/>
              <a:t>. Le filtre permet de lutter contre la pollution mais pas contre le réchauffement. Un élève peut se tromper alors qu'il connait la distinction entre les trois limites écologiques de la croissance.</a:t>
            </a:r>
            <a:endParaRPr lang="fr-FR" i="1">
              <a:cs typeface="Calibri"/>
            </a:endParaRPr>
          </a:p>
        </p:txBody>
      </p:sp>
      <p:sp>
        <p:nvSpPr>
          <p:cNvPr id="4" name="Flèche : haut 3">
            <a:extLst>
              <a:ext uri="{FF2B5EF4-FFF2-40B4-BE49-F238E27FC236}">
                <a16:creationId xmlns:a16="http://schemas.microsoft.com/office/drawing/2014/main" id="{2DCD2AA4-F8A4-B89F-343A-14907963A20E}"/>
              </a:ext>
            </a:extLst>
          </p:cNvPr>
          <p:cNvSpPr/>
          <p:nvPr/>
        </p:nvSpPr>
        <p:spPr>
          <a:xfrm>
            <a:off x="1936581" y="3847110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5E03438-D95D-87F7-88BE-383D7002DBC0}"/>
              </a:ext>
            </a:extLst>
          </p:cNvPr>
          <p:cNvSpPr txBox="1"/>
          <p:nvPr/>
        </p:nvSpPr>
        <p:spPr>
          <a:xfrm>
            <a:off x="6215884" y="1859552"/>
            <a:ext cx="5722202" cy="24102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fr-FR" sz="1800">
                <a:solidFill>
                  <a:srgbClr val="002060"/>
                </a:solidFill>
                <a:effectLst/>
                <a:latin typeface="Calibri"/>
                <a:ea typeface="Times New Roman" panose="02020603050405020304" pitchFamily="18" charset="0"/>
                <a:cs typeface="Times New Roman"/>
              </a:rPr>
              <a:t>Les </a:t>
            </a: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limites écologiques de la croissance économique sont... (plusieurs réponses)</a:t>
            </a:r>
            <a:endParaRPr lang="fr-FR" sz="180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les pollutions</a:t>
            </a:r>
            <a:endParaRPr lang="fr-FR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Le réchauffement climatique</a:t>
            </a:r>
            <a:endParaRPr lang="fr-FR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L'épuisement des ressources naturelles</a:t>
            </a:r>
            <a:endParaRPr lang="fr-FR" sz="180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Times New Roman"/>
              </a:rPr>
              <a:t>L'augmentation des inégalités de revenu</a:t>
            </a:r>
            <a:endParaRPr lang="fr-FR" sz="180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789E1B7-FBBF-F768-D6A2-17C13B9541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19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034" y="271358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Construire des problèmes de la façon dont les élèves les rencontrent réellement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223520" y="1605552"/>
            <a:ext cx="3707349" cy="2075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Le rapport interdécile des revenus (D9/D1) en France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un chiffre sans unité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exprimé en pourcentage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un coefficient multiplicateur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exprimé en points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5063449" y="2966852"/>
            <a:ext cx="5871449" cy="17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Quelles sont les affirmations exactes ? 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inégalités de revenu augmentent en A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inégalités de revenu augmentent en B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inégalités de revenu sont supérieures en A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inégalités de revenu sont supérieures en B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9955735-BE34-49B4-3CC1-70B3EDD69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962266"/>
              </p:ext>
            </p:extLst>
          </p:nvPr>
        </p:nvGraphicFramePr>
        <p:xfrm>
          <a:off x="5063449" y="1998403"/>
          <a:ext cx="2337435" cy="8414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7255">
                  <a:extLst>
                    <a:ext uri="{9D8B030D-6E8A-4147-A177-3AD203B41FA5}">
                      <a16:colId xmlns:a16="http://schemas.microsoft.com/office/drawing/2014/main" val="4283410862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17537441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515342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1990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solidFill>
                            <a:srgbClr val="002060"/>
                          </a:solidFill>
                          <a:effectLst/>
                        </a:rPr>
                        <a:t>2020</a:t>
                      </a:r>
                      <a:endParaRPr lang="fr-FR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7655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Pays A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3,3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3,6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448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solidFill>
                            <a:srgbClr val="002060"/>
                          </a:solidFill>
                          <a:effectLst/>
                        </a:rPr>
                        <a:t>Pays B</a:t>
                      </a:r>
                      <a:endParaRPr lang="fr-FR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4,5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solidFill>
                            <a:srgbClr val="002060"/>
                          </a:solidFill>
                          <a:effectLst/>
                        </a:rPr>
                        <a:t>4,1</a:t>
                      </a:r>
                      <a:endParaRPr lang="fr-FR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544415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4590B55D-DE12-A647-5685-9AEFEA5CC3BB}"/>
              </a:ext>
            </a:extLst>
          </p:cNvPr>
          <p:cNvSpPr txBox="1"/>
          <p:nvPr/>
        </p:nvSpPr>
        <p:spPr>
          <a:xfrm>
            <a:off x="5063449" y="4807629"/>
            <a:ext cx="6957846" cy="17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2020 en A, le revenu des 10% les plus riches est ….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3,6 fois supérieur aux 10% les plus pauvres au minimum</a:t>
            </a: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supérieur de 3,6 % aux 10% les plus pauvres au minimum</a:t>
            </a: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supérieur de 3,6 points de % aux 10% les plus pauvres au minimum</a:t>
            </a:r>
          </a:p>
          <a:p>
            <a:pPr marL="342900" indent="-342900" algn="just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Supérieur de 3,6 aux 10% les plus pauvres au minimum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E960D54-D897-3F7C-7F9F-82DC0F47C408}"/>
              </a:ext>
            </a:extLst>
          </p:cNvPr>
          <p:cNvSpPr txBox="1"/>
          <p:nvPr/>
        </p:nvSpPr>
        <p:spPr>
          <a:xfrm>
            <a:off x="5020939" y="1543369"/>
            <a:ext cx="512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Rapport interdécile des revenus (D9/D1)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5ADE26-E406-06E8-8CDE-3009B2DAEEEB}"/>
              </a:ext>
            </a:extLst>
          </p:cNvPr>
          <p:cNvSpPr txBox="1"/>
          <p:nvPr/>
        </p:nvSpPr>
        <p:spPr>
          <a:xfrm>
            <a:off x="229257" y="4874250"/>
            <a:ext cx="4315728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/>
              <a:t>Savoir que D9/D1 est un coefficient multiplicateur ne garantit pas que l'élève ne fera pas d'erreur de lecture de ce rapport.</a:t>
            </a:r>
            <a:endParaRPr lang="fr-FR" i="1">
              <a:cs typeface="Calibri"/>
            </a:endParaRPr>
          </a:p>
        </p:txBody>
      </p:sp>
      <p:sp>
        <p:nvSpPr>
          <p:cNvPr id="6" name="Flèche : haut 5">
            <a:extLst>
              <a:ext uri="{FF2B5EF4-FFF2-40B4-BE49-F238E27FC236}">
                <a16:creationId xmlns:a16="http://schemas.microsoft.com/office/drawing/2014/main" id="{FD930612-3B9E-B6EC-0D92-FA56417D9EA0}"/>
              </a:ext>
            </a:extLst>
          </p:cNvPr>
          <p:cNvSpPr/>
          <p:nvPr/>
        </p:nvSpPr>
        <p:spPr>
          <a:xfrm>
            <a:off x="1603207" y="3954266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09F49DED-787A-DFF1-9703-43B663B660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53" y="6131111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50D6-2037-D7E9-7E44-4C580D0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085" y="479027"/>
            <a:ext cx="8080458" cy="94694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/>
              <a:t>Viser l’efficacité dans la rédaction (économie de mots)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567032-0ECC-16A9-1900-D028D39903DD}"/>
              </a:ext>
            </a:extLst>
          </p:cNvPr>
          <p:cNvSpPr txBox="1"/>
          <p:nvPr/>
        </p:nvSpPr>
        <p:spPr>
          <a:xfrm>
            <a:off x="345430" y="1859552"/>
            <a:ext cx="5550884" cy="3350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L'externalisation ou sous-traitance est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fermeture d'une unité de production dans un pays pour la rouvrir dans un autre pays.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fait pour une entreprise de confier une partie de sa production ou des opérations liées à la production (comptabilité, maintenance, etc.) à des entreprises extérieures.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mouvement international de capitaux dans l'objectif de créer ou acheter une unité de production à l'étranger</a:t>
            </a:r>
          </a:p>
        </p:txBody>
      </p:sp>
      <p:pic>
        <p:nvPicPr>
          <p:cNvPr id="9" name="Espace réservé du contenu 15">
            <a:extLst>
              <a:ext uri="{FF2B5EF4-FFF2-40B4-BE49-F238E27FC236}">
                <a16:creationId xmlns:a16="http://schemas.microsoft.com/office/drawing/2014/main" id="{CC4F091D-52DF-DB3D-8D12-B6B2F7737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29" y="249395"/>
            <a:ext cx="958451" cy="990872"/>
          </a:xfrm>
          <a:prstGeom prst="rect">
            <a:avLst/>
          </a:prstGeom>
        </p:spPr>
      </p:pic>
      <p:pic>
        <p:nvPicPr>
          <p:cNvPr id="12" name="Espace réservé du contenu 17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5BAEC523-87E4-63BC-2706-68D4CB82E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246" y="249395"/>
            <a:ext cx="1117474" cy="1045933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C1FD005-1DF4-4D5B-07D3-29D0EB2C78B5}"/>
              </a:ext>
            </a:extLst>
          </p:cNvPr>
          <p:cNvSpPr txBox="1"/>
          <p:nvPr/>
        </p:nvSpPr>
        <p:spPr>
          <a:xfrm>
            <a:off x="6502751" y="1859552"/>
            <a:ext cx="5438423" cy="233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une FMN, e</a:t>
            </a: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xternaliser consiste à…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fermer une unité de production dans un pays pour la rouvrir dans un autre pays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confier une partie de sa production à des entreprises étrangères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Investir à l’étranger pour prendre le contrôle d’autres entreprises</a:t>
            </a:r>
            <a:endParaRPr lang="fr-FR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F22A9B6-BD13-A8CC-B011-46CAD58B6539}"/>
              </a:ext>
            </a:extLst>
          </p:cNvPr>
          <p:cNvSpPr txBox="1"/>
          <p:nvPr/>
        </p:nvSpPr>
        <p:spPr>
          <a:xfrm>
            <a:off x="553897" y="6040663"/>
            <a:ext cx="470863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/>
              <a:t>Des réponses longues et hétérogènes (structure grammaticale, longueur)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CA1C7989-7D02-40AE-3373-8D19C44B8537}"/>
              </a:ext>
            </a:extLst>
          </p:cNvPr>
          <p:cNvSpPr/>
          <p:nvPr/>
        </p:nvSpPr>
        <p:spPr>
          <a:xfrm>
            <a:off x="2272338" y="5350502"/>
            <a:ext cx="483476" cy="586453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74CAD4B-B2DD-77AA-4F53-5E9C66785FB3}"/>
              </a:ext>
            </a:extLst>
          </p:cNvPr>
          <p:cNvSpPr txBox="1"/>
          <p:nvPr/>
        </p:nvSpPr>
        <p:spPr>
          <a:xfrm>
            <a:off x="7832175" y="5117333"/>
            <a:ext cx="2104368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i="1" dirty="0">
                <a:solidFill>
                  <a:srgbClr val="002060"/>
                </a:solidFill>
              </a:rPr>
              <a:t>Verbes à l’infinitif, homogénéité des réponses</a:t>
            </a:r>
          </a:p>
        </p:txBody>
      </p:sp>
      <p:sp>
        <p:nvSpPr>
          <p:cNvPr id="15" name="Flèche : haut 14">
            <a:extLst>
              <a:ext uri="{FF2B5EF4-FFF2-40B4-BE49-F238E27FC236}">
                <a16:creationId xmlns:a16="http://schemas.microsoft.com/office/drawing/2014/main" id="{8BB440C4-59B5-2357-3ECD-E9A6A1831F09}"/>
              </a:ext>
            </a:extLst>
          </p:cNvPr>
          <p:cNvSpPr/>
          <p:nvPr/>
        </p:nvSpPr>
        <p:spPr>
          <a:xfrm rot="21376299">
            <a:off x="8304600" y="4344024"/>
            <a:ext cx="483476" cy="586453"/>
          </a:xfrm>
          <a:prstGeom prst="up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A91082AC-0D35-6FCD-B030-BCC43BD02D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791" y="6206368"/>
            <a:ext cx="1994209" cy="6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47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2027</Words>
  <Application>Microsoft Office PowerPoint</Application>
  <PresentationFormat>Grand écran</PresentationFormat>
  <Paragraphs>244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Thème Office</vt:lpstr>
      <vt:lpstr>Guide pour l’élaboration d’un QCM</vt:lpstr>
      <vt:lpstr>Les conseils pour rédiger un QCM</vt:lpstr>
      <vt:lpstr>Guide pour l’élaboration d’un QCM</vt:lpstr>
      <vt:lpstr>Ne traiter qu’un problème à la fois (1)</vt:lpstr>
      <vt:lpstr>Ne traiter qu’un problème à la fois (2)</vt:lpstr>
      <vt:lpstr>Toujours se demander si ce qu’on teste est pertinent (1)</vt:lpstr>
      <vt:lpstr>Toujours se demander si ce qu’on teste est pertinent (2)</vt:lpstr>
      <vt:lpstr>Construire des problèmes de la façon dont les élèves les rencontrent réellement</vt:lpstr>
      <vt:lpstr>Viser l’efficacité dans la rédaction (économie de mots)</vt:lpstr>
      <vt:lpstr>Guide pour l’élaboration d’un QCM</vt:lpstr>
      <vt:lpstr>Eviter les formulations négatives</vt:lpstr>
      <vt:lpstr>Séparer les informations de la question</vt:lpstr>
      <vt:lpstr>Guide pour l’élaboration d’un QCM</vt:lpstr>
      <vt:lpstr>Si des termes se répètent dans les réponses, les placer plutôt dans la question</vt:lpstr>
      <vt:lpstr>Eviter les distracteurs non pertinents (1)</vt:lpstr>
      <vt:lpstr>Eviter les distracteurs non pertinents (2)</vt:lpstr>
      <vt:lpstr>Les mauvaises réponses doivent être incontestablement fausses</vt:lpstr>
      <vt:lpstr>Les bonnes réponses doivent être incontestablement vraies</vt:lpstr>
      <vt:lpstr>Homogénéité des réponses: contenu, forme, structure grammaticale</vt:lpstr>
      <vt:lpstr>Eviter les termes imprécis « peut », « pourrait » « parfois », « occasionnellement », « peu 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pour l’élaboration d’un QCM</dc:title>
  <dc:creator>CHEYNET Pascal</dc:creator>
  <cp:lastModifiedBy>Corinne Cheynet</cp:lastModifiedBy>
  <cp:revision>162</cp:revision>
  <dcterms:created xsi:type="dcterms:W3CDTF">2022-06-02T15:53:36Z</dcterms:created>
  <dcterms:modified xsi:type="dcterms:W3CDTF">2022-06-18T16:43:38Z</dcterms:modified>
</cp:coreProperties>
</file>