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0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81" r:id="rId2"/>
    <p:sldId id="382" r:id="rId3"/>
    <p:sldId id="383" r:id="rId4"/>
    <p:sldId id="384" r:id="rId5"/>
    <p:sldId id="385" r:id="rId6"/>
    <p:sldId id="386" r:id="rId7"/>
    <p:sldId id="387" r:id="rId8"/>
    <p:sldId id="388" r:id="rId9"/>
    <p:sldId id="389" r:id="rId10"/>
    <p:sldId id="390" r:id="rId11"/>
    <p:sldId id="399" r:id="rId12"/>
    <p:sldId id="400" r:id="rId13"/>
    <p:sldId id="401" r:id="rId14"/>
    <p:sldId id="402" r:id="rId15"/>
    <p:sldId id="403" r:id="rId16"/>
    <p:sldId id="404" r:id="rId17"/>
    <p:sldId id="405" r:id="rId18"/>
    <p:sldId id="406" r:id="rId19"/>
    <p:sldId id="407" r:id="rId20"/>
    <p:sldId id="408" r:id="rId21"/>
    <p:sldId id="409" r:id="rId22"/>
    <p:sldId id="410" r:id="rId23"/>
    <p:sldId id="411" r:id="rId24"/>
    <p:sldId id="412" r:id="rId25"/>
    <p:sldId id="413" r:id="rId26"/>
    <p:sldId id="414" r:id="rId27"/>
    <p:sldId id="416" r:id="rId28"/>
    <p:sldId id="417" r:id="rId29"/>
    <p:sldId id="418" r:id="rId30"/>
    <p:sldId id="419" r:id="rId31"/>
    <p:sldId id="420" r:id="rId32"/>
    <p:sldId id="421" r:id="rId33"/>
    <p:sldId id="422" r:id="rId34"/>
    <p:sldId id="423" r:id="rId35"/>
    <p:sldId id="424" r:id="rId36"/>
    <p:sldId id="425" r:id="rId37"/>
    <p:sldId id="426" r:id="rId38"/>
    <p:sldId id="391" r:id="rId39"/>
    <p:sldId id="415" r:id="rId40"/>
    <p:sldId id="427" r:id="rId41"/>
    <p:sldId id="392" r:id="rId42"/>
    <p:sldId id="393" r:id="rId43"/>
    <p:sldId id="394" r:id="rId44"/>
    <p:sldId id="395" r:id="rId45"/>
    <p:sldId id="396" r:id="rId46"/>
    <p:sldId id="398" r:id="rId4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14"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2F6"/>
    <a:srgbClr val="CDACE6"/>
    <a:srgbClr val="E8D9F3"/>
    <a:srgbClr val="AE78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67" autoAdjust="0"/>
    <p:restoredTop sz="95439" autoAdjust="0"/>
  </p:normalViewPr>
  <p:slideViewPr>
    <p:cSldViewPr showGuides="1">
      <p:cViewPr varScale="1">
        <p:scale>
          <a:sx n="98" d="100"/>
          <a:sy n="98" d="100"/>
        </p:scale>
        <p:origin x="108" y="204"/>
      </p:cViewPr>
      <p:guideLst>
        <p:guide orient="horz" pos="2614"/>
        <p:guide pos="3840"/>
      </p:guideLst>
    </p:cSldViewPr>
  </p:slideViewPr>
  <p:notesTextViewPr>
    <p:cViewPr>
      <p:scale>
        <a:sx n="3" d="2"/>
        <a:sy n="3" d="2"/>
      </p:scale>
      <p:origin x="0" y="0"/>
    </p:cViewPr>
  </p:notesTextViewPr>
  <p:sorterViewPr>
    <p:cViewPr>
      <p:scale>
        <a:sx n="55" d="100"/>
        <a:sy n="55" d="100"/>
      </p:scale>
      <p:origin x="0" y="0"/>
    </p:cViewPr>
  </p:sorterViewPr>
  <p:gridSpacing cx="90001" cy="90001"/>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F7262A-309C-4110-8BFC-C57D187EE0E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063A322-BC0A-4BD2-8841-7934858B30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6FAFA82-E7C2-463F-B44D-71E29ABDB172}"/>
              </a:ext>
            </a:extLst>
          </p:cNvPr>
          <p:cNvSpPr>
            <a:spLocks noGrp="1"/>
          </p:cNvSpPr>
          <p:nvPr>
            <p:ph type="dt" sz="half" idx="10"/>
          </p:nvPr>
        </p:nvSpPr>
        <p:spPr/>
        <p:txBody>
          <a:bodyPr/>
          <a:lstStyle/>
          <a:p>
            <a:fld id="{DC394D37-D1E6-490C-9D5F-99CF5CD89B0D}" type="datetimeFigureOut">
              <a:rPr lang="fr-FR" smtClean="0"/>
              <a:t>03/05/2019</a:t>
            </a:fld>
            <a:endParaRPr lang="fr-FR" dirty="0"/>
          </a:p>
        </p:txBody>
      </p:sp>
      <p:sp>
        <p:nvSpPr>
          <p:cNvPr id="5" name="Espace réservé du pied de page 4">
            <a:extLst>
              <a:ext uri="{FF2B5EF4-FFF2-40B4-BE49-F238E27FC236}">
                <a16:creationId xmlns:a16="http://schemas.microsoft.com/office/drawing/2014/main" id="{6AAB2BFC-B1DB-4CF5-BC34-DB0BC5E40CA5}"/>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06C5EA82-3DA3-4A03-B86F-89932B20E3F5}"/>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3160764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71001A-DE9D-404B-919A-CE9014BA0D66}"/>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8177E57F-1888-490B-A8A7-C596293D21C1}"/>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90AD4FD-6C86-4119-A392-329CE97C67BF}"/>
              </a:ext>
            </a:extLst>
          </p:cNvPr>
          <p:cNvSpPr>
            <a:spLocks noGrp="1"/>
          </p:cNvSpPr>
          <p:nvPr>
            <p:ph type="dt" sz="half" idx="10"/>
          </p:nvPr>
        </p:nvSpPr>
        <p:spPr/>
        <p:txBody>
          <a:bodyPr/>
          <a:lstStyle/>
          <a:p>
            <a:fld id="{DC394D37-D1E6-490C-9D5F-99CF5CD89B0D}" type="datetimeFigureOut">
              <a:rPr lang="fr-FR" smtClean="0"/>
              <a:t>03/05/2019</a:t>
            </a:fld>
            <a:endParaRPr lang="fr-FR" dirty="0"/>
          </a:p>
        </p:txBody>
      </p:sp>
      <p:sp>
        <p:nvSpPr>
          <p:cNvPr id="5" name="Espace réservé du pied de page 4">
            <a:extLst>
              <a:ext uri="{FF2B5EF4-FFF2-40B4-BE49-F238E27FC236}">
                <a16:creationId xmlns:a16="http://schemas.microsoft.com/office/drawing/2014/main" id="{BCEAD2F7-0619-48A7-AC30-2F536F8888AE}"/>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E3F22F49-6134-43C1-836D-C8780E736782}"/>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4330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70E9B07-F472-4D3F-BDEF-62CB9752081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BC97879-5921-4D00-9C08-D3908453C99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E514030-65EE-4324-AB7D-8997684DEE5D}"/>
              </a:ext>
            </a:extLst>
          </p:cNvPr>
          <p:cNvSpPr>
            <a:spLocks noGrp="1"/>
          </p:cNvSpPr>
          <p:nvPr>
            <p:ph type="dt" sz="half" idx="10"/>
          </p:nvPr>
        </p:nvSpPr>
        <p:spPr/>
        <p:txBody>
          <a:bodyPr/>
          <a:lstStyle/>
          <a:p>
            <a:fld id="{DC394D37-D1E6-490C-9D5F-99CF5CD89B0D}" type="datetimeFigureOut">
              <a:rPr lang="fr-FR" smtClean="0"/>
              <a:t>03/05/2019</a:t>
            </a:fld>
            <a:endParaRPr lang="fr-FR" dirty="0"/>
          </a:p>
        </p:txBody>
      </p:sp>
      <p:sp>
        <p:nvSpPr>
          <p:cNvPr id="5" name="Espace réservé du pied de page 4">
            <a:extLst>
              <a:ext uri="{FF2B5EF4-FFF2-40B4-BE49-F238E27FC236}">
                <a16:creationId xmlns:a16="http://schemas.microsoft.com/office/drawing/2014/main" id="{E1E08E2F-FD4D-4A26-B05A-A0305E0D4CC5}"/>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E05C27DF-72C0-4F85-A015-77293AA7303E}"/>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2563378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903876-027B-43C2-8739-8EDDD6DFACA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22C7C05-24C1-4F47-8F4F-54530102925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40D9712-D805-4703-9FA7-34F0CF3D6196}"/>
              </a:ext>
            </a:extLst>
          </p:cNvPr>
          <p:cNvSpPr>
            <a:spLocks noGrp="1"/>
          </p:cNvSpPr>
          <p:nvPr>
            <p:ph type="dt" sz="half" idx="10"/>
          </p:nvPr>
        </p:nvSpPr>
        <p:spPr/>
        <p:txBody>
          <a:bodyPr/>
          <a:lstStyle/>
          <a:p>
            <a:fld id="{DC394D37-D1E6-490C-9D5F-99CF5CD89B0D}" type="datetimeFigureOut">
              <a:rPr lang="fr-FR" smtClean="0"/>
              <a:t>03/05/2019</a:t>
            </a:fld>
            <a:endParaRPr lang="fr-FR" dirty="0"/>
          </a:p>
        </p:txBody>
      </p:sp>
      <p:sp>
        <p:nvSpPr>
          <p:cNvPr id="5" name="Espace réservé du pied de page 4">
            <a:extLst>
              <a:ext uri="{FF2B5EF4-FFF2-40B4-BE49-F238E27FC236}">
                <a16:creationId xmlns:a16="http://schemas.microsoft.com/office/drawing/2014/main" id="{7D390B33-4B99-464E-A9A7-0A50BF8A3C1D}"/>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7F629F1C-AA06-454B-B732-FE24D5D12686}"/>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411087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89CCC0-096C-4E65-9589-4EAA6CDAB53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0DDAF8E-3105-47B1-9A60-692E962499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A5C9D8B3-A49B-4D1F-8EEE-9CFC80441C86}"/>
              </a:ext>
            </a:extLst>
          </p:cNvPr>
          <p:cNvSpPr>
            <a:spLocks noGrp="1"/>
          </p:cNvSpPr>
          <p:nvPr>
            <p:ph type="dt" sz="half" idx="10"/>
          </p:nvPr>
        </p:nvSpPr>
        <p:spPr/>
        <p:txBody>
          <a:bodyPr/>
          <a:lstStyle/>
          <a:p>
            <a:fld id="{DC394D37-D1E6-490C-9D5F-99CF5CD89B0D}" type="datetimeFigureOut">
              <a:rPr lang="fr-FR" smtClean="0"/>
              <a:t>03/05/2019</a:t>
            </a:fld>
            <a:endParaRPr lang="fr-FR" dirty="0"/>
          </a:p>
        </p:txBody>
      </p:sp>
      <p:sp>
        <p:nvSpPr>
          <p:cNvPr id="5" name="Espace réservé du pied de page 4">
            <a:extLst>
              <a:ext uri="{FF2B5EF4-FFF2-40B4-BE49-F238E27FC236}">
                <a16:creationId xmlns:a16="http://schemas.microsoft.com/office/drawing/2014/main" id="{DC1B76A5-8DEF-4C46-B636-F6D9E722767A}"/>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B7705377-D01E-40D7-9244-D84C4E7F795E}"/>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3624819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6279F7-808C-4330-957C-519C1302E17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E277426-5FAA-444C-B139-C2C1E006233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01AFBBB-1F93-48C2-933B-DF2FDB1EB24D}"/>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182C71A-6C8B-48F1-8AFB-E4050B19D535}"/>
              </a:ext>
            </a:extLst>
          </p:cNvPr>
          <p:cNvSpPr>
            <a:spLocks noGrp="1"/>
          </p:cNvSpPr>
          <p:nvPr>
            <p:ph type="dt" sz="half" idx="10"/>
          </p:nvPr>
        </p:nvSpPr>
        <p:spPr/>
        <p:txBody>
          <a:bodyPr/>
          <a:lstStyle/>
          <a:p>
            <a:fld id="{DC394D37-D1E6-490C-9D5F-99CF5CD89B0D}" type="datetimeFigureOut">
              <a:rPr lang="fr-FR" smtClean="0"/>
              <a:t>03/05/2019</a:t>
            </a:fld>
            <a:endParaRPr lang="fr-FR" dirty="0"/>
          </a:p>
        </p:txBody>
      </p:sp>
      <p:sp>
        <p:nvSpPr>
          <p:cNvPr id="6" name="Espace réservé du pied de page 5">
            <a:extLst>
              <a:ext uri="{FF2B5EF4-FFF2-40B4-BE49-F238E27FC236}">
                <a16:creationId xmlns:a16="http://schemas.microsoft.com/office/drawing/2014/main" id="{B1284A33-45A0-46FB-B041-2A829A5915C4}"/>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337CA5E8-4A42-4BB0-9B64-FC9127C423A2}"/>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2310303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7A3E52-A138-48E1-B829-EB99A2E0846F}"/>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41ADBA3-5310-4D81-865C-BA414BD31F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EE204EE2-DC9A-4044-B910-1EAEF1C6608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3D2DD860-F5A2-4AF7-9952-7266282504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5CD51DFC-A049-4F8B-8850-CA6F8A92DAE1}"/>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25B94F81-4920-4156-A45A-5900A5B90259}"/>
              </a:ext>
            </a:extLst>
          </p:cNvPr>
          <p:cNvSpPr>
            <a:spLocks noGrp="1"/>
          </p:cNvSpPr>
          <p:nvPr>
            <p:ph type="dt" sz="half" idx="10"/>
          </p:nvPr>
        </p:nvSpPr>
        <p:spPr/>
        <p:txBody>
          <a:bodyPr/>
          <a:lstStyle/>
          <a:p>
            <a:fld id="{DC394D37-D1E6-490C-9D5F-99CF5CD89B0D}" type="datetimeFigureOut">
              <a:rPr lang="fr-FR" smtClean="0"/>
              <a:t>03/05/2019</a:t>
            </a:fld>
            <a:endParaRPr lang="fr-FR" dirty="0"/>
          </a:p>
        </p:txBody>
      </p:sp>
      <p:sp>
        <p:nvSpPr>
          <p:cNvPr id="8" name="Espace réservé du pied de page 7">
            <a:extLst>
              <a:ext uri="{FF2B5EF4-FFF2-40B4-BE49-F238E27FC236}">
                <a16:creationId xmlns:a16="http://schemas.microsoft.com/office/drawing/2014/main" id="{225A9CAE-1FEA-4E15-B77F-DDFDB9043504}"/>
              </a:ext>
            </a:extLst>
          </p:cNvPr>
          <p:cNvSpPr>
            <a:spLocks noGrp="1"/>
          </p:cNvSpPr>
          <p:nvPr>
            <p:ph type="ftr" sz="quarter" idx="11"/>
          </p:nvPr>
        </p:nvSpPr>
        <p:spPr/>
        <p:txBody>
          <a:bodyPr/>
          <a:lstStyle/>
          <a:p>
            <a:endParaRPr lang="fr-FR" dirty="0"/>
          </a:p>
        </p:txBody>
      </p:sp>
      <p:sp>
        <p:nvSpPr>
          <p:cNvPr id="9" name="Espace réservé du numéro de diapositive 8">
            <a:extLst>
              <a:ext uri="{FF2B5EF4-FFF2-40B4-BE49-F238E27FC236}">
                <a16:creationId xmlns:a16="http://schemas.microsoft.com/office/drawing/2014/main" id="{A1C122AD-4712-4654-9524-55E7ECDCBF77}"/>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2573599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1B48EC-237C-4D58-8A9C-22A791D41C73}"/>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2BC77FC6-EBDF-4569-8207-D25B712F8845}"/>
              </a:ext>
            </a:extLst>
          </p:cNvPr>
          <p:cNvSpPr>
            <a:spLocks noGrp="1"/>
          </p:cNvSpPr>
          <p:nvPr>
            <p:ph type="dt" sz="half" idx="10"/>
          </p:nvPr>
        </p:nvSpPr>
        <p:spPr/>
        <p:txBody>
          <a:bodyPr/>
          <a:lstStyle/>
          <a:p>
            <a:fld id="{DC394D37-D1E6-490C-9D5F-99CF5CD89B0D}" type="datetimeFigureOut">
              <a:rPr lang="fr-FR" smtClean="0"/>
              <a:t>03/05/2019</a:t>
            </a:fld>
            <a:endParaRPr lang="fr-FR" dirty="0"/>
          </a:p>
        </p:txBody>
      </p:sp>
      <p:sp>
        <p:nvSpPr>
          <p:cNvPr id="4" name="Espace réservé du pied de page 3">
            <a:extLst>
              <a:ext uri="{FF2B5EF4-FFF2-40B4-BE49-F238E27FC236}">
                <a16:creationId xmlns:a16="http://schemas.microsoft.com/office/drawing/2014/main" id="{26AB4F3E-95E4-4899-BC90-7DE11DD6F8AF}"/>
              </a:ext>
            </a:extLst>
          </p:cNvPr>
          <p:cNvSpPr>
            <a:spLocks noGrp="1"/>
          </p:cNvSpPr>
          <p:nvPr>
            <p:ph type="ftr" sz="quarter" idx="11"/>
          </p:nvPr>
        </p:nvSpPr>
        <p:spPr/>
        <p:txBody>
          <a:bodyPr/>
          <a:lstStyle/>
          <a:p>
            <a:endParaRPr lang="fr-FR" dirty="0"/>
          </a:p>
        </p:txBody>
      </p:sp>
      <p:sp>
        <p:nvSpPr>
          <p:cNvPr id="5" name="Espace réservé du numéro de diapositive 4">
            <a:extLst>
              <a:ext uri="{FF2B5EF4-FFF2-40B4-BE49-F238E27FC236}">
                <a16:creationId xmlns:a16="http://schemas.microsoft.com/office/drawing/2014/main" id="{CFCFAB30-4E60-4267-97F7-6EB49C69D7DD}"/>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3235204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94A354D-D75C-42B4-8E1B-60EB0B2FD776}"/>
              </a:ext>
            </a:extLst>
          </p:cNvPr>
          <p:cNvSpPr>
            <a:spLocks noGrp="1"/>
          </p:cNvSpPr>
          <p:nvPr>
            <p:ph type="dt" sz="half" idx="10"/>
          </p:nvPr>
        </p:nvSpPr>
        <p:spPr/>
        <p:txBody>
          <a:bodyPr/>
          <a:lstStyle/>
          <a:p>
            <a:fld id="{DC394D37-D1E6-490C-9D5F-99CF5CD89B0D}" type="datetimeFigureOut">
              <a:rPr lang="fr-FR" smtClean="0"/>
              <a:t>03/05/2019</a:t>
            </a:fld>
            <a:endParaRPr lang="fr-FR" dirty="0"/>
          </a:p>
        </p:txBody>
      </p:sp>
      <p:sp>
        <p:nvSpPr>
          <p:cNvPr id="3" name="Espace réservé du pied de page 2">
            <a:extLst>
              <a:ext uri="{FF2B5EF4-FFF2-40B4-BE49-F238E27FC236}">
                <a16:creationId xmlns:a16="http://schemas.microsoft.com/office/drawing/2014/main" id="{B8DF29D6-FE1A-4CA1-A2C5-BBDAE1B33B63}"/>
              </a:ext>
            </a:extLst>
          </p:cNvPr>
          <p:cNvSpPr>
            <a:spLocks noGrp="1"/>
          </p:cNvSpPr>
          <p:nvPr>
            <p:ph type="ftr" sz="quarter" idx="1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0885EED2-3646-4E39-887A-9CDFD97AD80A}"/>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2838077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DFD364-0EF0-4746-ABE2-8CCEF6D810E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8949A7CC-B70F-4383-A46B-3EDB28EA0A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2E6892A-EA8F-49B1-9B79-00DA876737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9FF2971-DF2B-45B2-81AB-0C178038B5A7}"/>
              </a:ext>
            </a:extLst>
          </p:cNvPr>
          <p:cNvSpPr>
            <a:spLocks noGrp="1"/>
          </p:cNvSpPr>
          <p:nvPr>
            <p:ph type="dt" sz="half" idx="10"/>
          </p:nvPr>
        </p:nvSpPr>
        <p:spPr/>
        <p:txBody>
          <a:bodyPr/>
          <a:lstStyle/>
          <a:p>
            <a:fld id="{DC394D37-D1E6-490C-9D5F-99CF5CD89B0D}" type="datetimeFigureOut">
              <a:rPr lang="fr-FR" smtClean="0"/>
              <a:t>03/05/2019</a:t>
            </a:fld>
            <a:endParaRPr lang="fr-FR" dirty="0"/>
          </a:p>
        </p:txBody>
      </p:sp>
      <p:sp>
        <p:nvSpPr>
          <p:cNvPr id="6" name="Espace réservé du pied de page 5">
            <a:extLst>
              <a:ext uri="{FF2B5EF4-FFF2-40B4-BE49-F238E27FC236}">
                <a16:creationId xmlns:a16="http://schemas.microsoft.com/office/drawing/2014/main" id="{C953353D-677D-4B0D-81C8-2952BD7935EF}"/>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9B359C68-6E74-4B31-BD97-D53ADEE44D39}"/>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2091160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89F4D5-E206-4135-AC76-B98CE08A02B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36A89E5-3A76-48CC-B42F-0FEA61B85B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a:extLst>
              <a:ext uri="{FF2B5EF4-FFF2-40B4-BE49-F238E27FC236}">
                <a16:creationId xmlns:a16="http://schemas.microsoft.com/office/drawing/2014/main" id="{E8FF17A7-C186-4A9F-9907-C873C82C3C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01E682B-476D-4A8C-88DC-FCC8489CEDB4}"/>
              </a:ext>
            </a:extLst>
          </p:cNvPr>
          <p:cNvSpPr>
            <a:spLocks noGrp="1"/>
          </p:cNvSpPr>
          <p:nvPr>
            <p:ph type="dt" sz="half" idx="10"/>
          </p:nvPr>
        </p:nvSpPr>
        <p:spPr/>
        <p:txBody>
          <a:bodyPr/>
          <a:lstStyle/>
          <a:p>
            <a:fld id="{DC394D37-D1E6-490C-9D5F-99CF5CD89B0D}" type="datetimeFigureOut">
              <a:rPr lang="fr-FR" smtClean="0"/>
              <a:t>03/05/2019</a:t>
            </a:fld>
            <a:endParaRPr lang="fr-FR" dirty="0"/>
          </a:p>
        </p:txBody>
      </p:sp>
      <p:sp>
        <p:nvSpPr>
          <p:cNvPr id="6" name="Espace réservé du pied de page 5">
            <a:extLst>
              <a:ext uri="{FF2B5EF4-FFF2-40B4-BE49-F238E27FC236}">
                <a16:creationId xmlns:a16="http://schemas.microsoft.com/office/drawing/2014/main" id="{31149C68-8796-4D32-BCC7-FAAFF7DAD411}"/>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D9FCB114-4A6A-4B54-B701-E8C5E53A4BBF}"/>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2144453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1A4DC3E8-9DF7-4EB3-AB8D-61CF58FF28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0D3AF18A-A7B3-4927-8AED-A11E08E1F8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21E3768-C682-4948-AA4B-0C59D34914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394D37-D1E6-490C-9D5F-99CF5CD89B0D}" type="datetimeFigureOut">
              <a:rPr lang="fr-FR" smtClean="0"/>
              <a:t>03/05/2019</a:t>
            </a:fld>
            <a:endParaRPr lang="fr-FR" dirty="0"/>
          </a:p>
        </p:txBody>
      </p:sp>
      <p:sp>
        <p:nvSpPr>
          <p:cNvPr id="5" name="Espace réservé du pied de page 4">
            <a:extLst>
              <a:ext uri="{FF2B5EF4-FFF2-40B4-BE49-F238E27FC236}">
                <a16:creationId xmlns:a16="http://schemas.microsoft.com/office/drawing/2014/main" id="{FD4B23CB-8A6F-4492-A10F-A83C970794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D8DFAD21-5FEE-4579-B536-69B7A1AF1E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3B5CD7-D76F-42FB-BA9E-DC2198D39462}" type="slidenum">
              <a:rPr lang="fr-FR" smtClean="0"/>
              <a:t>‹N°›</a:t>
            </a:fld>
            <a:endParaRPr lang="fr-FR" dirty="0"/>
          </a:p>
        </p:txBody>
      </p:sp>
    </p:spTree>
    <p:extLst>
      <p:ext uri="{BB962C8B-B14F-4D97-AF65-F5344CB8AC3E}">
        <p14:creationId xmlns:p14="http://schemas.microsoft.com/office/powerpoint/2010/main" val="3899564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tags" Target="../tags/tag60.xml"/><Relationship Id="rId7" Type="http://schemas.openxmlformats.org/officeDocument/2006/relationships/slideLayout" Target="../slideLayouts/slideLayout1.xml"/><Relationship Id="rId2" Type="http://schemas.openxmlformats.org/officeDocument/2006/relationships/tags" Target="../tags/tag59.xml"/><Relationship Id="rId1" Type="http://schemas.openxmlformats.org/officeDocument/2006/relationships/tags" Target="../tags/tag58.xml"/><Relationship Id="rId6" Type="http://schemas.openxmlformats.org/officeDocument/2006/relationships/tags" Target="../tags/tag63.xml"/><Relationship Id="rId5" Type="http://schemas.openxmlformats.org/officeDocument/2006/relationships/tags" Target="../tags/tag62.xml"/><Relationship Id="rId4" Type="http://schemas.openxmlformats.org/officeDocument/2006/relationships/tags" Target="../tags/tag61.xml"/></Relationships>
</file>

<file path=ppt/slides/_rels/slide11.xml.rels><?xml version="1.0" encoding="UTF-8" standalone="yes"?>
<Relationships xmlns="http://schemas.openxmlformats.org/package/2006/relationships"><Relationship Id="rId3" Type="http://schemas.openxmlformats.org/officeDocument/2006/relationships/tags" Target="../tags/tag66.xml"/><Relationship Id="rId7" Type="http://schemas.openxmlformats.org/officeDocument/2006/relationships/slideLayout" Target="../slideLayouts/slideLayout1.xml"/><Relationship Id="rId2" Type="http://schemas.openxmlformats.org/officeDocument/2006/relationships/tags" Target="../tags/tag65.xml"/><Relationship Id="rId1" Type="http://schemas.openxmlformats.org/officeDocument/2006/relationships/tags" Target="../tags/tag64.xml"/><Relationship Id="rId6" Type="http://schemas.openxmlformats.org/officeDocument/2006/relationships/tags" Target="../tags/tag69.xml"/><Relationship Id="rId5" Type="http://schemas.openxmlformats.org/officeDocument/2006/relationships/tags" Target="../tags/tag68.xml"/><Relationship Id="rId4" Type="http://schemas.openxmlformats.org/officeDocument/2006/relationships/tags" Target="../tags/tag67.xml"/></Relationships>
</file>

<file path=ppt/slides/_rels/slide12.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72.xml"/><Relationship Id="rId7" Type="http://schemas.openxmlformats.org/officeDocument/2006/relationships/tags" Target="../tags/tag76.xml"/><Relationship Id="rId2" Type="http://schemas.openxmlformats.org/officeDocument/2006/relationships/tags" Target="../tags/tag71.xml"/><Relationship Id="rId1" Type="http://schemas.openxmlformats.org/officeDocument/2006/relationships/tags" Target="../tags/tag70.xml"/><Relationship Id="rId6" Type="http://schemas.openxmlformats.org/officeDocument/2006/relationships/tags" Target="../tags/tag75.xml"/><Relationship Id="rId5" Type="http://schemas.openxmlformats.org/officeDocument/2006/relationships/tags" Target="../tags/tag74.xml"/><Relationship Id="rId4" Type="http://schemas.openxmlformats.org/officeDocument/2006/relationships/tags" Target="../tags/tag73.xml"/></Relationships>
</file>

<file path=ppt/slides/_rels/slide13.xml.rels><?xml version="1.0" encoding="UTF-8" standalone="yes"?>
<Relationships xmlns="http://schemas.openxmlformats.org/package/2006/relationships"><Relationship Id="rId8" Type="http://schemas.openxmlformats.org/officeDocument/2006/relationships/tags" Target="../tags/tag84.xml"/><Relationship Id="rId3" Type="http://schemas.openxmlformats.org/officeDocument/2006/relationships/tags" Target="../tags/tag79.xml"/><Relationship Id="rId7" Type="http://schemas.openxmlformats.org/officeDocument/2006/relationships/tags" Target="../tags/tag83.xml"/><Relationship Id="rId2" Type="http://schemas.openxmlformats.org/officeDocument/2006/relationships/tags" Target="../tags/tag78.xml"/><Relationship Id="rId1" Type="http://schemas.openxmlformats.org/officeDocument/2006/relationships/tags" Target="../tags/tag77.xml"/><Relationship Id="rId6" Type="http://schemas.openxmlformats.org/officeDocument/2006/relationships/tags" Target="../tags/tag82.xml"/><Relationship Id="rId11" Type="http://schemas.openxmlformats.org/officeDocument/2006/relationships/hyperlink" Target="https://www.insee.fr/fr/statistiques/3138704" TargetMode="External"/><Relationship Id="rId5" Type="http://schemas.openxmlformats.org/officeDocument/2006/relationships/tags" Target="../tags/tag81.xml"/><Relationship Id="rId10" Type="http://schemas.openxmlformats.org/officeDocument/2006/relationships/image" Target="../media/image1.png"/><Relationship Id="rId4" Type="http://schemas.openxmlformats.org/officeDocument/2006/relationships/tags" Target="../tags/tag80.xml"/><Relationship Id="rId9"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tags" Target="../tags/tag92.xml"/><Relationship Id="rId3" Type="http://schemas.openxmlformats.org/officeDocument/2006/relationships/tags" Target="../tags/tag87.xml"/><Relationship Id="rId7" Type="http://schemas.openxmlformats.org/officeDocument/2006/relationships/tags" Target="../tags/tag91.xml"/><Relationship Id="rId2" Type="http://schemas.openxmlformats.org/officeDocument/2006/relationships/tags" Target="../tags/tag86.xml"/><Relationship Id="rId1" Type="http://schemas.openxmlformats.org/officeDocument/2006/relationships/tags" Target="../tags/tag85.xml"/><Relationship Id="rId6" Type="http://schemas.openxmlformats.org/officeDocument/2006/relationships/tags" Target="../tags/tag90.xml"/><Relationship Id="rId11" Type="http://schemas.openxmlformats.org/officeDocument/2006/relationships/image" Target="../media/image2.png"/><Relationship Id="rId5" Type="http://schemas.openxmlformats.org/officeDocument/2006/relationships/tags" Target="../tags/tag89.xml"/><Relationship Id="rId10" Type="http://schemas.openxmlformats.org/officeDocument/2006/relationships/slideLayout" Target="../slideLayouts/slideLayout1.xml"/><Relationship Id="rId4" Type="http://schemas.openxmlformats.org/officeDocument/2006/relationships/tags" Target="../tags/tag88.xml"/><Relationship Id="rId9" Type="http://schemas.openxmlformats.org/officeDocument/2006/relationships/tags" Target="../tags/tag93.xml"/></Relationships>
</file>

<file path=ppt/slides/_rels/slide15.xml.rels><?xml version="1.0" encoding="UTF-8" standalone="yes"?>
<Relationships xmlns="http://schemas.openxmlformats.org/package/2006/relationships"><Relationship Id="rId8" Type="http://schemas.openxmlformats.org/officeDocument/2006/relationships/tags" Target="../tags/tag101.xml"/><Relationship Id="rId13" Type="http://schemas.openxmlformats.org/officeDocument/2006/relationships/slideLayout" Target="../slideLayouts/slideLayout1.xml"/><Relationship Id="rId3" Type="http://schemas.openxmlformats.org/officeDocument/2006/relationships/tags" Target="../tags/tag96.xml"/><Relationship Id="rId7" Type="http://schemas.openxmlformats.org/officeDocument/2006/relationships/tags" Target="../tags/tag100.xml"/><Relationship Id="rId12" Type="http://schemas.openxmlformats.org/officeDocument/2006/relationships/tags" Target="../tags/tag105.xml"/><Relationship Id="rId2" Type="http://schemas.openxmlformats.org/officeDocument/2006/relationships/tags" Target="../tags/tag95.xml"/><Relationship Id="rId1" Type="http://schemas.openxmlformats.org/officeDocument/2006/relationships/tags" Target="../tags/tag94.xml"/><Relationship Id="rId6" Type="http://schemas.openxmlformats.org/officeDocument/2006/relationships/tags" Target="../tags/tag99.xml"/><Relationship Id="rId11" Type="http://schemas.openxmlformats.org/officeDocument/2006/relationships/tags" Target="../tags/tag104.xml"/><Relationship Id="rId5" Type="http://schemas.openxmlformats.org/officeDocument/2006/relationships/tags" Target="../tags/tag98.xml"/><Relationship Id="rId10" Type="http://schemas.openxmlformats.org/officeDocument/2006/relationships/tags" Target="../tags/tag103.xml"/><Relationship Id="rId4" Type="http://schemas.openxmlformats.org/officeDocument/2006/relationships/tags" Target="../tags/tag97.xml"/><Relationship Id="rId9" Type="http://schemas.openxmlformats.org/officeDocument/2006/relationships/tags" Target="../tags/tag102.xml"/><Relationship Id="rId14" Type="http://schemas.openxmlformats.org/officeDocument/2006/relationships/hyperlink" Target="https://www.lemonde.fr/international/article/2004/10/27/typologie-de-l-abstention-en-france_384676_3210.html" TargetMode="External"/></Relationships>
</file>

<file path=ppt/slides/_rels/slide16.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108.xml"/><Relationship Id="rId7" Type="http://schemas.openxmlformats.org/officeDocument/2006/relationships/tags" Target="../tags/tag112.xml"/><Relationship Id="rId2" Type="http://schemas.openxmlformats.org/officeDocument/2006/relationships/tags" Target="../tags/tag107.xml"/><Relationship Id="rId1" Type="http://schemas.openxmlformats.org/officeDocument/2006/relationships/tags" Target="../tags/tag106.xml"/><Relationship Id="rId6" Type="http://schemas.openxmlformats.org/officeDocument/2006/relationships/tags" Target="../tags/tag111.xml"/><Relationship Id="rId5" Type="http://schemas.openxmlformats.org/officeDocument/2006/relationships/tags" Target="../tags/tag110.xml"/><Relationship Id="rId4" Type="http://schemas.openxmlformats.org/officeDocument/2006/relationships/tags" Target="../tags/tag109.xml"/></Relationships>
</file>

<file path=ppt/slides/_rels/slide17.xml.rels><?xml version="1.0" encoding="UTF-8" standalone="yes"?>
<Relationships xmlns="http://schemas.openxmlformats.org/package/2006/relationships"><Relationship Id="rId3" Type="http://schemas.openxmlformats.org/officeDocument/2006/relationships/tags" Target="../tags/tag115.xml"/><Relationship Id="rId7" Type="http://schemas.openxmlformats.org/officeDocument/2006/relationships/slideLayout" Target="../slideLayouts/slideLayout1.xml"/><Relationship Id="rId2" Type="http://schemas.openxmlformats.org/officeDocument/2006/relationships/tags" Target="../tags/tag114.xml"/><Relationship Id="rId1" Type="http://schemas.openxmlformats.org/officeDocument/2006/relationships/tags" Target="../tags/tag113.xml"/><Relationship Id="rId6" Type="http://schemas.openxmlformats.org/officeDocument/2006/relationships/tags" Target="../tags/tag118.xml"/><Relationship Id="rId5" Type="http://schemas.openxmlformats.org/officeDocument/2006/relationships/tags" Target="../tags/tag117.xml"/><Relationship Id="rId4" Type="http://schemas.openxmlformats.org/officeDocument/2006/relationships/tags" Target="../tags/tag116.xml"/></Relationships>
</file>

<file path=ppt/slides/_rels/slide18.xml.rels><?xml version="1.0" encoding="UTF-8" standalone="yes"?>
<Relationships xmlns="http://schemas.openxmlformats.org/package/2006/relationships"><Relationship Id="rId3" Type="http://schemas.openxmlformats.org/officeDocument/2006/relationships/tags" Target="../tags/tag121.xml"/><Relationship Id="rId7" Type="http://schemas.openxmlformats.org/officeDocument/2006/relationships/slideLayout" Target="../slideLayouts/slideLayout1.xml"/><Relationship Id="rId2" Type="http://schemas.openxmlformats.org/officeDocument/2006/relationships/tags" Target="../tags/tag120.xml"/><Relationship Id="rId1" Type="http://schemas.openxmlformats.org/officeDocument/2006/relationships/tags" Target="../tags/tag119.xml"/><Relationship Id="rId6" Type="http://schemas.openxmlformats.org/officeDocument/2006/relationships/tags" Target="../tags/tag124.xml"/><Relationship Id="rId5" Type="http://schemas.openxmlformats.org/officeDocument/2006/relationships/tags" Target="../tags/tag123.xml"/><Relationship Id="rId4" Type="http://schemas.openxmlformats.org/officeDocument/2006/relationships/tags" Target="../tags/tag122.xml"/></Relationships>
</file>

<file path=ppt/slides/_rels/slide19.xml.rels><?xml version="1.0" encoding="UTF-8" standalone="yes"?>
<Relationships xmlns="http://schemas.openxmlformats.org/package/2006/relationships"><Relationship Id="rId3" Type="http://schemas.openxmlformats.org/officeDocument/2006/relationships/tags" Target="../tags/tag127.xml"/><Relationship Id="rId7" Type="http://schemas.openxmlformats.org/officeDocument/2006/relationships/slideLayout" Target="../slideLayouts/slideLayout1.xml"/><Relationship Id="rId2" Type="http://schemas.openxmlformats.org/officeDocument/2006/relationships/tags" Target="../tags/tag126.xml"/><Relationship Id="rId1" Type="http://schemas.openxmlformats.org/officeDocument/2006/relationships/tags" Target="../tags/tag125.xml"/><Relationship Id="rId6" Type="http://schemas.openxmlformats.org/officeDocument/2006/relationships/tags" Target="../tags/tag130.xml"/><Relationship Id="rId5" Type="http://schemas.openxmlformats.org/officeDocument/2006/relationships/tags" Target="../tags/tag129.xml"/><Relationship Id="rId4" Type="http://schemas.openxmlformats.org/officeDocument/2006/relationships/tags" Target="../tags/tag128.xml"/></Relationships>
</file>

<file path=ppt/slides/_rels/slide2.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slideLayout" Target="../slideLayouts/slideLayout1.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tags" Target="../tags/tag12.xml"/><Relationship Id="rId5" Type="http://schemas.openxmlformats.org/officeDocument/2006/relationships/tags" Target="../tags/tag11.xml"/><Relationship Id="rId4" Type="http://schemas.openxmlformats.org/officeDocument/2006/relationships/tags" Target="../tags/tag10.xml"/></Relationships>
</file>

<file path=ppt/slides/_rels/slide20.xml.rels><?xml version="1.0" encoding="UTF-8" standalone="yes"?>
<Relationships xmlns="http://schemas.openxmlformats.org/package/2006/relationships"><Relationship Id="rId3" Type="http://schemas.openxmlformats.org/officeDocument/2006/relationships/tags" Target="../tags/tag133.xml"/><Relationship Id="rId7" Type="http://schemas.openxmlformats.org/officeDocument/2006/relationships/slideLayout" Target="../slideLayouts/slideLayout1.xml"/><Relationship Id="rId2" Type="http://schemas.openxmlformats.org/officeDocument/2006/relationships/tags" Target="../tags/tag132.xml"/><Relationship Id="rId1" Type="http://schemas.openxmlformats.org/officeDocument/2006/relationships/tags" Target="../tags/tag131.xml"/><Relationship Id="rId6" Type="http://schemas.openxmlformats.org/officeDocument/2006/relationships/tags" Target="../tags/tag136.xml"/><Relationship Id="rId5" Type="http://schemas.openxmlformats.org/officeDocument/2006/relationships/tags" Target="../tags/tag135.xml"/><Relationship Id="rId4" Type="http://schemas.openxmlformats.org/officeDocument/2006/relationships/tags" Target="../tags/tag134.xml"/></Relationships>
</file>

<file path=ppt/slides/_rels/slide21.xml.rels><?xml version="1.0" encoding="UTF-8" standalone="yes"?>
<Relationships xmlns="http://schemas.openxmlformats.org/package/2006/relationships"><Relationship Id="rId8" Type="http://schemas.openxmlformats.org/officeDocument/2006/relationships/tags" Target="../tags/tag144.xml"/><Relationship Id="rId3" Type="http://schemas.openxmlformats.org/officeDocument/2006/relationships/tags" Target="../tags/tag139.xml"/><Relationship Id="rId7" Type="http://schemas.openxmlformats.org/officeDocument/2006/relationships/tags" Target="../tags/tag143.xml"/><Relationship Id="rId2" Type="http://schemas.openxmlformats.org/officeDocument/2006/relationships/tags" Target="../tags/tag138.xml"/><Relationship Id="rId1" Type="http://schemas.openxmlformats.org/officeDocument/2006/relationships/tags" Target="../tags/tag137.xml"/><Relationship Id="rId6" Type="http://schemas.openxmlformats.org/officeDocument/2006/relationships/tags" Target="../tags/tag142.xml"/><Relationship Id="rId5" Type="http://schemas.openxmlformats.org/officeDocument/2006/relationships/tags" Target="../tags/tag141.xml"/><Relationship Id="rId10" Type="http://schemas.openxmlformats.org/officeDocument/2006/relationships/slideLayout" Target="../slideLayouts/slideLayout1.xml"/><Relationship Id="rId4" Type="http://schemas.openxmlformats.org/officeDocument/2006/relationships/tags" Target="../tags/tag140.xml"/><Relationship Id="rId9" Type="http://schemas.openxmlformats.org/officeDocument/2006/relationships/tags" Target="../tags/tag145.xml"/></Relationships>
</file>

<file path=ppt/slides/_rels/slide22.xml.rels><?xml version="1.0" encoding="UTF-8" standalone="yes"?>
<Relationships xmlns="http://schemas.openxmlformats.org/package/2006/relationships"><Relationship Id="rId3" Type="http://schemas.openxmlformats.org/officeDocument/2006/relationships/tags" Target="../tags/tag148.xml"/><Relationship Id="rId7" Type="http://schemas.openxmlformats.org/officeDocument/2006/relationships/slideLayout" Target="../slideLayouts/slideLayout1.xml"/><Relationship Id="rId2" Type="http://schemas.openxmlformats.org/officeDocument/2006/relationships/tags" Target="../tags/tag147.xml"/><Relationship Id="rId1" Type="http://schemas.openxmlformats.org/officeDocument/2006/relationships/tags" Target="../tags/tag146.xml"/><Relationship Id="rId6" Type="http://schemas.openxmlformats.org/officeDocument/2006/relationships/tags" Target="../tags/tag151.xml"/><Relationship Id="rId5" Type="http://schemas.openxmlformats.org/officeDocument/2006/relationships/tags" Target="../tags/tag150.xml"/><Relationship Id="rId4" Type="http://schemas.openxmlformats.org/officeDocument/2006/relationships/tags" Target="../tags/tag149.xml"/></Relationships>
</file>

<file path=ppt/slides/_rels/slide23.xml.rels><?xml version="1.0" encoding="UTF-8" standalone="yes"?>
<Relationships xmlns="http://schemas.openxmlformats.org/package/2006/relationships"><Relationship Id="rId3" Type="http://schemas.openxmlformats.org/officeDocument/2006/relationships/tags" Target="../tags/tag154.xml"/><Relationship Id="rId7" Type="http://schemas.openxmlformats.org/officeDocument/2006/relationships/slideLayout" Target="../slideLayouts/slideLayout1.xml"/><Relationship Id="rId2" Type="http://schemas.openxmlformats.org/officeDocument/2006/relationships/tags" Target="../tags/tag153.xml"/><Relationship Id="rId1" Type="http://schemas.openxmlformats.org/officeDocument/2006/relationships/tags" Target="../tags/tag152.xml"/><Relationship Id="rId6" Type="http://schemas.openxmlformats.org/officeDocument/2006/relationships/tags" Target="../tags/tag157.xml"/><Relationship Id="rId5" Type="http://schemas.openxmlformats.org/officeDocument/2006/relationships/tags" Target="../tags/tag156.xml"/><Relationship Id="rId4" Type="http://schemas.openxmlformats.org/officeDocument/2006/relationships/tags" Target="../tags/tag155.xml"/></Relationships>
</file>

<file path=ppt/slides/_rels/slide24.xml.rels><?xml version="1.0" encoding="UTF-8" standalone="yes"?>
<Relationships xmlns="http://schemas.openxmlformats.org/package/2006/relationships"><Relationship Id="rId3" Type="http://schemas.openxmlformats.org/officeDocument/2006/relationships/tags" Target="../tags/tag160.xml"/><Relationship Id="rId7" Type="http://schemas.openxmlformats.org/officeDocument/2006/relationships/slideLayout" Target="../slideLayouts/slideLayout1.xml"/><Relationship Id="rId2" Type="http://schemas.openxmlformats.org/officeDocument/2006/relationships/tags" Target="../tags/tag159.xml"/><Relationship Id="rId1" Type="http://schemas.openxmlformats.org/officeDocument/2006/relationships/tags" Target="../tags/tag158.xml"/><Relationship Id="rId6" Type="http://schemas.openxmlformats.org/officeDocument/2006/relationships/tags" Target="../tags/tag163.xml"/><Relationship Id="rId5" Type="http://schemas.openxmlformats.org/officeDocument/2006/relationships/tags" Target="../tags/tag162.xml"/><Relationship Id="rId4" Type="http://schemas.openxmlformats.org/officeDocument/2006/relationships/tags" Target="../tags/tag161.xml"/></Relationships>
</file>

<file path=ppt/slides/_rels/slide25.xml.rels><?xml version="1.0" encoding="UTF-8" standalone="yes"?>
<Relationships xmlns="http://schemas.openxmlformats.org/package/2006/relationships"><Relationship Id="rId3" Type="http://schemas.openxmlformats.org/officeDocument/2006/relationships/tags" Target="../tags/tag166.xml"/><Relationship Id="rId7" Type="http://schemas.openxmlformats.org/officeDocument/2006/relationships/slideLayout" Target="../slideLayouts/slideLayout1.xml"/><Relationship Id="rId2" Type="http://schemas.openxmlformats.org/officeDocument/2006/relationships/tags" Target="../tags/tag165.xml"/><Relationship Id="rId1" Type="http://schemas.openxmlformats.org/officeDocument/2006/relationships/tags" Target="../tags/tag164.xml"/><Relationship Id="rId6" Type="http://schemas.openxmlformats.org/officeDocument/2006/relationships/tags" Target="../tags/tag169.xml"/><Relationship Id="rId5" Type="http://schemas.openxmlformats.org/officeDocument/2006/relationships/tags" Target="../tags/tag168.xml"/><Relationship Id="rId4" Type="http://schemas.openxmlformats.org/officeDocument/2006/relationships/tags" Target="../tags/tag167.xml"/></Relationships>
</file>

<file path=ppt/slides/_rels/slide26.xml.rels><?xml version="1.0" encoding="UTF-8" standalone="yes"?>
<Relationships xmlns="http://schemas.openxmlformats.org/package/2006/relationships"><Relationship Id="rId3" Type="http://schemas.openxmlformats.org/officeDocument/2006/relationships/tags" Target="../tags/tag172.xml"/><Relationship Id="rId7" Type="http://schemas.openxmlformats.org/officeDocument/2006/relationships/slideLayout" Target="../slideLayouts/slideLayout1.xml"/><Relationship Id="rId2" Type="http://schemas.openxmlformats.org/officeDocument/2006/relationships/tags" Target="../tags/tag171.xml"/><Relationship Id="rId1" Type="http://schemas.openxmlformats.org/officeDocument/2006/relationships/tags" Target="../tags/tag170.xml"/><Relationship Id="rId6" Type="http://schemas.openxmlformats.org/officeDocument/2006/relationships/tags" Target="../tags/tag175.xml"/><Relationship Id="rId5" Type="http://schemas.openxmlformats.org/officeDocument/2006/relationships/tags" Target="../tags/tag174.xml"/><Relationship Id="rId4" Type="http://schemas.openxmlformats.org/officeDocument/2006/relationships/tags" Target="../tags/tag173.xml"/></Relationships>
</file>

<file path=ppt/slides/_rels/slide27.xml.rels><?xml version="1.0" encoding="UTF-8" standalone="yes"?>
<Relationships xmlns="http://schemas.openxmlformats.org/package/2006/relationships"><Relationship Id="rId3" Type="http://schemas.openxmlformats.org/officeDocument/2006/relationships/tags" Target="../tags/tag178.xml"/><Relationship Id="rId7" Type="http://schemas.openxmlformats.org/officeDocument/2006/relationships/slideLayout" Target="../slideLayouts/slideLayout1.xml"/><Relationship Id="rId2" Type="http://schemas.openxmlformats.org/officeDocument/2006/relationships/tags" Target="../tags/tag177.xml"/><Relationship Id="rId1" Type="http://schemas.openxmlformats.org/officeDocument/2006/relationships/tags" Target="../tags/tag176.xml"/><Relationship Id="rId6" Type="http://schemas.openxmlformats.org/officeDocument/2006/relationships/tags" Target="../tags/tag181.xml"/><Relationship Id="rId5" Type="http://schemas.openxmlformats.org/officeDocument/2006/relationships/tags" Target="../tags/tag180.xml"/><Relationship Id="rId4" Type="http://schemas.openxmlformats.org/officeDocument/2006/relationships/tags" Target="../tags/tag179.xml"/></Relationships>
</file>

<file path=ppt/slides/_rels/slide28.xml.rels><?xml version="1.0" encoding="UTF-8" standalone="yes"?>
<Relationships xmlns="http://schemas.openxmlformats.org/package/2006/relationships"><Relationship Id="rId3" Type="http://schemas.openxmlformats.org/officeDocument/2006/relationships/tags" Target="../tags/tag184.xml"/><Relationship Id="rId7" Type="http://schemas.openxmlformats.org/officeDocument/2006/relationships/slideLayout" Target="../slideLayouts/slideLayout1.xml"/><Relationship Id="rId2" Type="http://schemas.openxmlformats.org/officeDocument/2006/relationships/tags" Target="../tags/tag183.xml"/><Relationship Id="rId1" Type="http://schemas.openxmlformats.org/officeDocument/2006/relationships/tags" Target="../tags/tag182.xml"/><Relationship Id="rId6" Type="http://schemas.openxmlformats.org/officeDocument/2006/relationships/tags" Target="../tags/tag187.xml"/><Relationship Id="rId5" Type="http://schemas.openxmlformats.org/officeDocument/2006/relationships/tags" Target="../tags/tag186.xml"/><Relationship Id="rId4" Type="http://schemas.openxmlformats.org/officeDocument/2006/relationships/tags" Target="../tags/tag185.xml"/></Relationships>
</file>

<file path=ppt/slides/_rels/slide29.xml.rels><?xml version="1.0" encoding="UTF-8" standalone="yes"?>
<Relationships xmlns="http://schemas.openxmlformats.org/package/2006/relationships"><Relationship Id="rId3" Type="http://schemas.openxmlformats.org/officeDocument/2006/relationships/tags" Target="../tags/tag190.xml"/><Relationship Id="rId7" Type="http://schemas.openxmlformats.org/officeDocument/2006/relationships/slideLayout" Target="../slideLayouts/slideLayout1.xml"/><Relationship Id="rId2" Type="http://schemas.openxmlformats.org/officeDocument/2006/relationships/tags" Target="../tags/tag189.xml"/><Relationship Id="rId1" Type="http://schemas.openxmlformats.org/officeDocument/2006/relationships/tags" Target="../tags/tag188.xml"/><Relationship Id="rId6" Type="http://schemas.openxmlformats.org/officeDocument/2006/relationships/tags" Target="../tags/tag193.xml"/><Relationship Id="rId5" Type="http://schemas.openxmlformats.org/officeDocument/2006/relationships/tags" Target="../tags/tag192.xml"/><Relationship Id="rId4" Type="http://schemas.openxmlformats.org/officeDocument/2006/relationships/tags" Target="../tags/tag191.xml"/></Relationships>
</file>

<file path=ppt/slides/_rels/slide3.xml.rels><?xml version="1.0" encoding="UTF-8" standalone="yes"?>
<Relationships xmlns="http://schemas.openxmlformats.org/package/2006/relationships"><Relationship Id="rId3" Type="http://schemas.openxmlformats.org/officeDocument/2006/relationships/tags" Target="../tags/tag15.xml"/><Relationship Id="rId7" Type="http://schemas.openxmlformats.org/officeDocument/2006/relationships/slideLayout" Target="../slideLayouts/slideLayout1.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s>
</file>

<file path=ppt/slides/_rels/slide30.xml.rels><?xml version="1.0" encoding="UTF-8" standalone="yes"?>
<Relationships xmlns="http://schemas.openxmlformats.org/package/2006/relationships"><Relationship Id="rId3" Type="http://schemas.openxmlformats.org/officeDocument/2006/relationships/tags" Target="../tags/tag196.xml"/><Relationship Id="rId7" Type="http://schemas.openxmlformats.org/officeDocument/2006/relationships/slideLayout" Target="../slideLayouts/slideLayout1.xml"/><Relationship Id="rId2" Type="http://schemas.openxmlformats.org/officeDocument/2006/relationships/tags" Target="../tags/tag195.xml"/><Relationship Id="rId1" Type="http://schemas.openxmlformats.org/officeDocument/2006/relationships/tags" Target="../tags/tag194.xml"/><Relationship Id="rId6" Type="http://schemas.openxmlformats.org/officeDocument/2006/relationships/tags" Target="../tags/tag199.xml"/><Relationship Id="rId5" Type="http://schemas.openxmlformats.org/officeDocument/2006/relationships/tags" Target="../tags/tag198.xml"/><Relationship Id="rId4" Type="http://schemas.openxmlformats.org/officeDocument/2006/relationships/tags" Target="../tags/tag197.xml"/></Relationships>
</file>

<file path=ppt/slides/_rels/slide31.xml.rels><?xml version="1.0" encoding="UTF-8" standalone="yes"?>
<Relationships xmlns="http://schemas.openxmlformats.org/package/2006/relationships"><Relationship Id="rId3" Type="http://schemas.openxmlformats.org/officeDocument/2006/relationships/tags" Target="../tags/tag202.xml"/><Relationship Id="rId7" Type="http://schemas.openxmlformats.org/officeDocument/2006/relationships/slideLayout" Target="../slideLayouts/slideLayout1.xml"/><Relationship Id="rId2" Type="http://schemas.openxmlformats.org/officeDocument/2006/relationships/tags" Target="../tags/tag201.xml"/><Relationship Id="rId1" Type="http://schemas.openxmlformats.org/officeDocument/2006/relationships/tags" Target="../tags/tag200.xml"/><Relationship Id="rId6" Type="http://schemas.openxmlformats.org/officeDocument/2006/relationships/tags" Target="../tags/tag205.xml"/><Relationship Id="rId5" Type="http://schemas.openxmlformats.org/officeDocument/2006/relationships/tags" Target="../tags/tag204.xml"/><Relationship Id="rId4" Type="http://schemas.openxmlformats.org/officeDocument/2006/relationships/tags" Target="../tags/tag203.xml"/></Relationships>
</file>

<file path=ppt/slides/_rels/slide32.xml.rels><?xml version="1.0" encoding="UTF-8" standalone="yes"?>
<Relationships xmlns="http://schemas.openxmlformats.org/package/2006/relationships"><Relationship Id="rId8" Type="http://schemas.openxmlformats.org/officeDocument/2006/relationships/tags" Target="../tags/tag213.xml"/><Relationship Id="rId3" Type="http://schemas.openxmlformats.org/officeDocument/2006/relationships/tags" Target="../tags/tag208.xml"/><Relationship Id="rId7" Type="http://schemas.openxmlformats.org/officeDocument/2006/relationships/tags" Target="../tags/tag212.xml"/><Relationship Id="rId2" Type="http://schemas.openxmlformats.org/officeDocument/2006/relationships/tags" Target="../tags/tag207.xml"/><Relationship Id="rId1" Type="http://schemas.openxmlformats.org/officeDocument/2006/relationships/tags" Target="../tags/tag206.xml"/><Relationship Id="rId6" Type="http://schemas.openxmlformats.org/officeDocument/2006/relationships/tags" Target="../tags/tag211.xml"/><Relationship Id="rId5" Type="http://schemas.openxmlformats.org/officeDocument/2006/relationships/tags" Target="../tags/tag210.xml"/><Relationship Id="rId10" Type="http://schemas.openxmlformats.org/officeDocument/2006/relationships/image" Target="../media/image2.png"/><Relationship Id="rId4" Type="http://schemas.openxmlformats.org/officeDocument/2006/relationships/tags" Target="../tags/tag209.xml"/><Relationship Id="rId9"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tags" Target="../tags/tag216.xml"/><Relationship Id="rId7" Type="http://schemas.openxmlformats.org/officeDocument/2006/relationships/slideLayout" Target="../slideLayouts/slideLayout1.xml"/><Relationship Id="rId2" Type="http://schemas.openxmlformats.org/officeDocument/2006/relationships/tags" Target="../tags/tag215.xml"/><Relationship Id="rId1" Type="http://schemas.openxmlformats.org/officeDocument/2006/relationships/tags" Target="../tags/tag214.xml"/><Relationship Id="rId6" Type="http://schemas.openxmlformats.org/officeDocument/2006/relationships/tags" Target="../tags/tag219.xml"/><Relationship Id="rId5" Type="http://schemas.openxmlformats.org/officeDocument/2006/relationships/tags" Target="../tags/tag218.xml"/><Relationship Id="rId4" Type="http://schemas.openxmlformats.org/officeDocument/2006/relationships/tags" Target="../tags/tag217.xml"/></Relationships>
</file>

<file path=ppt/slides/_rels/slide34.xml.rels><?xml version="1.0" encoding="UTF-8" standalone="yes"?>
<Relationships xmlns="http://schemas.openxmlformats.org/package/2006/relationships"><Relationship Id="rId3" Type="http://schemas.openxmlformats.org/officeDocument/2006/relationships/tags" Target="../tags/tag222.xml"/><Relationship Id="rId7" Type="http://schemas.openxmlformats.org/officeDocument/2006/relationships/slideLayout" Target="../slideLayouts/slideLayout1.xml"/><Relationship Id="rId2" Type="http://schemas.openxmlformats.org/officeDocument/2006/relationships/tags" Target="../tags/tag221.xml"/><Relationship Id="rId1" Type="http://schemas.openxmlformats.org/officeDocument/2006/relationships/tags" Target="../tags/tag220.xml"/><Relationship Id="rId6" Type="http://schemas.openxmlformats.org/officeDocument/2006/relationships/tags" Target="../tags/tag225.xml"/><Relationship Id="rId5" Type="http://schemas.openxmlformats.org/officeDocument/2006/relationships/tags" Target="../tags/tag224.xml"/><Relationship Id="rId4" Type="http://schemas.openxmlformats.org/officeDocument/2006/relationships/tags" Target="../tags/tag223.xml"/></Relationships>
</file>

<file path=ppt/slides/_rels/slide35.xml.rels><?xml version="1.0" encoding="UTF-8" standalone="yes"?>
<Relationships xmlns="http://schemas.openxmlformats.org/package/2006/relationships"><Relationship Id="rId3" Type="http://schemas.openxmlformats.org/officeDocument/2006/relationships/tags" Target="../tags/tag228.xml"/><Relationship Id="rId7" Type="http://schemas.openxmlformats.org/officeDocument/2006/relationships/slideLayout" Target="../slideLayouts/slideLayout1.xml"/><Relationship Id="rId2" Type="http://schemas.openxmlformats.org/officeDocument/2006/relationships/tags" Target="../tags/tag227.xml"/><Relationship Id="rId1" Type="http://schemas.openxmlformats.org/officeDocument/2006/relationships/tags" Target="../tags/tag226.xml"/><Relationship Id="rId6" Type="http://schemas.openxmlformats.org/officeDocument/2006/relationships/tags" Target="../tags/tag231.xml"/><Relationship Id="rId5" Type="http://schemas.openxmlformats.org/officeDocument/2006/relationships/tags" Target="../tags/tag230.xml"/><Relationship Id="rId4" Type="http://schemas.openxmlformats.org/officeDocument/2006/relationships/tags" Target="../tags/tag229.xml"/></Relationships>
</file>

<file path=ppt/slides/_rels/slide36.xml.rels><?xml version="1.0" encoding="UTF-8" standalone="yes"?>
<Relationships xmlns="http://schemas.openxmlformats.org/package/2006/relationships"><Relationship Id="rId3" Type="http://schemas.openxmlformats.org/officeDocument/2006/relationships/tags" Target="../tags/tag234.xml"/><Relationship Id="rId7" Type="http://schemas.openxmlformats.org/officeDocument/2006/relationships/slideLayout" Target="../slideLayouts/slideLayout1.xml"/><Relationship Id="rId2" Type="http://schemas.openxmlformats.org/officeDocument/2006/relationships/tags" Target="../tags/tag233.xml"/><Relationship Id="rId1" Type="http://schemas.openxmlformats.org/officeDocument/2006/relationships/tags" Target="../tags/tag232.xml"/><Relationship Id="rId6" Type="http://schemas.openxmlformats.org/officeDocument/2006/relationships/tags" Target="../tags/tag237.xml"/><Relationship Id="rId5" Type="http://schemas.openxmlformats.org/officeDocument/2006/relationships/tags" Target="../tags/tag236.xml"/><Relationship Id="rId4" Type="http://schemas.openxmlformats.org/officeDocument/2006/relationships/tags" Target="../tags/tag235.xml"/></Relationships>
</file>

<file path=ppt/slides/_rels/slide37.xml.rels><?xml version="1.0" encoding="UTF-8" standalone="yes"?>
<Relationships xmlns="http://schemas.openxmlformats.org/package/2006/relationships"><Relationship Id="rId3" Type="http://schemas.openxmlformats.org/officeDocument/2006/relationships/tags" Target="../tags/tag240.xml"/><Relationship Id="rId7" Type="http://schemas.openxmlformats.org/officeDocument/2006/relationships/slideLayout" Target="../slideLayouts/slideLayout1.xml"/><Relationship Id="rId2" Type="http://schemas.openxmlformats.org/officeDocument/2006/relationships/tags" Target="../tags/tag239.xml"/><Relationship Id="rId1" Type="http://schemas.openxmlformats.org/officeDocument/2006/relationships/tags" Target="../tags/tag238.xml"/><Relationship Id="rId6" Type="http://schemas.openxmlformats.org/officeDocument/2006/relationships/tags" Target="../tags/tag243.xml"/><Relationship Id="rId5" Type="http://schemas.openxmlformats.org/officeDocument/2006/relationships/tags" Target="../tags/tag242.xml"/><Relationship Id="rId4" Type="http://schemas.openxmlformats.org/officeDocument/2006/relationships/tags" Target="../tags/tag241.xml"/></Relationships>
</file>

<file path=ppt/slides/_rels/slide38.xml.rels><?xml version="1.0" encoding="UTF-8" standalone="yes"?>
<Relationships xmlns="http://schemas.openxmlformats.org/package/2006/relationships"><Relationship Id="rId8" Type="http://schemas.openxmlformats.org/officeDocument/2006/relationships/hyperlink" Target="https://www.cairn.info/revue-francaise-de-science-politique-2013-3-page-487.htm" TargetMode="External"/><Relationship Id="rId3" Type="http://schemas.openxmlformats.org/officeDocument/2006/relationships/tags" Target="../tags/tag246.xml"/><Relationship Id="rId7" Type="http://schemas.openxmlformats.org/officeDocument/2006/relationships/slideLayout" Target="../slideLayouts/slideLayout1.xml"/><Relationship Id="rId2" Type="http://schemas.openxmlformats.org/officeDocument/2006/relationships/tags" Target="../tags/tag245.xml"/><Relationship Id="rId1" Type="http://schemas.openxmlformats.org/officeDocument/2006/relationships/tags" Target="../tags/tag244.xml"/><Relationship Id="rId6" Type="http://schemas.openxmlformats.org/officeDocument/2006/relationships/tags" Target="../tags/tag249.xml"/><Relationship Id="rId5" Type="http://schemas.openxmlformats.org/officeDocument/2006/relationships/tags" Target="../tags/tag248.xml"/><Relationship Id="rId4" Type="http://schemas.openxmlformats.org/officeDocument/2006/relationships/tags" Target="../tags/tag247.xml"/><Relationship Id="rId9" Type="http://schemas.openxmlformats.org/officeDocument/2006/relationships/hyperlink" Target="https://www.cairn.info/revue-parlements2-2014-2-page-159.htm"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spire.sciencespo.fr/hdl:/2441/7o52iohb7k6srk09naa88gop3/resources/1985-01-michelat-25e2-2588-25bcon-determinations-socio-economiques.pdf" TargetMode="External"/><Relationship Id="rId3" Type="http://schemas.openxmlformats.org/officeDocument/2006/relationships/tags" Target="../tags/tag252.xml"/><Relationship Id="rId7" Type="http://schemas.openxmlformats.org/officeDocument/2006/relationships/slideLayout" Target="../slideLayouts/slideLayout1.xml"/><Relationship Id="rId2" Type="http://schemas.openxmlformats.org/officeDocument/2006/relationships/tags" Target="../tags/tag251.xml"/><Relationship Id="rId1" Type="http://schemas.openxmlformats.org/officeDocument/2006/relationships/tags" Target="../tags/tag250.xml"/><Relationship Id="rId6" Type="http://schemas.openxmlformats.org/officeDocument/2006/relationships/tags" Target="../tags/tag255.xml"/><Relationship Id="rId11" Type="http://schemas.openxmlformats.org/officeDocument/2006/relationships/hyperlink" Target="https://www.cairn.info/revue-francaise-de-science-politique-2004-4-page-533.htm" TargetMode="External"/><Relationship Id="rId5" Type="http://schemas.openxmlformats.org/officeDocument/2006/relationships/tags" Target="../tags/tag254.xml"/><Relationship Id="rId10" Type="http://schemas.openxmlformats.org/officeDocument/2006/relationships/hyperlink" Target="https://msuweb.montclair.edu/~lebelp/PSC643IntPolEcon/DownsEcThDemocJPE1957.pdf" TargetMode="External"/><Relationship Id="rId4" Type="http://schemas.openxmlformats.org/officeDocument/2006/relationships/tags" Target="../tags/tag253.xml"/><Relationship Id="rId9" Type="http://schemas.openxmlformats.org/officeDocument/2006/relationships/hyperlink" Target="https://www.persee.fr/doc/rfsoc_0035-2969_1988_num_29_3_2536" TargetMode="External"/></Relationships>
</file>

<file path=ppt/slides/_rels/slide4.xml.rels><?xml version="1.0" encoding="UTF-8" standalone="yes"?>
<Relationships xmlns="http://schemas.openxmlformats.org/package/2006/relationships"><Relationship Id="rId3" Type="http://schemas.openxmlformats.org/officeDocument/2006/relationships/tags" Target="../tags/tag21.xml"/><Relationship Id="rId7" Type="http://schemas.openxmlformats.org/officeDocument/2006/relationships/slideLayout" Target="../slideLayouts/slideLayout1.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tags" Target="../tags/tag24.xml"/><Relationship Id="rId5" Type="http://schemas.openxmlformats.org/officeDocument/2006/relationships/tags" Target="../tags/tag23.xml"/><Relationship Id="rId4" Type="http://schemas.openxmlformats.org/officeDocument/2006/relationships/tags" Target="../tags/tag22.xml"/></Relationships>
</file>

<file path=ppt/slides/_rels/slide40.xml.rels><?xml version="1.0" encoding="UTF-8" standalone="yes"?>
<Relationships xmlns="http://schemas.openxmlformats.org/package/2006/relationships"><Relationship Id="rId8" Type="http://schemas.openxmlformats.org/officeDocument/2006/relationships/hyperlink" Target="https://www.cairn.info/revue-francaise-de-science-politique-2004-4-page-533.htm" TargetMode="External"/><Relationship Id="rId3" Type="http://schemas.openxmlformats.org/officeDocument/2006/relationships/tags" Target="../tags/tag258.xml"/><Relationship Id="rId7" Type="http://schemas.openxmlformats.org/officeDocument/2006/relationships/slideLayout" Target="../slideLayouts/slideLayout1.xml"/><Relationship Id="rId2" Type="http://schemas.openxmlformats.org/officeDocument/2006/relationships/tags" Target="../tags/tag257.xml"/><Relationship Id="rId1" Type="http://schemas.openxmlformats.org/officeDocument/2006/relationships/tags" Target="../tags/tag256.xml"/><Relationship Id="rId6" Type="http://schemas.openxmlformats.org/officeDocument/2006/relationships/tags" Target="../tags/tag261.xml"/><Relationship Id="rId5" Type="http://schemas.openxmlformats.org/officeDocument/2006/relationships/tags" Target="../tags/tag260.xml"/><Relationship Id="rId4" Type="http://schemas.openxmlformats.org/officeDocument/2006/relationships/tags" Target="../tags/tag259.xml"/><Relationship Id="rId9" Type="http://schemas.openxmlformats.org/officeDocument/2006/relationships/hyperlink" Target="https://www.persee.fr/doc/rfsp_0035-2950_1961_num_11_4_392651_t1_0983_0000_001"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www.cairn.info/revue-francaise-de-sociologie-2016-1-page-17.htm" TargetMode="External"/><Relationship Id="rId3" Type="http://schemas.openxmlformats.org/officeDocument/2006/relationships/tags" Target="../tags/tag264.xml"/><Relationship Id="rId7" Type="http://schemas.openxmlformats.org/officeDocument/2006/relationships/slideLayout" Target="../slideLayouts/slideLayout1.xml"/><Relationship Id="rId12" Type="http://schemas.openxmlformats.org/officeDocument/2006/relationships/hyperlink" Target="https://revue-pouvoirs.fr/IMG/pdf/120Pouvoirs_p43-55_L_abstention.pdf" TargetMode="External"/><Relationship Id="rId2" Type="http://schemas.openxmlformats.org/officeDocument/2006/relationships/tags" Target="../tags/tag263.xml"/><Relationship Id="rId1" Type="http://schemas.openxmlformats.org/officeDocument/2006/relationships/tags" Target="../tags/tag262.xml"/><Relationship Id="rId6" Type="http://schemas.openxmlformats.org/officeDocument/2006/relationships/tags" Target="../tags/tag267.xml"/><Relationship Id="rId11" Type="http://schemas.openxmlformats.org/officeDocument/2006/relationships/hyperlink" Target="https://journals.openedition.org/enquete/1133" TargetMode="External"/><Relationship Id="rId5" Type="http://schemas.openxmlformats.org/officeDocument/2006/relationships/tags" Target="../tags/tag266.xml"/><Relationship Id="rId10" Type="http://schemas.openxmlformats.org/officeDocument/2006/relationships/hyperlink" Target="https://www.cairn.info/revue-francaise-de-science-politique-2013-3-page-487.htm" TargetMode="External"/><Relationship Id="rId4" Type="http://schemas.openxmlformats.org/officeDocument/2006/relationships/tags" Target="../tags/tag265.xml"/><Relationship Id="rId9" Type="http://schemas.openxmlformats.org/officeDocument/2006/relationships/hyperlink" Target="http://chairecitoyennete.com/toujours-pas-de-chrysanthemes-pour-les-variables-lourdes-de-la-participation-electorale/"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www.insee.fr/fr/statistiques/3573992" TargetMode="External"/><Relationship Id="rId3" Type="http://schemas.openxmlformats.org/officeDocument/2006/relationships/tags" Target="../tags/tag270.xml"/><Relationship Id="rId7" Type="http://schemas.openxmlformats.org/officeDocument/2006/relationships/slideLayout" Target="../slideLayouts/slideLayout1.xml"/><Relationship Id="rId2" Type="http://schemas.openxmlformats.org/officeDocument/2006/relationships/tags" Target="../tags/tag269.xml"/><Relationship Id="rId1" Type="http://schemas.openxmlformats.org/officeDocument/2006/relationships/tags" Target="../tags/tag268.xml"/><Relationship Id="rId6" Type="http://schemas.openxmlformats.org/officeDocument/2006/relationships/tags" Target="../tags/tag273.xml"/><Relationship Id="rId11" Type="http://schemas.openxmlformats.org/officeDocument/2006/relationships/hyperlink" Target="http://ses.ens-lyon.fr/" TargetMode="External"/><Relationship Id="rId5" Type="http://schemas.openxmlformats.org/officeDocument/2006/relationships/tags" Target="../tags/tag272.xml"/><Relationship Id="rId10" Type="http://schemas.openxmlformats.org/officeDocument/2006/relationships/hyperlink" Target="https://www.insee.fr/fr/statistiques/3138704" TargetMode="External"/><Relationship Id="rId4" Type="http://schemas.openxmlformats.org/officeDocument/2006/relationships/tags" Target="../tags/tag271.xml"/><Relationship Id="rId9" Type="http://schemas.openxmlformats.org/officeDocument/2006/relationships/hyperlink" Target="https://www.insee.fr/fr/statistiques/3540007" TargetMode="External"/></Relationships>
</file>

<file path=ppt/slides/_rels/slide43.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276.xml"/><Relationship Id="rId7" Type="http://schemas.openxmlformats.org/officeDocument/2006/relationships/tags" Target="../tags/tag280.xml"/><Relationship Id="rId2" Type="http://schemas.openxmlformats.org/officeDocument/2006/relationships/tags" Target="../tags/tag275.xml"/><Relationship Id="rId1" Type="http://schemas.openxmlformats.org/officeDocument/2006/relationships/tags" Target="../tags/tag274.xml"/><Relationship Id="rId6" Type="http://schemas.openxmlformats.org/officeDocument/2006/relationships/tags" Target="../tags/tag279.xml"/><Relationship Id="rId5" Type="http://schemas.openxmlformats.org/officeDocument/2006/relationships/tags" Target="../tags/tag278.xml"/><Relationship Id="rId10" Type="http://schemas.openxmlformats.org/officeDocument/2006/relationships/hyperlink" Target="https://www.insee.fr/fr/statistiques/2389209" TargetMode="External"/><Relationship Id="rId4" Type="http://schemas.openxmlformats.org/officeDocument/2006/relationships/tags" Target="../tags/tag277.xml"/><Relationship Id="rId9" Type="http://schemas.openxmlformats.org/officeDocument/2006/relationships/image" Target="../media/image3.png"/></Relationships>
</file>

<file path=ppt/slides/_rels/slide44.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283.xml"/><Relationship Id="rId7" Type="http://schemas.openxmlformats.org/officeDocument/2006/relationships/tags" Target="../tags/tag287.xml"/><Relationship Id="rId2" Type="http://schemas.openxmlformats.org/officeDocument/2006/relationships/tags" Target="../tags/tag282.xml"/><Relationship Id="rId1" Type="http://schemas.openxmlformats.org/officeDocument/2006/relationships/tags" Target="../tags/tag281.xml"/><Relationship Id="rId6" Type="http://schemas.openxmlformats.org/officeDocument/2006/relationships/tags" Target="../tags/tag286.xml"/><Relationship Id="rId5" Type="http://schemas.openxmlformats.org/officeDocument/2006/relationships/tags" Target="../tags/tag285.xml"/><Relationship Id="rId10" Type="http://schemas.openxmlformats.org/officeDocument/2006/relationships/image" Target="../media/image4.png"/><Relationship Id="rId4" Type="http://schemas.openxmlformats.org/officeDocument/2006/relationships/tags" Target="../tags/tag284.xml"/><Relationship Id="rId9" Type="http://schemas.openxmlformats.org/officeDocument/2006/relationships/hyperlink" Target="https://www.insee.fr/fr/statistiques/3573992" TargetMode="External"/></Relationships>
</file>

<file path=ppt/slides/_rels/slide45.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290.xml"/><Relationship Id="rId7" Type="http://schemas.openxmlformats.org/officeDocument/2006/relationships/tags" Target="../tags/tag294.xml"/><Relationship Id="rId2" Type="http://schemas.openxmlformats.org/officeDocument/2006/relationships/tags" Target="../tags/tag289.xml"/><Relationship Id="rId1" Type="http://schemas.openxmlformats.org/officeDocument/2006/relationships/tags" Target="../tags/tag288.xml"/><Relationship Id="rId6" Type="http://schemas.openxmlformats.org/officeDocument/2006/relationships/tags" Target="../tags/tag293.xml"/><Relationship Id="rId5" Type="http://schemas.openxmlformats.org/officeDocument/2006/relationships/tags" Target="../tags/tag292.xml"/><Relationship Id="rId10" Type="http://schemas.openxmlformats.org/officeDocument/2006/relationships/image" Target="../media/image5.png"/><Relationship Id="rId4" Type="http://schemas.openxmlformats.org/officeDocument/2006/relationships/tags" Target="../tags/tag291.xml"/><Relationship Id="rId9" Type="http://schemas.openxmlformats.org/officeDocument/2006/relationships/hyperlink" Target="https://www.cairn.info/revue-francaise-de-sociologie-2016-1-page-17.htm"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www.prepabl.fr/IMG/pdf/Socio_Lyon_2016_non-participation.pdf" TargetMode="External"/><Relationship Id="rId3" Type="http://schemas.openxmlformats.org/officeDocument/2006/relationships/tags" Target="../tags/tag297.xml"/><Relationship Id="rId7" Type="http://schemas.openxmlformats.org/officeDocument/2006/relationships/slideLayout" Target="../slideLayouts/slideLayout1.xml"/><Relationship Id="rId2" Type="http://schemas.openxmlformats.org/officeDocument/2006/relationships/tags" Target="../tags/tag296.xml"/><Relationship Id="rId1" Type="http://schemas.openxmlformats.org/officeDocument/2006/relationships/tags" Target="../tags/tag295.xml"/><Relationship Id="rId6" Type="http://schemas.openxmlformats.org/officeDocument/2006/relationships/tags" Target="../tags/tag300.xml"/><Relationship Id="rId5" Type="http://schemas.openxmlformats.org/officeDocument/2006/relationships/tags" Target="../tags/tag299.xml"/><Relationship Id="rId4" Type="http://schemas.openxmlformats.org/officeDocument/2006/relationships/tags" Target="../tags/tag298.xml"/></Relationships>
</file>

<file path=ppt/slides/_rels/slide5.xml.rels><?xml version="1.0" encoding="UTF-8" standalone="yes"?>
<Relationships xmlns="http://schemas.openxmlformats.org/package/2006/relationships"><Relationship Id="rId3" Type="http://schemas.openxmlformats.org/officeDocument/2006/relationships/tags" Target="../tags/tag27.xml"/><Relationship Id="rId7" Type="http://schemas.openxmlformats.org/officeDocument/2006/relationships/slideLayout" Target="../slideLayouts/slideLayout1.xml"/><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tags" Target="../tags/tag30.xml"/><Relationship Id="rId5" Type="http://schemas.openxmlformats.org/officeDocument/2006/relationships/tags" Target="../tags/tag29.xml"/><Relationship Id="rId4" Type="http://schemas.openxmlformats.org/officeDocument/2006/relationships/tags" Target="../tags/tag28.xml"/></Relationships>
</file>

<file path=ppt/slides/_rels/slide6.xml.rels><?xml version="1.0" encoding="UTF-8" standalone="yes"?>
<Relationships xmlns="http://schemas.openxmlformats.org/package/2006/relationships"><Relationship Id="rId3" Type="http://schemas.openxmlformats.org/officeDocument/2006/relationships/tags" Target="../tags/tag33.xml"/><Relationship Id="rId7" Type="http://schemas.openxmlformats.org/officeDocument/2006/relationships/slideLayout" Target="../slideLayouts/slideLayout1.xm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tags" Target="../tags/tag36.xml"/><Relationship Id="rId5" Type="http://schemas.openxmlformats.org/officeDocument/2006/relationships/tags" Target="../tags/tag35.xml"/><Relationship Id="rId4" Type="http://schemas.openxmlformats.org/officeDocument/2006/relationships/tags" Target="../tags/tag34.xml"/></Relationships>
</file>

<file path=ppt/slides/_rels/slide7.xml.rels><?xml version="1.0" encoding="UTF-8" standalone="yes"?>
<Relationships xmlns="http://schemas.openxmlformats.org/package/2006/relationships"><Relationship Id="rId8" Type="http://schemas.openxmlformats.org/officeDocument/2006/relationships/tags" Target="../tags/tag44.xml"/><Relationship Id="rId3" Type="http://schemas.openxmlformats.org/officeDocument/2006/relationships/tags" Target="../tags/tag39.xml"/><Relationship Id="rId7" Type="http://schemas.openxmlformats.org/officeDocument/2006/relationships/tags" Target="../tags/tag43.xml"/><Relationship Id="rId2" Type="http://schemas.openxmlformats.org/officeDocument/2006/relationships/tags" Target="../tags/tag38.xml"/><Relationship Id="rId1" Type="http://schemas.openxmlformats.org/officeDocument/2006/relationships/tags" Target="../tags/tag37.xml"/><Relationship Id="rId6" Type="http://schemas.openxmlformats.org/officeDocument/2006/relationships/tags" Target="../tags/tag42.xml"/><Relationship Id="rId5" Type="http://schemas.openxmlformats.org/officeDocument/2006/relationships/tags" Target="../tags/tag41.xml"/><Relationship Id="rId10" Type="http://schemas.openxmlformats.org/officeDocument/2006/relationships/slideLayout" Target="../slideLayouts/slideLayout1.xml"/><Relationship Id="rId4" Type="http://schemas.openxmlformats.org/officeDocument/2006/relationships/tags" Target="../tags/tag40.xml"/><Relationship Id="rId9" Type="http://schemas.openxmlformats.org/officeDocument/2006/relationships/tags" Target="../tags/tag45.xml"/></Relationships>
</file>

<file path=ppt/slides/_rels/slide8.xml.rels><?xml version="1.0" encoding="UTF-8" standalone="yes"?>
<Relationships xmlns="http://schemas.openxmlformats.org/package/2006/relationships"><Relationship Id="rId3" Type="http://schemas.openxmlformats.org/officeDocument/2006/relationships/tags" Target="../tags/tag48.xml"/><Relationship Id="rId7" Type="http://schemas.openxmlformats.org/officeDocument/2006/relationships/slideLayout" Target="../slideLayouts/slideLayout1.xml"/><Relationship Id="rId2" Type="http://schemas.openxmlformats.org/officeDocument/2006/relationships/tags" Target="../tags/tag47.xml"/><Relationship Id="rId1" Type="http://schemas.openxmlformats.org/officeDocument/2006/relationships/tags" Target="../tags/tag46.xml"/><Relationship Id="rId6" Type="http://schemas.openxmlformats.org/officeDocument/2006/relationships/tags" Target="../tags/tag51.xml"/><Relationship Id="rId5" Type="http://schemas.openxmlformats.org/officeDocument/2006/relationships/tags" Target="../tags/tag50.xml"/><Relationship Id="rId4" Type="http://schemas.openxmlformats.org/officeDocument/2006/relationships/tags" Target="../tags/tag49.xml"/></Relationships>
</file>

<file path=ppt/slides/_rels/slide9.xml.rels><?xml version="1.0" encoding="UTF-8" standalone="yes"?>
<Relationships xmlns="http://schemas.openxmlformats.org/package/2006/relationships"><Relationship Id="rId3" Type="http://schemas.openxmlformats.org/officeDocument/2006/relationships/tags" Target="../tags/tag54.xml"/><Relationship Id="rId7" Type="http://schemas.openxmlformats.org/officeDocument/2006/relationships/slideLayout" Target="../slideLayouts/slideLayout1.xml"/><Relationship Id="rId2" Type="http://schemas.openxmlformats.org/officeDocument/2006/relationships/tags" Target="../tags/tag53.xml"/><Relationship Id="rId1" Type="http://schemas.openxmlformats.org/officeDocument/2006/relationships/tags" Target="../tags/tag52.xml"/><Relationship Id="rId6" Type="http://schemas.openxmlformats.org/officeDocument/2006/relationships/tags" Target="../tags/tag57.xml"/><Relationship Id="rId5" Type="http://schemas.openxmlformats.org/officeDocument/2006/relationships/tags" Target="../tags/tag56.xml"/><Relationship Id="rId4" Type="http://schemas.openxmlformats.org/officeDocument/2006/relationships/tags" Target="../tags/tag5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6851272-9B66-47F3-BAE5-E2FEA3E59654}"/>
              </a:ext>
            </a:extLst>
          </p:cNvPr>
          <p:cNvSpPr/>
          <p:nvPr>
            <p:custDataLst>
              <p:tags r:id="rId1"/>
            </p:custDataLst>
          </p:nvPr>
        </p:nvSpPr>
        <p:spPr>
          <a:xfrm>
            <a:off x="1055943" y="845547"/>
            <a:ext cx="11070123" cy="707886"/>
          </a:xfrm>
          <a:prstGeom prst="rect">
            <a:avLst/>
          </a:prstGeom>
        </p:spPr>
        <p:txBody>
          <a:bodyPr wrap="square">
            <a:spAutoFit/>
          </a:bodyPr>
          <a:lstStyle/>
          <a:p>
            <a:r>
              <a:rPr lang="fr-FR" sz="4000" b="1" dirty="0">
                <a:solidFill>
                  <a:srgbClr val="7030A0"/>
                </a:solidFill>
                <a:latin typeface="Arial" panose="020B0604020202020204" pitchFamily="34" charset="0"/>
                <a:cs typeface="Arial" panose="020B0604020202020204" pitchFamily="34" charset="0"/>
              </a:rPr>
              <a:t>Voter : une affaire individuelle ou collective ?</a:t>
            </a:r>
          </a:p>
        </p:txBody>
      </p:sp>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2"/>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3"/>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4"/>
            </p:custDataLst>
          </p:nvPr>
        </p:nvSpPr>
        <p:spPr>
          <a:xfrm>
            <a:off x="1038367" y="3090758"/>
            <a:ext cx="10866052" cy="461665"/>
          </a:xfrm>
          <a:prstGeom prst="rect">
            <a:avLst/>
          </a:prstGeom>
          <a:solidFill>
            <a:schemeClr val="bg1"/>
          </a:solidFill>
        </p:spPr>
        <p:txBody>
          <a:bodyPr wrap="square">
            <a:spAutoFit/>
          </a:bodyPr>
          <a:lstStyle/>
          <a:p>
            <a:pPr>
              <a:spcBef>
                <a:spcPts val="600"/>
              </a:spcBef>
            </a:pPr>
            <a:r>
              <a:rPr lang="fr-FR" sz="2400" b="1" dirty="0">
                <a:latin typeface="Arial" panose="020B0604020202020204" pitchFamily="34" charset="0"/>
                <a:cs typeface="Arial" panose="020B0604020202020204" pitchFamily="34" charset="0"/>
              </a:rPr>
              <a:t>Antonello Lambertucci, </a:t>
            </a:r>
            <a:r>
              <a:rPr lang="fr-FR" sz="2400" dirty="0">
                <a:latin typeface="Arial" panose="020B0604020202020204" pitchFamily="34" charset="0"/>
                <a:cs typeface="Arial" panose="020B0604020202020204" pitchFamily="34" charset="0"/>
              </a:rPr>
              <a:t>Inspecteur pédagogique régional, Créteil</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5"/>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6"/>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2395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907941"/>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1.</a:t>
            </a:r>
            <a:r>
              <a:rPr lang="fr-FR" b="1" dirty="0">
                <a:solidFill>
                  <a:srgbClr val="7030A0"/>
                </a:solidFill>
                <a:latin typeface="Arial" panose="020B0604020202020204" pitchFamily="34" charset="0"/>
                <a:cs typeface="Arial" panose="020B0604020202020204" pitchFamily="34" charset="0"/>
              </a:rPr>
              <a:t>2</a:t>
            </a:r>
            <a:r>
              <a:rPr lang="fr-FR" sz="2400" b="1" dirty="0">
                <a:solidFill>
                  <a:srgbClr val="7030A0"/>
                </a:solidFill>
                <a:latin typeface="Arial" panose="020B0604020202020204" pitchFamily="34" charset="0"/>
                <a:cs typeface="Arial" panose="020B0604020202020204" pitchFamily="34" charset="0"/>
              </a:rPr>
              <a:t> – Comprendre les mécanismes de la participation :</a:t>
            </a:r>
          </a:p>
          <a:p>
            <a:pPr marL="715963">
              <a:spcBef>
                <a:spcPts val="600"/>
              </a:spcBef>
            </a:pPr>
            <a:r>
              <a:rPr lang="fr-FR" sz="2400" b="1" dirty="0">
                <a:solidFill>
                  <a:srgbClr val="7030A0"/>
                </a:solidFill>
                <a:latin typeface="Arial" panose="020B0604020202020204" pitchFamily="34" charset="0"/>
                <a:cs typeface="Arial" panose="020B0604020202020204" pitchFamily="34" charset="0"/>
              </a:rPr>
              <a:t>le  vote comme norme sociale</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5216813"/>
          </a:xfrm>
          <a:prstGeom prst="rect">
            <a:avLst/>
          </a:prstGeom>
          <a:noFill/>
        </p:spPr>
        <p:txBody>
          <a:bodyPr wrap="square">
            <a:spAutoFit/>
          </a:bodyPr>
          <a:lstStyle/>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La norme sociale du vote est renforcée par des campagnes régulières de  sensibilisation.</a:t>
            </a:r>
          </a:p>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L'existence d'une norme sociale de vote est confirmée par la stigmatisation dont  l'abstention fait l'objet. Les discours politiques et médiatiques la présentent en effet  comme une faute civique et morale, une manifestation « d'individualisme ».</a:t>
            </a:r>
          </a:p>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Le vote obligatoire est aujourd'hui présenté comme un moyen de lutter contre  l'abstention, considérée comme un mal démocratique. Dans certains États (Belgique,  Australie, Autriche, Brésil…) le vote est obligatoire et ne pas voter peut exposer à des  sanctions. De fait, le vote obligatoire a des effets sur le niveau d'abstention : en  Belgique, le taux de participation a longtemps dépassé les 90 ; au Brésil, le vote  obligatoire se traduit par un équilibre entre le taux de participation des personnes  intéressées par la politique et celui de celles qui ne le sont pas.</a:t>
            </a:r>
          </a:p>
          <a:p>
            <a:pPr marL="719138">
              <a:spcBef>
                <a:spcPts val="600"/>
              </a:spcBef>
              <a:buClr>
                <a:srgbClr val="7030A0"/>
              </a:buClr>
            </a:pPr>
            <a:r>
              <a:rPr lang="fr-FR" dirty="0">
                <a:latin typeface="Arial" panose="020B0604020202020204" pitchFamily="34" charset="0"/>
                <a:cs typeface="Arial" panose="020B0604020202020204" pitchFamily="34" charset="0"/>
              </a:rPr>
              <a:t>(Céline Braconnier, Jean-Yves Dormagen, et Daniella de Castro Rocha. « Quand les milieux populaires se rendent aux urnes. Mobilisation  électorale dans un quartier pauvre de Brasilia », Revue française de science politique, vol. vol.63, no. 3, 2013, pp. 487-518.)</a:t>
            </a:r>
          </a:p>
        </p:txBody>
      </p:sp>
    </p:spTree>
    <p:extLst>
      <p:ext uri="{BB962C8B-B14F-4D97-AF65-F5344CB8AC3E}">
        <p14:creationId xmlns:p14="http://schemas.microsoft.com/office/powerpoint/2010/main" val="4259759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907941"/>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1.</a:t>
            </a:r>
            <a:r>
              <a:rPr lang="fr-FR" b="1" dirty="0">
                <a:solidFill>
                  <a:srgbClr val="7030A0"/>
                </a:solidFill>
                <a:latin typeface="Arial" panose="020B0604020202020204" pitchFamily="34" charset="0"/>
                <a:cs typeface="Arial" panose="020B0604020202020204" pitchFamily="34" charset="0"/>
              </a:rPr>
              <a:t>3</a:t>
            </a:r>
            <a:r>
              <a:rPr lang="fr-FR" sz="2400" b="1" dirty="0">
                <a:solidFill>
                  <a:srgbClr val="7030A0"/>
                </a:solidFill>
                <a:latin typeface="Arial" panose="020B0604020202020204" pitchFamily="34" charset="0"/>
                <a:cs typeface="Arial" panose="020B0604020202020204" pitchFamily="34" charset="0"/>
              </a:rPr>
              <a:t> – Comprendre les mécanismes de la  participation :</a:t>
            </a:r>
          </a:p>
          <a:p>
            <a:pPr marL="715963">
              <a:spcBef>
                <a:spcPts val="600"/>
              </a:spcBef>
            </a:pPr>
            <a:r>
              <a:rPr lang="fr-FR" sz="2400" b="1" dirty="0">
                <a:solidFill>
                  <a:srgbClr val="7030A0"/>
                </a:solidFill>
                <a:latin typeface="Arial" panose="020B0604020202020204" pitchFamily="34" charset="0"/>
                <a:cs typeface="Arial" panose="020B0604020202020204" pitchFamily="34" charset="0"/>
              </a:rPr>
              <a:t>la hausse de l’abstention</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3970318"/>
          </a:xfrm>
          <a:prstGeom prst="rect">
            <a:avLst/>
          </a:prstGeom>
          <a:noFill/>
        </p:spPr>
        <p:txBody>
          <a:bodyPr wrap="square">
            <a:spAutoFit/>
          </a:bodyPr>
          <a:lstStyle/>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On observe une progression de l'abstention dans la plupart des pays occidentaux.</a:t>
            </a:r>
            <a:br>
              <a:rPr lang="fr-FR" sz="2200" dirty="0">
                <a:latin typeface="Arial" panose="020B0604020202020204" pitchFamily="34" charset="0"/>
                <a:cs typeface="Arial" panose="020B0604020202020204" pitchFamily="34" charset="0"/>
              </a:rPr>
            </a:br>
            <a:r>
              <a:rPr lang="fr-FR" sz="2200" dirty="0">
                <a:latin typeface="Arial" panose="020B0604020202020204" pitchFamily="34" charset="0"/>
                <a:cs typeface="Arial" panose="020B0604020202020204" pitchFamily="34" charset="0"/>
              </a:rPr>
              <a:t>En France, la hausse de l'abstention électorale devient très nette dans les années 1990 : depuis 1988, le taux d'abstention dépasse toujours les 30% aux élections législatives.</a:t>
            </a:r>
          </a:p>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Toutes élections confondues, la tendance à la hausse est assez nette, même si on observe ponctuellement des reculs de l'abstention pour des raisons conjoncturelles</a:t>
            </a:r>
            <a:br>
              <a:rPr lang="fr-FR" sz="2200" dirty="0">
                <a:latin typeface="Arial" panose="020B0604020202020204" pitchFamily="34" charset="0"/>
                <a:cs typeface="Arial" panose="020B0604020202020204" pitchFamily="34" charset="0"/>
              </a:rPr>
            </a:br>
            <a:r>
              <a:rPr lang="fr-FR" sz="2200" dirty="0">
                <a:latin typeface="Arial" panose="020B0604020202020204" pitchFamily="34" charset="0"/>
                <a:cs typeface="Arial" panose="020B0604020202020204" pitchFamily="34" charset="0"/>
              </a:rPr>
              <a:t>(ex : recul aux présidentielles de 2007 après le « choc » de 2002).</a:t>
            </a:r>
          </a:p>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On remarque la permanence d’écarts de participation électorale en fonction de </a:t>
            </a:r>
            <a:br>
              <a:rPr lang="fr-FR" sz="2200" dirty="0">
                <a:latin typeface="Arial" panose="020B0604020202020204" pitchFamily="34" charset="0"/>
                <a:cs typeface="Arial" panose="020B0604020202020204" pitchFamily="34" charset="0"/>
              </a:rPr>
            </a:br>
            <a:r>
              <a:rPr lang="fr-FR" sz="2200" dirty="0">
                <a:latin typeface="Arial" panose="020B0604020202020204" pitchFamily="34" charset="0"/>
                <a:cs typeface="Arial" panose="020B0604020202020204" pitchFamily="34" charset="0"/>
              </a:rPr>
              <a:t>« variables lourdes » (principalement l’âge, le diplôme, la catégorie sociale, le niveau de vie), même si des variables contextuelles comme le type d’élection concernée sont à prendre en  compte.</a:t>
            </a:r>
          </a:p>
        </p:txBody>
      </p:sp>
    </p:spTree>
    <p:extLst>
      <p:ext uri="{BB962C8B-B14F-4D97-AF65-F5344CB8AC3E}">
        <p14:creationId xmlns:p14="http://schemas.microsoft.com/office/powerpoint/2010/main" val="2366625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907941"/>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1.</a:t>
            </a:r>
            <a:r>
              <a:rPr lang="fr-FR" b="1" dirty="0">
                <a:solidFill>
                  <a:srgbClr val="7030A0"/>
                </a:solidFill>
                <a:latin typeface="Arial" panose="020B0604020202020204" pitchFamily="34" charset="0"/>
                <a:cs typeface="Arial" panose="020B0604020202020204" pitchFamily="34" charset="0"/>
              </a:rPr>
              <a:t>3</a:t>
            </a:r>
            <a:r>
              <a:rPr lang="fr-FR" sz="2400" b="1" dirty="0">
                <a:solidFill>
                  <a:srgbClr val="7030A0"/>
                </a:solidFill>
                <a:latin typeface="Arial" panose="020B0604020202020204" pitchFamily="34" charset="0"/>
                <a:cs typeface="Arial" panose="020B0604020202020204" pitchFamily="34" charset="0"/>
              </a:rPr>
              <a:t> – Comprendre les mécanismes de la  participation :</a:t>
            </a:r>
          </a:p>
          <a:p>
            <a:pPr marL="715963">
              <a:spcBef>
                <a:spcPts val="600"/>
              </a:spcBef>
            </a:pPr>
            <a:r>
              <a:rPr lang="fr-FR" sz="2400" b="1" dirty="0">
                <a:solidFill>
                  <a:srgbClr val="7030A0"/>
                </a:solidFill>
                <a:latin typeface="Arial" panose="020B0604020202020204" pitchFamily="34" charset="0"/>
                <a:cs typeface="Arial" panose="020B0604020202020204" pitchFamily="34" charset="0"/>
              </a:rPr>
              <a:t>la hausse de l’abstention</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1089529"/>
          </a:xfrm>
          <a:prstGeom prst="rect">
            <a:avLst/>
          </a:prstGeom>
          <a:noFill/>
        </p:spPr>
        <p:txBody>
          <a:bodyPr wrap="square">
            <a:spAutoFit/>
          </a:bodyPr>
          <a:lstStyle/>
          <a:p>
            <a:pPr marL="715963" marR="730250" indent="-179388">
              <a:lnSpc>
                <a:spcPct val="90300"/>
              </a:lnSpc>
              <a:spcBef>
                <a:spcPts val="994"/>
              </a:spcBef>
              <a:buClr>
                <a:srgbClr val="7030A0"/>
              </a:buClr>
              <a:buFont typeface="Arial" panose="020B0604020202020204" pitchFamily="34" charset="0"/>
              <a:buChar char="•"/>
            </a:pPr>
            <a:r>
              <a:rPr lang="fr-FR" sz="2400" spc="-5" dirty="0">
                <a:latin typeface="Carlito"/>
                <a:cs typeface="Carlito"/>
              </a:rPr>
              <a:t>Le </a:t>
            </a:r>
            <a:r>
              <a:rPr lang="fr-FR" sz="2400" dirty="0">
                <a:latin typeface="Carlito"/>
                <a:cs typeface="Carlito"/>
              </a:rPr>
              <a:t>programme nous </a:t>
            </a:r>
            <a:r>
              <a:rPr lang="fr-FR" sz="2400" spc="-5" dirty="0">
                <a:latin typeface="Carlito"/>
                <a:cs typeface="Carlito"/>
              </a:rPr>
              <a:t>invite </a:t>
            </a:r>
            <a:r>
              <a:rPr lang="fr-FR" sz="2400" dirty="0">
                <a:latin typeface="Carlito"/>
                <a:cs typeface="Carlito"/>
              </a:rPr>
              <a:t>aussi à </a:t>
            </a:r>
            <a:r>
              <a:rPr lang="fr-FR" sz="2400" spc="-5" dirty="0">
                <a:latin typeface="Carlito"/>
                <a:cs typeface="Carlito"/>
              </a:rPr>
              <a:t>considérer l’abstentionniste </a:t>
            </a:r>
            <a:r>
              <a:rPr lang="fr-FR" sz="2400" dirty="0">
                <a:latin typeface="Carlito"/>
                <a:cs typeface="Carlito"/>
              </a:rPr>
              <a:t>comme le </a:t>
            </a:r>
            <a:r>
              <a:rPr lang="fr-FR" sz="2400" spc="-5" dirty="0">
                <a:latin typeface="Carlito"/>
                <a:cs typeface="Carlito"/>
              </a:rPr>
              <a:t>reflet </a:t>
            </a:r>
            <a:r>
              <a:rPr lang="fr-FR" sz="2400" spc="-10" dirty="0">
                <a:latin typeface="Carlito"/>
                <a:cs typeface="Carlito"/>
              </a:rPr>
              <a:t>d’un </a:t>
            </a:r>
            <a:r>
              <a:rPr lang="fr-FR" sz="2400" spc="-5" dirty="0">
                <a:latin typeface="Carlito"/>
                <a:cs typeface="Carlito"/>
              </a:rPr>
              <a:t>défaut d’intégration </a:t>
            </a:r>
            <a:r>
              <a:rPr lang="fr-FR" sz="2400" dirty="0">
                <a:latin typeface="Carlito"/>
                <a:cs typeface="Carlito"/>
              </a:rPr>
              <a:t>sociale. Il </a:t>
            </a:r>
            <a:r>
              <a:rPr lang="fr-FR" sz="2400" spc="-5" dirty="0">
                <a:latin typeface="Carlito"/>
                <a:cs typeface="Carlito"/>
              </a:rPr>
              <a:t>s’agit d’une explication classique </a:t>
            </a:r>
            <a:r>
              <a:rPr lang="fr-FR" sz="2400" dirty="0">
                <a:latin typeface="Carlito"/>
                <a:cs typeface="Carlito"/>
              </a:rPr>
              <a:t>: il y a </a:t>
            </a:r>
            <a:r>
              <a:rPr lang="fr-FR" sz="2400" spc="-5" dirty="0">
                <a:latin typeface="Carlito"/>
                <a:cs typeface="Carlito"/>
              </a:rPr>
              <a:t>plus </a:t>
            </a:r>
            <a:r>
              <a:rPr lang="fr-FR" sz="2400" spc="-10" dirty="0">
                <a:latin typeface="Carlito"/>
                <a:cs typeface="Carlito"/>
              </a:rPr>
              <a:t>de </a:t>
            </a:r>
            <a:r>
              <a:rPr lang="fr-FR" sz="2400" spc="-5" dirty="0">
                <a:latin typeface="Carlito"/>
                <a:cs typeface="Carlito"/>
              </a:rPr>
              <a:t>cinquante </a:t>
            </a:r>
            <a:r>
              <a:rPr lang="fr-FR" sz="2400" dirty="0">
                <a:latin typeface="Carlito"/>
                <a:cs typeface="Carlito"/>
              </a:rPr>
              <a:t>ans, Alain </a:t>
            </a:r>
            <a:r>
              <a:rPr lang="fr-FR" sz="2400" spc="-5" dirty="0">
                <a:latin typeface="Carlito"/>
                <a:cs typeface="Carlito"/>
              </a:rPr>
              <a:t>Lancelot  écrivait </a:t>
            </a:r>
            <a:r>
              <a:rPr lang="fr-FR" sz="2400" spc="-10" dirty="0">
                <a:latin typeface="Carlito"/>
                <a:cs typeface="Carlito"/>
              </a:rPr>
              <a:t>déjà </a:t>
            </a:r>
            <a:r>
              <a:rPr lang="fr-FR" sz="2400" spc="-5" dirty="0">
                <a:latin typeface="Carlito"/>
                <a:cs typeface="Carlito"/>
              </a:rPr>
              <a:t>que</a:t>
            </a:r>
            <a:r>
              <a:rPr lang="fr-FR" sz="2400" spc="15" dirty="0">
                <a:latin typeface="Carlito"/>
                <a:cs typeface="Carlito"/>
              </a:rPr>
              <a:t> </a:t>
            </a:r>
            <a:r>
              <a:rPr lang="fr-FR" sz="2400" dirty="0">
                <a:latin typeface="Carlito"/>
                <a:cs typeface="Carlito"/>
              </a:rPr>
              <a:t>:</a:t>
            </a:r>
          </a:p>
        </p:txBody>
      </p:sp>
      <p:sp>
        <p:nvSpPr>
          <p:cNvPr id="2" name="Rectangle 1">
            <a:extLst>
              <a:ext uri="{FF2B5EF4-FFF2-40B4-BE49-F238E27FC236}">
                <a16:creationId xmlns:a16="http://schemas.microsoft.com/office/drawing/2014/main" id="{6566C6F0-7270-44D4-80C8-869D670369C8}"/>
              </a:ext>
            </a:extLst>
          </p:cNvPr>
          <p:cNvSpPr/>
          <p:nvPr>
            <p:custDataLst>
              <p:tags r:id="rId7"/>
            </p:custDataLst>
          </p:nvPr>
        </p:nvSpPr>
        <p:spPr>
          <a:xfrm>
            <a:off x="1325947" y="2379995"/>
            <a:ext cx="10080112" cy="1574790"/>
          </a:xfrm>
          <a:prstGeom prst="rect">
            <a:avLst/>
          </a:prstGeom>
        </p:spPr>
        <p:txBody>
          <a:bodyPr wrap="square">
            <a:spAutoFit/>
          </a:bodyPr>
          <a:lstStyle/>
          <a:p>
            <a:pPr marR="36195">
              <a:lnSpc>
                <a:spcPct val="100299"/>
              </a:lnSpc>
              <a:spcBef>
                <a:spcPts val="1000"/>
              </a:spcBef>
            </a:pPr>
            <a:r>
              <a:rPr lang="fr-FR" sz="2200" spc="-5" dirty="0">
                <a:latin typeface="Arial" panose="020B0604020202020204" pitchFamily="34" charset="0"/>
                <a:cs typeface="Arial" panose="020B0604020202020204" pitchFamily="34" charset="0"/>
              </a:rPr>
              <a:t>« </a:t>
            </a:r>
            <a:r>
              <a:rPr lang="fr-FR" sz="2200" i="1" spc="-5" dirty="0">
                <a:latin typeface="Arial" panose="020B0604020202020204" pitchFamily="34" charset="0"/>
                <a:cs typeface="Arial" panose="020B0604020202020204" pitchFamily="34" charset="0"/>
              </a:rPr>
              <a:t>La </a:t>
            </a:r>
            <a:r>
              <a:rPr lang="fr-FR" sz="2200" i="1" spc="-10" dirty="0">
                <a:latin typeface="Arial" panose="020B0604020202020204" pitchFamily="34" charset="0"/>
                <a:cs typeface="Arial" panose="020B0604020202020204" pitchFamily="34" charset="0"/>
              </a:rPr>
              <a:t>participation électorale </a:t>
            </a:r>
            <a:r>
              <a:rPr lang="fr-FR" sz="2200" i="1" spc="-5" dirty="0">
                <a:latin typeface="Arial" panose="020B0604020202020204" pitchFamily="34" charset="0"/>
                <a:cs typeface="Arial" panose="020B0604020202020204" pitchFamily="34" charset="0"/>
              </a:rPr>
              <a:t>apparaît au total </a:t>
            </a:r>
            <a:r>
              <a:rPr lang="fr-FR" sz="2200" i="1" spc="-10" dirty="0">
                <a:latin typeface="Arial" panose="020B0604020202020204" pitchFamily="34" charset="0"/>
                <a:cs typeface="Arial" panose="020B0604020202020204" pitchFamily="34" charset="0"/>
              </a:rPr>
              <a:t>comme </a:t>
            </a:r>
            <a:r>
              <a:rPr lang="fr-FR" sz="2200" i="1" spc="-5" dirty="0">
                <a:latin typeface="Arial" panose="020B0604020202020204" pitchFamily="34" charset="0"/>
                <a:cs typeface="Arial" panose="020B0604020202020204" pitchFamily="34" charset="0"/>
              </a:rPr>
              <a:t>une </a:t>
            </a:r>
            <a:r>
              <a:rPr lang="fr-FR" sz="2200" i="1" spc="-10" dirty="0">
                <a:latin typeface="Arial" panose="020B0604020202020204" pitchFamily="34" charset="0"/>
                <a:cs typeface="Arial" panose="020B0604020202020204" pitchFamily="34" charset="0"/>
              </a:rPr>
              <a:t>dimension secondaire </a:t>
            </a:r>
            <a:r>
              <a:rPr lang="fr-FR" sz="2200" i="1" spc="-5" dirty="0">
                <a:latin typeface="Arial" panose="020B0604020202020204" pitchFamily="34" charset="0"/>
                <a:cs typeface="Arial" panose="020B0604020202020204" pitchFamily="34" charset="0"/>
              </a:rPr>
              <a:t>de la participation </a:t>
            </a:r>
            <a:r>
              <a:rPr lang="fr-FR" sz="2200" i="1" spc="-10" dirty="0">
                <a:latin typeface="Arial" panose="020B0604020202020204" pitchFamily="34" charset="0"/>
                <a:cs typeface="Arial" panose="020B0604020202020204" pitchFamily="34" charset="0"/>
              </a:rPr>
              <a:t>sociale. Elle </a:t>
            </a:r>
            <a:r>
              <a:rPr lang="fr-FR" sz="2200" i="1" spc="-5" dirty="0">
                <a:latin typeface="Arial" panose="020B0604020202020204" pitchFamily="34" charset="0"/>
                <a:cs typeface="Arial" panose="020B0604020202020204" pitchFamily="34" charset="0"/>
              </a:rPr>
              <a:t>procède d’un facteur </a:t>
            </a:r>
            <a:r>
              <a:rPr lang="fr-FR" sz="2200" i="1" spc="-10" dirty="0">
                <a:latin typeface="Arial" panose="020B0604020202020204" pitchFamily="34" charset="0"/>
                <a:cs typeface="Arial" panose="020B0604020202020204" pitchFamily="34" charset="0"/>
              </a:rPr>
              <a:t>général </a:t>
            </a:r>
            <a:r>
              <a:rPr lang="fr-FR" sz="2200" i="1" spc="-5" dirty="0">
                <a:latin typeface="Arial" panose="020B0604020202020204" pitchFamily="34" charset="0"/>
                <a:cs typeface="Arial" panose="020B0604020202020204" pitchFamily="34" charset="0"/>
              </a:rPr>
              <a:t>qui est </a:t>
            </a:r>
            <a:r>
              <a:rPr lang="fr-FR" sz="2200" i="1" spc="-10" dirty="0">
                <a:latin typeface="Arial" panose="020B0604020202020204" pitchFamily="34" charset="0"/>
                <a:cs typeface="Arial" panose="020B0604020202020204" pitchFamily="34" charset="0"/>
              </a:rPr>
              <a:t>le </a:t>
            </a:r>
            <a:r>
              <a:rPr lang="fr-FR" sz="2200" i="1" spc="-5" dirty="0">
                <a:latin typeface="Arial" panose="020B0604020202020204" pitchFamily="34" charset="0"/>
                <a:cs typeface="Arial" panose="020B0604020202020204" pitchFamily="34" charset="0"/>
              </a:rPr>
              <a:t>degré </a:t>
            </a:r>
            <a:r>
              <a:rPr lang="fr-FR" sz="2200" i="1" spc="-10" dirty="0">
                <a:latin typeface="Arial" panose="020B0604020202020204" pitchFamily="34" charset="0"/>
                <a:cs typeface="Arial" panose="020B0604020202020204" pitchFamily="34" charset="0"/>
              </a:rPr>
              <a:t>d’intégration </a:t>
            </a:r>
            <a:r>
              <a:rPr lang="fr-FR" sz="2200" i="1" dirty="0">
                <a:latin typeface="Arial" panose="020B0604020202020204" pitchFamily="34" charset="0"/>
                <a:cs typeface="Arial" panose="020B0604020202020204" pitchFamily="34" charset="0"/>
              </a:rPr>
              <a:t>à </a:t>
            </a:r>
            <a:r>
              <a:rPr lang="fr-FR" sz="2200" i="1" spc="-10" dirty="0">
                <a:latin typeface="Arial" panose="020B0604020202020204" pitchFamily="34" charset="0"/>
                <a:cs typeface="Arial" panose="020B0604020202020204" pitchFamily="34" charset="0"/>
              </a:rPr>
              <a:t>la collectivité</a:t>
            </a:r>
            <a:r>
              <a:rPr lang="fr-FR" sz="2200" i="1" spc="55" dirty="0">
                <a:latin typeface="Arial" panose="020B0604020202020204" pitchFamily="34" charset="0"/>
                <a:cs typeface="Arial" panose="020B0604020202020204" pitchFamily="34" charset="0"/>
              </a:rPr>
              <a:t> </a:t>
            </a:r>
            <a:r>
              <a:rPr lang="fr-FR" sz="2200" dirty="0">
                <a:latin typeface="Arial" panose="020B0604020202020204" pitchFamily="34" charset="0"/>
                <a:cs typeface="Arial" panose="020B0604020202020204" pitchFamily="34" charset="0"/>
              </a:rPr>
              <a:t>»</a:t>
            </a:r>
          </a:p>
          <a:p>
            <a:pPr algn="r">
              <a:lnSpc>
                <a:spcPct val="100000"/>
              </a:lnSpc>
              <a:spcBef>
                <a:spcPts val="1010"/>
              </a:spcBef>
            </a:pPr>
            <a:r>
              <a:rPr lang="fr-FR" sz="2200" spc="-5" dirty="0">
                <a:latin typeface="Arial" panose="020B0604020202020204" pitchFamily="34" charset="0"/>
                <a:cs typeface="Arial" panose="020B0604020202020204" pitchFamily="34" charset="0"/>
              </a:rPr>
              <a:t>Alain Lancelot, </a:t>
            </a:r>
            <a:r>
              <a:rPr lang="fr-FR" sz="2200" i="1" spc="-5" dirty="0">
                <a:latin typeface="Arial" panose="020B0604020202020204" pitchFamily="34" charset="0"/>
                <a:cs typeface="Arial" panose="020B0604020202020204" pitchFamily="34" charset="0"/>
              </a:rPr>
              <a:t>L’abstentionnisme électoral </a:t>
            </a:r>
            <a:r>
              <a:rPr lang="fr-FR" sz="2200" i="1" dirty="0">
                <a:latin typeface="Arial" panose="020B0604020202020204" pitchFamily="34" charset="0"/>
                <a:cs typeface="Arial" panose="020B0604020202020204" pitchFamily="34" charset="0"/>
              </a:rPr>
              <a:t>en </a:t>
            </a:r>
            <a:r>
              <a:rPr lang="fr-FR" sz="2200" i="1" spc="5" dirty="0">
                <a:latin typeface="Arial" panose="020B0604020202020204" pitchFamily="34" charset="0"/>
                <a:cs typeface="Arial" panose="020B0604020202020204" pitchFamily="34" charset="0"/>
              </a:rPr>
              <a:t>France</a:t>
            </a:r>
            <a:r>
              <a:rPr lang="fr-FR" sz="2200" spc="5" dirty="0">
                <a:latin typeface="Arial" panose="020B0604020202020204" pitchFamily="34" charset="0"/>
                <a:cs typeface="Arial" panose="020B0604020202020204" pitchFamily="34" charset="0"/>
              </a:rPr>
              <a:t>,</a:t>
            </a:r>
            <a:r>
              <a:rPr lang="fr-FR" sz="2200" spc="35" dirty="0">
                <a:latin typeface="Arial" panose="020B0604020202020204" pitchFamily="34" charset="0"/>
                <a:cs typeface="Arial" panose="020B0604020202020204" pitchFamily="34" charset="0"/>
              </a:rPr>
              <a:t> </a:t>
            </a:r>
            <a:r>
              <a:rPr lang="fr-FR" sz="2200" spc="-5" dirty="0">
                <a:latin typeface="Arial" panose="020B0604020202020204" pitchFamily="34" charset="0"/>
                <a:cs typeface="Arial" panose="020B0604020202020204" pitchFamily="34" charset="0"/>
              </a:rPr>
              <a:t>1968.</a:t>
            </a:r>
            <a:endParaRPr lang="fr-F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0830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907941"/>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1.</a:t>
            </a:r>
            <a:r>
              <a:rPr lang="fr-FR" b="1" dirty="0">
                <a:solidFill>
                  <a:srgbClr val="7030A0"/>
                </a:solidFill>
                <a:latin typeface="Arial" panose="020B0604020202020204" pitchFamily="34" charset="0"/>
                <a:cs typeface="Arial" panose="020B0604020202020204" pitchFamily="34" charset="0"/>
              </a:rPr>
              <a:t>3</a:t>
            </a:r>
            <a:r>
              <a:rPr lang="fr-FR" sz="2400" b="1" dirty="0">
                <a:solidFill>
                  <a:srgbClr val="7030A0"/>
                </a:solidFill>
                <a:latin typeface="Arial" panose="020B0604020202020204" pitchFamily="34" charset="0"/>
                <a:cs typeface="Arial" panose="020B0604020202020204" pitchFamily="34" charset="0"/>
              </a:rPr>
              <a:t> – Comprendre les mécanismes de la  participation :</a:t>
            </a:r>
          </a:p>
          <a:p>
            <a:pPr marL="715963">
              <a:spcBef>
                <a:spcPts val="600"/>
              </a:spcBef>
            </a:pPr>
            <a:r>
              <a:rPr lang="fr-FR" sz="2400" b="1" dirty="0">
                <a:solidFill>
                  <a:srgbClr val="7030A0"/>
                </a:solidFill>
                <a:latin typeface="Arial" panose="020B0604020202020204" pitchFamily="34" charset="0"/>
                <a:cs typeface="Arial" panose="020B0604020202020204" pitchFamily="34" charset="0"/>
              </a:rPr>
              <a:t>la hausse de l’abstention</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830997"/>
          </a:xfrm>
          <a:prstGeom prst="rect">
            <a:avLst/>
          </a:prstGeom>
          <a:noFill/>
        </p:spPr>
        <p:txBody>
          <a:bodyPr wrap="square">
            <a:spAutoFit/>
          </a:bodyPr>
          <a:lstStyle/>
          <a:p>
            <a:pPr marL="715963" marR="730250" indent="-179388">
              <a:buClr>
                <a:srgbClr val="7030A0"/>
              </a:buClr>
              <a:buFont typeface="Arial" panose="020B0604020202020204" pitchFamily="34" charset="0"/>
              <a:buChar char="•"/>
            </a:pPr>
            <a:r>
              <a:rPr lang="fr-FR" sz="2400" spc="-5" dirty="0">
                <a:latin typeface="Carlito"/>
                <a:cs typeface="Carlito"/>
              </a:rPr>
              <a:t>La montée générale de l’abstention n’implique pas que l’on abstienne de manière systématique (vote intermittent). Ex :</a:t>
            </a:r>
          </a:p>
        </p:txBody>
      </p:sp>
      <p:pic>
        <p:nvPicPr>
          <p:cNvPr id="3" name="Image 2">
            <a:extLst>
              <a:ext uri="{FF2B5EF4-FFF2-40B4-BE49-F238E27FC236}">
                <a16:creationId xmlns:a16="http://schemas.microsoft.com/office/drawing/2014/main" id="{E0F648FF-8D8C-4A0D-A48E-6A9EA8F173C0}"/>
              </a:ext>
            </a:extLst>
          </p:cNvPr>
          <p:cNvPicPr>
            <a:picLocks noChangeAspect="1"/>
          </p:cNvPicPr>
          <p:nvPr>
            <p:custDataLst>
              <p:tags r:id="rId7"/>
            </p:custDataLst>
          </p:nvPr>
        </p:nvPicPr>
        <p:blipFill>
          <a:blip r:embed="rId10"/>
          <a:stretch>
            <a:fillRect/>
          </a:stretch>
        </p:blipFill>
        <p:spPr>
          <a:xfrm>
            <a:off x="1661820" y="2116107"/>
            <a:ext cx="6896163" cy="4732931"/>
          </a:xfrm>
          <a:prstGeom prst="rect">
            <a:avLst/>
          </a:prstGeom>
        </p:spPr>
      </p:pic>
      <p:sp>
        <p:nvSpPr>
          <p:cNvPr id="11" name="Rectangle 10">
            <a:extLst>
              <a:ext uri="{FF2B5EF4-FFF2-40B4-BE49-F238E27FC236}">
                <a16:creationId xmlns:a16="http://schemas.microsoft.com/office/drawing/2014/main" id="{907C176E-1579-41E2-A269-96DEE643BCD2}"/>
              </a:ext>
            </a:extLst>
          </p:cNvPr>
          <p:cNvSpPr/>
          <p:nvPr>
            <p:custDataLst>
              <p:tags r:id="rId8"/>
            </p:custDataLst>
          </p:nvPr>
        </p:nvSpPr>
        <p:spPr>
          <a:xfrm>
            <a:off x="8526026" y="5281709"/>
            <a:ext cx="3665973" cy="1477328"/>
          </a:xfrm>
          <a:prstGeom prst="rect">
            <a:avLst/>
          </a:prstGeom>
        </p:spPr>
        <p:txBody>
          <a:bodyPr wrap="square">
            <a:spAutoFit/>
          </a:bodyPr>
          <a:lstStyle/>
          <a:p>
            <a:pPr fontAlgn="base"/>
            <a:r>
              <a:rPr lang="fr-FR" dirty="0">
                <a:latin typeface="Arial" panose="020B0604020202020204" pitchFamily="34" charset="0"/>
                <a:cs typeface="Arial" panose="020B0604020202020204" pitchFamily="34" charset="0"/>
              </a:rPr>
              <a:t>Source : Insee Première n° 1670, </a:t>
            </a:r>
            <a:r>
              <a:rPr lang="fr-FR" dirty="0">
                <a:latin typeface="Arial" panose="020B0604020202020204" pitchFamily="34" charset="0"/>
                <a:cs typeface="Arial" panose="020B0604020202020204" pitchFamily="34" charset="0"/>
                <a:hlinkClick r:id="rId11"/>
              </a:rPr>
              <a:t>Élections présidentielle et législatives de 2017 : neuf </a:t>
            </a:r>
            <a:br>
              <a:rPr lang="fr-FR" dirty="0">
                <a:latin typeface="Arial" panose="020B0604020202020204" pitchFamily="34" charset="0"/>
                <a:cs typeface="Arial" panose="020B0604020202020204" pitchFamily="34" charset="0"/>
                <a:hlinkClick r:id="rId11"/>
              </a:rPr>
            </a:br>
            <a:r>
              <a:rPr lang="fr-FR" dirty="0">
                <a:latin typeface="Arial" panose="020B0604020202020204" pitchFamily="34" charset="0"/>
                <a:cs typeface="Arial" panose="020B0604020202020204" pitchFamily="34" charset="0"/>
                <a:hlinkClick r:id="rId11"/>
              </a:rPr>
              <a:t>inscrits sur dix ont voté à au moins un tour de scrutin</a:t>
            </a:r>
            <a:r>
              <a:rPr lang="fr-FR" dirty="0">
                <a:latin typeface="Arial" panose="020B0604020202020204" pitchFamily="34" charset="0"/>
                <a:cs typeface="Arial" panose="020B0604020202020204" pitchFamily="34" charset="0"/>
              </a:rPr>
              <a:t>.</a:t>
            </a:r>
            <a:endParaRPr lang="fr-FR"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6279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907941"/>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1.</a:t>
            </a:r>
            <a:r>
              <a:rPr lang="fr-FR" b="1" dirty="0">
                <a:solidFill>
                  <a:srgbClr val="7030A0"/>
                </a:solidFill>
                <a:latin typeface="Arial" panose="020B0604020202020204" pitchFamily="34" charset="0"/>
                <a:cs typeface="Arial" panose="020B0604020202020204" pitchFamily="34" charset="0"/>
              </a:rPr>
              <a:t>4</a:t>
            </a:r>
            <a:r>
              <a:rPr lang="fr-FR" sz="2400" b="1" dirty="0">
                <a:solidFill>
                  <a:srgbClr val="7030A0"/>
                </a:solidFill>
                <a:latin typeface="Arial" panose="020B0604020202020204" pitchFamily="34" charset="0"/>
                <a:cs typeface="Arial" panose="020B0604020202020204" pitchFamily="34" charset="0"/>
              </a:rPr>
              <a:t> – Comprendre les mécanismes de la  participation :</a:t>
            </a:r>
          </a:p>
          <a:p>
            <a:pPr marL="715963">
              <a:spcBef>
                <a:spcPts val="600"/>
              </a:spcBef>
            </a:pPr>
            <a:r>
              <a:rPr lang="fr-FR" sz="2400" b="1" dirty="0">
                <a:solidFill>
                  <a:srgbClr val="7030A0"/>
                </a:solidFill>
                <a:latin typeface="Arial" panose="020B0604020202020204" pitchFamily="34" charset="0"/>
                <a:cs typeface="Arial" panose="020B0604020202020204" pitchFamily="34" charset="0"/>
              </a:rPr>
              <a:t>la hausse de l’abstention</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830997"/>
          </a:xfrm>
          <a:prstGeom prst="rect">
            <a:avLst/>
          </a:prstGeom>
          <a:noFill/>
        </p:spPr>
        <p:txBody>
          <a:bodyPr wrap="square">
            <a:spAutoFit/>
          </a:bodyPr>
          <a:lstStyle/>
          <a:p>
            <a:pPr marL="715963" marR="730250" indent="-179388">
              <a:buClr>
                <a:srgbClr val="7030A0"/>
              </a:buClr>
              <a:buFont typeface="Arial" panose="020B0604020202020204" pitchFamily="34" charset="0"/>
              <a:buChar char="•"/>
            </a:pPr>
            <a:r>
              <a:rPr lang="fr-FR" sz="2400" spc="-5" dirty="0">
                <a:latin typeface="Carlito"/>
                <a:cs typeface="Carlito"/>
              </a:rPr>
              <a:t>Le type d’élection et la perception des enjeux peuvent aussi avoir un très fort impact sur la  participation.</a:t>
            </a:r>
          </a:p>
        </p:txBody>
      </p:sp>
      <p:sp>
        <p:nvSpPr>
          <p:cNvPr id="14" name="Rectangle 13">
            <a:extLst>
              <a:ext uri="{FF2B5EF4-FFF2-40B4-BE49-F238E27FC236}">
                <a16:creationId xmlns:a16="http://schemas.microsoft.com/office/drawing/2014/main" id="{67BF7DAF-49F4-4F57-90BE-622207C202DC}"/>
              </a:ext>
            </a:extLst>
          </p:cNvPr>
          <p:cNvSpPr/>
          <p:nvPr>
            <p:custDataLst>
              <p:tags r:id="rId7"/>
            </p:custDataLst>
          </p:nvPr>
        </p:nvSpPr>
        <p:spPr>
          <a:xfrm>
            <a:off x="6199808" y="4330200"/>
            <a:ext cx="5662970" cy="369332"/>
          </a:xfrm>
          <a:prstGeom prst="rect">
            <a:avLst/>
          </a:prstGeom>
        </p:spPr>
        <p:txBody>
          <a:bodyPr wrap="square">
            <a:spAutoFit/>
          </a:bodyPr>
          <a:lstStyle/>
          <a:p>
            <a:pPr algn="r" fontAlgn="base"/>
            <a:r>
              <a:rPr lang="fr-FR" dirty="0">
                <a:latin typeface="Arial" panose="020B0604020202020204" pitchFamily="34" charset="0"/>
                <a:cs typeface="Arial" panose="020B0604020202020204" pitchFamily="34" charset="0"/>
              </a:rPr>
              <a:t>Source : </a:t>
            </a:r>
            <a:r>
              <a:rPr lang="fr-FR" spc="-10" dirty="0">
                <a:latin typeface="Carlito"/>
                <a:cs typeface="Carlito"/>
              </a:rPr>
              <a:t>Anne-Cécile Douillet, </a:t>
            </a:r>
            <a:r>
              <a:rPr lang="fr-FR" i="1" spc="-5" dirty="0">
                <a:latin typeface="Carlito"/>
                <a:cs typeface="Carlito"/>
              </a:rPr>
              <a:t>Sociologie Politique</a:t>
            </a:r>
            <a:r>
              <a:rPr lang="fr-FR" spc="-5" dirty="0">
                <a:latin typeface="Carlito"/>
                <a:cs typeface="Carlito"/>
              </a:rPr>
              <a:t>,</a:t>
            </a:r>
            <a:r>
              <a:rPr lang="fr-FR" dirty="0">
                <a:latin typeface="Carlito"/>
                <a:cs typeface="Carlito"/>
              </a:rPr>
              <a:t> 2017.</a:t>
            </a:r>
            <a:endParaRPr lang="fr-FR" i="0" dirty="0">
              <a:effectLst/>
              <a:latin typeface="Arial" panose="020B0604020202020204" pitchFamily="34" charset="0"/>
              <a:cs typeface="Arial" panose="020B0604020202020204" pitchFamily="34" charset="0"/>
            </a:endParaRPr>
          </a:p>
        </p:txBody>
      </p:sp>
      <p:pic>
        <p:nvPicPr>
          <p:cNvPr id="15" name="Image 14">
            <a:extLst>
              <a:ext uri="{FF2B5EF4-FFF2-40B4-BE49-F238E27FC236}">
                <a16:creationId xmlns:a16="http://schemas.microsoft.com/office/drawing/2014/main" id="{892B33D1-7F12-419D-B05B-5E1290928FC1}"/>
              </a:ext>
            </a:extLst>
          </p:cNvPr>
          <p:cNvPicPr>
            <a:picLocks noChangeAspect="1"/>
          </p:cNvPicPr>
          <p:nvPr>
            <p:custDataLst>
              <p:tags r:id="rId8"/>
            </p:custDataLst>
          </p:nvPr>
        </p:nvPicPr>
        <p:blipFill>
          <a:blip r:embed="rId11"/>
          <a:stretch>
            <a:fillRect/>
          </a:stretch>
        </p:blipFill>
        <p:spPr>
          <a:xfrm>
            <a:off x="843175" y="2099973"/>
            <a:ext cx="10981487" cy="2230864"/>
          </a:xfrm>
          <a:prstGeom prst="rect">
            <a:avLst/>
          </a:prstGeom>
        </p:spPr>
      </p:pic>
      <p:sp>
        <p:nvSpPr>
          <p:cNvPr id="16" name="Rectangle 15">
            <a:extLst>
              <a:ext uri="{FF2B5EF4-FFF2-40B4-BE49-F238E27FC236}">
                <a16:creationId xmlns:a16="http://schemas.microsoft.com/office/drawing/2014/main" id="{A0EDF78F-1AB0-4E77-A954-C0C38BAE5EDA}"/>
              </a:ext>
            </a:extLst>
          </p:cNvPr>
          <p:cNvSpPr/>
          <p:nvPr>
            <p:custDataLst>
              <p:tags r:id="rId9"/>
            </p:custDataLst>
          </p:nvPr>
        </p:nvSpPr>
        <p:spPr>
          <a:xfrm>
            <a:off x="515938" y="4727249"/>
            <a:ext cx="12164445" cy="1723549"/>
          </a:xfrm>
          <a:prstGeom prst="rect">
            <a:avLst/>
          </a:prstGeom>
          <a:noFill/>
        </p:spPr>
        <p:txBody>
          <a:bodyPr wrap="square" lIns="0" tIns="0" rIns="0" bIns="0">
            <a:spAutoFit/>
          </a:bodyPr>
          <a:lstStyle/>
          <a:p>
            <a:pPr marL="715963" marR="730250" indent="-179388">
              <a:buClr>
                <a:srgbClr val="7030A0"/>
              </a:buClr>
              <a:buFont typeface="Arial" panose="020B0604020202020204" pitchFamily="34" charset="0"/>
              <a:buChar char="•"/>
            </a:pPr>
            <a:r>
              <a:rPr lang="fr-FR" sz="2400" spc="-5" dirty="0">
                <a:latin typeface="Carlito"/>
                <a:cs typeface="Carlito"/>
              </a:rPr>
              <a:t>Une succession d'élections est aussi une variable contextuelle qui favorise l'abstention.</a:t>
            </a:r>
          </a:p>
          <a:p>
            <a:pPr marL="719138" marR="730250">
              <a:buClr>
                <a:srgbClr val="7030A0"/>
              </a:buClr>
            </a:pPr>
            <a:r>
              <a:rPr lang="fr-FR" sz="2200" spc="-5" dirty="0">
                <a:latin typeface="Carlito"/>
                <a:cs typeface="Carlito"/>
              </a:rPr>
              <a:t>Ex : En 1988, après les élections présidentielles et législatives, il y a plus de 50 % d'abstention aux  deux tours des élections cantonales. Tout se passe comme si ces élections locales, déjà  relativement peu mobilisatrices, intéressaient d'autant moins les électeurs qu’ils estimaient avoir  déjà tout dit à l'occasion d'élections nationales antérieures.</a:t>
            </a:r>
          </a:p>
        </p:txBody>
      </p:sp>
    </p:spTree>
    <p:extLst>
      <p:ext uri="{BB962C8B-B14F-4D97-AF65-F5344CB8AC3E}">
        <p14:creationId xmlns:p14="http://schemas.microsoft.com/office/powerpoint/2010/main" val="3852635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907941"/>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1.</a:t>
            </a:r>
            <a:r>
              <a:rPr lang="fr-FR" b="1" dirty="0">
                <a:solidFill>
                  <a:srgbClr val="7030A0"/>
                </a:solidFill>
                <a:latin typeface="Arial" panose="020B0604020202020204" pitchFamily="34" charset="0"/>
                <a:cs typeface="Arial" panose="020B0604020202020204" pitchFamily="34" charset="0"/>
              </a:rPr>
              <a:t>5</a:t>
            </a:r>
            <a:r>
              <a:rPr lang="fr-FR" sz="2400" b="1" dirty="0">
                <a:solidFill>
                  <a:srgbClr val="7030A0"/>
                </a:solidFill>
                <a:latin typeface="Arial" panose="020B0604020202020204" pitchFamily="34" charset="0"/>
                <a:cs typeface="Arial" panose="020B0604020202020204" pitchFamily="34" charset="0"/>
              </a:rPr>
              <a:t> – Comprendre les mécanismes de la  participation :</a:t>
            </a:r>
          </a:p>
          <a:p>
            <a:pPr marL="715963">
              <a:spcBef>
                <a:spcPts val="600"/>
              </a:spcBef>
            </a:pPr>
            <a:r>
              <a:rPr lang="fr-FR" sz="2400" b="1" dirty="0">
                <a:solidFill>
                  <a:srgbClr val="7030A0"/>
                </a:solidFill>
                <a:latin typeface="Arial" panose="020B0604020202020204" pitchFamily="34" charset="0"/>
                <a:cs typeface="Arial" panose="020B0604020202020204" pitchFamily="34" charset="0"/>
              </a:rPr>
              <a:t>la hausse de l’abstention</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7" y="1268976"/>
            <a:ext cx="11790131" cy="5539978"/>
          </a:xfrm>
          <a:prstGeom prst="rect">
            <a:avLst/>
          </a:prstGeom>
          <a:noFill/>
        </p:spPr>
        <p:txBody>
          <a:bodyPr wrap="square" lIns="0" tIns="0" rIns="0" bIns="0">
            <a:spAutoFit/>
          </a:bodyPr>
          <a:lstStyle/>
          <a:p>
            <a:pPr marL="715963" marR="730250" indent="-179388">
              <a:buClr>
                <a:srgbClr val="7030A0"/>
              </a:buClr>
              <a:buFont typeface="Arial" panose="020B0604020202020204" pitchFamily="34" charset="0"/>
              <a:buChar char="•"/>
            </a:pPr>
            <a:r>
              <a:rPr lang="fr-FR" sz="2400" spc="-5" dirty="0">
                <a:latin typeface="Arial" panose="020B0604020202020204" pitchFamily="34" charset="0"/>
                <a:cs typeface="Arial" panose="020B0604020202020204" pitchFamily="34" charset="0"/>
              </a:rPr>
              <a:t>En France, un certain nombre de facteurs peuvent expliquer la hausse de  l’abstention :</a:t>
            </a:r>
          </a:p>
          <a:p>
            <a:pPr marL="895350" marR="730250" indent="-176213">
              <a:buClr>
                <a:srgbClr val="7030A0"/>
              </a:buClr>
            </a:pPr>
            <a:r>
              <a:rPr lang="fr-FR" sz="2400" spc="-5" dirty="0">
                <a:latin typeface="Arial" panose="020B0604020202020204" pitchFamily="34" charset="0"/>
                <a:cs typeface="Arial" panose="020B0604020202020204" pitchFamily="34" charset="0"/>
              </a:rPr>
              <a:t>- La relative banalisation de l'alternance : la succession de gouvernements aux  attaches partisanes différentes ne se traduit pas toujours par des changements notables pour une partie de la population, ce qui réduit la croyance dans l'intérêt d'aller voter.</a:t>
            </a:r>
          </a:p>
          <a:p>
            <a:pPr marL="895350" marR="730250" indent="-176213">
              <a:buClr>
                <a:srgbClr val="7030A0"/>
              </a:buClr>
            </a:pPr>
            <a:r>
              <a:rPr lang="fr-FR" sz="2400" spc="-5" dirty="0">
                <a:latin typeface="Arial" panose="020B0604020202020204" pitchFamily="34" charset="0"/>
                <a:cs typeface="Arial" panose="020B0604020202020204" pitchFamily="34" charset="0"/>
              </a:rPr>
              <a:t>- Le scepticisme sur les marges de manœuvre du politique : les gouvernants eux-mêmes invoquent les forces économiques, la contrainte européenne et la  mondialisation pour expliquer leur impuissance politique.</a:t>
            </a:r>
          </a:p>
          <a:p>
            <a:pPr marL="895350" marR="730250" indent="-176213">
              <a:buClr>
                <a:srgbClr val="7030A0"/>
              </a:buClr>
            </a:pPr>
            <a:r>
              <a:rPr lang="fr-FR" sz="2400" spc="-5" dirty="0">
                <a:latin typeface="Arial" panose="020B0604020202020204" pitchFamily="34" charset="0"/>
                <a:cs typeface="Arial" panose="020B0604020202020204" pitchFamily="34" charset="0"/>
              </a:rPr>
              <a:t>- Enfin, la recomposition des clivages partisans induit des pertes de repères qui  peuvent favoriser l'abstention.</a:t>
            </a:r>
          </a:p>
          <a:p>
            <a:pPr marL="895350" marR="730250" indent="-176213">
              <a:buClr>
                <a:srgbClr val="7030A0"/>
              </a:buClr>
            </a:pPr>
            <a:r>
              <a:rPr lang="fr-FR" sz="2400" spc="-5" dirty="0">
                <a:latin typeface="Arial" panose="020B0604020202020204" pitchFamily="34" charset="0"/>
                <a:cs typeface="Arial" panose="020B0604020202020204" pitchFamily="34" charset="0"/>
              </a:rPr>
              <a:t>- Certains vecteurs de socialisation au vote (partis politiques, syndicats...) sont aujourd'hui moins actifs, notamment dans les milieux populaires.</a:t>
            </a:r>
          </a:p>
          <a:p>
            <a:pPr marL="895350" marR="730250" indent="-176213">
              <a:buClr>
                <a:srgbClr val="7030A0"/>
              </a:buClr>
            </a:pPr>
            <a:endParaRPr lang="fr-FR" sz="2400" spc="-5" dirty="0">
              <a:latin typeface="Arial" panose="020B0604020202020204" pitchFamily="34" charset="0"/>
              <a:cs typeface="Arial" panose="020B0604020202020204" pitchFamily="34" charset="0"/>
            </a:endParaRPr>
          </a:p>
          <a:p>
            <a:pPr marL="717550" marR="730250" indent="-1588">
              <a:buClr>
                <a:srgbClr val="7030A0"/>
              </a:buClr>
              <a:tabLst>
                <a:tab pos="5018088" algn="l"/>
              </a:tabLst>
            </a:pPr>
            <a:r>
              <a:rPr lang="fr-FR" sz="2400" spc="-5" dirty="0">
                <a:latin typeface="Arial" panose="020B0604020202020204" pitchFamily="34" charset="0"/>
                <a:cs typeface="Arial" panose="020B0604020202020204" pitchFamily="34" charset="0"/>
              </a:rPr>
              <a:t>Abstention et variables lourdes	Abstention « dans le jeu » ou « hors du jeu »</a:t>
            </a:r>
            <a:endParaRPr lang="fr-FR" sz="2400" spc="-5" dirty="0">
              <a:latin typeface="Carlito"/>
              <a:cs typeface="Carlito"/>
            </a:endParaRPr>
          </a:p>
        </p:txBody>
      </p:sp>
      <p:sp>
        <p:nvSpPr>
          <p:cNvPr id="2" name="Rectangle 1">
            <a:extLst>
              <a:ext uri="{FF2B5EF4-FFF2-40B4-BE49-F238E27FC236}">
                <a16:creationId xmlns:a16="http://schemas.microsoft.com/office/drawing/2014/main" id="{94E8FAB6-EC89-48B1-9B07-33AD188747B7}"/>
              </a:ext>
            </a:extLst>
          </p:cNvPr>
          <p:cNvSpPr/>
          <p:nvPr>
            <p:custDataLst>
              <p:tags r:id="rId7"/>
            </p:custDataLst>
          </p:nvPr>
        </p:nvSpPr>
        <p:spPr>
          <a:xfrm>
            <a:off x="1235945" y="6379200"/>
            <a:ext cx="4230047" cy="432000"/>
          </a:xfrm>
          <a:prstGeom prst="rect">
            <a:avLst/>
          </a:prstGeom>
          <a:solidFill>
            <a:srgbClr val="7030A0">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ZoneTexte 2">
            <a:extLst>
              <a:ext uri="{FF2B5EF4-FFF2-40B4-BE49-F238E27FC236}">
                <a16:creationId xmlns:a16="http://schemas.microsoft.com/office/drawing/2014/main" id="{FDB38405-AD9D-41F1-AB11-5E69487D82BA}"/>
              </a:ext>
            </a:extLst>
          </p:cNvPr>
          <p:cNvSpPr txBox="1"/>
          <p:nvPr>
            <p:custDataLst>
              <p:tags r:id="rId8"/>
            </p:custDataLst>
          </p:nvPr>
        </p:nvSpPr>
        <p:spPr>
          <a:xfrm>
            <a:off x="274305" y="221117"/>
            <a:ext cx="11851762" cy="6447919"/>
          </a:xfrm>
          <a:prstGeom prst="rect">
            <a:avLst/>
          </a:prstGeom>
          <a:solidFill>
            <a:schemeClr val="bg1"/>
          </a:solidFill>
        </p:spPr>
        <p:txBody>
          <a:bodyPr wrap="square" lIns="0" tIns="0" rIns="0" bIns="0" rtlCol="0">
            <a:spAutoFit/>
          </a:bodyPr>
          <a:lstStyle/>
          <a:p>
            <a:pPr marL="179388" marR="90805" indent="-179388">
              <a:buClr>
                <a:srgbClr val="7030A0"/>
              </a:buClr>
              <a:buFont typeface="Arial" panose="020B0604020202020204" pitchFamily="34" charset="0"/>
              <a:buChar char="•"/>
              <a:tabLst>
                <a:tab pos="187960" algn="l"/>
              </a:tabLst>
            </a:pPr>
            <a:r>
              <a:rPr lang="fr-FR" sz="2400" dirty="0">
                <a:latin typeface="Carlito"/>
                <a:cs typeface="Carlito"/>
              </a:rPr>
              <a:t>Quelle que soit </a:t>
            </a:r>
            <a:r>
              <a:rPr lang="fr-FR" sz="2400" spc="5" dirty="0">
                <a:latin typeface="Carlito"/>
                <a:cs typeface="Carlito"/>
              </a:rPr>
              <a:t>l'élection, les </a:t>
            </a:r>
            <a:r>
              <a:rPr lang="fr-FR" sz="2400" spc="-5" dirty="0">
                <a:latin typeface="Carlito"/>
                <a:cs typeface="Carlito"/>
              </a:rPr>
              <a:t>taux </a:t>
            </a:r>
            <a:r>
              <a:rPr lang="fr-FR" sz="2400" dirty="0">
                <a:latin typeface="Carlito"/>
                <a:cs typeface="Carlito"/>
              </a:rPr>
              <a:t>de participation sont </a:t>
            </a:r>
            <a:r>
              <a:rPr lang="fr-FR" sz="2400" spc="5" dirty="0">
                <a:latin typeface="Carlito"/>
                <a:cs typeface="Carlito"/>
              </a:rPr>
              <a:t>très variables selon les catégories </a:t>
            </a:r>
            <a:r>
              <a:rPr lang="fr-FR" sz="2400" dirty="0">
                <a:latin typeface="Carlito"/>
                <a:cs typeface="Carlito"/>
              </a:rPr>
              <a:t>sociales.</a:t>
            </a:r>
          </a:p>
          <a:p>
            <a:pPr marL="179388" marR="5080" indent="-179388">
              <a:buClr>
                <a:srgbClr val="7030A0"/>
              </a:buClr>
              <a:buFont typeface="Arial" panose="020B0604020202020204" pitchFamily="34" charset="0"/>
              <a:buChar char="•"/>
            </a:pPr>
            <a:r>
              <a:rPr lang="fr-FR" sz="2400" spc="-5" dirty="0">
                <a:latin typeface="Carlito"/>
                <a:cs typeface="Carlito"/>
              </a:rPr>
              <a:t>L'analyse </a:t>
            </a:r>
            <a:r>
              <a:rPr lang="fr-FR" sz="2400" dirty="0">
                <a:latin typeface="Carlito"/>
                <a:cs typeface="Carlito"/>
              </a:rPr>
              <a:t>sociologique de </a:t>
            </a:r>
            <a:r>
              <a:rPr lang="fr-FR" sz="2400" spc="5" dirty="0">
                <a:latin typeface="Carlito"/>
                <a:cs typeface="Carlito"/>
              </a:rPr>
              <a:t>la fraction </a:t>
            </a:r>
            <a:r>
              <a:rPr lang="fr-FR" sz="2400" dirty="0">
                <a:latin typeface="Carlito"/>
                <a:cs typeface="Carlito"/>
              </a:rPr>
              <a:t>de </a:t>
            </a:r>
            <a:r>
              <a:rPr lang="fr-FR" sz="2400" spc="5" dirty="0">
                <a:latin typeface="Carlito"/>
                <a:cs typeface="Carlito"/>
              </a:rPr>
              <a:t>la </a:t>
            </a:r>
            <a:r>
              <a:rPr lang="fr-FR" sz="2400" dirty="0">
                <a:latin typeface="Carlito"/>
                <a:cs typeface="Carlito"/>
              </a:rPr>
              <a:t>population qui ne participe </a:t>
            </a:r>
            <a:r>
              <a:rPr lang="fr-FR" sz="2400" spc="-5" dirty="0">
                <a:latin typeface="Carlito"/>
                <a:cs typeface="Carlito"/>
              </a:rPr>
              <a:t>pas </a:t>
            </a:r>
            <a:r>
              <a:rPr lang="fr-FR" sz="2400" dirty="0">
                <a:latin typeface="Carlito"/>
                <a:cs typeface="Carlito"/>
              </a:rPr>
              <a:t>aux </a:t>
            </a:r>
            <a:r>
              <a:rPr lang="fr-FR" sz="2400" spc="5" dirty="0">
                <a:latin typeface="Carlito"/>
                <a:cs typeface="Carlito"/>
              </a:rPr>
              <a:t>élections, montre </a:t>
            </a:r>
            <a:r>
              <a:rPr lang="fr-FR" sz="2400" dirty="0">
                <a:latin typeface="Carlito"/>
                <a:cs typeface="Carlito"/>
              </a:rPr>
              <a:t>qu'il s'agit </a:t>
            </a:r>
            <a:r>
              <a:rPr lang="fr-FR" sz="2400" spc="5" dirty="0">
                <a:latin typeface="Carlito"/>
                <a:cs typeface="Carlito"/>
              </a:rPr>
              <a:t>majoritairement </a:t>
            </a:r>
            <a:r>
              <a:rPr lang="fr-FR" sz="2400" dirty="0">
                <a:latin typeface="Carlito"/>
                <a:cs typeface="Carlito"/>
              </a:rPr>
              <a:t>d'une population peu </a:t>
            </a:r>
            <a:r>
              <a:rPr lang="fr-FR" sz="2400" spc="5" dirty="0">
                <a:latin typeface="Carlito"/>
                <a:cs typeface="Carlito"/>
              </a:rPr>
              <a:t>diplômée, </a:t>
            </a:r>
            <a:r>
              <a:rPr lang="fr-FR" sz="2400" dirty="0">
                <a:latin typeface="Carlito"/>
                <a:cs typeface="Carlito"/>
              </a:rPr>
              <a:t>au chômage </a:t>
            </a:r>
            <a:r>
              <a:rPr lang="fr-FR" sz="2400" spc="5" dirty="0">
                <a:latin typeface="Carlito"/>
                <a:cs typeface="Carlito"/>
              </a:rPr>
              <a:t>ou exerçant des </a:t>
            </a:r>
            <a:r>
              <a:rPr lang="fr-FR" sz="2400" dirty="0">
                <a:latin typeface="Carlito"/>
                <a:cs typeface="Carlito"/>
              </a:rPr>
              <a:t>activités peu </a:t>
            </a:r>
            <a:r>
              <a:rPr lang="fr-FR" sz="2400" spc="5" dirty="0">
                <a:latin typeface="Carlito"/>
                <a:cs typeface="Carlito"/>
              </a:rPr>
              <a:t>valorisées, </a:t>
            </a:r>
            <a:r>
              <a:rPr lang="fr-FR" sz="2400" dirty="0">
                <a:latin typeface="Carlito"/>
                <a:cs typeface="Carlito"/>
              </a:rPr>
              <a:t>disposant de </a:t>
            </a:r>
            <a:r>
              <a:rPr lang="fr-FR" sz="2400" spc="5" dirty="0">
                <a:latin typeface="Carlito"/>
                <a:cs typeface="Carlito"/>
              </a:rPr>
              <a:t>faibles revenus. </a:t>
            </a:r>
            <a:r>
              <a:rPr lang="fr-FR" sz="2400" dirty="0">
                <a:latin typeface="Carlito"/>
                <a:cs typeface="Carlito"/>
              </a:rPr>
              <a:t>(Partant de </a:t>
            </a:r>
            <a:r>
              <a:rPr lang="fr-FR" sz="2400" spc="-5" dirty="0">
                <a:latin typeface="Carlito"/>
                <a:cs typeface="Carlito"/>
              </a:rPr>
              <a:t>ce constat, </a:t>
            </a:r>
            <a:r>
              <a:rPr lang="fr-FR" sz="2400" spc="10" dirty="0">
                <a:latin typeface="Carlito"/>
                <a:cs typeface="Carlito"/>
              </a:rPr>
              <a:t>en </a:t>
            </a:r>
            <a:r>
              <a:rPr lang="fr-FR" sz="2400" dirty="0">
                <a:latin typeface="Carlito"/>
                <a:cs typeface="Carlito"/>
              </a:rPr>
              <a:t>1978, dans </a:t>
            </a:r>
            <a:r>
              <a:rPr lang="fr-FR" sz="2400" i="1" dirty="0">
                <a:latin typeface="Carlito"/>
                <a:cs typeface="Carlito"/>
              </a:rPr>
              <a:t>Le Cens caché. Inégalités culturelles et ségrégation </a:t>
            </a:r>
            <a:r>
              <a:rPr lang="fr-FR" sz="2400" i="1" spc="10" dirty="0">
                <a:latin typeface="Carlito"/>
                <a:cs typeface="Carlito"/>
              </a:rPr>
              <a:t>démocratique</a:t>
            </a:r>
            <a:r>
              <a:rPr lang="fr-FR" sz="2400" spc="10" dirty="0">
                <a:latin typeface="Carlito"/>
                <a:cs typeface="Carlito"/>
              </a:rPr>
              <a:t>, </a:t>
            </a:r>
            <a:r>
              <a:rPr lang="fr-FR" sz="2400" spc="5" dirty="0">
                <a:latin typeface="Carlito"/>
                <a:cs typeface="Carlito"/>
              </a:rPr>
              <a:t>Daniel </a:t>
            </a:r>
            <a:r>
              <a:rPr lang="fr-FR" sz="2400" dirty="0">
                <a:latin typeface="Carlito"/>
                <a:cs typeface="Carlito"/>
              </a:rPr>
              <a:t>Gaxie fait </a:t>
            </a:r>
            <a:r>
              <a:rPr lang="fr-FR" sz="2400" spc="5" dirty="0">
                <a:latin typeface="Carlito"/>
                <a:cs typeface="Carlito"/>
              </a:rPr>
              <a:t>notamment </a:t>
            </a:r>
            <a:r>
              <a:rPr lang="fr-FR" sz="2400" dirty="0">
                <a:latin typeface="Carlito"/>
                <a:cs typeface="Carlito"/>
              </a:rPr>
              <a:t>le </a:t>
            </a:r>
            <a:r>
              <a:rPr lang="fr-FR" sz="2400" spc="5" dirty="0">
                <a:latin typeface="Carlito"/>
                <a:cs typeface="Carlito"/>
              </a:rPr>
              <a:t>lien entre </a:t>
            </a:r>
            <a:r>
              <a:rPr lang="fr-FR" sz="2400" dirty="0">
                <a:latin typeface="Carlito"/>
                <a:cs typeface="Carlito"/>
              </a:rPr>
              <a:t>abstention </a:t>
            </a:r>
            <a:r>
              <a:rPr lang="fr-FR" sz="2400" spc="5" dirty="0">
                <a:latin typeface="Carlito"/>
                <a:cs typeface="Carlito"/>
              </a:rPr>
              <a:t>et sentiment </a:t>
            </a:r>
            <a:r>
              <a:rPr lang="fr-FR" sz="2400" dirty="0">
                <a:latin typeface="Carlito"/>
                <a:cs typeface="Carlito"/>
              </a:rPr>
              <a:t>d’incompétence</a:t>
            </a:r>
            <a:r>
              <a:rPr lang="fr-FR" sz="2400" spc="135" dirty="0">
                <a:latin typeface="Carlito"/>
                <a:cs typeface="Carlito"/>
              </a:rPr>
              <a:t> </a:t>
            </a:r>
            <a:r>
              <a:rPr lang="fr-FR" sz="2400" dirty="0">
                <a:latin typeface="Carlito"/>
                <a:cs typeface="Carlito"/>
              </a:rPr>
              <a:t>politique.)</a:t>
            </a:r>
          </a:p>
          <a:p>
            <a:pPr marL="179388" marR="409575" indent="-179388">
              <a:buClr>
                <a:srgbClr val="7030A0"/>
              </a:buClr>
              <a:buFont typeface="Arial" panose="020B0604020202020204" pitchFamily="34" charset="0"/>
              <a:buChar char="•"/>
              <a:tabLst>
                <a:tab pos="187960" algn="l"/>
              </a:tabLst>
            </a:pPr>
            <a:r>
              <a:rPr lang="fr-FR" sz="2400" spc="5" dirty="0">
                <a:latin typeface="Carlito"/>
                <a:cs typeface="Carlito"/>
              </a:rPr>
              <a:t>Les </a:t>
            </a:r>
            <a:r>
              <a:rPr lang="fr-FR" sz="2400" spc="-5" dirty="0">
                <a:latin typeface="Carlito"/>
                <a:cs typeface="Carlito"/>
              </a:rPr>
              <a:t>taux </a:t>
            </a:r>
            <a:r>
              <a:rPr lang="fr-FR" sz="2400" dirty="0">
                <a:latin typeface="Carlito"/>
                <a:cs typeface="Carlito"/>
              </a:rPr>
              <a:t>d'inscription sont </a:t>
            </a:r>
            <a:r>
              <a:rPr lang="fr-FR" sz="2400" spc="5" dirty="0">
                <a:latin typeface="Carlito"/>
                <a:cs typeface="Carlito"/>
              </a:rPr>
              <a:t>beaucoup </a:t>
            </a:r>
            <a:r>
              <a:rPr lang="fr-FR" sz="2400" dirty="0">
                <a:latin typeface="Carlito"/>
                <a:cs typeface="Carlito"/>
              </a:rPr>
              <a:t>plus </a:t>
            </a:r>
            <a:r>
              <a:rPr lang="fr-FR" sz="2400" spc="5" dirty="0">
                <a:latin typeface="Carlito"/>
                <a:cs typeface="Carlito"/>
              </a:rPr>
              <a:t>faibles </a:t>
            </a:r>
            <a:r>
              <a:rPr lang="fr-FR" sz="2400" dirty="0">
                <a:latin typeface="Carlito"/>
                <a:cs typeface="Carlito"/>
              </a:rPr>
              <a:t>dans </a:t>
            </a:r>
            <a:r>
              <a:rPr lang="fr-FR" sz="2400" spc="5" dirty="0">
                <a:latin typeface="Carlito"/>
                <a:cs typeface="Carlito"/>
              </a:rPr>
              <a:t>les </a:t>
            </a:r>
            <a:r>
              <a:rPr lang="fr-FR" sz="2400" dirty="0">
                <a:latin typeface="Carlito"/>
                <a:cs typeface="Carlito"/>
              </a:rPr>
              <a:t>quartiers </a:t>
            </a:r>
            <a:r>
              <a:rPr lang="fr-FR" sz="2400" spc="-5" dirty="0">
                <a:latin typeface="Carlito"/>
                <a:cs typeface="Carlito"/>
              </a:rPr>
              <a:t>qui </a:t>
            </a:r>
            <a:r>
              <a:rPr lang="fr-FR" sz="2400" spc="5" dirty="0">
                <a:latin typeface="Carlito"/>
                <a:cs typeface="Carlito"/>
              </a:rPr>
              <a:t>concentrent </a:t>
            </a:r>
            <a:r>
              <a:rPr lang="fr-FR" sz="2400" spc="10" dirty="0">
                <a:latin typeface="Carlito"/>
                <a:cs typeface="Carlito"/>
              </a:rPr>
              <a:t>les </a:t>
            </a:r>
            <a:r>
              <a:rPr lang="fr-FR" sz="2400" dirty="0">
                <a:latin typeface="Carlito"/>
                <a:cs typeface="Carlito"/>
              </a:rPr>
              <a:t>populations </a:t>
            </a:r>
            <a:r>
              <a:rPr lang="fr-FR" sz="2400" spc="5" dirty="0">
                <a:latin typeface="Carlito"/>
                <a:cs typeface="Carlito"/>
              </a:rPr>
              <a:t>défavorisées socialement : </a:t>
            </a:r>
            <a:r>
              <a:rPr lang="fr-FR" sz="2400" dirty="0">
                <a:latin typeface="Carlito"/>
                <a:cs typeface="Carlito"/>
              </a:rPr>
              <a:t>au </a:t>
            </a:r>
            <a:r>
              <a:rPr lang="fr-FR" sz="2400" spc="5" dirty="0">
                <a:latin typeface="Carlito"/>
                <a:cs typeface="Carlito"/>
              </a:rPr>
              <a:t>début </a:t>
            </a:r>
            <a:r>
              <a:rPr lang="fr-FR" sz="2400" spc="10" dirty="0">
                <a:latin typeface="Carlito"/>
                <a:cs typeface="Carlito"/>
              </a:rPr>
              <a:t>des </a:t>
            </a:r>
            <a:r>
              <a:rPr lang="fr-FR" sz="2400" spc="5" dirty="0">
                <a:latin typeface="Carlito"/>
                <a:cs typeface="Carlito"/>
              </a:rPr>
              <a:t>années </a:t>
            </a:r>
            <a:r>
              <a:rPr lang="fr-FR" sz="2400" dirty="0">
                <a:latin typeface="Carlito"/>
                <a:cs typeface="Carlito"/>
              </a:rPr>
              <a:t>2000, le </a:t>
            </a:r>
            <a:r>
              <a:rPr lang="fr-FR" sz="2400" spc="-5" dirty="0">
                <a:latin typeface="Carlito"/>
                <a:cs typeface="Carlito"/>
              </a:rPr>
              <a:t>taux</a:t>
            </a:r>
            <a:r>
              <a:rPr lang="fr-FR" sz="2400" spc="45" dirty="0">
                <a:latin typeface="Carlito"/>
                <a:cs typeface="Carlito"/>
              </a:rPr>
              <a:t> </a:t>
            </a:r>
            <a:r>
              <a:rPr lang="fr-FR" sz="2400" dirty="0">
                <a:latin typeface="Carlito"/>
                <a:cs typeface="Carlito"/>
              </a:rPr>
              <a:t>de </a:t>
            </a:r>
            <a:r>
              <a:rPr lang="fr-FR" sz="2400" spc="5" dirty="0">
                <a:latin typeface="Carlito"/>
                <a:cs typeface="Carlito"/>
              </a:rPr>
              <a:t>non-inscription </a:t>
            </a:r>
            <a:r>
              <a:rPr lang="fr-FR" sz="2400" dirty="0">
                <a:latin typeface="Carlito"/>
                <a:cs typeface="Carlito"/>
              </a:rPr>
              <a:t>sur </a:t>
            </a:r>
            <a:r>
              <a:rPr lang="fr-FR" sz="2400" spc="5" dirty="0">
                <a:latin typeface="Carlito"/>
                <a:cs typeface="Carlito"/>
              </a:rPr>
              <a:t>les </a:t>
            </a:r>
            <a:r>
              <a:rPr lang="fr-FR" sz="2400" dirty="0">
                <a:latin typeface="Carlito"/>
                <a:cs typeface="Carlito"/>
              </a:rPr>
              <a:t>listes </a:t>
            </a:r>
            <a:r>
              <a:rPr lang="fr-FR" sz="2400" spc="5" dirty="0">
                <a:latin typeface="Carlito"/>
                <a:cs typeface="Carlito"/>
              </a:rPr>
              <a:t>électorales </a:t>
            </a:r>
            <a:r>
              <a:rPr lang="fr-FR" sz="2400" dirty="0">
                <a:latin typeface="Carlito"/>
                <a:cs typeface="Carlito"/>
              </a:rPr>
              <a:t>avoisine </a:t>
            </a:r>
            <a:r>
              <a:rPr lang="fr-FR" sz="2400" spc="10" dirty="0">
                <a:latin typeface="Carlito"/>
                <a:cs typeface="Carlito"/>
              </a:rPr>
              <a:t>les </a:t>
            </a:r>
            <a:r>
              <a:rPr lang="fr-FR" sz="2400" spc="-5" dirty="0">
                <a:latin typeface="Carlito"/>
                <a:cs typeface="Carlito"/>
              </a:rPr>
              <a:t>25 % </a:t>
            </a:r>
            <a:r>
              <a:rPr lang="fr-FR" sz="2400" dirty="0">
                <a:latin typeface="Carlito"/>
                <a:cs typeface="Carlito"/>
              </a:rPr>
              <a:t>dans </a:t>
            </a:r>
            <a:r>
              <a:rPr lang="fr-FR" sz="2400" spc="5" dirty="0">
                <a:latin typeface="Carlito"/>
                <a:cs typeface="Carlito"/>
              </a:rPr>
              <a:t>les </a:t>
            </a:r>
            <a:r>
              <a:rPr lang="fr-FR" sz="2400" dirty="0">
                <a:latin typeface="Carlito"/>
                <a:cs typeface="Carlito"/>
              </a:rPr>
              <a:t>zones </a:t>
            </a:r>
            <a:r>
              <a:rPr lang="fr-FR" sz="2400" spc="5" dirty="0">
                <a:latin typeface="Carlito"/>
                <a:cs typeface="Carlito"/>
              </a:rPr>
              <a:t>urbaines </a:t>
            </a:r>
            <a:r>
              <a:rPr lang="fr-FR" sz="2400" dirty="0">
                <a:latin typeface="Carlito"/>
                <a:cs typeface="Carlito"/>
              </a:rPr>
              <a:t>sensibles, </a:t>
            </a:r>
            <a:r>
              <a:rPr lang="fr-FR" sz="2400" spc="5" dirty="0">
                <a:latin typeface="Carlito"/>
                <a:cs typeface="Carlito"/>
              </a:rPr>
              <a:t>contre </a:t>
            </a:r>
            <a:r>
              <a:rPr lang="fr-FR" sz="2400" spc="-5" dirty="0">
                <a:latin typeface="Carlito"/>
                <a:cs typeface="Carlito"/>
              </a:rPr>
              <a:t>10 % </a:t>
            </a:r>
            <a:r>
              <a:rPr lang="fr-FR" sz="2400" dirty="0">
                <a:latin typeface="Carlito"/>
                <a:cs typeface="Carlito"/>
              </a:rPr>
              <a:t>à </a:t>
            </a:r>
            <a:r>
              <a:rPr lang="fr-FR" sz="2400" spc="5" dirty="0">
                <a:latin typeface="Carlito"/>
                <a:cs typeface="Carlito"/>
              </a:rPr>
              <a:t>l'échelle</a:t>
            </a:r>
            <a:r>
              <a:rPr lang="fr-FR" sz="2400" spc="70" dirty="0">
                <a:latin typeface="Carlito"/>
                <a:cs typeface="Carlito"/>
              </a:rPr>
              <a:t> </a:t>
            </a:r>
            <a:r>
              <a:rPr lang="fr-FR" sz="2400" spc="5" dirty="0">
                <a:latin typeface="Carlito"/>
                <a:cs typeface="Carlito"/>
              </a:rPr>
              <a:t>nationale.</a:t>
            </a:r>
            <a:endParaRPr lang="fr-FR" sz="2400" dirty="0">
              <a:latin typeface="Carlito"/>
              <a:cs typeface="Carlito"/>
            </a:endParaRPr>
          </a:p>
          <a:p>
            <a:pPr marL="179388" marR="441959" indent="-179388">
              <a:buClr>
                <a:srgbClr val="7030A0"/>
              </a:buClr>
              <a:buFont typeface="Arial" panose="020B0604020202020204" pitchFamily="34" charset="0"/>
              <a:buChar char="•"/>
              <a:tabLst>
                <a:tab pos="187960" algn="l"/>
              </a:tabLst>
            </a:pPr>
            <a:r>
              <a:rPr lang="fr-FR" sz="2400" dirty="0">
                <a:latin typeface="Carlito"/>
                <a:cs typeface="Carlito"/>
              </a:rPr>
              <a:t>Le </a:t>
            </a:r>
            <a:r>
              <a:rPr lang="fr-FR" sz="2400" spc="5" dirty="0">
                <a:latin typeface="Carlito"/>
                <a:cs typeface="Carlito"/>
              </a:rPr>
              <a:t>lieu </a:t>
            </a:r>
            <a:r>
              <a:rPr lang="fr-FR" sz="2400" dirty="0">
                <a:latin typeface="Carlito"/>
                <a:cs typeface="Carlito"/>
              </a:rPr>
              <a:t>de </a:t>
            </a:r>
            <a:r>
              <a:rPr lang="fr-FR" sz="2400" spc="5" dirty="0">
                <a:latin typeface="Carlito"/>
                <a:cs typeface="Carlito"/>
              </a:rPr>
              <a:t>résidence </a:t>
            </a:r>
            <a:r>
              <a:rPr lang="fr-FR" sz="2400" dirty="0">
                <a:latin typeface="Carlito"/>
                <a:cs typeface="Carlito"/>
              </a:rPr>
              <a:t>(urbain </a:t>
            </a:r>
            <a:r>
              <a:rPr lang="fr-FR" sz="2400" spc="5" dirty="0">
                <a:latin typeface="Carlito"/>
                <a:cs typeface="Carlito"/>
              </a:rPr>
              <a:t>ou rural) et </a:t>
            </a:r>
            <a:r>
              <a:rPr lang="fr-FR" sz="2400" dirty="0">
                <a:latin typeface="Carlito"/>
                <a:cs typeface="Carlito"/>
              </a:rPr>
              <a:t>l'âge sont </a:t>
            </a:r>
            <a:r>
              <a:rPr lang="fr-FR" sz="2400" spc="-5" dirty="0">
                <a:latin typeface="Carlito"/>
                <a:cs typeface="Carlito"/>
              </a:rPr>
              <a:t>aussi </a:t>
            </a:r>
            <a:r>
              <a:rPr lang="fr-FR" sz="2400" spc="5" dirty="0">
                <a:latin typeface="Carlito"/>
                <a:cs typeface="Carlito"/>
              </a:rPr>
              <a:t>des déterminants </a:t>
            </a:r>
            <a:r>
              <a:rPr lang="fr-FR" sz="2400" dirty="0">
                <a:latin typeface="Carlito"/>
                <a:cs typeface="Carlito"/>
              </a:rPr>
              <a:t>du vote : </a:t>
            </a:r>
            <a:r>
              <a:rPr lang="fr-FR" sz="2400" spc="5" dirty="0">
                <a:latin typeface="Carlito"/>
                <a:cs typeface="Carlito"/>
              </a:rPr>
              <a:t>les ruraux votent </a:t>
            </a:r>
            <a:r>
              <a:rPr lang="fr-FR" sz="2400" dirty="0">
                <a:latin typeface="Carlito"/>
                <a:cs typeface="Carlito"/>
              </a:rPr>
              <a:t>plus que </a:t>
            </a:r>
            <a:r>
              <a:rPr lang="fr-FR" sz="2400" spc="5" dirty="0">
                <a:latin typeface="Carlito"/>
                <a:cs typeface="Carlito"/>
              </a:rPr>
              <a:t>les urbains </a:t>
            </a:r>
            <a:r>
              <a:rPr lang="fr-FR" sz="2400" dirty="0">
                <a:latin typeface="Carlito"/>
                <a:cs typeface="Carlito"/>
              </a:rPr>
              <a:t>tandis </a:t>
            </a:r>
            <a:r>
              <a:rPr lang="fr-FR" sz="2400" spc="-5" dirty="0">
                <a:latin typeface="Carlito"/>
                <a:cs typeface="Carlito"/>
              </a:rPr>
              <a:t>que </a:t>
            </a:r>
            <a:r>
              <a:rPr lang="fr-FR" sz="2400" spc="5" dirty="0">
                <a:latin typeface="Carlito"/>
                <a:cs typeface="Carlito"/>
              </a:rPr>
              <a:t>les jeunes votent moins </a:t>
            </a:r>
            <a:r>
              <a:rPr lang="fr-FR" sz="2400" dirty="0">
                <a:latin typeface="Carlito"/>
                <a:cs typeface="Carlito"/>
              </a:rPr>
              <a:t>que </a:t>
            </a:r>
            <a:r>
              <a:rPr lang="fr-FR" sz="2400" spc="5" dirty="0">
                <a:latin typeface="Carlito"/>
                <a:cs typeface="Carlito"/>
              </a:rPr>
              <a:t>leurs</a:t>
            </a:r>
            <a:r>
              <a:rPr lang="fr-FR" sz="2400" spc="65" dirty="0">
                <a:latin typeface="Carlito"/>
                <a:cs typeface="Carlito"/>
              </a:rPr>
              <a:t> </a:t>
            </a:r>
            <a:r>
              <a:rPr lang="fr-FR" sz="2400" dirty="0">
                <a:latin typeface="Carlito"/>
                <a:cs typeface="Carlito"/>
              </a:rPr>
              <a:t>aînés.</a:t>
            </a:r>
          </a:p>
          <a:p>
            <a:pPr marL="179388" marR="441959"/>
            <a:r>
              <a:rPr lang="fr-FR" spc="-10" dirty="0">
                <a:latin typeface="Carlito"/>
                <a:cs typeface="Carlito"/>
              </a:rPr>
              <a:t>Ex </a:t>
            </a:r>
            <a:r>
              <a:rPr lang="fr-FR" spc="-5" dirty="0">
                <a:latin typeface="Carlito"/>
                <a:cs typeface="Carlito"/>
              </a:rPr>
              <a:t>: Au premier </a:t>
            </a:r>
            <a:r>
              <a:rPr lang="fr-FR" spc="-10" dirty="0">
                <a:latin typeface="Carlito"/>
                <a:cs typeface="Carlito"/>
              </a:rPr>
              <a:t>tour </a:t>
            </a:r>
            <a:r>
              <a:rPr lang="fr-FR" dirty="0">
                <a:latin typeface="Carlito"/>
                <a:cs typeface="Carlito"/>
              </a:rPr>
              <a:t>des </a:t>
            </a:r>
            <a:r>
              <a:rPr lang="fr-FR" spc="-5" dirty="0">
                <a:latin typeface="Carlito"/>
                <a:cs typeface="Carlito"/>
              </a:rPr>
              <a:t>municipales de 2014, le </a:t>
            </a:r>
            <a:r>
              <a:rPr lang="fr-FR" spc="-10" dirty="0">
                <a:latin typeface="Carlito"/>
                <a:cs typeface="Carlito"/>
              </a:rPr>
              <a:t>taux </a:t>
            </a:r>
            <a:r>
              <a:rPr lang="fr-FR" spc="-5" dirty="0">
                <a:latin typeface="Carlito"/>
                <a:cs typeface="Carlito"/>
              </a:rPr>
              <a:t>d'abstention était </a:t>
            </a:r>
            <a:r>
              <a:rPr lang="fr-FR" spc="-10" dirty="0">
                <a:latin typeface="Carlito"/>
                <a:cs typeface="Carlito"/>
              </a:rPr>
              <a:t>de </a:t>
            </a:r>
            <a:r>
              <a:rPr lang="fr-FR" spc="-5" dirty="0">
                <a:latin typeface="Carlito"/>
                <a:cs typeface="Carlito"/>
              </a:rPr>
              <a:t>57% </a:t>
            </a:r>
            <a:r>
              <a:rPr lang="fr-FR" spc="-10" dirty="0">
                <a:latin typeface="Carlito"/>
                <a:cs typeface="Carlito"/>
              </a:rPr>
              <a:t>pour </a:t>
            </a:r>
            <a:r>
              <a:rPr lang="fr-FR" dirty="0">
                <a:latin typeface="Carlito"/>
                <a:cs typeface="Carlito"/>
              </a:rPr>
              <a:t>les </a:t>
            </a:r>
            <a:r>
              <a:rPr lang="fr-FR" spc="-5" dirty="0">
                <a:latin typeface="Carlito"/>
                <a:cs typeface="Carlito"/>
              </a:rPr>
              <a:t>18-24 ans </a:t>
            </a:r>
            <a:r>
              <a:rPr lang="fr-FR" dirty="0">
                <a:latin typeface="Carlito"/>
                <a:cs typeface="Carlito"/>
              </a:rPr>
              <a:t>et </a:t>
            </a:r>
            <a:r>
              <a:rPr lang="fr-FR" spc="-5" dirty="0">
                <a:latin typeface="Carlito"/>
                <a:cs typeface="Carlito"/>
              </a:rPr>
              <a:t>de 36,5% pour l'ensemble de la population, soit </a:t>
            </a:r>
            <a:r>
              <a:rPr lang="fr-FR" spc="-10" dirty="0">
                <a:latin typeface="Carlito"/>
                <a:cs typeface="Carlito"/>
              </a:rPr>
              <a:t>un écart, </a:t>
            </a:r>
            <a:r>
              <a:rPr lang="fr-FR" spc="-5" dirty="0">
                <a:latin typeface="Carlito"/>
                <a:cs typeface="Carlito"/>
              </a:rPr>
              <a:t>habituel, de </a:t>
            </a:r>
            <a:r>
              <a:rPr lang="fr-FR" spc="-10" dirty="0">
                <a:latin typeface="Carlito"/>
                <a:cs typeface="Carlito"/>
              </a:rPr>
              <a:t>20</a:t>
            </a:r>
            <a:r>
              <a:rPr lang="fr-FR" spc="75" dirty="0">
                <a:latin typeface="Carlito"/>
                <a:cs typeface="Carlito"/>
              </a:rPr>
              <a:t> </a:t>
            </a:r>
            <a:r>
              <a:rPr lang="fr-FR" spc="-5" dirty="0">
                <a:latin typeface="Carlito"/>
                <a:cs typeface="Carlito"/>
              </a:rPr>
              <a:t>points.</a:t>
            </a:r>
          </a:p>
          <a:p>
            <a:pPr marL="179388" marR="441959">
              <a:spcBef>
                <a:spcPts val="600"/>
              </a:spcBef>
            </a:pPr>
            <a:r>
              <a:rPr lang="fr-FR" sz="2200" b="1" spc="-22" dirty="0">
                <a:solidFill>
                  <a:srgbClr val="7030A0"/>
                </a:solidFill>
                <a:latin typeface="Arial" panose="020B0604020202020204" pitchFamily="34" charset="0"/>
                <a:cs typeface="Arial" panose="020B0604020202020204" pitchFamily="34" charset="0"/>
              </a:rPr>
              <a:t>Lien </a:t>
            </a:r>
            <a:r>
              <a:rPr lang="fr-FR" sz="2200" b="1" dirty="0">
                <a:solidFill>
                  <a:srgbClr val="7030A0"/>
                </a:solidFill>
                <a:latin typeface="Arial" panose="020B0604020202020204" pitchFamily="34" charset="0"/>
                <a:cs typeface="Arial" panose="020B0604020202020204" pitchFamily="34" charset="0"/>
              </a:rPr>
              <a:t>à </a:t>
            </a:r>
            <a:r>
              <a:rPr lang="fr-FR" sz="2200" b="1" spc="-15" dirty="0">
                <a:solidFill>
                  <a:srgbClr val="7030A0"/>
                </a:solidFill>
                <a:latin typeface="Arial" panose="020B0604020202020204" pitchFamily="34" charset="0"/>
                <a:cs typeface="Arial" panose="020B0604020202020204" pitchFamily="34" charset="0"/>
              </a:rPr>
              <a:t>faire </a:t>
            </a:r>
            <a:r>
              <a:rPr lang="fr-FR" sz="2200" b="1" spc="-22" dirty="0">
                <a:solidFill>
                  <a:srgbClr val="7030A0"/>
                </a:solidFill>
                <a:latin typeface="Arial" panose="020B0604020202020204" pitchFamily="34" charset="0"/>
                <a:cs typeface="Arial" panose="020B0604020202020204" pitchFamily="34" charset="0"/>
              </a:rPr>
              <a:t>avec </a:t>
            </a:r>
            <a:r>
              <a:rPr lang="fr-FR" sz="2200" b="1" spc="-7" dirty="0">
                <a:solidFill>
                  <a:srgbClr val="7030A0"/>
                </a:solidFill>
                <a:latin typeface="Arial" panose="020B0604020202020204" pitchFamily="34" charset="0"/>
                <a:cs typeface="Arial" panose="020B0604020202020204" pitchFamily="34" charset="0"/>
              </a:rPr>
              <a:t>le </a:t>
            </a:r>
            <a:r>
              <a:rPr lang="fr-FR" sz="2200" b="1" spc="-22" dirty="0">
                <a:solidFill>
                  <a:srgbClr val="7030A0"/>
                </a:solidFill>
                <a:latin typeface="Arial" panose="020B0604020202020204" pitchFamily="34" charset="0"/>
                <a:cs typeface="Arial" panose="020B0604020202020204" pitchFamily="34" charset="0"/>
              </a:rPr>
              <a:t>degré</a:t>
            </a:r>
            <a:r>
              <a:rPr lang="fr-FR" sz="2200" b="1" spc="-142" dirty="0">
                <a:solidFill>
                  <a:srgbClr val="7030A0"/>
                </a:solidFill>
                <a:latin typeface="Arial" panose="020B0604020202020204" pitchFamily="34" charset="0"/>
                <a:cs typeface="Arial" panose="020B0604020202020204" pitchFamily="34" charset="0"/>
              </a:rPr>
              <a:t> </a:t>
            </a:r>
            <a:r>
              <a:rPr lang="fr-FR" sz="2200" b="1" spc="-15" dirty="0">
                <a:solidFill>
                  <a:srgbClr val="7030A0"/>
                </a:solidFill>
                <a:latin typeface="Arial" panose="020B0604020202020204" pitchFamily="34" charset="0"/>
                <a:cs typeface="Arial" panose="020B0604020202020204" pitchFamily="34" charset="0"/>
              </a:rPr>
              <a:t>d’intégration sociale, l’intérêt </a:t>
            </a:r>
            <a:r>
              <a:rPr lang="fr-FR" sz="2200" b="1" spc="-10" dirty="0">
                <a:solidFill>
                  <a:srgbClr val="7030A0"/>
                </a:solidFill>
                <a:latin typeface="Arial" panose="020B0604020202020204" pitchFamily="34" charset="0"/>
                <a:cs typeface="Arial" panose="020B0604020202020204" pitchFamily="34" charset="0"/>
              </a:rPr>
              <a:t>pour </a:t>
            </a:r>
            <a:r>
              <a:rPr lang="fr-FR" sz="2200" b="1" spc="-5" dirty="0">
                <a:solidFill>
                  <a:srgbClr val="7030A0"/>
                </a:solidFill>
                <a:latin typeface="Arial" panose="020B0604020202020204" pitchFamily="34" charset="0"/>
                <a:cs typeface="Arial" panose="020B0604020202020204" pitchFamily="34" charset="0"/>
              </a:rPr>
              <a:t>la </a:t>
            </a:r>
            <a:r>
              <a:rPr lang="fr-FR" sz="2200" b="1" spc="-15" dirty="0">
                <a:solidFill>
                  <a:srgbClr val="7030A0"/>
                </a:solidFill>
                <a:latin typeface="Arial" panose="020B0604020202020204" pitchFamily="34" charset="0"/>
                <a:cs typeface="Arial" panose="020B0604020202020204" pitchFamily="34" charset="0"/>
              </a:rPr>
              <a:t>politique</a:t>
            </a:r>
            <a:r>
              <a:rPr lang="fr-FR" sz="2200" b="1" spc="-22" dirty="0">
                <a:solidFill>
                  <a:srgbClr val="7030A0"/>
                </a:solidFill>
                <a:latin typeface="Arial" panose="020B0604020202020204" pitchFamily="34" charset="0"/>
                <a:cs typeface="Arial" panose="020B0604020202020204" pitchFamily="34" charset="0"/>
              </a:rPr>
              <a:t>, </a:t>
            </a:r>
            <a:r>
              <a:rPr lang="fr-FR" sz="2200" b="1" spc="-7" dirty="0">
                <a:solidFill>
                  <a:srgbClr val="7030A0"/>
                </a:solidFill>
                <a:latin typeface="Arial" panose="020B0604020202020204" pitchFamily="34" charset="0"/>
                <a:cs typeface="Arial" panose="020B0604020202020204" pitchFamily="34" charset="0"/>
              </a:rPr>
              <a:t>et</a:t>
            </a:r>
            <a:r>
              <a:rPr lang="fr-FR" sz="2200" b="1" spc="-142" dirty="0">
                <a:solidFill>
                  <a:srgbClr val="7030A0"/>
                </a:solidFill>
                <a:latin typeface="Arial" panose="020B0604020202020204" pitchFamily="34" charset="0"/>
                <a:cs typeface="Arial" panose="020B0604020202020204" pitchFamily="34" charset="0"/>
              </a:rPr>
              <a:t> </a:t>
            </a:r>
            <a:r>
              <a:rPr lang="fr-FR" sz="2200" b="1" spc="-7" dirty="0">
                <a:solidFill>
                  <a:srgbClr val="7030A0"/>
                </a:solidFill>
                <a:latin typeface="Arial" panose="020B0604020202020204" pitchFamily="34" charset="0"/>
                <a:cs typeface="Arial" panose="020B0604020202020204" pitchFamily="34" charset="0"/>
              </a:rPr>
              <a:t>le </a:t>
            </a:r>
            <a:r>
              <a:rPr lang="fr-FR" sz="2200" b="1" spc="-22" dirty="0">
                <a:solidFill>
                  <a:srgbClr val="7030A0"/>
                </a:solidFill>
                <a:latin typeface="Arial" panose="020B0604020202020204" pitchFamily="34" charset="0"/>
                <a:cs typeface="Arial" panose="020B0604020202020204" pitchFamily="34" charset="0"/>
              </a:rPr>
              <a:t>sentiment de compéten</a:t>
            </a:r>
            <a:r>
              <a:rPr lang="fr-FR" sz="2200" b="1" spc="-15" dirty="0">
                <a:solidFill>
                  <a:srgbClr val="7030A0"/>
                </a:solidFill>
                <a:latin typeface="Arial" panose="020B0604020202020204" pitchFamily="34" charset="0"/>
                <a:cs typeface="Arial" panose="020B0604020202020204" pitchFamily="34" charset="0"/>
              </a:rPr>
              <a:t>ce</a:t>
            </a:r>
            <a:r>
              <a:rPr lang="fr-FR" sz="2200" b="1" spc="-45" dirty="0">
                <a:solidFill>
                  <a:srgbClr val="7030A0"/>
                </a:solidFill>
                <a:latin typeface="Arial" panose="020B0604020202020204" pitchFamily="34" charset="0"/>
                <a:cs typeface="Arial" panose="020B0604020202020204" pitchFamily="34" charset="0"/>
              </a:rPr>
              <a:t> </a:t>
            </a:r>
            <a:r>
              <a:rPr lang="fr-FR" sz="2200" b="1" spc="-15" dirty="0">
                <a:solidFill>
                  <a:srgbClr val="7030A0"/>
                </a:solidFill>
                <a:latin typeface="Arial" panose="020B0604020202020204" pitchFamily="34" charset="0"/>
                <a:cs typeface="Arial" panose="020B0604020202020204" pitchFamily="34" charset="0"/>
              </a:rPr>
              <a:t>politique.</a:t>
            </a:r>
          </a:p>
          <a:p>
            <a:pPr marL="179388" marR="441959"/>
            <a:endParaRPr lang="fr-FR" sz="2200" b="1" dirty="0">
              <a:solidFill>
                <a:srgbClr val="7030A0"/>
              </a:solidFill>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4E7CEEB8-64D8-42CE-A7A6-FBCEDCB74A63}"/>
              </a:ext>
            </a:extLst>
          </p:cNvPr>
          <p:cNvSpPr txBox="1"/>
          <p:nvPr>
            <p:custDataLst>
              <p:tags r:id="rId9"/>
            </p:custDataLst>
          </p:nvPr>
        </p:nvSpPr>
        <p:spPr>
          <a:xfrm>
            <a:off x="11664000" y="6192000"/>
            <a:ext cx="450005" cy="523220"/>
          </a:xfrm>
          <a:prstGeom prst="rect">
            <a:avLst/>
          </a:prstGeom>
          <a:noFill/>
        </p:spPr>
        <p:txBody>
          <a:bodyPr wrap="square" rtlCol="0">
            <a:spAutoFit/>
          </a:bodyPr>
          <a:lstStyle/>
          <a:p>
            <a:r>
              <a:rPr lang="fr-FR" sz="2800" b="1" dirty="0">
                <a:sym typeface="Wingdings 2" panose="05020102010507070707" pitchFamily="18" charset="2"/>
              </a:rPr>
              <a:t></a:t>
            </a:r>
            <a:endParaRPr lang="fr-FR" sz="2800" b="1" dirty="0"/>
          </a:p>
        </p:txBody>
      </p:sp>
      <p:sp>
        <p:nvSpPr>
          <p:cNvPr id="11" name="Rectangle 10">
            <a:extLst>
              <a:ext uri="{FF2B5EF4-FFF2-40B4-BE49-F238E27FC236}">
                <a16:creationId xmlns:a16="http://schemas.microsoft.com/office/drawing/2014/main" id="{2855CDDD-D0E0-4443-AE39-03C237BDC10F}"/>
              </a:ext>
            </a:extLst>
          </p:cNvPr>
          <p:cNvSpPr/>
          <p:nvPr>
            <p:custDataLst>
              <p:tags r:id="rId10"/>
            </p:custDataLst>
          </p:nvPr>
        </p:nvSpPr>
        <p:spPr>
          <a:xfrm>
            <a:off x="5538415" y="6380168"/>
            <a:ext cx="6047645" cy="432000"/>
          </a:xfrm>
          <a:prstGeom prst="rect">
            <a:avLst/>
          </a:prstGeom>
          <a:solidFill>
            <a:srgbClr val="7030A0">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ZoneTexte 12">
            <a:extLst>
              <a:ext uri="{FF2B5EF4-FFF2-40B4-BE49-F238E27FC236}">
                <a16:creationId xmlns:a16="http://schemas.microsoft.com/office/drawing/2014/main" id="{A0EE15FD-1A66-479A-8021-A4D56D07676E}"/>
              </a:ext>
            </a:extLst>
          </p:cNvPr>
          <p:cNvSpPr txBox="1"/>
          <p:nvPr>
            <p:custDataLst>
              <p:tags r:id="rId11"/>
            </p:custDataLst>
          </p:nvPr>
        </p:nvSpPr>
        <p:spPr>
          <a:xfrm>
            <a:off x="256159" y="278965"/>
            <a:ext cx="11851762" cy="6401753"/>
          </a:xfrm>
          <a:prstGeom prst="rect">
            <a:avLst/>
          </a:prstGeom>
          <a:solidFill>
            <a:schemeClr val="bg1"/>
          </a:solidFill>
        </p:spPr>
        <p:txBody>
          <a:bodyPr wrap="square" lIns="0" tIns="0" rIns="0" bIns="0" rtlCol="0">
            <a:spAutoFit/>
          </a:bodyPr>
          <a:lstStyle/>
          <a:p>
            <a:pPr marL="12700" marR="5080">
              <a:lnSpc>
                <a:spcPct val="100000"/>
              </a:lnSpc>
              <a:spcBef>
                <a:spcPts val="100"/>
              </a:spcBef>
            </a:pPr>
            <a:r>
              <a:rPr lang="fr-FR" sz="2000" dirty="0">
                <a:latin typeface="Arial" panose="020B0604020202020204" pitchFamily="34" charset="0"/>
                <a:cs typeface="Arial" panose="020B0604020202020204" pitchFamily="34" charset="0"/>
              </a:rPr>
              <a:t>Anne </a:t>
            </a:r>
            <a:r>
              <a:rPr lang="fr-FR" sz="2000" spc="-5" dirty="0">
                <a:latin typeface="Arial" panose="020B0604020202020204" pitchFamily="34" charset="0"/>
                <a:cs typeface="Arial" panose="020B0604020202020204" pitchFamily="34" charset="0"/>
              </a:rPr>
              <a:t>Muxel </a:t>
            </a:r>
            <a:r>
              <a:rPr lang="fr-FR" sz="2000" dirty="0">
                <a:latin typeface="Arial" panose="020B0604020202020204" pitchFamily="34" charset="0"/>
                <a:cs typeface="Arial" panose="020B0604020202020204" pitchFamily="34" charset="0"/>
              </a:rPr>
              <a:t>et </a:t>
            </a:r>
            <a:r>
              <a:rPr lang="fr-FR" sz="2000" spc="-5" dirty="0">
                <a:latin typeface="Arial" panose="020B0604020202020204" pitchFamily="34" charset="0"/>
                <a:cs typeface="Arial" panose="020B0604020202020204" pitchFamily="34" charset="0"/>
              </a:rPr>
              <a:t>Jérôme </a:t>
            </a:r>
            <a:r>
              <a:rPr lang="fr-FR" sz="2000" spc="-10" dirty="0">
                <a:latin typeface="Arial" panose="020B0604020202020204" pitchFamily="34" charset="0"/>
                <a:cs typeface="Arial" panose="020B0604020202020204" pitchFamily="34" charset="0"/>
              </a:rPr>
              <a:t>Jaffré, </a:t>
            </a:r>
            <a:r>
              <a:rPr lang="fr-FR" sz="2000" dirty="0">
                <a:latin typeface="Arial" panose="020B0604020202020204" pitchFamily="34" charset="0"/>
                <a:cs typeface="Arial" panose="020B0604020202020204" pitchFamily="34" charset="0"/>
              </a:rPr>
              <a:t>en </a:t>
            </a:r>
            <a:r>
              <a:rPr lang="fr-FR" sz="2000" spc="-10" dirty="0">
                <a:latin typeface="Arial" panose="020B0604020202020204" pitchFamily="34" charset="0"/>
                <a:cs typeface="Arial" panose="020B0604020202020204" pitchFamily="34" charset="0"/>
              </a:rPr>
              <a:t>se basant </a:t>
            </a:r>
            <a:r>
              <a:rPr lang="fr-FR" sz="2000" dirty="0">
                <a:latin typeface="Arial" panose="020B0604020202020204" pitchFamily="34" charset="0"/>
                <a:cs typeface="Arial" panose="020B0604020202020204" pitchFamily="34" charset="0"/>
              </a:rPr>
              <a:t>à </a:t>
            </a:r>
            <a:r>
              <a:rPr lang="fr-FR" sz="2000" spc="-5" dirty="0">
                <a:latin typeface="Arial" panose="020B0604020202020204" pitchFamily="34" charset="0"/>
                <a:cs typeface="Arial" panose="020B0604020202020204" pitchFamily="34" charset="0"/>
              </a:rPr>
              <a:t>la fois sur des caractéristiques sociologiques </a:t>
            </a:r>
            <a:r>
              <a:rPr lang="fr-FR" sz="2000" dirty="0">
                <a:latin typeface="Arial" panose="020B0604020202020204" pitchFamily="34" charset="0"/>
                <a:cs typeface="Arial" panose="020B0604020202020204" pitchFamily="34" charset="0"/>
              </a:rPr>
              <a:t>et </a:t>
            </a:r>
            <a:r>
              <a:rPr lang="fr-FR" sz="2000" spc="-5" dirty="0">
                <a:latin typeface="Arial" panose="020B0604020202020204" pitchFamily="34" charset="0"/>
                <a:cs typeface="Arial" panose="020B0604020202020204" pitchFamily="34" charset="0"/>
              </a:rPr>
              <a:t>le rapport </a:t>
            </a:r>
            <a:r>
              <a:rPr lang="fr-FR" sz="2000" dirty="0">
                <a:latin typeface="Arial" panose="020B0604020202020204" pitchFamily="34" charset="0"/>
                <a:cs typeface="Arial" panose="020B0604020202020204" pitchFamily="34" charset="0"/>
              </a:rPr>
              <a:t>à </a:t>
            </a:r>
            <a:r>
              <a:rPr lang="fr-FR" sz="2000" spc="-5" dirty="0">
                <a:latin typeface="Arial" panose="020B0604020202020204" pitchFamily="34" charset="0"/>
                <a:cs typeface="Arial" panose="020B0604020202020204" pitchFamily="34" charset="0"/>
              </a:rPr>
              <a:t>la politique, distinguent l'abstention </a:t>
            </a:r>
            <a:r>
              <a:rPr lang="fr-FR" sz="2000" dirty="0">
                <a:latin typeface="Arial" panose="020B0604020202020204" pitchFamily="34" charset="0"/>
                <a:cs typeface="Arial" panose="020B0604020202020204" pitchFamily="34" charset="0"/>
              </a:rPr>
              <a:t>"hors </a:t>
            </a:r>
            <a:r>
              <a:rPr lang="fr-FR" sz="2000" spc="-5" dirty="0">
                <a:latin typeface="Arial" panose="020B0604020202020204" pitchFamily="34" charset="0"/>
                <a:cs typeface="Arial" panose="020B0604020202020204" pitchFamily="34" charset="0"/>
              </a:rPr>
              <a:t>du jeu politique" </a:t>
            </a:r>
            <a:r>
              <a:rPr lang="fr-FR" sz="2000" dirty="0">
                <a:latin typeface="Arial" panose="020B0604020202020204" pitchFamily="34" charset="0"/>
                <a:cs typeface="Arial" panose="020B0604020202020204" pitchFamily="34" charset="0"/>
              </a:rPr>
              <a:t>et </a:t>
            </a:r>
            <a:r>
              <a:rPr lang="fr-FR" sz="2000" spc="-5" dirty="0">
                <a:latin typeface="Arial" panose="020B0604020202020204" pitchFamily="34" charset="0"/>
                <a:cs typeface="Arial" panose="020B0604020202020204" pitchFamily="34" charset="0"/>
              </a:rPr>
              <a:t>l'abstention "dans le </a:t>
            </a:r>
            <a:r>
              <a:rPr lang="fr-FR" sz="2000" dirty="0">
                <a:latin typeface="Arial" panose="020B0604020202020204" pitchFamily="34" charset="0"/>
                <a:cs typeface="Arial" panose="020B0604020202020204" pitchFamily="34" charset="0"/>
              </a:rPr>
              <a:t>jeu</a:t>
            </a:r>
            <a:r>
              <a:rPr lang="fr-FR" sz="2000" spc="100" dirty="0">
                <a:latin typeface="Arial" panose="020B0604020202020204" pitchFamily="34" charset="0"/>
                <a:cs typeface="Arial" panose="020B0604020202020204" pitchFamily="34" charset="0"/>
              </a:rPr>
              <a:t> </a:t>
            </a:r>
            <a:r>
              <a:rPr lang="fr-FR" sz="2000" spc="-5" dirty="0">
                <a:latin typeface="Arial" panose="020B0604020202020204" pitchFamily="34" charset="0"/>
                <a:cs typeface="Arial" panose="020B0604020202020204" pitchFamily="34" charset="0"/>
              </a:rPr>
              <a:t>politique".</a:t>
            </a:r>
            <a:endParaRPr lang="fr-FR" sz="2000" dirty="0">
              <a:latin typeface="Arial" panose="020B0604020202020204" pitchFamily="34" charset="0"/>
              <a:cs typeface="Arial" panose="020B0604020202020204" pitchFamily="34" charset="0"/>
            </a:endParaRPr>
          </a:p>
          <a:p>
            <a:pPr marL="241300" marR="29209" indent="-228600">
              <a:lnSpc>
                <a:spcPct val="89900"/>
              </a:lnSpc>
              <a:spcBef>
                <a:spcPts val="330"/>
              </a:spcBef>
              <a:buFont typeface="Liberation Sans"/>
              <a:buChar char="•"/>
              <a:tabLst>
                <a:tab pos="295275" algn="l"/>
                <a:tab pos="295910" algn="l"/>
              </a:tabLst>
            </a:pPr>
            <a:r>
              <a:rPr lang="fr-FR" dirty="0">
                <a:latin typeface="Arial" panose="020B0604020202020204" pitchFamily="34" charset="0"/>
                <a:cs typeface="Arial" panose="020B0604020202020204" pitchFamily="34" charset="0"/>
              </a:rPr>
              <a:t>Les abstentionnistes "hors du jeu politique", se distinguent par </a:t>
            </a:r>
            <a:r>
              <a:rPr lang="fr-FR" dirty="0">
                <a:solidFill>
                  <a:srgbClr val="FF0000"/>
                </a:solidFill>
                <a:latin typeface="Arial" panose="020B0604020202020204" pitchFamily="34" charset="0"/>
                <a:cs typeface="Arial" panose="020B0604020202020204" pitchFamily="34" charset="0"/>
              </a:rPr>
              <a:t>un retrait de la politique </a:t>
            </a:r>
            <a:r>
              <a:rPr lang="fr-FR" dirty="0">
                <a:latin typeface="Arial" panose="020B0604020202020204" pitchFamily="34" charset="0"/>
                <a:cs typeface="Arial" panose="020B0604020202020204" pitchFamily="34" charset="0"/>
              </a:rPr>
              <a:t>et une certaine apathie. Ils sont plus nombreux chez les femmes, au sein des populations urbaines, populaires, faiblement instruites, en difficulté d'insertion sociale. Ils ne se reconnaissent pas dans le jeu politique, </a:t>
            </a:r>
            <a:r>
              <a:rPr lang="fr-FR" dirty="0">
                <a:solidFill>
                  <a:srgbClr val="FF0000"/>
                </a:solidFill>
                <a:latin typeface="Arial" panose="020B0604020202020204" pitchFamily="34" charset="0"/>
                <a:cs typeface="Arial" panose="020B0604020202020204" pitchFamily="34" charset="0"/>
              </a:rPr>
              <a:t>se sentent incompétents</a:t>
            </a:r>
            <a:r>
              <a:rPr lang="fr-FR" dirty="0">
                <a:latin typeface="Arial" panose="020B0604020202020204" pitchFamily="34" charset="0"/>
                <a:cs typeface="Arial" panose="020B0604020202020204" pitchFamily="34" charset="0"/>
              </a:rPr>
              <a:t>. Surtout, ils sont davantage porteurs d'un refus et d'une contestation de la société telle qu'elle est, d'une référence à l'ordre et à un certain anti-étatisme. Préoccupés par leurs importants problèmes individuels, </a:t>
            </a:r>
            <a:r>
              <a:rPr lang="fr-FR" dirty="0">
                <a:solidFill>
                  <a:srgbClr val="FF0000"/>
                </a:solidFill>
                <a:latin typeface="Arial" panose="020B0604020202020204" pitchFamily="34" charset="0"/>
                <a:cs typeface="Arial" panose="020B0604020202020204" pitchFamily="34" charset="0"/>
              </a:rPr>
              <a:t>ils sont plutôt fermés aux autres</a:t>
            </a:r>
            <a:r>
              <a:rPr lang="fr-FR" dirty="0">
                <a:latin typeface="Arial" panose="020B0604020202020204" pitchFamily="34" charset="0"/>
                <a:cs typeface="Arial" panose="020B0604020202020204" pitchFamily="34" charset="0"/>
              </a:rPr>
              <a:t>, aux étrangers comme au voisinage, et </a:t>
            </a:r>
            <a:r>
              <a:rPr lang="fr-FR" dirty="0">
                <a:solidFill>
                  <a:srgbClr val="FF0000"/>
                </a:solidFill>
                <a:latin typeface="Arial" panose="020B0604020202020204" pitchFamily="34" charset="0"/>
                <a:cs typeface="Arial" panose="020B0604020202020204" pitchFamily="34" charset="0"/>
              </a:rPr>
              <a:t>adhèrent particulièrement peu à l'action collective</a:t>
            </a:r>
            <a:r>
              <a:rPr lang="fr-FR" dirty="0">
                <a:latin typeface="Arial" panose="020B0604020202020204" pitchFamily="34" charset="0"/>
                <a:cs typeface="Arial" panose="020B0604020202020204" pitchFamily="34" charset="0"/>
              </a:rPr>
              <a:t>, et ce, même s'ils se disent plus que les autres favorables à un changement complet de société. Globalement, les " hors-jeu " sont des contestataires qui peuvent être sensibles au populisme d'extrême droite, s'inscrivant dans une logique de refus des systèmes politique et social.</a:t>
            </a:r>
          </a:p>
          <a:p>
            <a:pPr marL="241300" marR="29209" indent="-228600">
              <a:lnSpc>
                <a:spcPct val="89900"/>
              </a:lnSpc>
              <a:spcBef>
                <a:spcPts val="330"/>
              </a:spcBef>
              <a:buFont typeface="Liberation Sans"/>
              <a:buChar char="•"/>
              <a:tabLst>
                <a:tab pos="295275" algn="l"/>
                <a:tab pos="295910" algn="l"/>
              </a:tabLst>
            </a:pPr>
            <a:r>
              <a:rPr lang="fr-FR" dirty="0">
                <a:latin typeface="Arial" panose="020B0604020202020204" pitchFamily="34" charset="0"/>
                <a:cs typeface="Arial" panose="020B0604020202020204" pitchFamily="34" charset="0"/>
              </a:rPr>
              <a:t>Les abstentionnistes "dans le jeu politique". « Souvent jeunes, diplômés et plutôt favorisés quant aux conditions de leur insertion sociale, ils s'abstiennent sans qu'il s'agisse d'une désaffection politique et se remettent à voter dès qu'ils peuvent à nouveau se reconnaître dans l'offre électorale proposée. Leur abstention est le plus souvent intermittente », précise Anne Muxel. Lors de l'élection présidentielle de 2002, les "dans le jeu" représentaient les  deux tiers des abstentionnistes, soit 18,7 % des inscrits, contre 12,5% en 1995. Les abstentionnistes "hors-jeu" formaient pour leur part 8,5 % des inscrits en 2002, en hausse de 0,5 % par rapport à 1995. « La poussée différentielle des usages de l'abstention signe une volonté de sanction politique, la généralisation d'un malaise par rapport aux programmes et aux candidats », estime Anne Muxel. Ces abstentionnistes "dans le jeu" se classent plutôt à gauche : en 2002, 62 % d'entre eux se déclaraient mécontents de la présence de Jean-Marie Le Pen au second tour, contre seulement 41% des " hors-jeu", plus indifférents, mais aussi plus ouverts aux idées du Front national.</a:t>
            </a:r>
          </a:p>
          <a:p>
            <a:pPr marL="241300" algn="r">
              <a:lnSpc>
                <a:spcPct val="100000"/>
              </a:lnSpc>
              <a:spcBef>
                <a:spcPts val="869"/>
              </a:spcBef>
            </a:pPr>
            <a:r>
              <a:rPr lang="fr-FR" sz="1600" dirty="0">
                <a:latin typeface="Arial" panose="020B0604020202020204" pitchFamily="34" charset="0"/>
                <a:cs typeface="Arial" panose="020B0604020202020204" pitchFamily="34" charset="0"/>
              </a:rPr>
              <a:t>Source : </a:t>
            </a:r>
            <a:r>
              <a:rPr lang="fr-FR" sz="1600" dirty="0">
                <a:latin typeface="Arial" panose="020B0604020202020204" pitchFamily="34" charset="0"/>
                <a:cs typeface="Arial" panose="020B0604020202020204" pitchFamily="34" charset="0"/>
                <a:hlinkClick r:id="rId14"/>
              </a:rPr>
              <a:t>lemonde.fr, publié le 27 octobre 2004 à 11h45 - Mis à jour le 18 mars 2010 à 13h45</a:t>
            </a:r>
            <a:r>
              <a:rPr lang="fr-FR" sz="1600" dirty="0">
                <a:latin typeface="Arial" panose="020B0604020202020204" pitchFamily="34" charset="0"/>
                <a:cs typeface="Arial" panose="020B0604020202020204" pitchFamily="34" charset="0"/>
              </a:rPr>
              <a:t>.</a:t>
            </a:r>
          </a:p>
          <a:p>
            <a:pPr marL="241300" algn="r">
              <a:lnSpc>
                <a:spcPct val="100000"/>
              </a:lnSpc>
              <a:spcBef>
                <a:spcPts val="869"/>
              </a:spcBef>
            </a:pPr>
            <a:endParaRPr lang="fr-FR" sz="1600" dirty="0">
              <a:latin typeface="Arial" panose="020B0604020202020204" pitchFamily="34" charset="0"/>
              <a:cs typeface="Arial" panose="020B0604020202020204" pitchFamily="34" charset="0"/>
            </a:endParaRPr>
          </a:p>
        </p:txBody>
      </p:sp>
      <p:sp>
        <p:nvSpPr>
          <p:cNvPr id="14" name="ZoneTexte 13">
            <a:extLst>
              <a:ext uri="{FF2B5EF4-FFF2-40B4-BE49-F238E27FC236}">
                <a16:creationId xmlns:a16="http://schemas.microsoft.com/office/drawing/2014/main" id="{079D88D2-7A23-4068-98B2-763C600CDC5C}"/>
              </a:ext>
            </a:extLst>
          </p:cNvPr>
          <p:cNvSpPr txBox="1"/>
          <p:nvPr>
            <p:custDataLst>
              <p:tags r:id="rId12"/>
            </p:custDataLst>
          </p:nvPr>
        </p:nvSpPr>
        <p:spPr>
          <a:xfrm>
            <a:off x="11664000" y="6192000"/>
            <a:ext cx="450005" cy="523220"/>
          </a:xfrm>
          <a:prstGeom prst="rect">
            <a:avLst/>
          </a:prstGeom>
          <a:noFill/>
        </p:spPr>
        <p:txBody>
          <a:bodyPr wrap="square" rtlCol="0">
            <a:spAutoFit/>
          </a:bodyPr>
          <a:lstStyle/>
          <a:p>
            <a:r>
              <a:rPr lang="fr-FR" sz="2800" b="1" dirty="0">
                <a:sym typeface="Wingdings 2" panose="05020102010507070707" pitchFamily="18" charset="2"/>
              </a:rPr>
              <a:t></a:t>
            </a:r>
            <a:endParaRPr lang="fr-FR" sz="2800" b="1" dirty="0"/>
          </a:p>
        </p:txBody>
      </p:sp>
    </p:spTree>
    <p:extLst>
      <p:ext uri="{BB962C8B-B14F-4D97-AF65-F5344CB8AC3E}">
        <p14:creationId xmlns:p14="http://schemas.microsoft.com/office/powerpoint/2010/main" val="313649605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nextCondLst>
                <p:cond evt="onClick" delay="0">
                  <p:tgtEl>
                    <p:spTgt spid="2"/>
                  </p:tgtEl>
                </p:cond>
              </p:nextCondLst>
            </p:seq>
            <p:seq concurrent="1" nextAc="seek">
              <p:cTn id="12" restart="whenNotActive" fill="hold" evtFilter="cancelBubble" nodeType="interactiveSeq">
                <p:stCondLst>
                  <p:cond evt="onClick" delay="0">
                    <p:tgtEl>
                      <p:spTgt spid="4"/>
                    </p:tgtEl>
                  </p:cond>
                </p:stCondLst>
                <p:endSync evt="end" delay="0">
                  <p:rtn val="all"/>
                </p:endSync>
                <p:childTnLst>
                  <p:par>
                    <p:cTn id="13" fill="hold">
                      <p:stCondLst>
                        <p:cond delay="0"/>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1000"/>
                                        <p:tgtEl>
                                          <p:spTgt spid="3"/>
                                        </p:tgtEl>
                                      </p:cBhvr>
                                    </p:animEffect>
                                    <p:set>
                                      <p:cBhvr>
                                        <p:cTn id="17" dur="1" fill="hold">
                                          <p:stCondLst>
                                            <p:cond delay="999"/>
                                          </p:stCondLst>
                                        </p:cTn>
                                        <p:tgtEl>
                                          <p:spTgt spid="3"/>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500"/>
                                        <p:tgtEl>
                                          <p:spTgt spid="4"/>
                                        </p:tgtEl>
                                      </p:cBhvr>
                                    </p:animEffect>
                                    <p:set>
                                      <p:cBhvr>
                                        <p:cTn id="20" dur="1" fill="hold">
                                          <p:stCondLst>
                                            <p:cond delay="499"/>
                                          </p:stCondLst>
                                        </p:cTn>
                                        <p:tgtEl>
                                          <p:spTgt spid="4"/>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21" restart="whenNotActive" fill="hold" evtFilter="cancelBubble" nodeType="interactiveSeq">
                <p:stCondLst>
                  <p:cond evt="onClick" delay="0">
                    <p:tgtEl>
                      <p:spTgt spid="11"/>
                    </p:tgtEl>
                  </p:cond>
                </p:stCondLst>
                <p:endSync evt="end" delay="0">
                  <p:rtn val="all"/>
                </p:endSync>
                <p:childTnLst>
                  <p:par>
                    <p:cTn id="22" fill="hold">
                      <p:stCondLst>
                        <p:cond delay="0"/>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1000"/>
                                        <p:tgtEl>
                                          <p:spTgt spid="13"/>
                                        </p:tgtEl>
                                      </p:cBhvr>
                                    </p:animEffect>
                                  </p:childTnLst>
                                </p:cTn>
                              </p:par>
                            </p:childTnLst>
                          </p:cTn>
                        </p:par>
                        <p:par>
                          <p:cTn id="27" fill="hold">
                            <p:stCondLst>
                              <p:cond delay="1000"/>
                            </p:stCondLst>
                            <p:childTnLst>
                              <p:par>
                                <p:cTn id="28" presetID="1" presetClass="entr" presetSubtype="0" fill="hold" grpId="2" nodeType="afterEffect">
                                  <p:stCondLst>
                                    <p:cond delay="0"/>
                                  </p:stCondLst>
                                  <p:childTnLst>
                                    <p:set>
                                      <p:cBhvr>
                                        <p:cTn id="29" dur="1" fill="hold">
                                          <p:stCondLst>
                                            <p:cond delay="0"/>
                                          </p:stCondLst>
                                        </p:cTn>
                                        <p:tgtEl>
                                          <p:spTgt spid="14"/>
                                        </p:tgtEl>
                                        <p:attrNameLst>
                                          <p:attrName>style.visibility</p:attrName>
                                        </p:attrNameLst>
                                      </p:cBhvr>
                                      <p:to>
                                        <p:strVal val="visible"/>
                                      </p:to>
                                    </p:set>
                                  </p:childTnLst>
                                </p:cTn>
                              </p:par>
                            </p:childTnLst>
                          </p:cTn>
                        </p:par>
                      </p:childTnLst>
                    </p:cTn>
                  </p:par>
                </p:childTnLst>
              </p:cTn>
              <p:nextCondLst>
                <p:cond evt="onClick" delay="0">
                  <p:tgtEl>
                    <p:spTgt spid="11"/>
                  </p:tgtEl>
                </p:cond>
              </p:nextCondLst>
            </p:seq>
            <p:seq concurrent="1" nextAc="seek">
              <p:cTn id="30" restart="whenNotActive" fill="hold" evtFilter="cancelBubble" nodeType="interactiveSeq">
                <p:stCondLst>
                  <p:cond evt="onClick" delay="0">
                    <p:tgtEl>
                      <p:spTgt spid="14"/>
                    </p:tgtEl>
                  </p:cond>
                </p:stCondLst>
                <p:endSync evt="end" delay="0">
                  <p:rtn val="all"/>
                </p:endSync>
                <p:childTnLst>
                  <p:par>
                    <p:cTn id="31" fill="hold">
                      <p:stCondLst>
                        <p:cond delay="0"/>
                      </p:stCondLst>
                      <p:childTnLst>
                        <p:par>
                          <p:cTn id="32" fill="hold">
                            <p:stCondLst>
                              <p:cond delay="0"/>
                            </p:stCondLst>
                            <p:childTnLst>
                              <p:par>
                                <p:cTn id="33" presetID="10" presetClass="exit" presetSubtype="0" fill="hold" grpId="1" nodeType="clickEffect">
                                  <p:stCondLst>
                                    <p:cond delay="0"/>
                                  </p:stCondLst>
                                  <p:childTnLst>
                                    <p:animEffect transition="out" filter="fade">
                                      <p:cBhvr>
                                        <p:cTn id="34" dur="1000"/>
                                        <p:tgtEl>
                                          <p:spTgt spid="13"/>
                                        </p:tgtEl>
                                      </p:cBhvr>
                                    </p:animEffect>
                                    <p:set>
                                      <p:cBhvr>
                                        <p:cTn id="35" dur="1" fill="hold">
                                          <p:stCondLst>
                                            <p:cond delay="999"/>
                                          </p:stCondLst>
                                        </p:cTn>
                                        <p:tgtEl>
                                          <p:spTgt spid="13"/>
                                        </p:tgtEl>
                                        <p:attrNameLst>
                                          <p:attrName>style.visibility</p:attrName>
                                        </p:attrNameLst>
                                      </p:cBhvr>
                                      <p:to>
                                        <p:strVal val="hidden"/>
                                      </p:to>
                                    </p:set>
                                  </p:childTnLst>
                                </p:cTn>
                              </p:par>
                              <p:par>
                                <p:cTn id="36" presetID="10" presetClass="exit" presetSubtype="0" fill="hold" grpId="3" nodeType="withEffect">
                                  <p:stCondLst>
                                    <p:cond delay="0"/>
                                  </p:stCondLst>
                                  <p:childTnLst>
                                    <p:animEffect transition="out" filter="fade">
                                      <p:cBhvr>
                                        <p:cTn id="37" dur="500"/>
                                        <p:tgtEl>
                                          <p:spTgt spid="14"/>
                                        </p:tgtEl>
                                      </p:cBhvr>
                                    </p:animEffect>
                                    <p:set>
                                      <p:cBhvr>
                                        <p:cTn id="38"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childTnLst>
        </p:cTn>
      </p:par>
    </p:tnLst>
    <p:bldLst>
      <p:bldP spid="3" grpId="0" animBg="1"/>
      <p:bldP spid="3" grpId="1" animBg="1"/>
      <p:bldP spid="4" grpId="0"/>
      <p:bldP spid="4" grpId="1"/>
      <p:bldP spid="13" grpId="0" animBg="1"/>
      <p:bldP spid="13" grpId="1" animBg="1"/>
      <p:bldP spid="14" grpId="2"/>
      <p:bldP spid="14" grpId="3"/>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 – Comment expliquer le vote et sa volatilité ?</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2769989"/>
          </a:xfrm>
          <a:prstGeom prst="rect">
            <a:avLst/>
          </a:prstGeom>
          <a:noFill/>
        </p:spPr>
        <p:txBody>
          <a:bodyPr wrap="square">
            <a:spAutoFit/>
          </a:bodyPr>
          <a:lstStyle/>
          <a:p>
            <a:pPr>
              <a:spcBef>
                <a:spcPts val="600"/>
              </a:spcBef>
              <a:buClr>
                <a:srgbClr val="7030A0"/>
              </a:buClr>
            </a:pPr>
            <a:r>
              <a:rPr lang="fr-FR" sz="2000" dirty="0">
                <a:solidFill>
                  <a:srgbClr val="7030A0"/>
                </a:solidFill>
                <a:latin typeface="Arial" panose="020B0604020202020204" pitchFamily="34" charset="0"/>
                <a:cs typeface="Arial" panose="020B0604020202020204" pitchFamily="34" charset="0"/>
              </a:rPr>
              <a:t>⁞ </a:t>
            </a:r>
            <a:r>
              <a:rPr lang="fr-FR" sz="2200" dirty="0">
                <a:latin typeface="Arial" panose="020B0604020202020204" pitchFamily="34" charset="0"/>
                <a:cs typeface="Arial" panose="020B0604020202020204" pitchFamily="34" charset="0"/>
              </a:rPr>
              <a:t>Quelles sont les caractéristiques du vote et comment expliquer sa volatilité ?</a:t>
            </a:r>
          </a:p>
          <a:p>
            <a:pPr marL="719138" indent="-187325">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La science politique a d’abord été frappée par la stabilité du vote et ses régularités  statistiques, qu’elle a cherché à expliquer.</a:t>
            </a:r>
          </a:p>
          <a:p>
            <a:pPr marL="715963">
              <a:spcBef>
                <a:spcPts val="600"/>
              </a:spcBef>
              <a:buClr>
                <a:srgbClr val="7030A0"/>
              </a:buClr>
            </a:pPr>
            <a:r>
              <a:rPr lang="fr-FR" sz="2200" dirty="0">
                <a:latin typeface="Arial" panose="020B0604020202020204" pitchFamily="34" charset="0"/>
                <a:cs typeface="Arial" panose="020B0604020202020204" pitchFamily="34" charset="0"/>
              </a:rPr>
              <a:t>Ces explications mettent plutôt en avant les aspects collectifs du vote.</a:t>
            </a:r>
          </a:p>
          <a:p>
            <a:pPr marL="719138" indent="-187325">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Lorsque le vote devient plus instable, la science politique cherche plutôt à expliquer sa  volatilité.</a:t>
            </a:r>
          </a:p>
          <a:p>
            <a:pPr marL="715963">
              <a:spcBef>
                <a:spcPts val="600"/>
              </a:spcBef>
              <a:buClr>
                <a:srgbClr val="7030A0"/>
              </a:buClr>
            </a:pPr>
            <a:r>
              <a:rPr lang="fr-FR" sz="2200" dirty="0">
                <a:latin typeface="Arial" panose="020B0604020202020204" pitchFamily="34" charset="0"/>
                <a:cs typeface="Arial" panose="020B0604020202020204" pitchFamily="34" charset="0"/>
              </a:rPr>
              <a:t>Ces explications mettent plutôt en avant les aspects individuels du vote</a:t>
            </a:r>
          </a:p>
        </p:txBody>
      </p:sp>
      <p:sp>
        <p:nvSpPr>
          <p:cNvPr id="2" name="Rectangle 1">
            <a:extLst>
              <a:ext uri="{FF2B5EF4-FFF2-40B4-BE49-F238E27FC236}">
                <a16:creationId xmlns:a16="http://schemas.microsoft.com/office/drawing/2014/main" id="{3CBD3BAF-0F56-4DE5-AE85-C8B205B0B495}"/>
              </a:ext>
            </a:extLst>
          </p:cNvPr>
          <p:cNvSpPr/>
          <p:nvPr>
            <p:custDataLst>
              <p:tags r:id="rId7"/>
            </p:custDataLst>
          </p:nvPr>
        </p:nvSpPr>
        <p:spPr>
          <a:xfrm>
            <a:off x="1055944" y="4231509"/>
            <a:ext cx="9541169" cy="430887"/>
          </a:xfrm>
          <a:prstGeom prst="rect">
            <a:avLst/>
          </a:prstGeom>
        </p:spPr>
        <p:txBody>
          <a:bodyPr wrap="square">
            <a:spAutoFit/>
          </a:bodyPr>
          <a:lstStyle/>
          <a:p>
            <a:r>
              <a:rPr lang="fr-FR" sz="2200" b="1" dirty="0">
                <a:solidFill>
                  <a:srgbClr val="7030A0"/>
                </a:solidFill>
                <a:latin typeface="Arial" panose="020B0604020202020204" pitchFamily="34" charset="0"/>
                <a:cs typeface="Arial" panose="020B0604020202020204" pitchFamily="34" charset="0"/>
              </a:rPr>
              <a:t>Les différents paradigmes se complètent plus qu’ils ne s’opposent !!!</a:t>
            </a:r>
          </a:p>
        </p:txBody>
      </p:sp>
    </p:spTree>
    <p:extLst>
      <p:ext uri="{BB962C8B-B14F-4D97-AF65-F5344CB8AC3E}">
        <p14:creationId xmlns:p14="http://schemas.microsoft.com/office/powerpoint/2010/main" val="4457831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a:t>
            </a:r>
            <a:r>
              <a:rPr lang="fr-FR" b="1" dirty="0">
                <a:solidFill>
                  <a:srgbClr val="7030A0"/>
                </a:solidFill>
                <a:latin typeface="Arial" panose="020B0604020202020204" pitchFamily="34" charset="0"/>
                <a:cs typeface="Arial" panose="020B0604020202020204" pitchFamily="34" charset="0"/>
              </a:rPr>
              <a:t>1</a:t>
            </a:r>
            <a:r>
              <a:rPr lang="fr-FR" sz="2400" b="1" dirty="0">
                <a:solidFill>
                  <a:srgbClr val="7030A0"/>
                </a:solidFill>
                <a:latin typeface="Arial" panose="020B0604020202020204" pitchFamily="34" charset="0"/>
                <a:cs typeface="Arial" panose="020B0604020202020204" pitchFamily="34" charset="0"/>
              </a:rPr>
              <a:t> – Les caractéristiques du vote : l’approche écologique</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5324535"/>
          </a:xfrm>
          <a:prstGeom prst="rect">
            <a:avLst/>
          </a:prstGeom>
          <a:noFill/>
        </p:spPr>
        <p:txBody>
          <a:bodyPr wrap="square">
            <a:spAutoFit/>
          </a:bodyPr>
          <a:lstStyle/>
          <a:p>
            <a:pPr marL="719138" indent="-187325">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Dans son </a:t>
            </a:r>
            <a:r>
              <a:rPr lang="fr-FR" sz="2200" i="1" dirty="0">
                <a:latin typeface="Arial" panose="020B0604020202020204" pitchFamily="34" charset="0"/>
                <a:cs typeface="Arial" panose="020B0604020202020204" pitchFamily="34" charset="0"/>
              </a:rPr>
              <a:t>Tableau politique de la France de l'Ouest sous la IIIe République</a:t>
            </a:r>
            <a:r>
              <a:rPr lang="fr-FR" sz="2200" dirty="0">
                <a:latin typeface="Arial" panose="020B0604020202020204" pitchFamily="34" charset="0"/>
                <a:cs typeface="Arial" panose="020B0604020202020204" pitchFamily="34" charset="0"/>
              </a:rPr>
              <a:t> (1913), André Siegfried analyse les résultats électoraux dans une dizaine de départements pendant quatre décennies (1871-1910) pour tenter de comprendre la relative stabilité des résultats électoraux et le contraste qui existe entre les départements.</a:t>
            </a:r>
          </a:p>
          <a:p>
            <a:pPr marL="719138" indent="-187325">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Pour lui, c'est la structure sociale du territoire qui explique le comportement électoral, laquelle structure est liée en partie à la nature géologique des sols : « Le calcaire vote à gauche et le granit à droite ».</a:t>
            </a:r>
          </a:p>
          <a:p>
            <a:pPr marL="893763" indent="-177800">
              <a:spcBef>
                <a:spcPts val="600"/>
              </a:spcBef>
              <a:buClr>
                <a:srgbClr val="7030A0"/>
              </a:buClr>
            </a:pPr>
            <a:r>
              <a:rPr lang="fr-FR" sz="2000" dirty="0">
                <a:latin typeface="Arial" panose="020B0604020202020204" pitchFamily="34" charset="0"/>
                <a:cs typeface="Arial" panose="020B0604020202020204" pitchFamily="34" charset="0"/>
              </a:rPr>
              <a:t>-	Le sol granitique engendre une structure d'habitat dispersé, favorable à la domination des gros  propriétaires et à l'influence du clergé sur les paysans. Le poids de la religion et du conservatisme  sont forts, ce qui expliquerait le vote de droite.</a:t>
            </a:r>
          </a:p>
          <a:p>
            <a:pPr marL="893763" indent="-177800">
              <a:spcBef>
                <a:spcPts val="600"/>
              </a:spcBef>
              <a:buClr>
                <a:srgbClr val="7030A0"/>
              </a:buClr>
            </a:pPr>
            <a:r>
              <a:rPr lang="fr-FR" sz="2000" dirty="0">
                <a:latin typeface="Arial" panose="020B0604020202020204" pitchFamily="34" charset="0"/>
                <a:cs typeface="Arial" panose="020B0604020202020204" pitchFamily="34" charset="0"/>
              </a:rPr>
              <a:t>- Les sols calcaires génèrent des structures d'habitat groupé, plus favorable aux solidarités et à  l'opposition aux notables ce qui expliquerait le vote de gauche.</a:t>
            </a:r>
          </a:p>
          <a:p>
            <a:pPr marL="715963" indent="-179388">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La thèse d’A. Siegfried est donc que les comportements électoraux s'expliquent par  des « tempéraments politiques » liés à une structure sociale, inscrite dans un ter-ritoire,  lequel est façonné par un ensemble de facteurs historiques et géographiques.</a:t>
            </a:r>
          </a:p>
        </p:txBody>
      </p:sp>
    </p:spTree>
    <p:extLst>
      <p:ext uri="{BB962C8B-B14F-4D97-AF65-F5344CB8AC3E}">
        <p14:creationId xmlns:p14="http://schemas.microsoft.com/office/powerpoint/2010/main" val="10274456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830997"/>
          </a:xfrm>
          <a:prstGeom prst="rect">
            <a:avLst/>
          </a:prstGeom>
          <a:noFill/>
        </p:spPr>
        <p:txBody>
          <a:bodyPr wrap="square">
            <a:spAutoFit/>
          </a:bodyPr>
          <a:lstStyle/>
          <a:p>
            <a:pPr marL="715963" indent="-715963">
              <a:spcBef>
                <a:spcPts val="600"/>
              </a:spcBef>
            </a:pPr>
            <a:r>
              <a:rPr lang="fr-FR" sz="2400" b="1" dirty="0">
                <a:solidFill>
                  <a:srgbClr val="7030A0"/>
                </a:solidFill>
                <a:latin typeface="Arial" panose="020B0604020202020204" pitchFamily="34" charset="0"/>
                <a:cs typeface="Arial" panose="020B0604020202020204" pitchFamily="34" charset="0"/>
              </a:rPr>
              <a:t>2.</a:t>
            </a:r>
            <a:r>
              <a:rPr lang="fr-FR" b="1" dirty="0">
                <a:solidFill>
                  <a:srgbClr val="7030A0"/>
                </a:solidFill>
                <a:latin typeface="Arial" panose="020B0604020202020204" pitchFamily="34" charset="0"/>
                <a:cs typeface="Arial" panose="020B0604020202020204" pitchFamily="34" charset="0"/>
              </a:rPr>
              <a:t>1</a:t>
            </a:r>
            <a:r>
              <a:rPr lang="fr-FR" sz="2400" b="1" dirty="0">
                <a:solidFill>
                  <a:srgbClr val="7030A0"/>
                </a:solidFill>
                <a:latin typeface="Arial" panose="020B0604020202020204" pitchFamily="34" charset="0"/>
                <a:cs typeface="Arial" panose="020B0604020202020204" pitchFamily="34" charset="0"/>
              </a:rPr>
              <a:t> – Les caractéristiques du vote : de l’approche écologique</a:t>
            </a:r>
            <a:br>
              <a:rPr lang="fr-FR" sz="2400" b="1" dirty="0">
                <a:solidFill>
                  <a:srgbClr val="7030A0"/>
                </a:solidFill>
                <a:latin typeface="Arial" panose="020B0604020202020204" pitchFamily="34" charset="0"/>
                <a:cs typeface="Arial" panose="020B0604020202020204" pitchFamily="34" charset="0"/>
              </a:rPr>
            </a:br>
            <a:r>
              <a:rPr lang="fr-FR" sz="2400" b="1" dirty="0">
                <a:solidFill>
                  <a:srgbClr val="7030A0"/>
                </a:solidFill>
                <a:latin typeface="Arial" panose="020B0604020202020204" pitchFamily="34" charset="0"/>
                <a:cs typeface="Arial" panose="020B0604020202020204" pitchFamily="34" charset="0"/>
              </a:rPr>
              <a:t>au poids du milieu social</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3847207"/>
          </a:xfrm>
          <a:prstGeom prst="rect">
            <a:avLst/>
          </a:prstGeom>
          <a:noFill/>
        </p:spPr>
        <p:txBody>
          <a:bodyPr wrap="square">
            <a:spAutoFit/>
          </a:bodyPr>
          <a:lstStyle/>
          <a:p>
            <a:pPr marL="719138" indent="-187325">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Aux États-Unis, ce sont les travaux de l'école de Columbia qui, dans les années 1940/1950, soutiennent que les préférences électorales sont orientées par le milieu social : « </a:t>
            </a:r>
            <a:r>
              <a:rPr lang="fr-FR" sz="2200" i="1" dirty="0">
                <a:latin typeface="Arial" panose="020B0604020202020204" pitchFamily="34" charset="0"/>
                <a:cs typeface="Arial" panose="020B0604020202020204" pitchFamily="34" charset="0"/>
              </a:rPr>
              <a:t>une personne pense politiquement comme elle est socialement </a:t>
            </a:r>
            <a:r>
              <a:rPr lang="fr-FR" sz="2200" dirty="0">
                <a:latin typeface="Arial" panose="020B0604020202020204" pitchFamily="34" charset="0"/>
                <a:cs typeface="Arial" panose="020B0604020202020204" pitchFamily="34" charset="0"/>
              </a:rPr>
              <a:t>».</a:t>
            </a:r>
          </a:p>
          <a:p>
            <a:pPr marL="719138" indent="-187325">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La thèse du « paradigme de Columbia » (P. Lazarsfeld, B. Berelson, W. Mc Phee, « </a:t>
            </a:r>
            <a:r>
              <a:rPr lang="fr-FR" sz="2200" i="1" dirty="0">
                <a:latin typeface="Arial" panose="020B0604020202020204" pitchFamily="34" charset="0"/>
                <a:cs typeface="Arial" panose="020B0604020202020204" pitchFamily="34" charset="0"/>
              </a:rPr>
              <a:t>Voting.</a:t>
            </a:r>
            <a:r>
              <a:rPr lang="fr-FR" sz="2200" dirty="0">
                <a:latin typeface="Arial" panose="020B0604020202020204" pitchFamily="34" charset="0"/>
                <a:cs typeface="Arial" panose="020B0604020202020204" pitchFamily="34" charset="0"/>
              </a:rPr>
              <a:t> </a:t>
            </a:r>
            <a:r>
              <a:rPr lang="fr-FR" sz="2200" i="1" dirty="0">
                <a:latin typeface="Arial" panose="020B0604020202020204" pitchFamily="34" charset="0"/>
                <a:cs typeface="Arial" panose="020B0604020202020204" pitchFamily="34" charset="0"/>
              </a:rPr>
              <a:t>A study of opinion formation in a presidential campaign </a:t>
            </a:r>
            <a:r>
              <a:rPr lang="fr-FR" sz="2200" dirty="0">
                <a:latin typeface="Arial" panose="020B0604020202020204" pitchFamily="34" charset="0"/>
                <a:cs typeface="Arial" panose="020B0604020202020204" pitchFamily="34" charset="0"/>
              </a:rPr>
              <a:t>», 1954), est que l'orientation du vote dépend moins de l'évaluation des programmes et des candidats par les électeurs que du milieu social dans lequel ils évoluent.</a:t>
            </a:r>
          </a:p>
          <a:p>
            <a:pPr marL="893763" indent="-177800">
              <a:spcBef>
                <a:spcPts val="600"/>
              </a:spcBef>
              <a:buClr>
                <a:srgbClr val="7030A0"/>
              </a:buClr>
            </a:pPr>
            <a:r>
              <a:rPr lang="fr-FR" sz="2000" dirty="0">
                <a:latin typeface="Arial" panose="020B0604020202020204" pitchFamily="34" charset="0"/>
                <a:cs typeface="Arial" panose="020B0604020202020204" pitchFamily="34" charset="0"/>
              </a:rPr>
              <a:t>-	Ce sont les relations interpersonnelles, au sein de la famille, du voisinage, qui construisent les préférences politiques ; c'est au contact de ceux qu'il fréquente que l'individu se fait une opinion, et il a tendance à adopter les opinions de son  entourage et à se mettre en conformité avec son/ses groupe(s) d'appartenance.</a:t>
            </a:r>
          </a:p>
        </p:txBody>
      </p:sp>
    </p:spTree>
    <p:extLst>
      <p:ext uri="{BB962C8B-B14F-4D97-AF65-F5344CB8AC3E}">
        <p14:creationId xmlns:p14="http://schemas.microsoft.com/office/powerpoint/2010/main" val="29178084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830997"/>
          </a:xfrm>
          <a:prstGeom prst="rect">
            <a:avLst/>
          </a:prstGeom>
          <a:noFill/>
        </p:spPr>
        <p:txBody>
          <a:bodyPr wrap="square">
            <a:spAutoFit/>
          </a:bodyPr>
          <a:lstStyle/>
          <a:p>
            <a:pPr marL="715963" indent="-715963">
              <a:spcBef>
                <a:spcPts val="600"/>
              </a:spcBef>
            </a:pPr>
            <a:r>
              <a:rPr lang="fr-FR" sz="2400" b="1" dirty="0">
                <a:solidFill>
                  <a:srgbClr val="7030A0"/>
                </a:solidFill>
                <a:latin typeface="Arial" panose="020B0604020202020204" pitchFamily="34" charset="0"/>
                <a:cs typeface="Arial" panose="020B0604020202020204" pitchFamily="34" charset="0"/>
              </a:rPr>
              <a:t>2.</a:t>
            </a:r>
            <a:r>
              <a:rPr lang="fr-FR" b="1" dirty="0">
                <a:solidFill>
                  <a:srgbClr val="7030A0"/>
                </a:solidFill>
                <a:latin typeface="Arial" panose="020B0604020202020204" pitchFamily="34" charset="0"/>
                <a:cs typeface="Arial" panose="020B0604020202020204" pitchFamily="34" charset="0"/>
              </a:rPr>
              <a:t>1</a:t>
            </a:r>
            <a:r>
              <a:rPr lang="fr-FR" sz="2400" b="1" dirty="0">
                <a:solidFill>
                  <a:srgbClr val="7030A0"/>
                </a:solidFill>
                <a:latin typeface="Arial" panose="020B0604020202020204" pitchFamily="34" charset="0"/>
                <a:cs typeface="Arial" panose="020B0604020202020204" pitchFamily="34" charset="0"/>
              </a:rPr>
              <a:t> – Les caractéristiques du vote : de l’approche écologique</a:t>
            </a:r>
            <a:br>
              <a:rPr lang="fr-FR" sz="2400" b="1" dirty="0">
                <a:solidFill>
                  <a:srgbClr val="7030A0"/>
                </a:solidFill>
                <a:latin typeface="Arial" panose="020B0604020202020204" pitchFamily="34" charset="0"/>
                <a:cs typeface="Arial" panose="020B0604020202020204" pitchFamily="34" charset="0"/>
              </a:rPr>
            </a:br>
            <a:r>
              <a:rPr lang="fr-FR" sz="2400" b="1" dirty="0">
                <a:solidFill>
                  <a:srgbClr val="7030A0"/>
                </a:solidFill>
                <a:latin typeface="Arial" panose="020B0604020202020204" pitchFamily="34" charset="0"/>
                <a:cs typeface="Arial" panose="020B0604020202020204" pitchFamily="34" charset="0"/>
              </a:rPr>
              <a:t>au poids du milieu social</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2908489"/>
          </a:xfrm>
          <a:prstGeom prst="rect">
            <a:avLst/>
          </a:prstGeom>
          <a:noFill/>
        </p:spPr>
        <p:txBody>
          <a:bodyPr wrap="square">
            <a:spAutoFit/>
          </a:bodyPr>
          <a:lstStyle/>
          <a:p>
            <a:pPr marL="715963" indent="-179388">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Les travaux de l'école de Columbia démontrent l'effet du lieu de résidence (urbain ou rural), de la religion (catholique ou protestant) et du statut socioéconomique (aisé ou défavorisé).</a:t>
            </a:r>
          </a:p>
          <a:p>
            <a:pPr marL="895350" indent="-176213">
              <a:spcBef>
                <a:spcPts val="600"/>
              </a:spcBef>
              <a:buClr>
                <a:srgbClr val="7030A0"/>
              </a:buClr>
            </a:pPr>
            <a:r>
              <a:rPr lang="fr-FR" sz="2000" dirty="0">
                <a:latin typeface="Arial" panose="020B0604020202020204" pitchFamily="34" charset="0"/>
                <a:cs typeface="Arial" panose="020B0604020202020204" pitchFamily="34" charset="0"/>
              </a:rPr>
              <a:t>- Vivre à la campagne, être de religion protestante et avoir une aisance financière favorisent le vote républicain,</a:t>
            </a:r>
          </a:p>
          <a:p>
            <a:pPr marL="895350" indent="-176213">
              <a:spcBef>
                <a:spcPts val="600"/>
              </a:spcBef>
              <a:buClr>
                <a:srgbClr val="7030A0"/>
              </a:buClr>
            </a:pPr>
            <a:r>
              <a:rPr lang="fr-FR" sz="2000" dirty="0">
                <a:latin typeface="Arial" panose="020B0604020202020204" pitchFamily="34" charset="0"/>
                <a:cs typeface="Arial" panose="020B0604020202020204" pitchFamily="34" charset="0"/>
              </a:rPr>
              <a:t>- La résidence urbaine, le catholicisme et le statut socioéconomique défavorisé sont corrélés à un vote démocrate.</a:t>
            </a:r>
          </a:p>
          <a:p>
            <a:pPr marL="715963" indent="-179388">
              <a:spcBef>
                <a:spcPts val="600"/>
              </a:spcBef>
              <a:buClr>
                <a:srgbClr val="7030A0"/>
              </a:buClr>
              <a:buFont typeface="Arial" panose="020B0604020202020204" pitchFamily="34" charset="0"/>
              <a:buChar char="•"/>
            </a:pPr>
            <a:endParaRPr lang="fr-F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6394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447307"/>
            <a:ext cx="9949339"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Voter : une  affaire  individuelle ou  collective ?</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360000" y="1268976"/>
            <a:ext cx="11739477" cy="5493812"/>
          </a:xfrm>
          <a:prstGeom prst="rect">
            <a:avLst/>
          </a:prstGeom>
          <a:noFill/>
        </p:spPr>
        <p:txBody>
          <a:bodyPr wrap="square">
            <a:spAutoFit/>
          </a:bodyPr>
          <a:lstStyle/>
          <a:p>
            <a:pPr marL="541338">
              <a:spcBef>
                <a:spcPts val="600"/>
              </a:spcBef>
              <a:buClr>
                <a:srgbClr val="7030A0"/>
              </a:buClr>
            </a:pPr>
            <a:r>
              <a:rPr lang="fr-FR" sz="2400" dirty="0">
                <a:latin typeface="Arial" panose="020B0604020202020204" pitchFamily="34" charset="0"/>
                <a:cs typeface="Arial" panose="020B0604020202020204" pitchFamily="34" charset="0"/>
              </a:rPr>
              <a:t>- Être capable d’interpréter des taux d’inscription sur les listes électorales, des taux de participation et d’abstention aux élections.</a:t>
            </a:r>
          </a:p>
          <a:p>
            <a:pPr marL="541338">
              <a:spcBef>
                <a:spcPts val="600"/>
              </a:spcBef>
              <a:buClr>
                <a:srgbClr val="7030A0"/>
              </a:buClr>
            </a:pPr>
            <a:r>
              <a:rPr lang="fr-FR" sz="2400" dirty="0">
                <a:latin typeface="Arial" panose="020B0604020202020204" pitchFamily="34" charset="0"/>
                <a:cs typeface="Arial" panose="020B0604020202020204" pitchFamily="34" charset="0"/>
              </a:rPr>
              <a:t>- Comprendre que la participation électorale est liée à divers facteurs  inégalement partagés au sein de la population (degré d’intégration  sociale, intérêt pour la politique, sentiment de compétence politique) et de  variables contextuelles (perception des enjeux de l’élection, types  d’élection).</a:t>
            </a:r>
          </a:p>
          <a:p>
            <a:pPr marL="541338">
              <a:spcBef>
                <a:spcPts val="600"/>
              </a:spcBef>
              <a:buClr>
                <a:srgbClr val="7030A0"/>
              </a:buClr>
            </a:pPr>
            <a:r>
              <a:rPr lang="fr-FR" sz="2400" dirty="0">
                <a:latin typeface="Arial" panose="020B0604020202020204" pitchFamily="34" charset="0"/>
                <a:cs typeface="Arial" panose="020B0604020202020204" pitchFamily="34" charset="0"/>
              </a:rPr>
              <a:t>- Comprendre que le vote est à la fois un acte individuel (expression de  préférences en fonction d’un contexte et d’une offre électorale) et un acte  collectif (expression d’appartenances sociales).</a:t>
            </a:r>
          </a:p>
          <a:p>
            <a:pPr marL="541338">
              <a:spcBef>
                <a:spcPts val="600"/>
              </a:spcBef>
              <a:buClr>
                <a:srgbClr val="7030A0"/>
              </a:buClr>
            </a:pPr>
            <a:r>
              <a:rPr lang="fr-FR" sz="2400" dirty="0">
                <a:latin typeface="Arial" panose="020B0604020202020204" pitchFamily="34" charset="0"/>
                <a:cs typeface="Arial" panose="020B0604020202020204" pitchFamily="34" charset="0"/>
              </a:rPr>
              <a:t>- Comprendre que la volatilité électorale revêt des formes variées  (intermittence du vote, changement des préférences électorales) et  qu’elle peut refléter un affaiblissement ou une recomposition du poids de  certaines variables sociales, un déclin de l’identification politique (clivage gauche/droite notamment) et un renforcement du poids des variables  contextuelles.</a:t>
            </a:r>
          </a:p>
        </p:txBody>
      </p:sp>
    </p:spTree>
    <p:extLst>
      <p:ext uri="{BB962C8B-B14F-4D97-AF65-F5344CB8AC3E}">
        <p14:creationId xmlns:p14="http://schemas.microsoft.com/office/powerpoint/2010/main" val="31633839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830997"/>
          </a:xfrm>
          <a:prstGeom prst="rect">
            <a:avLst/>
          </a:prstGeom>
          <a:noFill/>
        </p:spPr>
        <p:txBody>
          <a:bodyPr wrap="square">
            <a:spAutoFit/>
          </a:bodyPr>
          <a:lstStyle/>
          <a:p>
            <a:pPr marL="715963" indent="-715963">
              <a:spcBef>
                <a:spcPts val="600"/>
              </a:spcBef>
            </a:pPr>
            <a:r>
              <a:rPr lang="fr-FR" sz="2400" b="1" dirty="0">
                <a:solidFill>
                  <a:srgbClr val="7030A0"/>
                </a:solidFill>
                <a:latin typeface="Arial" panose="020B0604020202020204" pitchFamily="34" charset="0"/>
                <a:cs typeface="Arial" panose="020B0604020202020204" pitchFamily="34" charset="0"/>
              </a:rPr>
              <a:t>2.</a:t>
            </a:r>
            <a:r>
              <a:rPr lang="fr-FR" b="1" dirty="0">
                <a:solidFill>
                  <a:srgbClr val="7030A0"/>
                </a:solidFill>
                <a:latin typeface="Arial" panose="020B0604020202020204" pitchFamily="34" charset="0"/>
                <a:cs typeface="Arial" panose="020B0604020202020204" pitchFamily="34" charset="0"/>
              </a:rPr>
              <a:t>1</a:t>
            </a:r>
            <a:r>
              <a:rPr lang="fr-FR" sz="2400" b="1" dirty="0">
                <a:solidFill>
                  <a:srgbClr val="7030A0"/>
                </a:solidFill>
                <a:latin typeface="Arial" panose="020B0604020202020204" pitchFamily="34" charset="0"/>
                <a:cs typeface="Arial" panose="020B0604020202020204" pitchFamily="34" charset="0"/>
              </a:rPr>
              <a:t> – Les caractéristiques du vote : du poids du milieu social</a:t>
            </a:r>
            <a:br>
              <a:rPr lang="fr-FR" sz="2400" b="1" dirty="0">
                <a:solidFill>
                  <a:srgbClr val="7030A0"/>
                </a:solidFill>
                <a:latin typeface="Arial" panose="020B0604020202020204" pitchFamily="34" charset="0"/>
                <a:cs typeface="Arial" panose="020B0604020202020204" pitchFamily="34" charset="0"/>
              </a:rPr>
            </a:br>
            <a:r>
              <a:rPr lang="fr-FR" sz="2400" b="1" dirty="0">
                <a:solidFill>
                  <a:srgbClr val="7030A0"/>
                </a:solidFill>
                <a:latin typeface="Arial" panose="020B0604020202020204" pitchFamily="34" charset="0"/>
                <a:cs typeface="Arial" panose="020B0604020202020204" pitchFamily="34" charset="0"/>
              </a:rPr>
              <a:t>à la notion de variables lourdes</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4632037"/>
          </a:xfrm>
          <a:prstGeom prst="rect">
            <a:avLst/>
          </a:prstGeom>
          <a:noFill/>
        </p:spPr>
        <p:txBody>
          <a:bodyPr wrap="square">
            <a:spAutoFit/>
          </a:bodyPr>
          <a:lstStyle/>
          <a:p>
            <a:pPr marL="715963" indent="-179388">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Dans le prolongement des résultats du paradigme de Columbia, de nombreux travaux se sont inscrits dans le modèle général de la prédétermination sociale de l'orientation du vote en fonction de «variables lourdes ».</a:t>
            </a:r>
          </a:p>
          <a:p>
            <a:pPr marL="715963" indent="-179388">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En France, les études de sociologie électorale qui se développent dans les années 1970 montrent que la classe sociale et l'appartenance au catholicisme sont fortement prédictives du vote : la pratique du catholicisme est fortement corrélée à un vote à droite tandis que le vote des ouvriers est marqué par un tropisme à gauche (Guy Michelat et Michel Simon, </a:t>
            </a:r>
            <a:r>
              <a:rPr lang="fr-FR" sz="2200" i="1" dirty="0">
                <a:latin typeface="Arial" panose="020B0604020202020204" pitchFamily="34" charset="0"/>
                <a:cs typeface="Arial" panose="020B0604020202020204" pitchFamily="34" charset="0"/>
              </a:rPr>
              <a:t>Classe, religion et comportement politique</a:t>
            </a:r>
            <a:r>
              <a:rPr lang="fr-FR" sz="2200" dirty="0">
                <a:latin typeface="Arial" panose="020B0604020202020204" pitchFamily="34" charset="0"/>
                <a:cs typeface="Arial" panose="020B0604020202020204" pitchFamily="34" charset="0"/>
              </a:rPr>
              <a:t>, 1977).</a:t>
            </a:r>
          </a:p>
          <a:p>
            <a:pPr marL="715963" indent="-179388">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 L'effet patrimoine » renvoie pour sa part à la corrélation entre détention d'un capital important et vote à droite.</a:t>
            </a:r>
          </a:p>
          <a:p>
            <a:pPr marL="895350" indent="-176213">
              <a:spcBef>
                <a:spcPts val="600"/>
              </a:spcBef>
              <a:buClr>
                <a:srgbClr val="7030A0"/>
              </a:buClr>
            </a:pPr>
            <a:r>
              <a:rPr lang="fr-FR" sz="2000" dirty="0">
                <a:latin typeface="Arial" panose="020B0604020202020204" pitchFamily="34" charset="0"/>
                <a:cs typeface="Arial" panose="020B0604020202020204" pitchFamily="34" charset="0"/>
              </a:rPr>
              <a:t>-  La combinaison de ces variables peut expliquer l'effet d'autres variables, comme celui de l’âge : si les personnes âgées votent plus à droite, cela peut s'expliquer par l'effet patrimoine et par le plus grand attachement au catholicisme dans cette partie de la population.</a:t>
            </a:r>
          </a:p>
        </p:txBody>
      </p:sp>
    </p:spTree>
    <p:extLst>
      <p:ext uri="{BB962C8B-B14F-4D97-AF65-F5344CB8AC3E}">
        <p14:creationId xmlns:p14="http://schemas.microsoft.com/office/powerpoint/2010/main" val="34152229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830997"/>
          </a:xfrm>
          <a:prstGeom prst="rect">
            <a:avLst/>
          </a:prstGeom>
          <a:noFill/>
        </p:spPr>
        <p:txBody>
          <a:bodyPr wrap="square">
            <a:spAutoFit/>
          </a:bodyPr>
          <a:lstStyle/>
          <a:p>
            <a:pPr marL="715963" indent="-715963">
              <a:spcBef>
                <a:spcPts val="600"/>
              </a:spcBef>
            </a:pPr>
            <a:r>
              <a:rPr lang="fr-FR" sz="2400" b="1" dirty="0">
                <a:solidFill>
                  <a:srgbClr val="7030A0"/>
                </a:solidFill>
                <a:latin typeface="Arial" panose="020B0604020202020204" pitchFamily="34" charset="0"/>
                <a:cs typeface="Arial" panose="020B0604020202020204" pitchFamily="34" charset="0"/>
              </a:rPr>
              <a:t>2.</a:t>
            </a:r>
            <a:r>
              <a:rPr lang="fr-FR" b="1" dirty="0">
                <a:solidFill>
                  <a:srgbClr val="7030A0"/>
                </a:solidFill>
                <a:latin typeface="Arial" panose="020B0604020202020204" pitchFamily="34" charset="0"/>
                <a:cs typeface="Arial" panose="020B0604020202020204" pitchFamily="34" charset="0"/>
              </a:rPr>
              <a:t>1</a:t>
            </a:r>
            <a:r>
              <a:rPr lang="fr-FR" sz="2400" b="1" dirty="0">
                <a:solidFill>
                  <a:srgbClr val="7030A0"/>
                </a:solidFill>
                <a:latin typeface="Arial" panose="020B0604020202020204" pitchFamily="34" charset="0"/>
                <a:cs typeface="Arial" panose="020B0604020202020204" pitchFamily="34" charset="0"/>
              </a:rPr>
              <a:t> – Les caractéristiques du vote : du poids du milieu social</a:t>
            </a:r>
            <a:br>
              <a:rPr lang="fr-FR" sz="2400" b="1" dirty="0">
                <a:solidFill>
                  <a:srgbClr val="7030A0"/>
                </a:solidFill>
                <a:latin typeface="Arial" panose="020B0604020202020204" pitchFamily="34" charset="0"/>
                <a:cs typeface="Arial" panose="020B0604020202020204" pitchFamily="34" charset="0"/>
              </a:rPr>
            </a:br>
            <a:r>
              <a:rPr lang="fr-FR" sz="2400" b="1" dirty="0">
                <a:solidFill>
                  <a:srgbClr val="7030A0"/>
                </a:solidFill>
                <a:latin typeface="Arial" panose="020B0604020202020204" pitchFamily="34" charset="0"/>
                <a:cs typeface="Arial" panose="020B0604020202020204" pitchFamily="34" charset="0"/>
              </a:rPr>
              <a:t>à la notion de variables lourdes</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5109091"/>
          </a:xfrm>
          <a:prstGeom prst="rect">
            <a:avLst/>
          </a:prstGeom>
          <a:noFill/>
        </p:spPr>
        <p:txBody>
          <a:bodyPr wrap="square">
            <a:spAutoFit/>
          </a:bodyPr>
          <a:lstStyle/>
          <a:p>
            <a:pPr marL="715963" indent="-179388">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Au-delà de l'appartenance socioprofessionnelle et de la religion, les variables prises en compte se sont peu à peu diversifiées (âge, sexe, lieu de résidence, niveau d'instruction... ) et raffinées (division de certaines catégories socioprofessionnelles).</a:t>
            </a:r>
          </a:p>
          <a:p>
            <a:pPr marL="895350" indent="-176213">
              <a:spcBef>
                <a:spcPts val="600"/>
              </a:spcBef>
              <a:buClr>
                <a:srgbClr val="7030A0"/>
              </a:buClr>
            </a:pPr>
            <a:r>
              <a:rPr lang="fr-FR" sz="2000" dirty="0">
                <a:latin typeface="Arial" panose="020B0604020202020204" pitchFamily="34" charset="0"/>
                <a:cs typeface="Arial" panose="020B0604020202020204" pitchFamily="34" charset="0"/>
              </a:rPr>
              <a:t>- Ex : le clivage entre les professions indépendantes (agriculteurs, professions libérales, commerçants) et les salariés, les premières votant plus à droite et les seconds plutôt à gauche, ou encore l'appartenance au secteur privé ou au secteur public (l'appartenance au secteur public favorisant le vote à gauche).</a:t>
            </a:r>
          </a:p>
          <a:p>
            <a:pPr marL="895350" indent="-176213">
              <a:spcBef>
                <a:spcPts val="600"/>
              </a:spcBef>
              <a:buClr>
                <a:srgbClr val="7030A0"/>
              </a:buClr>
            </a:pPr>
            <a:endParaRPr lang="fr-FR" sz="2000" dirty="0">
              <a:latin typeface="Arial" panose="020B0604020202020204" pitchFamily="34" charset="0"/>
              <a:cs typeface="Arial" panose="020B0604020202020204" pitchFamily="34" charset="0"/>
            </a:endParaRPr>
          </a:p>
          <a:p>
            <a:pPr marL="895350" indent="-176213">
              <a:spcBef>
                <a:spcPts val="600"/>
              </a:spcBef>
              <a:buClr>
                <a:srgbClr val="7030A0"/>
              </a:buClr>
            </a:pPr>
            <a:endParaRPr lang="fr-FR" sz="2000" dirty="0">
              <a:latin typeface="Arial" panose="020B0604020202020204" pitchFamily="34" charset="0"/>
              <a:cs typeface="Arial" panose="020B0604020202020204" pitchFamily="34" charset="0"/>
            </a:endParaRPr>
          </a:p>
          <a:p>
            <a:pPr marL="895350" indent="-176213">
              <a:spcBef>
                <a:spcPts val="600"/>
              </a:spcBef>
              <a:buClr>
                <a:srgbClr val="7030A0"/>
              </a:buClr>
            </a:pPr>
            <a:endParaRPr lang="fr-FR" sz="2000" dirty="0">
              <a:latin typeface="Arial" panose="020B0604020202020204" pitchFamily="34" charset="0"/>
              <a:cs typeface="Arial" panose="020B0604020202020204" pitchFamily="34" charset="0"/>
            </a:endParaRPr>
          </a:p>
          <a:p>
            <a:pPr marL="895350" indent="-176213">
              <a:spcBef>
                <a:spcPts val="600"/>
              </a:spcBef>
              <a:buClr>
                <a:srgbClr val="7030A0"/>
              </a:buClr>
            </a:pPr>
            <a:endParaRPr lang="fr-FR" sz="2000" dirty="0">
              <a:latin typeface="Arial" panose="020B0604020202020204" pitchFamily="34" charset="0"/>
              <a:cs typeface="Arial" panose="020B0604020202020204" pitchFamily="34" charset="0"/>
            </a:endParaRPr>
          </a:p>
          <a:p>
            <a:pPr marL="895350" indent="-176213">
              <a:spcBef>
                <a:spcPts val="600"/>
              </a:spcBef>
              <a:buClr>
                <a:srgbClr val="7030A0"/>
              </a:buClr>
            </a:pPr>
            <a:endParaRPr lang="fr-FR" sz="2000" dirty="0">
              <a:latin typeface="Arial" panose="020B0604020202020204" pitchFamily="34" charset="0"/>
              <a:cs typeface="Arial" panose="020B0604020202020204" pitchFamily="34" charset="0"/>
            </a:endParaRPr>
          </a:p>
          <a:p>
            <a:pPr marL="895350" indent="-176213">
              <a:spcBef>
                <a:spcPts val="600"/>
              </a:spcBef>
              <a:buClr>
                <a:srgbClr val="7030A0"/>
              </a:buClr>
            </a:pPr>
            <a:endParaRPr lang="fr-FR" sz="2000" dirty="0">
              <a:latin typeface="Arial" panose="020B0604020202020204" pitchFamily="34" charset="0"/>
              <a:cs typeface="Arial" panose="020B0604020202020204" pitchFamily="34" charset="0"/>
            </a:endParaRPr>
          </a:p>
          <a:p>
            <a:pPr marL="895350" indent="-176213">
              <a:spcBef>
                <a:spcPts val="600"/>
              </a:spcBef>
              <a:buClr>
                <a:srgbClr val="7030A0"/>
              </a:buClr>
            </a:pPr>
            <a:r>
              <a:rPr lang="fr-FR" sz="2000" dirty="0">
                <a:latin typeface="Arial" panose="020B0604020202020204" pitchFamily="34" charset="0"/>
                <a:cs typeface="Arial" panose="020B0604020202020204" pitchFamily="34" charset="0"/>
              </a:rPr>
              <a:t>Le modèle du traumatisme historique</a:t>
            </a:r>
            <a:endParaRPr lang="fr-FR" sz="2200"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89A44AA5-7C56-4293-88BC-26E114E9672D}"/>
              </a:ext>
            </a:extLst>
          </p:cNvPr>
          <p:cNvSpPr/>
          <p:nvPr>
            <p:custDataLst>
              <p:tags r:id="rId7"/>
            </p:custDataLst>
          </p:nvPr>
        </p:nvSpPr>
        <p:spPr>
          <a:xfrm>
            <a:off x="1235946" y="5949028"/>
            <a:ext cx="4320048" cy="360004"/>
          </a:xfrm>
          <a:prstGeom prst="rect">
            <a:avLst/>
          </a:prstGeom>
          <a:solidFill>
            <a:srgbClr val="7030A0">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ZoneTexte 2">
            <a:extLst>
              <a:ext uri="{FF2B5EF4-FFF2-40B4-BE49-F238E27FC236}">
                <a16:creationId xmlns:a16="http://schemas.microsoft.com/office/drawing/2014/main" id="{E6AC130E-8916-4D77-B9D8-57BF36387E4D}"/>
              </a:ext>
            </a:extLst>
          </p:cNvPr>
          <p:cNvSpPr txBox="1"/>
          <p:nvPr>
            <p:custDataLst>
              <p:tags r:id="rId8"/>
            </p:custDataLst>
          </p:nvPr>
        </p:nvSpPr>
        <p:spPr>
          <a:xfrm>
            <a:off x="800126" y="360000"/>
            <a:ext cx="11325941" cy="5209118"/>
          </a:xfrm>
          <a:prstGeom prst="rect">
            <a:avLst/>
          </a:prstGeom>
          <a:solidFill>
            <a:schemeClr val="bg1"/>
          </a:solidFill>
        </p:spPr>
        <p:txBody>
          <a:bodyPr wrap="square" rtlCol="0">
            <a:spAutoFit/>
          </a:bodyPr>
          <a:lstStyle/>
          <a:p>
            <a:pPr marL="184150" marR="74295" indent="-171450">
              <a:lnSpc>
                <a:spcPts val="2270"/>
              </a:lnSpc>
              <a:spcBef>
                <a:spcPts val="380"/>
              </a:spcBef>
              <a:buClr>
                <a:srgbClr val="7030A0"/>
              </a:buClr>
              <a:buFont typeface="Liberation Sans"/>
              <a:buChar char="•"/>
              <a:tabLst>
                <a:tab pos="184150" algn="l"/>
              </a:tabLst>
            </a:pPr>
            <a:r>
              <a:rPr lang="fr-FR" sz="2400" dirty="0">
                <a:latin typeface="Arial" panose="020B0604020202020204" pitchFamily="34" charset="0"/>
                <a:cs typeface="Arial" panose="020B0604020202020204" pitchFamily="34" charset="0"/>
              </a:rPr>
              <a:t>Dans </a:t>
            </a:r>
            <a:r>
              <a:rPr lang="fr-FR" sz="2400" i="1" dirty="0">
                <a:latin typeface="Arial" panose="020B0604020202020204" pitchFamily="34" charset="0"/>
                <a:cs typeface="Arial" panose="020B0604020202020204" pitchFamily="34" charset="0"/>
              </a:rPr>
              <a:t>Les </a:t>
            </a:r>
            <a:r>
              <a:rPr lang="fr-FR" sz="2400" i="1" spc="5" dirty="0">
                <a:latin typeface="Arial" panose="020B0604020202020204" pitchFamily="34" charset="0"/>
                <a:cs typeface="Arial" panose="020B0604020202020204" pitchFamily="34" charset="0"/>
              </a:rPr>
              <a:t>paysans </a:t>
            </a:r>
            <a:r>
              <a:rPr lang="fr-FR" sz="2400" i="1" dirty="0">
                <a:latin typeface="Arial" panose="020B0604020202020204" pitchFamily="34" charset="0"/>
                <a:cs typeface="Arial" panose="020B0604020202020204" pitchFamily="34" charset="0"/>
              </a:rPr>
              <a:t>de l'Ouest </a:t>
            </a:r>
            <a:r>
              <a:rPr lang="fr-FR" sz="2400" spc="-5" dirty="0">
                <a:latin typeface="Arial" panose="020B0604020202020204" pitchFamily="34" charset="0"/>
                <a:cs typeface="Arial" panose="020B0604020202020204" pitchFamily="34" charset="0"/>
              </a:rPr>
              <a:t>(1971), l'historien </a:t>
            </a:r>
            <a:r>
              <a:rPr lang="fr-FR" sz="2400" dirty="0">
                <a:latin typeface="Arial" panose="020B0604020202020204" pitchFamily="34" charset="0"/>
                <a:cs typeface="Arial" panose="020B0604020202020204" pitchFamily="34" charset="0"/>
              </a:rPr>
              <a:t>Paul </a:t>
            </a:r>
            <a:r>
              <a:rPr lang="fr-FR" sz="2400" spc="-5" dirty="0">
                <a:latin typeface="Arial" panose="020B0604020202020204" pitchFamily="34" charset="0"/>
                <a:cs typeface="Arial" panose="020B0604020202020204" pitchFamily="34" charset="0"/>
              </a:rPr>
              <a:t>Bois </a:t>
            </a:r>
            <a:r>
              <a:rPr lang="fr-FR" sz="2400" dirty="0">
                <a:latin typeface="Arial" panose="020B0604020202020204" pitchFamily="34" charset="0"/>
                <a:cs typeface="Arial" panose="020B0604020202020204" pitchFamily="34" charset="0"/>
              </a:rPr>
              <a:t>insiste </a:t>
            </a:r>
            <a:r>
              <a:rPr lang="fr-FR" sz="2400" spc="5" dirty="0">
                <a:latin typeface="Arial" panose="020B0604020202020204" pitchFamily="34" charset="0"/>
                <a:cs typeface="Arial" panose="020B0604020202020204" pitchFamily="34" charset="0"/>
              </a:rPr>
              <a:t>sur </a:t>
            </a:r>
            <a:r>
              <a:rPr lang="fr-FR" sz="2400" dirty="0">
                <a:latin typeface="Arial" panose="020B0604020202020204" pitchFamily="34" charset="0"/>
                <a:cs typeface="Arial" panose="020B0604020202020204" pitchFamily="34" charset="0"/>
              </a:rPr>
              <a:t>le </a:t>
            </a:r>
            <a:r>
              <a:rPr lang="fr-FR" sz="2400" spc="-5" dirty="0">
                <a:latin typeface="Arial" panose="020B0604020202020204" pitchFamily="34" charset="0"/>
                <a:cs typeface="Arial" panose="020B0604020202020204" pitchFamily="34" charset="0"/>
              </a:rPr>
              <a:t>fait </a:t>
            </a:r>
            <a:r>
              <a:rPr lang="fr-FR" sz="2400" dirty="0">
                <a:latin typeface="Arial" panose="020B0604020202020204" pitchFamily="34" charset="0"/>
                <a:cs typeface="Arial" panose="020B0604020202020204" pitchFamily="34" charset="0"/>
              </a:rPr>
              <a:t>que </a:t>
            </a:r>
            <a:r>
              <a:rPr lang="fr-FR" sz="2400" spc="-5" dirty="0">
                <a:latin typeface="Arial" panose="020B0604020202020204" pitchFamily="34" charset="0"/>
                <a:cs typeface="Arial" panose="020B0604020202020204" pitchFamily="34" charset="0"/>
              </a:rPr>
              <a:t>des </a:t>
            </a:r>
            <a:r>
              <a:rPr lang="fr-FR" sz="2400" dirty="0">
                <a:latin typeface="Arial" panose="020B0604020202020204" pitchFamily="34" charset="0"/>
                <a:cs typeface="Arial" panose="020B0604020202020204" pitchFamily="34" charset="0"/>
              </a:rPr>
              <a:t>événements historiques peuvent marquer durablement </a:t>
            </a:r>
            <a:r>
              <a:rPr lang="fr-FR" sz="2400" spc="5" dirty="0">
                <a:latin typeface="Arial" panose="020B0604020202020204" pitchFamily="34" charset="0"/>
                <a:cs typeface="Arial" panose="020B0604020202020204" pitchFamily="34" charset="0"/>
              </a:rPr>
              <a:t>un </a:t>
            </a:r>
            <a:r>
              <a:rPr lang="fr-FR" sz="2400" dirty="0">
                <a:latin typeface="Arial" panose="020B0604020202020204" pitchFamily="34" charset="0"/>
                <a:cs typeface="Arial" panose="020B0604020202020204" pitchFamily="34" charset="0"/>
              </a:rPr>
              <a:t>territoire </a:t>
            </a:r>
            <a:r>
              <a:rPr lang="fr-FR" sz="2400" spc="5" dirty="0">
                <a:latin typeface="Arial" panose="020B0604020202020204" pitchFamily="34" charset="0"/>
                <a:cs typeface="Arial" panose="020B0604020202020204" pitchFamily="34" charset="0"/>
              </a:rPr>
              <a:t>sur </a:t>
            </a:r>
            <a:r>
              <a:rPr lang="fr-FR" sz="2400" dirty="0">
                <a:latin typeface="Arial" panose="020B0604020202020204" pitchFamily="34" charset="0"/>
                <a:cs typeface="Arial" panose="020B0604020202020204" pitchFamily="34" charset="0"/>
              </a:rPr>
              <a:t>le plan électoral, </a:t>
            </a:r>
            <a:r>
              <a:rPr lang="fr-FR" sz="2400" spc="-5" dirty="0">
                <a:latin typeface="Arial" panose="020B0604020202020204" pitchFamily="34" charset="0"/>
                <a:cs typeface="Arial" panose="020B0604020202020204" pitchFamily="34" charset="0"/>
              </a:rPr>
              <a:t>en </a:t>
            </a:r>
            <a:r>
              <a:rPr lang="fr-FR" sz="2400" dirty="0">
                <a:latin typeface="Arial" panose="020B0604020202020204" pitchFamily="34" charset="0"/>
                <a:cs typeface="Arial" panose="020B0604020202020204" pitchFamily="34" charset="0"/>
              </a:rPr>
              <a:t>produisant </a:t>
            </a:r>
            <a:r>
              <a:rPr lang="fr-FR" sz="2400" spc="5" dirty="0">
                <a:latin typeface="Arial" panose="020B0604020202020204" pitchFamily="34" charset="0"/>
                <a:cs typeface="Arial" panose="020B0604020202020204" pitchFamily="34" charset="0"/>
              </a:rPr>
              <a:t>une </a:t>
            </a:r>
            <a:r>
              <a:rPr lang="fr-FR" sz="2400" dirty="0">
                <a:latin typeface="Arial" panose="020B0604020202020204" pitchFamily="34" charset="0"/>
                <a:cs typeface="Arial" panose="020B0604020202020204" pitchFamily="34" charset="0"/>
              </a:rPr>
              <a:t>mentalité</a:t>
            </a:r>
            <a:r>
              <a:rPr lang="fr-FR" sz="2400" spc="5" dirty="0">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particulière.</a:t>
            </a:r>
          </a:p>
          <a:p>
            <a:pPr marL="184150" marR="5080" indent="-171450">
              <a:lnSpc>
                <a:spcPts val="2270"/>
              </a:lnSpc>
              <a:spcBef>
                <a:spcPts val="755"/>
              </a:spcBef>
              <a:buClr>
                <a:srgbClr val="7030A0"/>
              </a:buClr>
              <a:buFont typeface="Liberation Sans"/>
              <a:buChar char="•"/>
              <a:tabLst>
                <a:tab pos="184150" algn="l"/>
              </a:tabLst>
            </a:pPr>
            <a:r>
              <a:rPr lang="fr-FR" sz="2400" dirty="0">
                <a:latin typeface="Arial" panose="020B0604020202020204" pitchFamily="34" charset="0"/>
                <a:cs typeface="Arial" panose="020B0604020202020204" pitchFamily="34" charset="0"/>
              </a:rPr>
              <a:t>Dans l'ouest </a:t>
            </a:r>
            <a:r>
              <a:rPr lang="fr-FR" sz="2400" spc="-5" dirty="0">
                <a:latin typeface="Arial" panose="020B0604020202020204" pitchFamily="34" charset="0"/>
                <a:cs typeface="Arial" panose="020B0604020202020204" pitchFamily="34" charset="0"/>
              </a:rPr>
              <a:t>de </a:t>
            </a:r>
            <a:r>
              <a:rPr lang="fr-FR" sz="2400" spc="5" dirty="0">
                <a:latin typeface="Arial" panose="020B0604020202020204" pitchFamily="34" charset="0"/>
                <a:cs typeface="Arial" panose="020B0604020202020204" pitchFamily="34" charset="0"/>
              </a:rPr>
              <a:t>la </a:t>
            </a:r>
            <a:r>
              <a:rPr lang="fr-FR" sz="2400" dirty="0">
                <a:latin typeface="Arial" panose="020B0604020202020204" pitchFamily="34" charset="0"/>
                <a:cs typeface="Arial" panose="020B0604020202020204" pitchFamily="34" charset="0"/>
              </a:rPr>
              <a:t>Sarthe, </a:t>
            </a:r>
            <a:r>
              <a:rPr lang="fr-FR" sz="2400" spc="5" dirty="0">
                <a:latin typeface="Arial" panose="020B0604020202020204" pitchFamily="34" charset="0"/>
                <a:cs typeface="Arial" panose="020B0604020202020204" pitchFamily="34" charset="0"/>
              </a:rPr>
              <a:t>la </a:t>
            </a:r>
            <a:r>
              <a:rPr lang="fr-FR" sz="2400" dirty="0">
                <a:latin typeface="Arial" panose="020B0604020202020204" pitchFamily="34" charset="0"/>
                <a:cs typeface="Arial" panose="020B0604020202020204" pitchFamily="34" charset="0"/>
              </a:rPr>
              <a:t>vente </a:t>
            </a:r>
            <a:r>
              <a:rPr lang="fr-FR" sz="2400" spc="-5" dirty="0">
                <a:latin typeface="Arial" panose="020B0604020202020204" pitchFamily="34" charset="0"/>
                <a:cs typeface="Arial" panose="020B0604020202020204" pitchFamily="34" charset="0"/>
              </a:rPr>
              <a:t>des </a:t>
            </a:r>
            <a:r>
              <a:rPr lang="fr-FR" sz="2400" dirty="0">
                <a:latin typeface="Arial" panose="020B0604020202020204" pitchFamily="34" charset="0"/>
                <a:cs typeface="Arial" panose="020B0604020202020204" pitchFamily="34" charset="0"/>
              </a:rPr>
              <a:t>biens du clergé pendant la Révolution a choqué </a:t>
            </a:r>
            <a:r>
              <a:rPr lang="fr-FR" sz="2400" spc="-5" dirty="0">
                <a:latin typeface="Arial" panose="020B0604020202020204" pitchFamily="34" charset="0"/>
                <a:cs typeface="Arial" panose="020B0604020202020204" pitchFamily="34" charset="0"/>
              </a:rPr>
              <a:t>des </a:t>
            </a:r>
            <a:r>
              <a:rPr lang="fr-FR" sz="2400" dirty="0">
                <a:latin typeface="Arial" panose="020B0604020202020204" pitchFamily="34" charset="0"/>
                <a:cs typeface="Arial" panose="020B0604020202020204" pitchFamily="34" charset="0"/>
              </a:rPr>
              <a:t>paysans initialement </a:t>
            </a:r>
            <a:r>
              <a:rPr lang="fr-FR" sz="2400" spc="-5" dirty="0">
                <a:latin typeface="Arial" panose="020B0604020202020204" pitchFamily="34" charset="0"/>
                <a:cs typeface="Arial" panose="020B0604020202020204" pitchFamily="34" charset="0"/>
              </a:rPr>
              <a:t>favorables </a:t>
            </a:r>
            <a:r>
              <a:rPr lang="fr-FR" sz="2400" dirty="0">
                <a:latin typeface="Arial" panose="020B0604020202020204" pitchFamily="34" charset="0"/>
                <a:cs typeface="Arial" panose="020B0604020202020204" pitchFamily="34" charset="0"/>
              </a:rPr>
              <a:t>à </a:t>
            </a:r>
            <a:r>
              <a:rPr lang="fr-FR" sz="2400" spc="5" dirty="0">
                <a:latin typeface="Arial" panose="020B0604020202020204" pitchFamily="34" charset="0"/>
                <a:cs typeface="Arial" panose="020B0604020202020204" pitchFamily="34" charset="0"/>
              </a:rPr>
              <a:t>la </a:t>
            </a:r>
            <a:r>
              <a:rPr lang="fr-FR" sz="2400" dirty="0">
                <a:latin typeface="Arial" panose="020B0604020202020204" pitchFamily="34" charset="0"/>
                <a:cs typeface="Arial" panose="020B0604020202020204" pitchFamily="34" charset="0"/>
              </a:rPr>
              <a:t>Révolution, mais attachés à </a:t>
            </a:r>
            <a:r>
              <a:rPr lang="fr-FR" sz="2400" spc="5" dirty="0">
                <a:latin typeface="Arial" panose="020B0604020202020204" pitchFamily="34" charset="0"/>
                <a:cs typeface="Arial" panose="020B0604020202020204" pitchFamily="34" charset="0"/>
              </a:rPr>
              <a:t>la </a:t>
            </a:r>
            <a:r>
              <a:rPr lang="fr-FR" sz="2400" dirty="0">
                <a:latin typeface="Arial" panose="020B0604020202020204" pitchFamily="34" charset="0"/>
                <a:cs typeface="Arial" panose="020B0604020202020204" pitchFamily="34" charset="0"/>
              </a:rPr>
              <a:t>religion, </a:t>
            </a:r>
            <a:r>
              <a:rPr lang="fr-FR" sz="2400" spc="5" dirty="0">
                <a:latin typeface="Arial" panose="020B0604020202020204" pitchFamily="34" charset="0"/>
                <a:cs typeface="Arial" panose="020B0604020202020204" pitchFamily="34" charset="0"/>
              </a:rPr>
              <a:t>ce </a:t>
            </a:r>
            <a:r>
              <a:rPr lang="fr-FR" sz="2400" dirty="0">
                <a:latin typeface="Arial" panose="020B0604020202020204" pitchFamily="34" charset="0"/>
                <a:cs typeface="Arial" panose="020B0604020202020204" pitchFamily="34" charset="0"/>
              </a:rPr>
              <a:t>qui </a:t>
            </a:r>
            <a:r>
              <a:rPr lang="fr-FR" sz="2400" spc="-5" dirty="0">
                <a:latin typeface="Arial" panose="020B0604020202020204" pitchFamily="34" charset="0"/>
                <a:cs typeface="Arial" panose="020B0604020202020204" pitchFamily="34" charset="0"/>
              </a:rPr>
              <a:t>expliquerait  </a:t>
            </a:r>
            <a:r>
              <a:rPr lang="fr-FR" sz="2400" dirty="0">
                <a:latin typeface="Arial" panose="020B0604020202020204" pitchFamily="34" charset="0"/>
                <a:cs typeface="Arial" panose="020B0604020202020204" pitchFamily="34" charset="0"/>
              </a:rPr>
              <a:t>leur </a:t>
            </a:r>
            <a:r>
              <a:rPr lang="fr-FR" sz="2400" spc="-5" dirty="0">
                <a:latin typeface="Arial" panose="020B0604020202020204" pitchFamily="34" charset="0"/>
                <a:cs typeface="Arial" panose="020B0604020202020204" pitchFamily="34" charset="0"/>
              </a:rPr>
              <a:t>soutien </a:t>
            </a:r>
            <a:r>
              <a:rPr lang="fr-FR" sz="2400" dirty="0">
                <a:latin typeface="Arial" panose="020B0604020202020204" pitchFamily="34" charset="0"/>
                <a:cs typeface="Arial" panose="020B0604020202020204" pitchFamily="34" charset="0"/>
              </a:rPr>
              <a:t>aux mouvements contre-révolutionnaires puis aux </a:t>
            </a:r>
            <a:r>
              <a:rPr lang="fr-FR" sz="2400" spc="-5" dirty="0">
                <a:latin typeface="Arial" panose="020B0604020202020204" pitchFamily="34" charset="0"/>
                <a:cs typeface="Arial" panose="020B0604020202020204" pitchFamily="34" charset="0"/>
              </a:rPr>
              <a:t>partis de </a:t>
            </a:r>
            <a:r>
              <a:rPr lang="fr-FR" sz="2400" dirty="0">
                <a:latin typeface="Arial" panose="020B0604020202020204" pitchFamily="34" charset="0"/>
                <a:cs typeface="Arial" panose="020B0604020202020204" pitchFamily="34" charset="0"/>
              </a:rPr>
              <a:t>droite (qui revendiquent moins que ceux </a:t>
            </a:r>
            <a:r>
              <a:rPr lang="fr-FR" sz="2400" spc="-5" dirty="0">
                <a:latin typeface="Arial" panose="020B0604020202020204" pitchFamily="34" charset="0"/>
                <a:cs typeface="Arial" panose="020B0604020202020204" pitchFamily="34" charset="0"/>
              </a:rPr>
              <a:t>de </a:t>
            </a:r>
            <a:r>
              <a:rPr lang="fr-FR" sz="2400" dirty="0">
                <a:latin typeface="Arial" panose="020B0604020202020204" pitchFamily="34" charset="0"/>
                <a:cs typeface="Arial" panose="020B0604020202020204" pitchFamily="34" charset="0"/>
              </a:rPr>
              <a:t>gauche l'héritage </a:t>
            </a:r>
            <a:r>
              <a:rPr lang="fr-FR" sz="2400" spc="-5" dirty="0">
                <a:latin typeface="Arial" panose="020B0604020202020204" pitchFamily="34" charset="0"/>
                <a:cs typeface="Arial" panose="020B0604020202020204" pitchFamily="34" charset="0"/>
              </a:rPr>
              <a:t>de </a:t>
            </a:r>
            <a:r>
              <a:rPr lang="fr-FR" sz="2400" dirty="0">
                <a:latin typeface="Arial" panose="020B0604020202020204" pitchFamily="34" charset="0"/>
                <a:cs typeface="Arial" panose="020B0604020202020204" pitchFamily="34" charset="0"/>
              </a:rPr>
              <a:t>la</a:t>
            </a:r>
            <a:r>
              <a:rPr lang="fr-FR" sz="2400" spc="30" dirty="0">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Révolution).</a:t>
            </a:r>
          </a:p>
          <a:p>
            <a:pPr marL="184150" marR="439420" indent="-171450">
              <a:lnSpc>
                <a:spcPts val="2270"/>
              </a:lnSpc>
              <a:spcBef>
                <a:spcPts val="745"/>
              </a:spcBef>
              <a:buClr>
                <a:srgbClr val="7030A0"/>
              </a:buClr>
              <a:buFont typeface="Liberation Sans"/>
              <a:buChar char="•"/>
              <a:tabLst>
                <a:tab pos="244475" algn="l"/>
                <a:tab pos="245110" algn="l"/>
              </a:tabLst>
            </a:pPr>
            <a:r>
              <a:rPr lang="fr-FR" sz="2400" dirty="0">
                <a:latin typeface="Arial" panose="020B0604020202020204" pitchFamily="34" charset="0"/>
                <a:cs typeface="Arial" panose="020B0604020202020204" pitchFamily="34" charset="0"/>
              </a:rPr>
              <a:t>	</a:t>
            </a:r>
            <a:r>
              <a:rPr lang="fr-FR" sz="2400" spc="-5" dirty="0">
                <a:latin typeface="Arial" panose="020B0604020202020204" pitchFamily="34" charset="0"/>
                <a:cs typeface="Arial" panose="020B0604020202020204" pitchFamily="34" charset="0"/>
              </a:rPr>
              <a:t>Le vote </a:t>
            </a:r>
            <a:r>
              <a:rPr lang="fr-FR" sz="2400" dirty="0">
                <a:latin typeface="Arial" panose="020B0604020202020204" pitchFamily="34" charset="0"/>
                <a:cs typeface="Arial" panose="020B0604020202020204" pitchFamily="34" charset="0"/>
              </a:rPr>
              <a:t>à droite dans </a:t>
            </a:r>
            <a:r>
              <a:rPr lang="fr-FR" sz="2400" spc="5" dirty="0">
                <a:latin typeface="Arial" panose="020B0604020202020204" pitchFamily="34" charset="0"/>
                <a:cs typeface="Arial" panose="020B0604020202020204" pitchFamily="34" charset="0"/>
              </a:rPr>
              <a:t>ce </a:t>
            </a:r>
            <a:r>
              <a:rPr lang="fr-FR" sz="2400" dirty="0">
                <a:latin typeface="Arial" panose="020B0604020202020204" pitchFamily="34" charset="0"/>
                <a:cs typeface="Arial" panose="020B0604020202020204" pitchFamily="34" charset="0"/>
              </a:rPr>
              <a:t>département est donc lié à </a:t>
            </a:r>
            <a:r>
              <a:rPr lang="fr-FR" sz="2400" spc="5" dirty="0">
                <a:latin typeface="Arial" panose="020B0604020202020204" pitchFamily="34" charset="0"/>
                <a:cs typeface="Arial" panose="020B0604020202020204" pitchFamily="34" charset="0"/>
              </a:rPr>
              <a:t>une </a:t>
            </a:r>
            <a:r>
              <a:rPr lang="fr-FR" sz="2400" spc="-5" dirty="0">
                <a:latin typeface="Arial" panose="020B0604020202020204" pitchFamily="34" charset="0"/>
                <a:cs typeface="Arial" panose="020B0604020202020204" pitchFamily="34" charset="0"/>
              </a:rPr>
              <a:t>socialisation </a:t>
            </a:r>
            <a:r>
              <a:rPr lang="fr-FR" sz="2400" dirty="0">
                <a:latin typeface="Arial" panose="020B0604020202020204" pitchFamily="34" charset="0"/>
                <a:cs typeface="Arial" panose="020B0604020202020204" pitchFamily="34" charset="0"/>
              </a:rPr>
              <a:t>particulière à un territoire : </a:t>
            </a:r>
            <a:r>
              <a:rPr lang="fr-FR" sz="2400" spc="5" dirty="0">
                <a:latin typeface="Arial" panose="020B0604020202020204" pitchFamily="34" charset="0"/>
                <a:cs typeface="Arial" panose="020B0604020202020204" pitchFamily="34" charset="0"/>
              </a:rPr>
              <a:t>un </a:t>
            </a:r>
            <a:r>
              <a:rPr lang="fr-FR" sz="2400" dirty="0">
                <a:latin typeface="Arial" panose="020B0604020202020204" pitchFamily="34" charset="0"/>
                <a:cs typeface="Arial" panose="020B0604020202020204" pitchFamily="34" charset="0"/>
              </a:rPr>
              <a:t>« traumatisme historique » a donné naissance à </a:t>
            </a:r>
            <a:r>
              <a:rPr lang="fr-FR" sz="2400" spc="-5" dirty="0">
                <a:latin typeface="Arial" panose="020B0604020202020204" pitchFamily="34" charset="0"/>
                <a:cs typeface="Arial" panose="020B0604020202020204" pitchFamily="34" charset="0"/>
              </a:rPr>
              <a:t>des </a:t>
            </a:r>
            <a:r>
              <a:rPr lang="fr-FR" sz="2400" dirty="0">
                <a:latin typeface="Arial" panose="020B0604020202020204" pitchFamily="34" charset="0"/>
                <a:cs typeface="Arial" panose="020B0604020202020204" pitchFamily="34" charset="0"/>
              </a:rPr>
              <a:t>structures mentales </a:t>
            </a:r>
            <a:r>
              <a:rPr lang="fr-FR" sz="2400" spc="-5" dirty="0">
                <a:latin typeface="Arial" panose="020B0604020202020204" pitchFamily="34" charset="0"/>
                <a:cs typeface="Arial" panose="020B0604020202020204" pitchFamily="34" charset="0"/>
              </a:rPr>
              <a:t>et politiques, </a:t>
            </a:r>
            <a:r>
              <a:rPr lang="fr-FR" sz="2400" dirty="0">
                <a:latin typeface="Arial" panose="020B0604020202020204" pitchFamily="34" charset="0"/>
                <a:cs typeface="Arial" panose="020B0604020202020204" pitchFamily="34" charset="0"/>
              </a:rPr>
              <a:t>qui </a:t>
            </a:r>
            <a:r>
              <a:rPr lang="fr-FR" sz="2400" spc="-5" dirty="0">
                <a:latin typeface="Arial" panose="020B0604020202020204" pitchFamily="34" charset="0"/>
                <a:cs typeface="Arial" panose="020B0604020202020204" pitchFamily="34" charset="0"/>
              </a:rPr>
              <a:t>se </a:t>
            </a:r>
            <a:r>
              <a:rPr lang="fr-FR" sz="2400" dirty="0">
                <a:latin typeface="Arial" panose="020B0604020202020204" pitchFamily="34" charset="0"/>
                <a:cs typeface="Arial" panose="020B0604020202020204" pitchFamily="34" charset="0"/>
              </a:rPr>
              <a:t>transmettent d'une </a:t>
            </a:r>
            <a:r>
              <a:rPr lang="fr-FR" sz="2400" spc="-5" dirty="0">
                <a:latin typeface="Arial" panose="020B0604020202020204" pitchFamily="34" charset="0"/>
                <a:cs typeface="Arial" panose="020B0604020202020204" pitchFamily="34" charset="0"/>
              </a:rPr>
              <a:t>génération </a:t>
            </a:r>
            <a:r>
              <a:rPr lang="fr-FR" sz="2400" dirty="0">
                <a:latin typeface="Arial" panose="020B0604020202020204" pitchFamily="34" charset="0"/>
                <a:cs typeface="Arial" panose="020B0604020202020204" pitchFamily="34" charset="0"/>
              </a:rPr>
              <a:t>à</a:t>
            </a:r>
            <a:r>
              <a:rPr lang="fr-FR" sz="2400" spc="50" dirty="0">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l'autre.</a:t>
            </a:r>
          </a:p>
          <a:p>
            <a:pPr marL="184150" marR="560705" indent="-171450">
              <a:lnSpc>
                <a:spcPts val="2270"/>
              </a:lnSpc>
              <a:spcBef>
                <a:spcPts val="755"/>
              </a:spcBef>
              <a:buClr>
                <a:srgbClr val="7030A0"/>
              </a:buClr>
              <a:buFont typeface="Liberation Sans"/>
              <a:buChar char="•"/>
              <a:tabLst>
                <a:tab pos="184150" algn="l"/>
              </a:tabLst>
            </a:pPr>
            <a:r>
              <a:rPr lang="fr-FR" sz="2400" spc="-5" dirty="0">
                <a:latin typeface="Arial" panose="020B0604020202020204" pitchFamily="34" charset="0"/>
                <a:cs typeface="Arial" panose="020B0604020202020204" pitchFamily="34" charset="0"/>
              </a:rPr>
              <a:t>S’ajoutent </a:t>
            </a:r>
            <a:r>
              <a:rPr lang="fr-FR" sz="2400" dirty="0">
                <a:latin typeface="Arial" panose="020B0604020202020204" pitchFamily="34" charset="0"/>
                <a:cs typeface="Arial" panose="020B0604020202020204" pitchFamily="34" charset="0"/>
              </a:rPr>
              <a:t>à cela </a:t>
            </a:r>
            <a:r>
              <a:rPr lang="fr-FR" sz="2400" spc="-5" dirty="0">
                <a:latin typeface="Arial" panose="020B0604020202020204" pitchFamily="34" charset="0"/>
                <a:cs typeface="Arial" panose="020B0604020202020204" pitchFamily="34" charset="0"/>
              </a:rPr>
              <a:t>des </a:t>
            </a:r>
            <a:r>
              <a:rPr lang="fr-FR" sz="2400" dirty="0">
                <a:latin typeface="Arial" panose="020B0604020202020204" pitchFamily="34" charset="0"/>
                <a:cs typeface="Arial" panose="020B0604020202020204" pitchFamily="34" charset="0"/>
              </a:rPr>
              <a:t>phénomènes de </a:t>
            </a:r>
            <a:r>
              <a:rPr lang="fr-FR" sz="2400" spc="-5" dirty="0">
                <a:latin typeface="Arial" panose="020B0604020202020204" pitchFamily="34" charset="0"/>
                <a:cs typeface="Arial" panose="020B0604020202020204" pitchFamily="34" charset="0"/>
              </a:rPr>
              <a:t>fiefs </a:t>
            </a:r>
            <a:r>
              <a:rPr lang="fr-FR" sz="2400" dirty="0">
                <a:latin typeface="Arial" panose="020B0604020202020204" pitchFamily="34" charset="0"/>
                <a:cs typeface="Arial" panose="020B0604020202020204" pitchFamily="34" charset="0"/>
              </a:rPr>
              <a:t>(construction d'une hégémonie territoriale et politique </a:t>
            </a:r>
            <a:r>
              <a:rPr lang="fr-FR" sz="2400" spc="-5" dirty="0">
                <a:latin typeface="Arial" panose="020B0604020202020204" pitchFamily="34" charset="0"/>
                <a:cs typeface="Arial" panose="020B0604020202020204" pitchFamily="34" charset="0"/>
              </a:rPr>
              <a:t>par </a:t>
            </a:r>
            <a:r>
              <a:rPr lang="fr-FR" sz="2400" dirty="0">
                <a:latin typeface="Arial" panose="020B0604020202020204" pitchFamily="34" charset="0"/>
                <a:cs typeface="Arial" panose="020B0604020202020204" pitchFamily="34" charset="0"/>
              </a:rPr>
              <a:t>certains notables, entretenue </a:t>
            </a:r>
            <a:r>
              <a:rPr lang="fr-FR" sz="2400" spc="-5" dirty="0">
                <a:latin typeface="Arial" panose="020B0604020202020204" pitchFamily="34" charset="0"/>
                <a:cs typeface="Arial" panose="020B0604020202020204" pitchFamily="34" charset="0"/>
              </a:rPr>
              <a:t>et </a:t>
            </a:r>
            <a:r>
              <a:rPr lang="fr-FR" sz="2400" dirty="0">
                <a:latin typeface="Arial" panose="020B0604020202020204" pitchFamily="34" charset="0"/>
                <a:cs typeface="Arial" panose="020B0604020202020204" pitchFamily="34" charset="0"/>
              </a:rPr>
              <a:t>maintenue dans </a:t>
            </a:r>
            <a:r>
              <a:rPr lang="fr-FR" sz="2400" spc="5" dirty="0">
                <a:latin typeface="Arial" panose="020B0604020202020204" pitchFamily="34" charset="0"/>
                <a:cs typeface="Arial" panose="020B0604020202020204" pitchFamily="34" charset="0"/>
              </a:rPr>
              <a:t>le</a:t>
            </a:r>
            <a:r>
              <a:rPr lang="fr-FR" sz="2400" spc="25" dirty="0">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temps).</a:t>
            </a:r>
          </a:p>
          <a:p>
            <a:pPr marL="184150" marR="560705" indent="-171450">
              <a:lnSpc>
                <a:spcPts val="2270"/>
              </a:lnSpc>
              <a:spcBef>
                <a:spcPts val="755"/>
              </a:spcBef>
              <a:buClr>
                <a:srgbClr val="7030A0"/>
              </a:buClr>
              <a:buFont typeface="Liberation Sans"/>
              <a:buChar char="•"/>
              <a:tabLst>
                <a:tab pos="184150" algn="l"/>
              </a:tabLst>
            </a:pPr>
            <a:endParaRPr lang="fr-FR" sz="2400" dirty="0">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57FF2307-376F-455A-935D-78E5BCC44513}"/>
              </a:ext>
            </a:extLst>
          </p:cNvPr>
          <p:cNvSpPr txBox="1"/>
          <p:nvPr>
            <p:custDataLst>
              <p:tags r:id="rId9"/>
            </p:custDataLst>
          </p:nvPr>
        </p:nvSpPr>
        <p:spPr>
          <a:xfrm>
            <a:off x="11316058" y="5107453"/>
            <a:ext cx="360004"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sym typeface="Wingdings 2" panose="05020102010507070707" pitchFamily="18" charset="2"/>
              </a:rPr>
              <a:t></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173316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nextCondLst>
                <p:cond evt="onClick" delay="0">
                  <p:tgtEl>
                    <p:spTgt spid="2"/>
                  </p:tgtEl>
                </p:cond>
              </p:nextCondLst>
            </p:seq>
            <p:seq concurrent="1" nextAc="seek">
              <p:cTn id="12" restart="whenNotActive" fill="hold" evtFilter="cancelBubble" nodeType="interactiveSeq">
                <p:stCondLst>
                  <p:cond evt="onClick" delay="0">
                    <p:tgtEl>
                      <p:spTgt spid="4"/>
                    </p:tgtEl>
                  </p:cond>
                </p:stCondLst>
                <p:endSync evt="end" delay="0">
                  <p:rtn val="all"/>
                </p:endSync>
                <p:childTnLst>
                  <p:par>
                    <p:cTn id="13" fill="hold">
                      <p:stCondLst>
                        <p:cond delay="0"/>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1000"/>
                                        <p:tgtEl>
                                          <p:spTgt spid="3"/>
                                        </p:tgtEl>
                                      </p:cBhvr>
                                    </p:animEffect>
                                    <p:set>
                                      <p:cBhvr>
                                        <p:cTn id="17" dur="1" fill="hold">
                                          <p:stCondLst>
                                            <p:cond delay="999"/>
                                          </p:stCondLst>
                                        </p:cTn>
                                        <p:tgtEl>
                                          <p:spTgt spid="3"/>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500"/>
                                        <p:tgtEl>
                                          <p:spTgt spid="4"/>
                                        </p:tgtEl>
                                      </p:cBhvr>
                                    </p:animEffect>
                                    <p:set>
                                      <p:cBhvr>
                                        <p:cTn id="20" dur="1" fill="hold">
                                          <p:stCondLst>
                                            <p:cond delay="499"/>
                                          </p:stCondLst>
                                        </p:cTn>
                                        <p:tgtEl>
                                          <p:spTgt spid="4"/>
                                        </p:tgtEl>
                                        <p:attrNameLst>
                                          <p:attrName>style.visibility</p:attrName>
                                        </p:attrNameLst>
                                      </p:cBhvr>
                                      <p:to>
                                        <p:strVal val="hidden"/>
                                      </p:to>
                                    </p:set>
                                  </p:childTnLst>
                                </p:cTn>
                              </p:par>
                            </p:childTnLst>
                          </p:cTn>
                        </p:par>
                      </p:childTnLst>
                    </p:cTn>
                  </p:par>
                </p:childTnLst>
              </p:cTn>
              <p:nextCondLst>
                <p:cond evt="onClick" delay="0">
                  <p:tgtEl>
                    <p:spTgt spid="4"/>
                  </p:tgtEl>
                </p:cond>
              </p:nextCondLst>
            </p:seq>
          </p:childTnLst>
        </p:cTn>
      </p:par>
    </p:tnLst>
    <p:bldLst>
      <p:bldP spid="3" grpId="0" animBg="1"/>
      <p:bldP spid="3" grpId="1" animBg="1"/>
      <p:bldP spid="4" grpId="0"/>
      <p:bldP spid="4"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830997"/>
          </a:xfrm>
          <a:prstGeom prst="rect">
            <a:avLst/>
          </a:prstGeom>
          <a:noFill/>
        </p:spPr>
        <p:txBody>
          <a:bodyPr wrap="square">
            <a:spAutoFit/>
          </a:bodyPr>
          <a:lstStyle/>
          <a:p>
            <a:pPr marL="715963" indent="-715963">
              <a:spcBef>
                <a:spcPts val="600"/>
              </a:spcBef>
            </a:pPr>
            <a:r>
              <a:rPr lang="fr-FR" sz="2400" b="1" dirty="0">
                <a:solidFill>
                  <a:srgbClr val="7030A0"/>
                </a:solidFill>
                <a:latin typeface="Arial" panose="020B0604020202020204" pitchFamily="34" charset="0"/>
                <a:cs typeface="Arial" panose="020B0604020202020204" pitchFamily="34" charset="0"/>
              </a:rPr>
              <a:t>2.</a:t>
            </a:r>
            <a:r>
              <a:rPr lang="fr-FR" b="1" dirty="0">
                <a:solidFill>
                  <a:srgbClr val="7030A0"/>
                </a:solidFill>
                <a:latin typeface="Arial" panose="020B0604020202020204" pitchFamily="34" charset="0"/>
                <a:cs typeface="Arial" panose="020B0604020202020204" pitchFamily="34" charset="0"/>
              </a:rPr>
              <a:t>1</a:t>
            </a:r>
            <a:r>
              <a:rPr lang="fr-FR" sz="2400" b="1" dirty="0">
                <a:solidFill>
                  <a:srgbClr val="7030A0"/>
                </a:solidFill>
                <a:latin typeface="Arial" panose="020B0604020202020204" pitchFamily="34" charset="0"/>
                <a:cs typeface="Arial" panose="020B0604020202020204" pitchFamily="34" charset="0"/>
              </a:rPr>
              <a:t> – Les caractéristiques du vote : le rôle des valeurs et de la socialisation</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3877985"/>
          </a:xfrm>
          <a:prstGeom prst="rect">
            <a:avLst/>
          </a:prstGeom>
          <a:noFill/>
        </p:spPr>
        <p:txBody>
          <a:bodyPr wrap="square">
            <a:spAutoFit/>
          </a:bodyPr>
          <a:lstStyle/>
          <a:p>
            <a:pPr marL="715963" indent="-179388">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Dans les années 1950 et 1960, pour expliquer la stabilité des comportements électoraux des individus, des sociologues américains de l'université du Michigan avancent la notion « d'identification partisane ».</a:t>
            </a:r>
          </a:p>
          <a:p>
            <a:pPr marL="895350" indent="-176213">
              <a:spcBef>
                <a:spcPts val="600"/>
              </a:spcBef>
              <a:buClr>
                <a:srgbClr val="7030A0"/>
              </a:buClr>
            </a:pPr>
            <a:r>
              <a:rPr lang="fr-FR" sz="2000" dirty="0">
                <a:latin typeface="Arial" panose="020B0604020202020204" pitchFamily="34" charset="0"/>
                <a:cs typeface="Arial" panose="020B0604020202020204" pitchFamily="34" charset="0"/>
              </a:rPr>
              <a:t>- Selon cette théorie, le vote s'explique moins souvent par des raisonnements politiques et la mise en avant d'arguments idéologiques que par l'attachement à l'un des deux grands partis américains, le plus souvent transmis dans le cadre familial.</a:t>
            </a:r>
          </a:p>
          <a:p>
            <a:pPr marL="715963" indent="-179388">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Ces travaux attirent l'attention sur les effets de la socialisation dans la construction des préférences électorales : les préférences politiques des individus se construisent dans les groupes et institutions qu'ils fréquentent, ce qui explique la reproduction des préférences selon le milieu d'origine et la proximité des choix électoraux des membres d'un même groupe social.</a:t>
            </a:r>
          </a:p>
        </p:txBody>
      </p:sp>
    </p:spTree>
    <p:extLst>
      <p:ext uri="{BB962C8B-B14F-4D97-AF65-F5344CB8AC3E}">
        <p14:creationId xmlns:p14="http://schemas.microsoft.com/office/powerpoint/2010/main" val="38005949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830997"/>
          </a:xfrm>
          <a:prstGeom prst="rect">
            <a:avLst/>
          </a:prstGeom>
          <a:noFill/>
        </p:spPr>
        <p:txBody>
          <a:bodyPr wrap="square">
            <a:spAutoFit/>
          </a:bodyPr>
          <a:lstStyle/>
          <a:p>
            <a:pPr marL="715963" indent="-715963">
              <a:spcBef>
                <a:spcPts val="600"/>
              </a:spcBef>
            </a:pPr>
            <a:r>
              <a:rPr lang="fr-FR" sz="2400" b="1" dirty="0">
                <a:solidFill>
                  <a:srgbClr val="7030A0"/>
                </a:solidFill>
                <a:latin typeface="Arial" panose="020B0604020202020204" pitchFamily="34" charset="0"/>
                <a:cs typeface="Arial" panose="020B0604020202020204" pitchFamily="34" charset="0"/>
              </a:rPr>
              <a:t>2.</a:t>
            </a:r>
            <a:r>
              <a:rPr lang="fr-FR" b="1" dirty="0">
                <a:solidFill>
                  <a:srgbClr val="7030A0"/>
                </a:solidFill>
                <a:latin typeface="Arial" panose="020B0604020202020204" pitchFamily="34" charset="0"/>
                <a:cs typeface="Arial" panose="020B0604020202020204" pitchFamily="34" charset="0"/>
              </a:rPr>
              <a:t>1</a:t>
            </a:r>
            <a:r>
              <a:rPr lang="fr-FR" sz="2400" b="1" dirty="0">
                <a:solidFill>
                  <a:srgbClr val="7030A0"/>
                </a:solidFill>
                <a:latin typeface="Arial" panose="020B0604020202020204" pitchFamily="34" charset="0"/>
                <a:cs typeface="Arial" panose="020B0604020202020204" pitchFamily="34" charset="0"/>
              </a:rPr>
              <a:t> – Les caractéristiques du vote : le rôle des valeurs et de la socialisation</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3139321"/>
          </a:xfrm>
          <a:prstGeom prst="rect">
            <a:avLst/>
          </a:prstGeom>
          <a:noFill/>
        </p:spPr>
        <p:txBody>
          <a:bodyPr wrap="square">
            <a:spAutoFit/>
          </a:bodyPr>
          <a:lstStyle/>
          <a:p>
            <a:pPr marL="715963" indent="-179388">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Ces processus de socialisation peuvent expliquer que l'effet d'une variable soit renforcé par la cohérence des milieux de socialisation : dans les années 1970, un ouvrier vote d'autant plus facilement à gauche que son père et sa mère sont ouvriers et qu'il vit dans un quartier ouvrier.</a:t>
            </a:r>
          </a:p>
          <a:p>
            <a:pPr marL="895350" indent="-176213">
              <a:spcBef>
                <a:spcPts val="600"/>
              </a:spcBef>
              <a:buClr>
                <a:srgbClr val="7030A0"/>
              </a:buClr>
            </a:pPr>
            <a:r>
              <a:rPr lang="fr-FR" sz="2000" dirty="0">
                <a:latin typeface="Arial" panose="020B0604020202020204" pitchFamily="34" charset="0"/>
                <a:cs typeface="Arial" panose="020B0604020202020204" pitchFamily="34" charset="0"/>
              </a:rPr>
              <a:t>- Aujourd'hui, la disparition de certains espaces de socialisation ouvrière (grandes entreprises, parti communiste...) explique la moindre cohérence du vote ouvrier.</a:t>
            </a:r>
          </a:p>
          <a:p>
            <a:pPr marL="895350" indent="-176213">
              <a:spcBef>
                <a:spcPts val="600"/>
              </a:spcBef>
              <a:buClr>
                <a:srgbClr val="7030A0"/>
              </a:buClr>
            </a:pPr>
            <a:r>
              <a:rPr lang="fr-FR" sz="2000" dirty="0">
                <a:latin typeface="Arial" panose="020B0604020202020204" pitchFamily="34" charset="0"/>
                <a:cs typeface="Arial" panose="020B0604020202020204" pitchFamily="34" charset="0"/>
              </a:rPr>
              <a:t>- L'abstention des jeunes renvoie aussi en partie à des effets de socialisation. En effet, entre autres explications, on peut y voir un « effet de génération », lié à une socialisation dans un contexte de plus grande défiance vis-à-vis de la politique.</a:t>
            </a:r>
          </a:p>
        </p:txBody>
      </p:sp>
    </p:spTree>
    <p:extLst>
      <p:ext uri="{BB962C8B-B14F-4D97-AF65-F5344CB8AC3E}">
        <p14:creationId xmlns:p14="http://schemas.microsoft.com/office/powerpoint/2010/main" val="25217070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830997"/>
          </a:xfrm>
          <a:prstGeom prst="rect">
            <a:avLst/>
          </a:prstGeom>
          <a:noFill/>
        </p:spPr>
        <p:txBody>
          <a:bodyPr wrap="square">
            <a:spAutoFit/>
          </a:bodyPr>
          <a:lstStyle/>
          <a:p>
            <a:pPr marL="715963" indent="-715963">
              <a:spcBef>
                <a:spcPts val="600"/>
              </a:spcBef>
            </a:pPr>
            <a:r>
              <a:rPr lang="fr-FR" sz="2400" b="1" dirty="0">
                <a:solidFill>
                  <a:srgbClr val="7030A0"/>
                </a:solidFill>
                <a:latin typeface="Arial" panose="020B0604020202020204" pitchFamily="34" charset="0"/>
                <a:cs typeface="Arial" panose="020B0604020202020204" pitchFamily="34" charset="0"/>
              </a:rPr>
              <a:t>2.</a:t>
            </a:r>
            <a:r>
              <a:rPr lang="fr-FR" b="1" dirty="0">
                <a:solidFill>
                  <a:srgbClr val="7030A0"/>
                </a:solidFill>
                <a:latin typeface="Arial" panose="020B0604020202020204" pitchFamily="34" charset="0"/>
                <a:cs typeface="Arial" panose="020B0604020202020204" pitchFamily="34" charset="0"/>
              </a:rPr>
              <a:t>1</a:t>
            </a:r>
            <a:r>
              <a:rPr lang="fr-FR" sz="2400" b="1" dirty="0">
                <a:solidFill>
                  <a:srgbClr val="7030A0"/>
                </a:solidFill>
                <a:latin typeface="Arial" panose="020B0604020202020204" pitchFamily="34" charset="0"/>
                <a:cs typeface="Arial" panose="020B0604020202020204" pitchFamily="34" charset="0"/>
              </a:rPr>
              <a:t> – Les caractéristiques du vote : le rôle des valeurs et de la socialisation</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4278094"/>
          </a:xfrm>
          <a:prstGeom prst="rect">
            <a:avLst/>
          </a:prstGeom>
          <a:noFill/>
        </p:spPr>
        <p:txBody>
          <a:bodyPr wrap="square">
            <a:spAutoFit/>
          </a:bodyPr>
          <a:lstStyle/>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Selon le « paradigme de Michigan », l'identification partisane est le filtre par lequel sont passés tous les messages politiques et elle conduit à voter pour un parti ou un autre, alors même que ses propositions ou son positionnement ne sont pas clairement identifiés ; le vote relève donc plutôt de « l'acte de foi »,</a:t>
            </a:r>
          </a:p>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Par-delà les préférences partisanes, ce sont souvent des valeurs, voire une identité collective, qui sont transmises, et, plus que les attributs objectifs et les intérêts qui y sont associés, ce sont alors « les  dimensions les plus subjectivement valorisées de l'existence personnelle » qui favorisent le vote pour des partis dont le discours fait écho à ces préférences ; le vote a alors une dimension symbolique (Guy  Michelat et Michel Simon, « </a:t>
            </a:r>
            <a:r>
              <a:rPr lang="fr-FR" sz="2200" i="1" dirty="0">
                <a:latin typeface="Arial" panose="020B0604020202020204" pitchFamily="34" charset="0"/>
                <a:cs typeface="Arial" panose="020B0604020202020204" pitchFamily="34" charset="0"/>
              </a:rPr>
              <a:t>Déterminations socio-économiques, organisations symboliques et comportement électoral</a:t>
            </a:r>
            <a:r>
              <a:rPr lang="fr-FR" sz="2200" dirty="0">
                <a:latin typeface="Arial" panose="020B0604020202020204" pitchFamily="34" charset="0"/>
                <a:cs typeface="Arial" panose="020B0604020202020204" pitchFamily="34" charset="0"/>
              </a:rPr>
              <a:t> », Revue française de science politique, vol.26, n°1, 1985).</a:t>
            </a:r>
          </a:p>
          <a:p>
            <a:pPr marL="895350" indent="-176213">
              <a:spcBef>
                <a:spcPts val="600"/>
              </a:spcBef>
              <a:buClr>
                <a:srgbClr val="7030A0"/>
              </a:buClr>
            </a:pPr>
            <a:endParaRPr 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34856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830997"/>
          </a:xfrm>
          <a:prstGeom prst="rect">
            <a:avLst/>
          </a:prstGeom>
          <a:noFill/>
        </p:spPr>
        <p:txBody>
          <a:bodyPr wrap="square">
            <a:spAutoFit/>
          </a:bodyPr>
          <a:lstStyle/>
          <a:p>
            <a:pPr marL="715963" indent="-715963">
              <a:spcBef>
                <a:spcPts val="600"/>
              </a:spcBef>
            </a:pPr>
            <a:r>
              <a:rPr lang="fr-FR" sz="2400" b="1" dirty="0">
                <a:solidFill>
                  <a:srgbClr val="7030A0"/>
                </a:solidFill>
                <a:latin typeface="Arial" panose="020B0604020202020204" pitchFamily="34" charset="0"/>
                <a:cs typeface="Arial" panose="020B0604020202020204" pitchFamily="34" charset="0"/>
              </a:rPr>
              <a:t>2.</a:t>
            </a:r>
            <a:r>
              <a:rPr lang="fr-FR" b="1" dirty="0">
                <a:solidFill>
                  <a:srgbClr val="7030A0"/>
                </a:solidFill>
                <a:latin typeface="Arial" panose="020B0604020202020204" pitchFamily="34" charset="0"/>
                <a:cs typeface="Arial" panose="020B0604020202020204" pitchFamily="34" charset="0"/>
              </a:rPr>
              <a:t>1</a:t>
            </a:r>
            <a:r>
              <a:rPr lang="fr-FR" sz="2400" b="1" dirty="0">
                <a:solidFill>
                  <a:srgbClr val="7030A0"/>
                </a:solidFill>
                <a:latin typeface="Arial" panose="020B0604020202020204" pitchFamily="34" charset="0"/>
                <a:cs typeface="Arial" panose="020B0604020202020204" pitchFamily="34" charset="0"/>
              </a:rPr>
              <a:t> – Les caractéristiques du vote : entre variables lourdes et identification partisane, le vote de classe</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4370427"/>
          </a:xfrm>
          <a:prstGeom prst="rect">
            <a:avLst/>
          </a:prstGeom>
          <a:noFill/>
        </p:spPr>
        <p:txBody>
          <a:bodyPr wrap="square">
            <a:spAutoFit/>
          </a:bodyPr>
          <a:lstStyle/>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La notion de « vote de classe » (</a:t>
            </a:r>
            <a:r>
              <a:rPr lang="fr-FR" sz="2200" i="1" dirty="0">
                <a:latin typeface="Arial" panose="020B0604020202020204" pitchFamily="34" charset="0"/>
                <a:cs typeface="Arial" panose="020B0604020202020204" pitchFamily="34" charset="0"/>
              </a:rPr>
              <a:t>class voting</a:t>
            </a:r>
            <a:r>
              <a:rPr lang="fr-FR" sz="2200" dirty="0">
                <a:latin typeface="Arial" panose="020B0604020202020204" pitchFamily="34" charset="0"/>
                <a:cs typeface="Arial" panose="020B0604020202020204" pitchFamily="34" charset="0"/>
              </a:rPr>
              <a:t>), apparue vers la fin des années 1950, rend compte du poids de la position sociale dans le vote et, en particulier, du vote ouvrier pour les partis de gauche.</a:t>
            </a:r>
          </a:p>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Robert Alford propose dans les années 1960 un « indice de vote de classe », qui mesure l'écart entre le pourcentage de votes pour la  gauche des ouvriers et des non ouvriers, autrement dit le degré de spécificité du vote ouvrier.</a:t>
            </a:r>
          </a:p>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Par-delà ces approches centrées sur le vote des ouvriers, la notion peut être étendue pour expliquer « l'alignement de classe », c’est-à-dire l'existence de « coalitions » entre des classes sociales et des forces politiques.</a:t>
            </a:r>
          </a:p>
          <a:p>
            <a:pPr marL="895350" indent="-176213">
              <a:spcBef>
                <a:spcPts val="600"/>
              </a:spcBef>
              <a:buClr>
                <a:srgbClr val="7030A0"/>
              </a:buClr>
            </a:pPr>
            <a:r>
              <a:rPr lang="fr-FR" sz="2000" dirty="0">
                <a:latin typeface="Arial" panose="020B0604020202020204" pitchFamily="34" charset="0"/>
                <a:cs typeface="Arial" panose="020B0604020202020204" pitchFamily="34" charset="0"/>
              </a:rPr>
              <a:t>- En 1986, dans </a:t>
            </a:r>
            <a:r>
              <a:rPr lang="fr-FR" sz="2000" i="1" dirty="0">
                <a:latin typeface="Arial" panose="020B0604020202020204" pitchFamily="34" charset="0"/>
                <a:cs typeface="Arial" panose="020B0604020202020204" pitchFamily="34" charset="0"/>
              </a:rPr>
              <a:t>La boutique contre la gauche</a:t>
            </a:r>
            <a:r>
              <a:rPr lang="fr-FR" sz="2000" dirty="0">
                <a:latin typeface="Arial" panose="020B0604020202020204" pitchFamily="34" charset="0"/>
                <a:cs typeface="Arial" panose="020B0604020202020204" pitchFamily="34" charset="0"/>
              </a:rPr>
              <a:t>, Nonna Mayer a montré l'alignement des petits commerçants et indépendants sur les partis de droite.</a:t>
            </a:r>
          </a:p>
          <a:p>
            <a:pPr marL="895350" indent="-176213">
              <a:spcBef>
                <a:spcPts val="600"/>
              </a:spcBef>
              <a:buClr>
                <a:srgbClr val="7030A0"/>
              </a:buClr>
            </a:pPr>
            <a:endParaRPr 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06109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830997"/>
          </a:xfrm>
          <a:prstGeom prst="rect">
            <a:avLst/>
          </a:prstGeom>
          <a:noFill/>
        </p:spPr>
        <p:txBody>
          <a:bodyPr wrap="square">
            <a:spAutoFit/>
          </a:bodyPr>
          <a:lstStyle/>
          <a:p>
            <a:pPr marL="715963" indent="-715963">
              <a:spcBef>
                <a:spcPts val="600"/>
              </a:spcBef>
            </a:pPr>
            <a:r>
              <a:rPr lang="fr-FR" sz="2400" b="1" dirty="0">
                <a:solidFill>
                  <a:srgbClr val="7030A0"/>
                </a:solidFill>
                <a:latin typeface="Arial" panose="020B0604020202020204" pitchFamily="34" charset="0"/>
                <a:cs typeface="Arial" panose="020B0604020202020204" pitchFamily="34" charset="0"/>
              </a:rPr>
              <a:t>2.</a:t>
            </a:r>
            <a:r>
              <a:rPr lang="fr-FR" b="1" dirty="0">
                <a:solidFill>
                  <a:srgbClr val="7030A0"/>
                </a:solidFill>
                <a:latin typeface="Arial" panose="020B0604020202020204" pitchFamily="34" charset="0"/>
                <a:cs typeface="Arial" panose="020B0604020202020204" pitchFamily="34" charset="0"/>
              </a:rPr>
              <a:t>2</a:t>
            </a:r>
            <a:r>
              <a:rPr lang="fr-FR" sz="2400" b="1" dirty="0">
                <a:solidFill>
                  <a:srgbClr val="7030A0"/>
                </a:solidFill>
                <a:latin typeface="Arial" panose="020B0604020202020204" pitchFamily="34" charset="0"/>
                <a:cs typeface="Arial" panose="020B0604020202020204" pitchFamily="34" charset="0"/>
              </a:rPr>
              <a:t> – Les explications de la volatilité  électorale : électeur stratège et vote sur enjeu </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4647426"/>
          </a:xfrm>
          <a:prstGeom prst="rect">
            <a:avLst/>
          </a:prstGeom>
          <a:noFill/>
        </p:spPr>
        <p:txBody>
          <a:bodyPr wrap="square">
            <a:spAutoFit/>
          </a:bodyPr>
          <a:lstStyle/>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Les modèles élaborés dans les années 1940-1950 aux États-Unis (paradigmes de Columbia et de Michigan) avaient pour propos d'expliquer la stabilité des votes pour l'un des deux grands partis (démocrate, républicain). Ils sont impuissants à expliquer la volatilité.</a:t>
            </a:r>
          </a:p>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Constatant des changements dans les résultats et les comportements électoraux, certains auteurs remettent alors en cause ces modèles qualifiés de « déterministes » et défendent l'hypothèse d'un « électeur stratège », qui évalue une offre électorale dans un contexte donné. (N. Nie et al., </a:t>
            </a:r>
            <a:r>
              <a:rPr lang="fr-FR" sz="2200" i="1" dirty="0">
                <a:latin typeface="Arial" panose="020B0604020202020204" pitchFamily="34" charset="0"/>
                <a:cs typeface="Arial" panose="020B0604020202020204" pitchFamily="34" charset="0"/>
              </a:rPr>
              <a:t>The Changing American Voter</a:t>
            </a:r>
            <a:r>
              <a:rPr lang="fr-FR" sz="2200" dirty="0">
                <a:latin typeface="Arial" panose="020B0604020202020204" pitchFamily="34" charset="0"/>
                <a:cs typeface="Arial" panose="020B0604020202020204" pitchFamily="34" charset="0"/>
              </a:rPr>
              <a:t>, 1976)</a:t>
            </a:r>
          </a:p>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Pour Anthony Downs (</a:t>
            </a:r>
            <a:r>
              <a:rPr lang="fr-FR" sz="2200" i="1" dirty="0">
                <a:latin typeface="Arial" panose="020B0604020202020204" pitchFamily="34" charset="0"/>
                <a:cs typeface="Arial" panose="020B0604020202020204" pitchFamily="34" charset="0"/>
              </a:rPr>
              <a:t>An economic theory of democraty</a:t>
            </a:r>
            <a:r>
              <a:rPr lang="fr-FR" sz="2200" dirty="0">
                <a:latin typeface="Arial" panose="020B0604020202020204" pitchFamily="34" charset="0"/>
                <a:cs typeface="Arial" panose="020B0604020202020204" pitchFamily="34" charset="0"/>
              </a:rPr>
              <a:t>, 1957), les élections sont comme des  marchés sur lesquels se rencontrent une offre et une demande, les électeurs cherchant à  maximiser leur utilité, c'est-à-dire à obtenir de leur vote un effet optimal sur leurs conditions  d'existence ; l'acte électoral est un calcul et l'électeur un consommateur (déjà évoqué plus haut).</a:t>
            </a:r>
          </a:p>
        </p:txBody>
      </p:sp>
    </p:spTree>
    <p:extLst>
      <p:ext uri="{BB962C8B-B14F-4D97-AF65-F5344CB8AC3E}">
        <p14:creationId xmlns:p14="http://schemas.microsoft.com/office/powerpoint/2010/main" val="31485521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830997"/>
          </a:xfrm>
          <a:prstGeom prst="rect">
            <a:avLst/>
          </a:prstGeom>
          <a:noFill/>
        </p:spPr>
        <p:txBody>
          <a:bodyPr wrap="square">
            <a:spAutoFit/>
          </a:bodyPr>
          <a:lstStyle/>
          <a:p>
            <a:pPr marL="715963" indent="-715963">
              <a:spcBef>
                <a:spcPts val="600"/>
              </a:spcBef>
            </a:pPr>
            <a:r>
              <a:rPr lang="fr-FR" sz="2400" b="1" dirty="0">
                <a:solidFill>
                  <a:srgbClr val="7030A0"/>
                </a:solidFill>
                <a:latin typeface="Arial" panose="020B0604020202020204" pitchFamily="34" charset="0"/>
                <a:cs typeface="Arial" panose="020B0604020202020204" pitchFamily="34" charset="0"/>
              </a:rPr>
              <a:t>2.</a:t>
            </a:r>
            <a:r>
              <a:rPr lang="fr-FR" b="1" dirty="0">
                <a:solidFill>
                  <a:srgbClr val="7030A0"/>
                </a:solidFill>
                <a:latin typeface="Arial" panose="020B0604020202020204" pitchFamily="34" charset="0"/>
                <a:cs typeface="Arial" panose="020B0604020202020204" pitchFamily="34" charset="0"/>
              </a:rPr>
              <a:t>2</a:t>
            </a:r>
            <a:r>
              <a:rPr lang="fr-FR" sz="2400" b="1" dirty="0">
                <a:solidFill>
                  <a:srgbClr val="7030A0"/>
                </a:solidFill>
                <a:latin typeface="Arial" panose="020B0604020202020204" pitchFamily="34" charset="0"/>
                <a:cs typeface="Arial" panose="020B0604020202020204" pitchFamily="34" charset="0"/>
              </a:rPr>
              <a:t> – Les explications de la volatilité  électorale : électeur stratège et vote sur enjeu </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4308872"/>
          </a:xfrm>
          <a:prstGeom prst="rect">
            <a:avLst/>
          </a:prstGeom>
          <a:noFill/>
        </p:spPr>
        <p:txBody>
          <a:bodyPr wrap="square">
            <a:spAutoFit/>
          </a:bodyPr>
          <a:lstStyle/>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Les britanniques David Butler et Donald Stokes (</a:t>
            </a:r>
            <a:r>
              <a:rPr lang="fr-FR" sz="2200" i="1" dirty="0">
                <a:latin typeface="Arial" panose="020B0604020202020204" pitchFamily="34" charset="0"/>
                <a:cs typeface="Arial" panose="020B0604020202020204" pitchFamily="34" charset="0"/>
              </a:rPr>
              <a:t>Political Change in Britain</a:t>
            </a:r>
            <a:r>
              <a:rPr lang="fr-FR" sz="2200" dirty="0">
                <a:latin typeface="Arial" panose="020B0604020202020204" pitchFamily="34" charset="0"/>
                <a:cs typeface="Arial" panose="020B0604020202020204" pitchFamily="34" charset="0"/>
              </a:rPr>
              <a:t>, 1969) retiennent eux la notion de « vote sur enjeu », l'électeur se positionnant d'après eux en fonction des enjeux qui lui semblent les plus importants. Il va donc choisir le candidat ou la liste dont le programme apporte une réponse satisfaisante à des enjeux qu'il juge essentiels.</a:t>
            </a:r>
          </a:p>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Le « vote sur enjeu » ne renvoie pas toujours uniquement à une approche « égoïste ». Le vote peut en effet être </a:t>
            </a:r>
            <a:r>
              <a:rPr lang="fr-FR" sz="2200" i="1" dirty="0">
                <a:latin typeface="Arial" panose="020B0604020202020204" pitchFamily="34" charset="0"/>
                <a:cs typeface="Arial" panose="020B0604020202020204" pitchFamily="34" charset="0"/>
              </a:rPr>
              <a:t>egotropic</a:t>
            </a:r>
            <a:r>
              <a:rPr lang="fr-FR" sz="2200" dirty="0">
                <a:latin typeface="Arial" panose="020B0604020202020204" pitchFamily="34" charset="0"/>
                <a:cs typeface="Arial" panose="020B0604020202020204" pitchFamily="34" charset="0"/>
              </a:rPr>
              <a:t> ou </a:t>
            </a:r>
            <a:r>
              <a:rPr lang="fr-FR" sz="2200" i="1" dirty="0">
                <a:latin typeface="Arial" panose="020B0604020202020204" pitchFamily="34" charset="0"/>
                <a:cs typeface="Arial" panose="020B0604020202020204" pitchFamily="34" charset="0"/>
              </a:rPr>
              <a:t>sociotropic</a:t>
            </a:r>
            <a:r>
              <a:rPr lang="fr-FR" sz="2200" dirty="0">
                <a:latin typeface="Arial" panose="020B0604020202020204" pitchFamily="34" charset="0"/>
                <a:cs typeface="Arial" panose="020B0604020202020204" pitchFamily="34" charset="0"/>
              </a:rPr>
              <a:t>, suivant qu'il se fonde sur une évaluation au regard du seul intérêt personnel ou de l'intérêt général.</a:t>
            </a:r>
          </a:p>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L'évaluation des candidats par l’électeur peut être prospective ou rétrospective, c'est-à-dire fondée sur ce qui est anticipé de l'action des candidats ou sur leurs bilans. Elle peut s'appuyer sur la « crédibilité » du parti ou sur la personnalité (charisme) et les ressources spécifiques du candidat.</a:t>
            </a:r>
          </a:p>
        </p:txBody>
      </p:sp>
    </p:spTree>
    <p:extLst>
      <p:ext uri="{BB962C8B-B14F-4D97-AF65-F5344CB8AC3E}">
        <p14:creationId xmlns:p14="http://schemas.microsoft.com/office/powerpoint/2010/main" val="15137141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830997"/>
          </a:xfrm>
          <a:prstGeom prst="rect">
            <a:avLst/>
          </a:prstGeom>
          <a:noFill/>
        </p:spPr>
        <p:txBody>
          <a:bodyPr wrap="square">
            <a:spAutoFit/>
          </a:bodyPr>
          <a:lstStyle/>
          <a:p>
            <a:pPr marL="715963" indent="-715963">
              <a:spcBef>
                <a:spcPts val="600"/>
              </a:spcBef>
            </a:pPr>
            <a:r>
              <a:rPr lang="fr-FR" sz="2400" b="1" dirty="0">
                <a:solidFill>
                  <a:srgbClr val="7030A0"/>
                </a:solidFill>
                <a:latin typeface="Arial" panose="020B0604020202020204" pitchFamily="34" charset="0"/>
                <a:cs typeface="Arial" panose="020B0604020202020204" pitchFamily="34" charset="0"/>
              </a:rPr>
              <a:t>2.</a:t>
            </a:r>
            <a:r>
              <a:rPr lang="fr-FR" b="1" dirty="0">
                <a:solidFill>
                  <a:srgbClr val="7030A0"/>
                </a:solidFill>
                <a:latin typeface="Arial" panose="020B0604020202020204" pitchFamily="34" charset="0"/>
                <a:cs typeface="Arial" panose="020B0604020202020204" pitchFamily="34" charset="0"/>
              </a:rPr>
              <a:t>2</a:t>
            </a:r>
            <a:r>
              <a:rPr lang="fr-FR" sz="2400" b="1" dirty="0">
                <a:solidFill>
                  <a:srgbClr val="7030A0"/>
                </a:solidFill>
                <a:latin typeface="Arial" panose="020B0604020202020204" pitchFamily="34" charset="0"/>
                <a:cs typeface="Arial" panose="020B0604020202020204" pitchFamily="34" charset="0"/>
              </a:rPr>
              <a:t> – Les explications de la volatilité  électorale : électeur stratège et vote sur enjeu </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3293209"/>
          </a:xfrm>
          <a:prstGeom prst="rect">
            <a:avLst/>
          </a:prstGeom>
          <a:noFill/>
        </p:spPr>
        <p:txBody>
          <a:bodyPr wrap="square">
            <a:spAutoFit/>
          </a:bodyPr>
          <a:lstStyle/>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L’électeur stratège peut se fonder aussi sur des anticipations relatives à l'issue du scrutin.</a:t>
            </a:r>
          </a:p>
          <a:p>
            <a:pPr marL="895350" indent="-176213">
              <a:spcBef>
                <a:spcPts val="600"/>
              </a:spcBef>
              <a:buClr>
                <a:srgbClr val="7030A0"/>
              </a:buClr>
            </a:pPr>
            <a:r>
              <a:rPr lang="fr-FR" sz="2200" dirty="0">
                <a:latin typeface="Arial" panose="020B0604020202020204" pitchFamily="34" charset="0"/>
                <a:cs typeface="Arial" panose="020B0604020202020204" pitchFamily="34" charset="0"/>
              </a:rPr>
              <a:t>- Dans une logique de « vote utile », l'électeur peut voter non pour le candidat qui a sa préférence, ses chances de gagner étant trop faibles, mais pour un </a:t>
            </a:r>
            <a:r>
              <a:rPr lang="fr-FR" sz="2200" i="1" dirty="0">
                <a:latin typeface="Arial" panose="020B0604020202020204" pitchFamily="34" charset="0"/>
                <a:cs typeface="Arial" panose="020B0604020202020204" pitchFamily="34" charset="0"/>
              </a:rPr>
              <a:t>second best</a:t>
            </a:r>
            <a:r>
              <a:rPr lang="fr-FR" sz="2200" dirty="0">
                <a:latin typeface="Arial" panose="020B0604020202020204" pitchFamily="34" charset="0"/>
                <a:cs typeface="Arial" panose="020B0604020202020204" pitchFamily="34" charset="0"/>
              </a:rPr>
              <a:t>, apparemment mieux placé, pour éviter qu'un troisième candidat, très éloigné de ses attentes, ne gagne.</a:t>
            </a:r>
          </a:p>
          <a:p>
            <a:pPr marL="895350" indent="-176213">
              <a:spcBef>
                <a:spcPts val="600"/>
              </a:spcBef>
              <a:buClr>
                <a:srgbClr val="7030A0"/>
              </a:buClr>
            </a:pPr>
            <a:r>
              <a:rPr lang="fr-FR" sz="2200" dirty="0">
                <a:latin typeface="Arial" panose="020B0604020202020204" pitchFamily="34" charset="0"/>
                <a:cs typeface="Arial" panose="020B0604020202020204" pitchFamily="34" charset="0"/>
              </a:rPr>
              <a:t>- Dans un scrutin à deux tours, le « vote stratégique inversé » peut pousser à  voter pour un candidat qui aura sans doute peu de voix, si l'électeur est  certain que le candidat qui a sa préférence sera au second tour. (mais, traumatisme de 2002 !)</a:t>
            </a:r>
          </a:p>
        </p:txBody>
      </p:sp>
    </p:spTree>
    <p:extLst>
      <p:ext uri="{BB962C8B-B14F-4D97-AF65-F5344CB8AC3E}">
        <p14:creationId xmlns:p14="http://schemas.microsoft.com/office/powerpoint/2010/main" val="22619256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830997"/>
          </a:xfrm>
          <a:prstGeom prst="rect">
            <a:avLst/>
          </a:prstGeom>
          <a:noFill/>
        </p:spPr>
        <p:txBody>
          <a:bodyPr wrap="square">
            <a:spAutoFit/>
          </a:bodyPr>
          <a:lstStyle/>
          <a:p>
            <a:pPr marL="715963" indent="-715963">
              <a:spcBef>
                <a:spcPts val="600"/>
              </a:spcBef>
            </a:pPr>
            <a:r>
              <a:rPr lang="fr-FR" sz="2400" b="1" dirty="0">
                <a:solidFill>
                  <a:srgbClr val="7030A0"/>
                </a:solidFill>
                <a:latin typeface="Arial" panose="020B0604020202020204" pitchFamily="34" charset="0"/>
                <a:cs typeface="Arial" panose="020B0604020202020204" pitchFamily="34" charset="0"/>
              </a:rPr>
              <a:t>2.</a:t>
            </a:r>
            <a:r>
              <a:rPr lang="fr-FR" b="1" dirty="0">
                <a:solidFill>
                  <a:srgbClr val="7030A0"/>
                </a:solidFill>
                <a:latin typeface="Arial" panose="020B0604020202020204" pitchFamily="34" charset="0"/>
                <a:cs typeface="Arial" panose="020B0604020202020204" pitchFamily="34" charset="0"/>
              </a:rPr>
              <a:t>2</a:t>
            </a:r>
            <a:r>
              <a:rPr lang="fr-FR" sz="2400" b="1" dirty="0">
                <a:solidFill>
                  <a:srgbClr val="7030A0"/>
                </a:solidFill>
                <a:latin typeface="Arial" panose="020B0604020202020204" pitchFamily="34" charset="0"/>
                <a:cs typeface="Arial" panose="020B0604020202020204" pitchFamily="34" charset="0"/>
              </a:rPr>
              <a:t> – Les explications de la volatilité  électorale : électeur stratège et vote sur enjeu </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4462760"/>
          </a:xfrm>
          <a:prstGeom prst="rect">
            <a:avLst/>
          </a:prstGeom>
          <a:noFill/>
        </p:spPr>
        <p:txBody>
          <a:bodyPr wrap="square">
            <a:spAutoFit/>
          </a:bodyPr>
          <a:lstStyle/>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Le calcul électoral ne peut relever que d'une rationalité limitée. En effet, l'information est toujours insuffisante pour décider en toute rationalité :</a:t>
            </a:r>
          </a:p>
          <a:p>
            <a:pPr marL="895350" indent="-176213">
              <a:spcBef>
                <a:spcPts val="600"/>
              </a:spcBef>
              <a:buClr>
                <a:srgbClr val="7030A0"/>
              </a:buClr>
            </a:pPr>
            <a:r>
              <a:rPr lang="fr-FR" sz="2200" dirty="0">
                <a:latin typeface="Arial" panose="020B0604020202020204" pitchFamily="34" charset="0"/>
                <a:cs typeface="Arial" panose="020B0604020202020204" pitchFamily="34" charset="0"/>
              </a:rPr>
              <a:t>- Les propositions des candidats sont plus ou moins précises et cohérentes.</a:t>
            </a:r>
          </a:p>
          <a:p>
            <a:pPr marL="895350" indent="-176213">
              <a:spcBef>
                <a:spcPts val="600"/>
              </a:spcBef>
              <a:buClr>
                <a:srgbClr val="7030A0"/>
              </a:buClr>
            </a:pPr>
            <a:r>
              <a:rPr lang="fr-FR" sz="2200" dirty="0">
                <a:latin typeface="Arial" panose="020B0604020202020204" pitchFamily="34" charset="0"/>
                <a:cs typeface="Arial" panose="020B0604020202020204" pitchFamily="34" charset="0"/>
              </a:rPr>
              <a:t>- Il est difficile de juger de la faisabilité des propositions.</a:t>
            </a:r>
          </a:p>
          <a:p>
            <a:pPr marL="895350" indent="-176213">
              <a:spcBef>
                <a:spcPts val="600"/>
              </a:spcBef>
              <a:buClr>
                <a:srgbClr val="7030A0"/>
              </a:buClr>
            </a:pPr>
            <a:r>
              <a:rPr lang="fr-FR" sz="2200" dirty="0">
                <a:latin typeface="Arial" panose="020B0604020202020204" pitchFamily="34" charset="0"/>
                <a:cs typeface="Arial" panose="020B0604020202020204" pitchFamily="34" charset="0"/>
              </a:rPr>
              <a:t>- Il est difficile d'évaluer précisément les bilans gouvernementaux et la part de l'action  gouvernementale dans telle ou telle évolution.</a:t>
            </a:r>
          </a:p>
          <a:p>
            <a:pPr marL="719138" indent="-177800" defTabSz="107315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Dans ces conditions, il est irrationnel de chercher à s'informer au maximum, puisque l'information disponible est toujours insuffisante pour faire un choix électoral complètement rationnel. Au lieu de passer trop de temps à la recherche d’informations,  l'électeur va alors plutôt se décider à partir d'éléments épars (personnalité, une proposition en particulier, marqueurs idéologiques, etc.). (voir Samuel Popkin, </a:t>
            </a:r>
            <a:r>
              <a:rPr lang="fr-FR" sz="2200" i="1" dirty="0">
                <a:latin typeface="Arial" panose="020B0604020202020204" pitchFamily="34" charset="0"/>
                <a:cs typeface="Arial" panose="020B0604020202020204" pitchFamily="34" charset="0"/>
              </a:rPr>
              <a:t>Reasoning Voter</a:t>
            </a:r>
            <a:r>
              <a:rPr lang="fr-FR" sz="2200" dirty="0">
                <a:latin typeface="Arial" panose="020B0604020202020204" pitchFamily="34" charset="0"/>
                <a:cs typeface="Arial" panose="020B0604020202020204" pitchFamily="34" charset="0"/>
              </a:rPr>
              <a:t>, 1991).</a:t>
            </a:r>
          </a:p>
        </p:txBody>
      </p:sp>
    </p:spTree>
    <p:extLst>
      <p:ext uri="{BB962C8B-B14F-4D97-AF65-F5344CB8AC3E}">
        <p14:creationId xmlns:p14="http://schemas.microsoft.com/office/powerpoint/2010/main" val="3035188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447307"/>
            <a:ext cx="9949339"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Voter : une  affaire  individuelle ou  collective ?</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360000" y="1437318"/>
            <a:ext cx="11739477" cy="4909036"/>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Problématique générale</a:t>
            </a:r>
          </a:p>
          <a:p>
            <a:pPr marL="719138"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Comme tous les faits sociaux, le vote synthétise des aspects individuels et collectifs.</a:t>
            </a:r>
          </a:p>
          <a:p>
            <a:pPr marL="719138"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Il importe donc moins de dire si le vote est une affaire individuelle ou collective que de montrer comment le vote (comme le non-vote) s’explique par des ressorts qui sont certes individuels, mais qui s’inscrivent dans des dynamiques sociales et sont donc sensibles à un certain nombre de variables socialement situées.</a:t>
            </a:r>
          </a:p>
          <a:p>
            <a:pPr marL="719138"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La problématique sous-jacente semble être celle de l’affaiblissement des variables lourdes, qui reflèterait un renforcement des aspects « individuels » aux dépens des aspects « collectifs ».</a:t>
            </a:r>
          </a:p>
          <a:p>
            <a:pPr>
              <a:spcBef>
                <a:spcPts val="600"/>
              </a:spcBef>
              <a:buClr>
                <a:srgbClr val="7030A0"/>
              </a:buClr>
            </a:pP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44109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830997"/>
          </a:xfrm>
          <a:prstGeom prst="rect">
            <a:avLst/>
          </a:prstGeom>
          <a:noFill/>
        </p:spPr>
        <p:txBody>
          <a:bodyPr wrap="square">
            <a:spAutoFit/>
          </a:bodyPr>
          <a:lstStyle/>
          <a:p>
            <a:pPr marL="715963" indent="-715963">
              <a:spcBef>
                <a:spcPts val="600"/>
              </a:spcBef>
            </a:pPr>
            <a:r>
              <a:rPr lang="fr-FR" sz="2400" b="1" dirty="0">
                <a:solidFill>
                  <a:srgbClr val="7030A0"/>
                </a:solidFill>
                <a:latin typeface="Arial" panose="020B0604020202020204" pitchFamily="34" charset="0"/>
                <a:cs typeface="Arial" panose="020B0604020202020204" pitchFamily="34" charset="0"/>
              </a:rPr>
              <a:t>2.</a:t>
            </a:r>
            <a:r>
              <a:rPr lang="fr-FR" b="1" dirty="0">
                <a:solidFill>
                  <a:srgbClr val="7030A0"/>
                </a:solidFill>
                <a:latin typeface="Arial" panose="020B0604020202020204" pitchFamily="34" charset="0"/>
                <a:cs typeface="Arial" panose="020B0604020202020204" pitchFamily="34" charset="0"/>
              </a:rPr>
              <a:t>2</a:t>
            </a:r>
            <a:r>
              <a:rPr lang="fr-FR" sz="2400" b="1" dirty="0">
                <a:solidFill>
                  <a:srgbClr val="7030A0"/>
                </a:solidFill>
                <a:latin typeface="Arial" panose="020B0604020202020204" pitchFamily="34" charset="0"/>
                <a:cs typeface="Arial" panose="020B0604020202020204" pitchFamily="34" charset="0"/>
              </a:rPr>
              <a:t> – Les explications de la volatilité  électorale : électeur stratège et vote sur enjeu </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2877711"/>
          </a:xfrm>
          <a:prstGeom prst="rect">
            <a:avLst/>
          </a:prstGeom>
          <a:noFill/>
        </p:spPr>
        <p:txBody>
          <a:bodyPr wrap="square">
            <a:spAutoFit/>
          </a:bodyPr>
          <a:lstStyle/>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L'électeur ne peut donc être stratège que sous certaines conditions, et ses</a:t>
            </a:r>
            <a:br>
              <a:rPr lang="fr-FR" sz="2200" dirty="0">
                <a:latin typeface="Arial" panose="020B0604020202020204" pitchFamily="34" charset="0"/>
                <a:cs typeface="Arial" panose="020B0604020202020204" pitchFamily="34" charset="0"/>
              </a:rPr>
            </a:br>
            <a:r>
              <a:rPr lang="fr-FR" sz="2200" dirty="0">
                <a:latin typeface="Arial" panose="020B0604020202020204" pitchFamily="34" charset="0"/>
                <a:cs typeface="Arial" panose="020B0604020202020204" pitchFamily="34" charset="0"/>
              </a:rPr>
              <a:t>« stratégies » s’appuient sur un certain nombre de « raccourcis cognitifs » incluant des stéréotypes, des présupposés, des opinions toutes faites, liés à leur socialisation et à l'influence de son entourage.</a:t>
            </a:r>
          </a:p>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Par ailleurs, le vote stratégique est surtout le fait d'électeurs instruits et politisés, qui ont un intérêt et des dispositions pour la participation politique. Autrement dit, être électeur stratège suppose une forme d'intérêt pour la politique, lequel n'est pas également réparti dans l'ensemble de la population.</a:t>
            </a:r>
          </a:p>
        </p:txBody>
      </p:sp>
    </p:spTree>
    <p:extLst>
      <p:ext uri="{BB962C8B-B14F-4D97-AF65-F5344CB8AC3E}">
        <p14:creationId xmlns:p14="http://schemas.microsoft.com/office/powerpoint/2010/main" val="5781008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830997"/>
          </a:xfrm>
          <a:prstGeom prst="rect">
            <a:avLst/>
          </a:prstGeom>
          <a:noFill/>
        </p:spPr>
        <p:txBody>
          <a:bodyPr wrap="square">
            <a:spAutoFit/>
          </a:bodyPr>
          <a:lstStyle/>
          <a:p>
            <a:pPr marL="715963" indent="-715963">
              <a:spcBef>
                <a:spcPts val="600"/>
              </a:spcBef>
            </a:pPr>
            <a:r>
              <a:rPr lang="fr-FR" sz="2400" b="1" dirty="0">
                <a:solidFill>
                  <a:srgbClr val="7030A0"/>
                </a:solidFill>
                <a:latin typeface="Arial" panose="020B0604020202020204" pitchFamily="34" charset="0"/>
                <a:cs typeface="Arial" panose="020B0604020202020204" pitchFamily="34" charset="0"/>
              </a:rPr>
              <a:t>2.</a:t>
            </a:r>
            <a:r>
              <a:rPr lang="fr-FR" b="1" dirty="0">
                <a:solidFill>
                  <a:srgbClr val="7030A0"/>
                </a:solidFill>
                <a:latin typeface="Arial" panose="020B0604020202020204" pitchFamily="34" charset="0"/>
                <a:cs typeface="Arial" panose="020B0604020202020204" pitchFamily="34" charset="0"/>
              </a:rPr>
              <a:t>3</a:t>
            </a:r>
            <a:r>
              <a:rPr lang="fr-FR" sz="2400" b="1" dirty="0">
                <a:solidFill>
                  <a:srgbClr val="7030A0"/>
                </a:solidFill>
                <a:latin typeface="Arial" panose="020B0604020202020204" pitchFamily="34" charset="0"/>
                <a:cs typeface="Arial" panose="020B0604020202020204" pitchFamily="34" charset="0"/>
              </a:rPr>
              <a:t> – Les explications de la volatilité  électorale : le poids du contexte  électoral</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4047262"/>
          </a:xfrm>
          <a:prstGeom prst="rect">
            <a:avLst/>
          </a:prstGeom>
          <a:noFill/>
        </p:spPr>
        <p:txBody>
          <a:bodyPr wrap="square">
            <a:spAutoFit/>
          </a:bodyPr>
          <a:lstStyle/>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Au-delà de la prise en compte d'éventuels calculs de l'électeur, s'intéresser aux contextes électoraux, c'est aussi être attentif aux effets de l'offre, du moment électoral et des campagnes.</a:t>
            </a:r>
          </a:p>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Les calculs de l'électeur ne sont pas les mêmes en fonction du type d’élection (voir  programme de seconde sur les effets du mode de scrutin) :</a:t>
            </a:r>
          </a:p>
          <a:p>
            <a:pPr marL="895350" indent="-176213">
              <a:spcBef>
                <a:spcPts val="600"/>
              </a:spcBef>
              <a:buClr>
                <a:srgbClr val="7030A0"/>
              </a:buClr>
            </a:pPr>
            <a:r>
              <a:rPr lang="fr-FR" sz="2200" dirty="0">
                <a:latin typeface="Arial" panose="020B0604020202020204" pitchFamily="34" charset="0"/>
                <a:cs typeface="Arial" panose="020B0604020202020204" pitchFamily="34" charset="0"/>
              </a:rPr>
              <a:t>- un scrutin majoritaire laisse plus de place au « vote utile » qu'un scrutin proportionnel, qui permet à des « petits partis » d'avoir des élus.</a:t>
            </a:r>
          </a:p>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L'étendue et le contenu de l'offre politique agissent aussi : en France, le nombre de partis et de candidats n'est pas le même à chaque élection et les liens entre eux (alliances électorales ou pas) sont variables. Une offre politique clivée est plus mobilisatrice, car elle réactive la croyance dans une capacité de changement.</a:t>
            </a:r>
          </a:p>
        </p:txBody>
      </p:sp>
    </p:spTree>
    <p:extLst>
      <p:ext uri="{BB962C8B-B14F-4D97-AF65-F5344CB8AC3E}">
        <p14:creationId xmlns:p14="http://schemas.microsoft.com/office/powerpoint/2010/main" val="8589097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830997"/>
          </a:xfrm>
          <a:prstGeom prst="rect">
            <a:avLst/>
          </a:prstGeom>
          <a:noFill/>
        </p:spPr>
        <p:txBody>
          <a:bodyPr wrap="square">
            <a:spAutoFit/>
          </a:bodyPr>
          <a:lstStyle/>
          <a:p>
            <a:pPr marL="715963" indent="-715963">
              <a:spcBef>
                <a:spcPts val="600"/>
              </a:spcBef>
            </a:pPr>
            <a:r>
              <a:rPr lang="fr-FR" sz="2400" b="1" dirty="0">
                <a:solidFill>
                  <a:srgbClr val="7030A0"/>
                </a:solidFill>
                <a:latin typeface="Arial" panose="020B0604020202020204" pitchFamily="34" charset="0"/>
                <a:cs typeface="Arial" panose="020B0604020202020204" pitchFamily="34" charset="0"/>
              </a:rPr>
              <a:t>2.</a:t>
            </a:r>
            <a:r>
              <a:rPr lang="fr-FR" b="1" dirty="0">
                <a:solidFill>
                  <a:srgbClr val="7030A0"/>
                </a:solidFill>
                <a:latin typeface="Arial" panose="020B0604020202020204" pitchFamily="34" charset="0"/>
                <a:cs typeface="Arial" panose="020B0604020202020204" pitchFamily="34" charset="0"/>
              </a:rPr>
              <a:t>3</a:t>
            </a:r>
            <a:r>
              <a:rPr lang="fr-FR" sz="2400" b="1" dirty="0">
                <a:solidFill>
                  <a:srgbClr val="7030A0"/>
                </a:solidFill>
                <a:latin typeface="Arial" panose="020B0604020202020204" pitchFamily="34" charset="0"/>
                <a:cs typeface="Arial" panose="020B0604020202020204" pitchFamily="34" charset="0"/>
              </a:rPr>
              <a:t> – Les explications de la volatilité  électorale : le poids du contexte  électoral</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5370701"/>
          </a:xfrm>
          <a:prstGeom prst="rect">
            <a:avLst/>
          </a:prstGeom>
          <a:noFill/>
        </p:spPr>
        <p:txBody>
          <a:bodyPr wrap="square">
            <a:spAutoFit/>
          </a:bodyPr>
          <a:lstStyle/>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Comme nous l’avons en parlant de l’abstention, la conjoncture électorale agit sur le vote des électeurs non seulement parce qu'elle change les paramètres du choix, mais aussi du fait de représentations associées à certaines élections, elles-mêmes liées à un rapport au vote.</a:t>
            </a:r>
          </a:p>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En France, les effets du type d'élection sur le comportement électoral s'observent surtout à travers la  distinction faite entre des élections de premier et de second rang. Rappel :</a:t>
            </a:r>
          </a:p>
          <a:p>
            <a:pPr marL="719138" indent="-177800">
              <a:spcBef>
                <a:spcPts val="600"/>
              </a:spcBef>
              <a:buClr>
                <a:srgbClr val="7030A0"/>
              </a:buClr>
              <a:buFont typeface="Arial" panose="020B0604020202020204" pitchFamily="34" charset="0"/>
              <a:buChar char="•"/>
            </a:pPr>
            <a:endParaRPr lang="fr-FR" sz="2200" dirty="0">
              <a:latin typeface="Arial" panose="020B0604020202020204" pitchFamily="34" charset="0"/>
              <a:cs typeface="Arial" panose="020B0604020202020204" pitchFamily="34" charset="0"/>
            </a:endParaRPr>
          </a:p>
          <a:p>
            <a:pPr marL="719138" indent="-177800">
              <a:spcBef>
                <a:spcPts val="600"/>
              </a:spcBef>
              <a:buClr>
                <a:srgbClr val="7030A0"/>
              </a:buClr>
              <a:buFont typeface="Arial" panose="020B0604020202020204" pitchFamily="34" charset="0"/>
              <a:buChar char="•"/>
            </a:pPr>
            <a:endParaRPr lang="fr-FR" sz="2200" dirty="0">
              <a:latin typeface="Arial" panose="020B0604020202020204" pitchFamily="34" charset="0"/>
              <a:cs typeface="Arial" panose="020B0604020202020204" pitchFamily="34" charset="0"/>
            </a:endParaRPr>
          </a:p>
          <a:p>
            <a:pPr marL="719138" indent="-177800">
              <a:spcBef>
                <a:spcPts val="600"/>
              </a:spcBef>
              <a:buClr>
                <a:srgbClr val="7030A0"/>
              </a:buClr>
              <a:buFont typeface="Arial" panose="020B0604020202020204" pitchFamily="34" charset="0"/>
              <a:buChar char="•"/>
            </a:pPr>
            <a:endParaRPr lang="fr-FR" sz="2200" dirty="0">
              <a:latin typeface="Arial" panose="020B0604020202020204" pitchFamily="34" charset="0"/>
              <a:cs typeface="Arial" panose="020B0604020202020204" pitchFamily="34" charset="0"/>
            </a:endParaRPr>
          </a:p>
          <a:p>
            <a:pPr marL="541338">
              <a:spcBef>
                <a:spcPts val="600"/>
              </a:spcBef>
              <a:buClr>
                <a:srgbClr val="7030A0"/>
              </a:buClr>
            </a:pPr>
            <a:endParaRPr lang="fr-FR" sz="2200" dirty="0">
              <a:latin typeface="Arial" panose="020B0604020202020204" pitchFamily="34" charset="0"/>
              <a:cs typeface="Arial" panose="020B0604020202020204" pitchFamily="34" charset="0"/>
            </a:endParaRPr>
          </a:p>
          <a:p>
            <a:pPr marL="541338">
              <a:spcBef>
                <a:spcPts val="600"/>
              </a:spcBef>
              <a:buClr>
                <a:srgbClr val="7030A0"/>
              </a:buClr>
            </a:pPr>
            <a:endParaRPr lang="fr-FR" sz="2200" dirty="0">
              <a:latin typeface="Arial" panose="020B0604020202020204" pitchFamily="34" charset="0"/>
              <a:cs typeface="Arial" panose="020B0604020202020204" pitchFamily="34" charset="0"/>
            </a:endParaRPr>
          </a:p>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Les élections de second rang favorisent des votes expressifs plus que des « votes utiles », dans la mesure où les enjeux sont considérés comme moins importants.</a:t>
            </a:r>
          </a:p>
        </p:txBody>
      </p:sp>
      <p:sp>
        <p:nvSpPr>
          <p:cNvPr id="11" name="Rectangle 10">
            <a:extLst>
              <a:ext uri="{FF2B5EF4-FFF2-40B4-BE49-F238E27FC236}">
                <a16:creationId xmlns:a16="http://schemas.microsoft.com/office/drawing/2014/main" id="{C5CB51CA-1546-460D-9F0B-128B681172B4}"/>
              </a:ext>
            </a:extLst>
          </p:cNvPr>
          <p:cNvSpPr/>
          <p:nvPr>
            <p:custDataLst>
              <p:tags r:id="rId7"/>
            </p:custDataLst>
          </p:nvPr>
        </p:nvSpPr>
        <p:spPr>
          <a:xfrm>
            <a:off x="5905514" y="5319021"/>
            <a:ext cx="5662970" cy="369332"/>
          </a:xfrm>
          <a:prstGeom prst="rect">
            <a:avLst/>
          </a:prstGeom>
        </p:spPr>
        <p:txBody>
          <a:bodyPr wrap="square">
            <a:spAutoFit/>
          </a:bodyPr>
          <a:lstStyle/>
          <a:p>
            <a:pPr algn="r" fontAlgn="base"/>
            <a:r>
              <a:rPr lang="fr-FR" dirty="0">
                <a:latin typeface="Arial" panose="020B0604020202020204" pitchFamily="34" charset="0"/>
                <a:cs typeface="Arial" panose="020B0604020202020204" pitchFamily="34" charset="0"/>
              </a:rPr>
              <a:t>Source : </a:t>
            </a:r>
            <a:r>
              <a:rPr lang="fr-FR" spc="-10" dirty="0">
                <a:latin typeface="Carlito"/>
                <a:cs typeface="Carlito"/>
              </a:rPr>
              <a:t>Anne-Cécile Douillet, </a:t>
            </a:r>
            <a:r>
              <a:rPr lang="fr-FR" i="1" spc="-5" dirty="0">
                <a:latin typeface="Carlito"/>
                <a:cs typeface="Carlito"/>
              </a:rPr>
              <a:t>Sociologie Politique</a:t>
            </a:r>
            <a:r>
              <a:rPr lang="fr-FR" spc="-5" dirty="0">
                <a:latin typeface="Carlito"/>
                <a:cs typeface="Carlito"/>
              </a:rPr>
              <a:t>,</a:t>
            </a:r>
            <a:r>
              <a:rPr lang="fr-FR" dirty="0">
                <a:latin typeface="Carlito"/>
                <a:cs typeface="Carlito"/>
              </a:rPr>
              <a:t> 2017.</a:t>
            </a:r>
            <a:endParaRPr lang="fr-FR" i="0" dirty="0">
              <a:effectLst/>
              <a:latin typeface="Arial" panose="020B0604020202020204" pitchFamily="34" charset="0"/>
              <a:cs typeface="Arial" panose="020B0604020202020204" pitchFamily="34" charset="0"/>
            </a:endParaRPr>
          </a:p>
        </p:txBody>
      </p:sp>
      <p:pic>
        <p:nvPicPr>
          <p:cNvPr id="12" name="Image 11">
            <a:extLst>
              <a:ext uri="{FF2B5EF4-FFF2-40B4-BE49-F238E27FC236}">
                <a16:creationId xmlns:a16="http://schemas.microsoft.com/office/drawing/2014/main" id="{6AB93B09-901D-4D45-9B05-3169587F3BD6}"/>
              </a:ext>
            </a:extLst>
          </p:cNvPr>
          <p:cNvPicPr>
            <a:picLocks noChangeAspect="1"/>
          </p:cNvPicPr>
          <p:nvPr>
            <p:custDataLst>
              <p:tags r:id="rId8"/>
            </p:custDataLst>
          </p:nvPr>
        </p:nvPicPr>
        <p:blipFill>
          <a:blip r:embed="rId10"/>
          <a:stretch>
            <a:fillRect/>
          </a:stretch>
        </p:blipFill>
        <p:spPr>
          <a:xfrm>
            <a:off x="2495960" y="3519001"/>
            <a:ext cx="9000100" cy="1828350"/>
          </a:xfrm>
          <a:prstGeom prst="rect">
            <a:avLst/>
          </a:prstGeom>
        </p:spPr>
      </p:pic>
    </p:spTree>
    <p:extLst>
      <p:ext uri="{BB962C8B-B14F-4D97-AF65-F5344CB8AC3E}">
        <p14:creationId xmlns:p14="http://schemas.microsoft.com/office/powerpoint/2010/main" val="35575525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830997"/>
          </a:xfrm>
          <a:prstGeom prst="rect">
            <a:avLst/>
          </a:prstGeom>
          <a:noFill/>
        </p:spPr>
        <p:txBody>
          <a:bodyPr wrap="square">
            <a:spAutoFit/>
          </a:bodyPr>
          <a:lstStyle/>
          <a:p>
            <a:pPr marL="715963" indent="-715963">
              <a:spcBef>
                <a:spcPts val="600"/>
              </a:spcBef>
            </a:pPr>
            <a:r>
              <a:rPr lang="fr-FR" sz="2400" b="1" dirty="0">
                <a:solidFill>
                  <a:srgbClr val="7030A0"/>
                </a:solidFill>
                <a:latin typeface="Arial" panose="020B0604020202020204" pitchFamily="34" charset="0"/>
                <a:cs typeface="Arial" panose="020B0604020202020204" pitchFamily="34" charset="0"/>
              </a:rPr>
              <a:t>2.</a:t>
            </a:r>
            <a:r>
              <a:rPr lang="fr-FR" b="1" dirty="0">
                <a:solidFill>
                  <a:srgbClr val="7030A0"/>
                </a:solidFill>
                <a:latin typeface="Arial" panose="020B0604020202020204" pitchFamily="34" charset="0"/>
                <a:cs typeface="Arial" panose="020B0604020202020204" pitchFamily="34" charset="0"/>
              </a:rPr>
              <a:t>3</a:t>
            </a:r>
            <a:r>
              <a:rPr lang="fr-FR" sz="2400" b="1" dirty="0">
                <a:solidFill>
                  <a:srgbClr val="7030A0"/>
                </a:solidFill>
                <a:latin typeface="Arial" panose="020B0604020202020204" pitchFamily="34" charset="0"/>
                <a:cs typeface="Arial" panose="020B0604020202020204" pitchFamily="34" charset="0"/>
              </a:rPr>
              <a:t> – Les explications de la volatilité  électorale : le poids du contexte  électoral</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4570482"/>
          </a:xfrm>
          <a:prstGeom prst="rect">
            <a:avLst/>
          </a:prstGeom>
          <a:noFill/>
        </p:spPr>
        <p:txBody>
          <a:bodyPr wrap="square">
            <a:spAutoFit/>
          </a:bodyPr>
          <a:lstStyle/>
          <a:p>
            <a:pPr marL="719138"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Le calendrier électoral a aussi un effet sur le vote (aussi bien sur l'abstention que sur l’orientation du vote).</a:t>
            </a:r>
          </a:p>
          <a:p>
            <a:pPr marL="719138" indent="-177800">
              <a:spcBef>
                <a:spcPts val="600"/>
              </a:spcBef>
              <a:buClr>
                <a:srgbClr val="7030A0"/>
              </a:buClr>
              <a:buFont typeface="Arial" panose="020B0604020202020204" pitchFamily="34" charset="0"/>
              <a:buChar char="•"/>
            </a:pPr>
            <a:r>
              <a:rPr lang="fr-FR" sz="2400" spc="-5" dirty="0">
                <a:latin typeface="Arial" panose="020B0604020202020204" pitchFamily="34" charset="0"/>
                <a:cs typeface="Arial" panose="020B0604020202020204" pitchFamily="34" charset="0"/>
              </a:rPr>
              <a:t>Analysant </a:t>
            </a:r>
            <a:r>
              <a:rPr lang="fr-FR" sz="2400" spc="-10" dirty="0">
                <a:latin typeface="Arial" panose="020B0604020202020204" pitchFamily="34" charset="0"/>
                <a:cs typeface="Arial" panose="020B0604020202020204" pitchFamily="34" charset="0"/>
              </a:rPr>
              <a:t>les élections </a:t>
            </a:r>
            <a:r>
              <a:rPr lang="fr-FR" sz="2400" spc="-5" dirty="0">
                <a:latin typeface="Arial" panose="020B0604020202020204" pitchFamily="34" charset="0"/>
                <a:cs typeface="Arial" panose="020B0604020202020204" pitchFamily="34" charset="0"/>
              </a:rPr>
              <a:t>locales, </a:t>
            </a:r>
            <a:r>
              <a:rPr lang="fr-FR" sz="2400" spc="-10" dirty="0">
                <a:latin typeface="Arial" panose="020B0604020202020204" pitchFamily="34" charset="0"/>
                <a:cs typeface="Arial" panose="020B0604020202020204" pitchFamily="34" charset="0"/>
              </a:rPr>
              <a:t>Jean-Luc Parodi </a:t>
            </a:r>
            <a:r>
              <a:rPr lang="fr-FR" sz="2400" spc="-5" dirty="0">
                <a:latin typeface="Arial" panose="020B0604020202020204" pitchFamily="34" charset="0"/>
                <a:cs typeface="Arial" panose="020B0604020202020204" pitchFamily="34" charset="0"/>
              </a:rPr>
              <a:t>a mis </a:t>
            </a:r>
            <a:r>
              <a:rPr lang="fr-FR" sz="2400" spc="-15" dirty="0">
                <a:latin typeface="Arial" panose="020B0604020202020204" pitchFamily="34" charset="0"/>
                <a:cs typeface="Arial" panose="020B0604020202020204" pitchFamily="34" charset="0"/>
              </a:rPr>
              <a:t>en </a:t>
            </a:r>
            <a:r>
              <a:rPr lang="fr-FR" sz="2400" spc="-10" dirty="0">
                <a:latin typeface="Arial" panose="020B0604020202020204" pitchFamily="34" charset="0"/>
                <a:cs typeface="Arial" panose="020B0604020202020204" pitchFamily="34" charset="0"/>
              </a:rPr>
              <a:t>évidence dans les années 1980 </a:t>
            </a:r>
            <a:r>
              <a:rPr lang="fr-FR" sz="2400" spc="-5" dirty="0">
                <a:latin typeface="Arial" panose="020B0604020202020204" pitchFamily="34" charset="0"/>
                <a:cs typeface="Arial" panose="020B0604020202020204" pitchFamily="34" charset="0"/>
              </a:rPr>
              <a:t>un </a:t>
            </a:r>
            <a:r>
              <a:rPr lang="fr-FR" sz="2400" spc="-10" dirty="0">
                <a:latin typeface="Arial" panose="020B0604020202020204" pitchFamily="34" charset="0"/>
                <a:cs typeface="Arial" panose="020B0604020202020204" pitchFamily="34" charset="0"/>
              </a:rPr>
              <a:t>effet </a:t>
            </a:r>
            <a:r>
              <a:rPr lang="fr-FR" sz="2400" spc="-5" dirty="0">
                <a:latin typeface="Arial" panose="020B0604020202020204" pitchFamily="34" charset="0"/>
                <a:cs typeface="Arial" panose="020B0604020202020204" pitchFamily="34" charset="0"/>
              </a:rPr>
              <a:t>lié </a:t>
            </a:r>
            <a:r>
              <a:rPr lang="fr-FR" sz="2400" spc="-10" dirty="0">
                <a:latin typeface="Arial" panose="020B0604020202020204" pitchFamily="34" charset="0"/>
                <a:cs typeface="Arial" panose="020B0604020202020204" pitchFamily="34" charset="0"/>
              </a:rPr>
              <a:t>au calendrier électoral, faisant de </a:t>
            </a:r>
            <a:r>
              <a:rPr lang="fr-FR" sz="2400" spc="-5" dirty="0">
                <a:latin typeface="Arial" panose="020B0604020202020204" pitchFamily="34" charset="0"/>
                <a:cs typeface="Arial" panose="020B0604020202020204" pitchFamily="34" charset="0"/>
              </a:rPr>
              <a:t>certaines </a:t>
            </a:r>
            <a:r>
              <a:rPr lang="fr-FR" sz="2400" spc="-10" dirty="0">
                <a:latin typeface="Arial" panose="020B0604020202020204" pitchFamily="34" charset="0"/>
                <a:cs typeface="Arial" panose="020B0604020202020204" pitchFamily="34" charset="0"/>
              </a:rPr>
              <a:t>élections locales des </a:t>
            </a:r>
            <a:r>
              <a:rPr lang="fr-FR" sz="2400" i="1" spc="-10" dirty="0">
                <a:latin typeface="Arial" panose="020B0604020202020204" pitchFamily="34" charset="0"/>
                <a:cs typeface="Arial" panose="020B0604020202020204" pitchFamily="34" charset="0"/>
              </a:rPr>
              <a:t>« </a:t>
            </a:r>
            <a:r>
              <a:rPr lang="fr-FR" sz="2400" spc="-10" dirty="0">
                <a:latin typeface="Arial" panose="020B0604020202020204" pitchFamily="34" charset="0"/>
                <a:cs typeface="Arial" panose="020B0604020202020204" pitchFamily="34" charset="0"/>
              </a:rPr>
              <a:t>élections </a:t>
            </a:r>
            <a:r>
              <a:rPr lang="fr-FR" sz="2400" spc="-5" dirty="0">
                <a:latin typeface="Arial" panose="020B0604020202020204" pitchFamily="34" charset="0"/>
                <a:cs typeface="Arial" panose="020B0604020202020204" pitchFamily="34" charset="0"/>
              </a:rPr>
              <a:t>intermédiaires </a:t>
            </a:r>
            <a:r>
              <a:rPr lang="fr-FR" sz="2400" spc="-10" dirty="0">
                <a:latin typeface="Arial" panose="020B0604020202020204" pitchFamily="34" charset="0"/>
                <a:cs typeface="Arial" panose="020B0604020202020204" pitchFamily="34" charset="0"/>
              </a:rPr>
              <a:t>» </a:t>
            </a:r>
            <a:r>
              <a:rPr lang="fr-FR" sz="2400" spc="-5" dirty="0">
                <a:latin typeface="Arial" panose="020B0604020202020204" pitchFamily="34" charset="0"/>
                <a:cs typeface="Arial" panose="020B0604020202020204" pitchFamily="34" charset="0"/>
              </a:rPr>
              <a:t>à portée</a:t>
            </a:r>
            <a:r>
              <a:rPr lang="fr-FR" sz="2400" spc="155" dirty="0">
                <a:latin typeface="Arial" panose="020B0604020202020204" pitchFamily="34" charset="0"/>
                <a:cs typeface="Arial" panose="020B0604020202020204" pitchFamily="34" charset="0"/>
              </a:rPr>
              <a:t> </a:t>
            </a:r>
            <a:r>
              <a:rPr lang="fr-FR" sz="2400" spc="-10" dirty="0">
                <a:latin typeface="Arial" panose="020B0604020202020204" pitchFamily="34" charset="0"/>
                <a:cs typeface="Arial" panose="020B0604020202020204" pitchFamily="34" charset="0"/>
              </a:rPr>
              <a:t>nationale.</a:t>
            </a:r>
            <a:endParaRPr lang="fr-FR" sz="2400" dirty="0">
              <a:latin typeface="Arial" panose="020B0604020202020204" pitchFamily="34" charset="0"/>
              <a:cs typeface="Arial" panose="020B0604020202020204" pitchFamily="34" charset="0"/>
            </a:endParaRPr>
          </a:p>
          <a:p>
            <a:pPr marL="719138">
              <a:spcBef>
                <a:spcPts val="600"/>
              </a:spcBef>
            </a:pPr>
            <a:r>
              <a:rPr lang="fr-FR" dirty="0">
                <a:latin typeface="Arial" panose="020B0604020202020204" pitchFamily="34" charset="0"/>
                <a:cs typeface="Arial" panose="020B0604020202020204" pitchFamily="34" charset="0"/>
              </a:rPr>
              <a:t>(Jean-Luc Parodi, </a:t>
            </a:r>
            <a:r>
              <a:rPr lang="fr-FR" spc="5" dirty="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dans </a:t>
            </a:r>
            <a:r>
              <a:rPr lang="fr-FR" spc="5" dirty="0">
                <a:latin typeface="Arial" panose="020B0604020202020204" pitchFamily="34" charset="0"/>
                <a:cs typeface="Arial" panose="020B0604020202020204" pitchFamily="34" charset="0"/>
              </a:rPr>
              <a:t>la </a:t>
            </a:r>
            <a:r>
              <a:rPr lang="fr-FR" dirty="0">
                <a:latin typeface="Arial" panose="020B0604020202020204" pitchFamily="34" charset="0"/>
                <a:cs typeface="Arial" panose="020B0604020202020204" pitchFamily="34" charset="0"/>
              </a:rPr>
              <a:t>logique des élections intermédiaires », Revue politique</a:t>
            </a:r>
            <a:r>
              <a:rPr lang="fr-FR" spc="360" dirty="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et parlementaire,</a:t>
            </a:r>
            <a:br>
              <a:rPr lang="fr-FR" dirty="0">
                <a:latin typeface="Arial" panose="020B0604020202020204" pitchFamily="34" charset="0"/>
                <a:cs typeface="Arial" panose="020B0604020202020204" pitchFamily="34" charset="0"/>
              </a:rPr>
            </a:br>
            <a:r>
              <a:rPr lang="fr-FR" dirty="0">
                <a:latin typeface="Arial" panose="020B0604020202020204" pitchFamily="34" charset="0"/>
                <a:cs typeface="Arial" panose="020B0604020202020204" pitchFamily="34" charset="0"/>
              </a:rPr>
              <a:t>n° 903,</a:t>
            </a:r>
            <a:r>
              <a:rPr lang="fr-FR" spc="-15" dirty="0">
                <a:latin typeface="Arial" panose="020B0604020202020204" pitchFamily="34" charset="0"/>
                <a:cs typeface="Arial" panose="020B0604020202020204" pitchFamily="34" charset="0"/>
              </a:rPr>
              <a:t> </a:t>
            </a:r>
            <a:r>
              <a:rPr lang="fr-FR" spc="-5" dirty="0">
                <a:latin typeface="Arial" panose="020B0604020202020204" pitchFamily="34" charset="0"/>
                <a:cs typeface="Arial" panose="020B0604020202020204" pitchFamily="34" charset="0"/>
              </a:rPr>
              <a:t>1983)</a:t>
            </a:r>
            <a:endParaRPr lang="fr-FR" dirty="0">
              <a:latin typeface="Arial" panose="020B0604020202020204" pitchFamily="34" charset="0"/>
              <a:cs typeface="Arial" panose="020B0604020202020204" pitchFamily="34" charset="0"/>
            </a:endParaRPr>
          </a:p>
          <a:p>
            <a:pPr marL="719138" marR="5080">
              <a:spcBef>
                <a:spcPts val="600"/>
              </a:spcBef>
            </a:pPr>
            <a:r>
              <a:rPr lang="fr-FR" sz="2000" spc="-5" dirty="0">
                <a:latin typeface="Arial" panose="020B0604020202020204" pitchFamily="34" charset="0"/>
                <a:cs typeface="Arial" panose="020B0604020202020204" pitchFamily="34" charset="0"/>
              </a:rPr>
              <a:t>Ex </a:t>
            </a:r>
            <a:r>
              <a:rPr lang="fr-FR" sz="2000" dirty="0">
                <a:latin typeface="Arial" panose="020B0604020202020204" pitchFamily="34" charset="0"/>
                <a:cs typeface="Arial" panose="020B0604020202020204" pitchFamily="34" charset="0"/>
              </a:rPr>
              <a:t>: </a:t>
            </a:r>
            <a:r>
              <a:rPr lang="fr-FR" sz="2000" spc="-5" dirty="0">
                <a:latin typeface="Arial" panose="020B0604020202020204" pitchFamily="34" charset="0"/>
                <a:cs typeface="Arial" panose="020B0604020202020204" pitchFamily="34" charset="0"/>
              </a:rPr>
              <a:t>Des élections </a:t>
            </a:r>
            <a:r>
              <a:rPr lang="fr-FR" sz="2000" spc="-10" dirty="0">
                <a:latin typeface="Arial" panose="020B0604020202020204" pitchFamily="34" charset="0"/>
                <a:cs typeface="Arial" panose="020B0604020202020204" pitchFamily="34" charset="0"/>
              </a:rPr>
              <a:t>locales </a:t>
            </a:r>
            <a:r>
              <a:rPr lang="fr-FR" sz="2000" spc="-20" dirty="0">
                <a:latin typeface="Arial" panose="020B0604020202020204" pitchFamily="34" charset="0"/>
                <a:cs typeface="Arial" panose="020B0604020202020204" pitchFamily="34" charset="0"/>
              </a:rPr>
              <a:t>ayant </a:t>
            </a:r>
            <a:r>
              <a:rPr lang="fr-FR" sz="2000" spc="-5" dirty="0">
                <a:latin typeface="Arial" panose="020B0604020202020204" pitchFamily="34" charset="0"/>
                <a:cs typeface="Arial" panose="020B0604020202020204" pitchFamily="34" charset="0"/>
              </a:rPr>
              <a:t>lieu </a:t>
            </a:r>
            <a:r>
              <a:rPr lang="fr-FR" sz="2000" spc="-15" dirty="0">
                <a:latin typeface="Arial" panose="020B0604020202020204" pitchFamily="34" charset="0"/>
                <a:cs typeface="Arial" panose="020B0604020202020204" pitchFamily="34" charset="0"/>
              </a:rPr>
              <a:t>entre </a:t>
            </a:r>
            <a:r>
              <a:rPr lang="fr-FR" sz="2000" spc="-5" dirty="0">
                <a:latin typeface="Arial" panose="020B0604020202020204" pitchFamily="34" charset="0"/>
                <a:cs typeface="Arial" panose="020B0604020202020204" pitchFamily="34" charset="0"/>
              </a:rPr>
              <a:t>deux élections </a:t>
            </a:r>
            <a:r>
              <a:rPr lang="fr-FR" sz="2000" spc="-10" dirty="0">
                <a:latin typeface="Arial" panose="020B0604020202020204" pitchFamily="34" charset="0"/>
                <a:cs typeface="Arial" panose="020B0604020202020204" pitchFamily="34" charset="0"/>
              </a:rPr>
              <a:t>présidentielles </a:t>
            </a:r>
            <a:r>
              <a:rPr lang="fr-FR" sz="2000" spc="-20" dirty="0">
                <a:latin typeface="Arial" panose="020B0604020202020204" pitchFamily="34" charset="0"/>
                <a:cs typeface="Arial" panose="020B0604020202020204" pitchFamily="34" charset="0"/>
              </a:rPr>
              <a:t>et/ou </a:t>
            </a:r>
            <a:r>
              <a:rPr lang="fr-FR" sz="2000" spc="-10" dirty="0">
                <a:latin typeface="Arial" panose="020B0604020202020204" pitchFamily="34" charset="0"/>
                <a:cs typeface="Arial" panose="020B0604020202020204" pitchFamily="34" charset="0"/>
              </a:rPr>
              <a:t>législatives </a:t>
            </a:r>
            <a:r>
              <a:rPr lang="fr-FR" sz="2000" spc="-15" dirty="0">
                <a:latin typeface="Arial" panose="020B0604020202020204" pitchFamily="34" charset="0"/>
                <a:cs typeface="Arial" panose="020B0604020202020204" pitchFamily="34" charset="0"/>
              </a:rPr>
              <a:t>favorisent </a:t>
            </a:r>
            <a:r>
              <a:rPr lang="fr-FR" sz="2000" spc="-5" dirty="0">
                <a:latin typeface="Arial" panose="020B0604020202020204" pitchFamily="34" charset="0"/>
                <a:cs typeface="Arial" panose="020B0604020202020204" pitchFamily="34" charset="0"/>
              </a:rPr>
              <a:t>les </a:t>
            </a:r>
            <a:r>
              <a:rPr lang="fr-FR" sz="2000" dirty="0">
                <a:latin typeface="Arial" panose="020B0604020202020204" pitchFamily="34" charset="0"/>
                <a:cs typeface="Arial" panose="020B0604020202020204" pitchFamily="34" charset="0"/>
              </a:rPr>
              <a:t>partis </a:t>
            </a:r>
            <a:r>
              <a:rPr lang="fr-FR" sz="2000" spc="-5" dirty="0">
                <a:latin typeface="Arial" panose="020B0604020202020204" pitchFamily="34" charset="0"/>
                <a:cs typeface="Arial" panose="020B0604020202020204" pitchFamily="34" charset="0"/>
              </a:rPr>
              <a:t>d'opposition, dans une logique </a:t>
            </a:r>
            <a:r>
              <a:rPr lang="fr-FR" sz="2000" dirty="0">
                <a:latin typeface="Arial" panose="020B0604020202020204" pitchFamily="34" charset="0"/>
                <a:cs typeface="Arial" panose="020B0604020202020204" pitchFamily="34" charset="0"/>
              </a:rPr>
              <a:t>de « </a:t>
            </a:r>
            <a:r>
              <a:rPr lang="fr-FR" sz="2000" spc="-20" dirty="0">
                <a:latin typeface="Arial" panose="020B0604020202020204" pitchFamily="34" charset="0"/>
                <a:cs typeface="Arial" panose="020B0604020202020204" pitchFamily="34" charset="0"/>
              </a:rPr>
              <a:t>vote </a:t>
            </a:r>
            <a:r>
              <a:rPr lang="fr-FR" sz="2000" spc="-5" dirty="0">
                <a:latin typeface="Arial" panose="020B0604020202020204" pitchFamily="34" charset="0"/>
                <a:cs typeface="Arial" panose="020B0604020202020204" pitchFamily="34" charset="0"/>
              </a:rPr>
              <a:t>sanction » vis-à-vis </a:t>
            </a:r>
            <a:r>
              <a:rPr lang="fr-FR" sz="2000" dirty="0">
                <a:latin typeface="Arial" panose="020B0604020202020204" pitchFamily="34" charset="0"/>
                <a:cs typeface="Arial" panose="020B0604020202020204" pitchFamily="34" charset="0"/>
              </a:rPr>
              <a:t>du </a:t>
            </a:r>
            <a:r>
              <a:rPr lang="fr-FR" sz="2000" spc="-10" dirty="0">
                <a:latin typeface="Arial" panose="020B0604020202020204" pitchFamily="34" charset="0"/>
                <a:cs typeface="Arial" panose="020B0604020202020204" pitchFamily="34" charset="0"/>
              </a:rPr>
              <a:t>gouvernement </a:t>
            </a:r>
            <a:r>
              <a:rPr lang="fr-FR" sz="2000" spc="-5" dirty="0">
                <a:latin typeface="Arial" panose="020B0604020202020204" pitchFamily="34" charset="0"/>
                <a:cs typeface="Arial" panose="020B0604020202020204" pitchFamily="34" charset="0"/>
              </a:rPr>
              <a:t>en place. </a:t>
            </a:r>
            <a:r>
              <a:rPr lang="fr-FR" sz="2000" spc="-10" dirty="0">
                <a:latin typeface="Arial" panose="020B0604020202020204" pitchFamily="34" charset="0"/>
                <a:cs typeface="Arial" panose="020B0604020202020204" pitchFamily="34" charset="0"/>
              </a:rPr>
              <a:t>(on explique </a:t>
            </a:r>
            <a:r>
              <a:rPr lang="fr-FR" sz="2000" dirty="0">
                <a:latin typeface="Arial" panose="020B0604020202020204" pitchFamily="34" charset="0"/>
                <a:cs typeface="Arial" panose="020B0604020202020204" pitchFamily="34" charset="0"/>
              </a:rPr>
              <a:t>ainsi </a:t>
            </a:r>
            <a:r>
              <a:rPr lang="fr-FR" sz="2000" spc="-5" dirty="0">
                <a:latin typeface="Arial" panose="020B0604020202020204" pitchFamily="34" charset="0"/>
                <a:cs typeface="Arial" panose="020B0604020202020204" pitchFamily="34" charset="0"/>
              </a:rPr>
              <a:t>le </a:t>
            </a:r>
            <a:r>
              <a:rPr lang="fr-FR" sz="2000" spc="-10" dirty="0">
                <a:latin typeface="Arial" panose="020B0604020202020204" pitchFamily="34" charset="0"/>
                <a:cs typeface="Arial" panose="020B0604020202020204" pitchFamily="34" charset="0"/>
              </a:rPr>
              <a:t>recul des </a:t>
            </a:r>
            <a:r>
              <a:rPr lang="fr-FR" sz="2000" spc="-5" dirty="0">
                <a:latin typeface="Arial" panose="020B0604020202020204" pitchFamily="34" charset="0"/>
                <a:cs typeface="Arial" panose="020B0604020202020204" pitchFamily="34" charset="0"/>
              </a:rPr>
              <a:t>partis </a:t>
            </a:r>
            <a:r>
              <a:rPr lang="fr-FR" sz="2000" dirty="0">
                <a:latin typeface="Arial" panose="020B0604020202020204" pitchFamily="34" charset="0"/>
                <a:cs typeface="Arial" panose="020B0604020202020204" pitchFamily="34" charset="0"/>
              </a:rPr>
              <a:t>de </a:t>
            </a:r>
            <a:r>
              <a:rPr lang="fr-FR" sz="2000" spc="-15" dirty="0">
                <a:latin typeface="Arial" panose="020B0604020202020204" pitchFamily="34" charset="0"/>
                <a:cs typeface="Arial" panose="020B0604020202020204" pitchFamily="34" charset="0"/>
              </a:rPr>
              <a:t>droite et </a:t>
            </a:r>
            <a:r>
              <a:rPr lang="fr-FR" sz="2000" spc="-5" dirty="0">
                <a:latin typeface="Arial" panose="020B0604020202020204" pitchFamily="34" charset="0"/>
                <a:cs typeface="Arial" panose="020B0604020202020204" pitchFamily="34" charset="0"/>
              </a:rPr>
              <a:t>la </a:t>
            </a:r>
            <a:r>
              <a:rPr lang="fr-FR" sz="2000" spc="-15" dirty="0">
                <a:latin typeface="Arial" panose="020B0604020202020204" pitchFamily="34" charset="0"/>
                <a:cs typeface="Arial" panose="020B0604020202020204" pitchFamily="34" charset="0"/>
              </a:rPr>
              <a:t>progression </a:t>
            </a:r>
            <a:r>
              <a:rPr lang="fr-FR" sz="2000" spc="-5" dirty="0">
                <a:latin typeface="Arial" panose="020B0604020202020204" pitchFamily="34" charset="0"/>
                <a:cs typeface="Arial" panose="020B0604020202020204" pitchFamily="34" charset="0"/>
              </a:rPr>
              <a:t>de la </a:t>
            </a:r>
            <a:r>
              <a:rPr lang="fr-FR" sz="2000" spc="-15" dirty="0">
                <a:latin typeface="Arial" panose="020B0604020202020204" pitchFamily="34" charset="0"/>
                <a:cs typeface="Arial" panose="020B0604020202020204" pitchFamily="34" charset="0"/>
              </a:rPr>
              <a:t>gauche </a:t>
            </a:r>
            <a:r>
              <a:rPr lang="fr-FR" sz="2000" spc="-5" dirty="0">
                <a:latin typeface="Arial" panose="020B0604020202020204" pitchFamily="34" charset="0"/>
                <a:cs typeface="Arial" panose="020B0604020202020204" pitchFamily="34" charset="0"/>
              </a:rPr>
              <a:t>aux municipales </a:t>
            </a:r>
            <a:r>
              <a:rPr lang="fr-FR" sz="2000" dirty="0">
                <a:latin typeface="Arial" panose="020B0604020202020204" pitchFamily="34" charset="0"/>
                <a:cs typeface="Arial" panose="020B0604020202020204" pitchFamily="34" charset="0"/>
              </a:rPr>
              <a:t>de </a:t>
            </a:r>
            <a:r>
              <a:rPr lang="fr-FR" sz="2000" spc="-5" dirty="0">
                <a:latin typeface="Arial" panose="020B0604020202020204" pitchFamily="34" charset="0"/>
                <a:cs typeface="Arial" panose="020B0604020202020204" pitchFamily="34" charset="0"/>
              </a:rPr>
              <a:t>1977, </a:t>
            </a:r>
            <a:r>
              <a:rPr lang="fr-FR" sz="2000" spc="-15" dirty="0">
                <a:latin typeface="Arial" panose="020B0604020202020204" pitchFamily="34" charset="0"/>
                <a:cs typeface="Arial" panose="020B0604020202020204" pitchFamily="34" charset="0"/>
              </a:rPr>
              <a:t>et </a:t>
            </a:r>
            <a:r>
              <a:rPr lang="fr-FR" sz="2000" spc="-5" dirty="0">
                <a:latin typeface="Arial" panose="020B0604020202020204" pitchFamily="34" charset="0"/>
                <a:cs typeface="Arial" panose="020B0604020202020204" pitchFamily="34" charset="0"/>
              </a:rPr>
              <a:t>le phénomène </a:t>
            </a:r>
            <a:r>
              <a:rPr lang="fr-FR" sz="2000" spc="-20" dirty="0">
                <a:latin typeface="Arial" panose="020B0604020202020204" pitchFamily="34" charset="0"/>
                <a:cs typeface="Arial" panose="020B0604020202020204" pitchFamily="34" charset="0"/>
              </a:rPr>
              <a:t>inverse </a:t>
            </a:r>
            <a:r>
              <a:rPr lang="fr-FR" sz="2000" dirty="0">
                <a:latin typeface="Arial" panose="020B0604020202020204" pitchFamily="34" charset="0"/>
                <a:cs typeface="Arial" panose="020B0604020202020204" pitchFamily="34" charset="0"/>
              </a:rPr>
              <a:t>aux </a:t>
            </a:r>
            <a:r>
              <a:rPr lang="fr-FR" sz="2000" spc="-5" dirty="0">
                <a:latin typeface="Arial" panose="020B0604020202020204" pitchFamily="34" charset="0"/>
                <a:cs typeface="Arial" panose="020B0604020202020204" pitchFamily="34" charset="0"/>
              </a:rPr>
              <a:t>municipales de </a:t>
            </a:r>
            <a:r>
              <a:rPr lang="fr-FR" sz="2000" spc="-10" dirty="0">
                <a:latin typeface="Arial" panose="020B0604020202020204" pitchFamily="34" charset="0"/>
                <a:cs typeface="Arial" panose="020B0604020202020204" pitchFamily="34" charset="0"/>
              </a:rPr>
              <a:t>1983. </a:t>
            </a:r>
            <a:r>
              <a:rPr lang="fr-FR" sz="2000" spc="-5" dirty="0">
                <a:latin typeface="Arial" panose="020B0604020202020204" pitchFamily="34" charset="0"/>
                <a:cs typeface="Arial" panose="020B0604020202020204" pitchFamily="34" charset="0"/>
              </a:rPr>
              <a:t>Plus </a:t>
            </a:r>
            <a:r>
              <a:rPr lang="fr-FR" sz="2000" spc="-10" dirty="0">
                <a:latin typeface="Arial" panose="020B0604020202020204" pitchFamily="34" charset="0"/>
                <a:cs typeface="Arial" panose="020B0604020202020204" pitchFamily="34" charset="0"/>
              </a:rPr>
              <a:t>récemment, </a:t>
            </a:r>
            <a:r>
              <a:rPr lang="fr-FR" sz="2000" spc="-5" dirty="0">
                <a:latin typeface="Arial" panose="020B0604020202020204" pitchFamily="34" charset="0"/>
                <a:cs typeface="Arial" panose="020B0604020202020204" pitchFamily="34" charset="0"/>
              </a:rPr>
              <a:t>on </a:t>
            </a:r>
            <a:r>
              <a:rPr lang="fr-FR" sz="2000" dirty="0">
                <a:latin typeface="Arial" panose="020B0604020202020204" pitchFamily="34" charset="0"/>
                <a:cs typeface="Arial" panose="020B0604020202020204" pitchFamily="34" charset="0"/>
              </a:rPr>
              <a:t>a </a:t>
            </a:r>
            <a:r>
              <a:rPr lang="fr-FR" sz="2000" spc="-10" dirty="0">
                <a:latin typeface="Arial" panose="020B0604020202020204" pitchFamily="34" charset="0"/>
                <a:cs typeface="Arial" panose="020B0604020202020204" pitchFamily="34" charset="0"/>
              </a:rPr>
              <a:t>observé </a:t>
            </a:r>
            <a:r>
              <a:rPr lang="fr-FR" sz="2000" spc="-5" dirty="0">
                <a:latin typeface="Arial" panose="020B0604020202020204" pitchFamily="34" charset="0"/>
                <a:cs typeface="Arial" panose="020B0604020202020204" pitchFamily="34" charset="0"/>
              </a:rPr>
              <a:t>un </a:t>
            </a:r>
            <a:r>
              <a:rPr lang="fr-FR" sz="2000" spc="-10" dirty="0">
                <a:latin typeface="Arial" panose="020B0604020202020204" pitchFamily="34" charset="0"/>
                <a:cs typeface="Arial" panose="020B0604020202020204" pitchFamily="34" charset="0"/>
              </a:rPr>
              <a:t>recul </a:t>
            </a:r>
            <a:r>
              <a:rPr lang="fr-FR" sz="2000" dirty="0">
                <a:latin typeface="Arial" panose="020B0604020202020204" pitchFamily="34" charset="0"/>
                <a:cs typeface="Arial" panose="020B0604020202020204" pitchFamily="34" charset="0"/>
              </a:rPr>
              <a:t>de </a:t>
            </a:r>
            <a:r>
              <a:rPr lang="fr-FR" sz="2000" spc="-5" dirty="0">
                <a:latin typeface="Arial" panose="020B0604020202020204" pitchFamily="34" charset="0"/>
                <a:cs typeface="Arial" panose="020B0604020202020204" pitchFamily="34" charset="0"/>
              </a:rPr>
              <a:t>la </a:t>
            </a:r>
            <a:r>
              <a:rPr lang="fr-FR" sz="2000" spc="-15" dirty="0">
                <a:latin typeface="Arial" panose="020B0604020202020204" pitchFamily="34" charset="0"/>
                <a:cs typeface="Arial" panose="020B0604020202020204" pitchFamily="34" charset="0"/>
              </a:rPr>
              <a:t>gauche </a:t>
            </a:r>
            <a:r>
              <a:rPr lang="fr-FR" sz="2000" spc="-5" dirty="0">
                <a:latin typeface="Arial" panose="020B0604020202020204" pitchFamily="34" charset="0"/>
                <a:cs typeface="Arial" panose="020B0604020202020204" pitchFamily="34" charset="0"/>
              </a:rPr>
              <a:t>aux municipales de 2014, </a:t>
            </a:r>
            <a:r>
              <a:rPr lang="fr-FR" sz="2000" spc="-10" dirty="0">
                <a:latin typeface="Arial" panose="020B0604020202020204" pitchFamily="34" charset="0"/>
                <a:cs typeface="Arial" panose="020B0604020202020204" pitchFamily="34" charset="0"/>
              </a:rPr>
              <a:t>après </a:t>
            </a:r>
            <a:r>
              <a:rPr lang="fr-FR" sz="2000" spc="-5" dirty="0">
                <a:latin typeface="Arial" panose="020B0604020202020204" pitchFamily="34" charset="0"/>
                <a:cs typeface="Arial" panose="020B0604020202020204" pitchFamily="34" charset="0"/>
              </a:rPr>
              <a:t>l'élection de </a:t>
            </a:r>
            <a:r>
              <a:rPr lang="fr-FR" sz="2000" spc="-114" dirty="0">
                <a:latin typeface="Arial" panose="020B0604020202020204" pitchFamily="34" charset="0"/>
                <a:cs typeface="Arial" panose="020B0604020202020204" pitchFamily="34" charset="0"/>
              </a:rPr>
              <a:t>F.  </a:t>
            </a:r>
            <a:r>
              <a:rPr lang="fr-FR" sz="2000" spc="-5" dirty="0">
                <a:latin typeface="Arial" panose="020B0604020202020204" pitchFamily="34" charset="0"/>
                <a:cs typeface="Arial" panose="020B0604020202020204" pitchFamily="34" charset="0"/>
              </a:rPr>
              <a:t>Hollande en</a:t>
            </a:r>
            <a:r>
              <a:rPr lang="fr-FR" sz="2000" spc="-15" dirty="0">
                <a:latin typeface="Arial" panose="020B0604020202020204" pitchFamily="34" charset="0"/>
                <a:cs typeface="Arial" panose="020B0604020202020204" pitchFamily="34" charset="0"/>
              </a:rPr>
              <a:t> </a:t>
            </a:r>
            <a:r>
              <a:rPr lang="fr-FR" sz="2000" spc="-5" dirty="0">
                <a:latin typeface="Arial" panose="020B0604020202020204" pitchFamily="34" charset="0"/>
                <a:cs typeface="Arial" panose="020B0604020202020204" pitchFamily="34" charset="0"/>
              </a:rPr>
              <a:t>2012.</a:t>
            </a:r>
            <a:endParaRPr 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9488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830997"/>
          </a:xfrm>
          <a:prstGeom prst="rect">
            <a:avLst/>
          </a:prstGeom>
          <a:noFill/>
        </p:spPr>
        <p:txBody>
          <a:bodyPr wrap="square">
            <a:spAutoFit/>
          </a:bodyPr>
          <a:lstStyle/>
          <a:p>
            <a:pPr marL="715963" indent="-715963">
              <a:spcBef>
                <a:spcPts val="600"/>
              </a:spcBef>
            </a:pPr>
            <a:r>
              <a:rPr lang="fr-FR" sz="2400" b="1" dirty="0">
                <a:solidFill>
                  <a:srgbClr val="7030A0"/>
                </a:solidFill>
                <a:latin typeface="Arial" panose="020B0604020202020204" pitchFamily="34" charset="0"/>
                <a:cs typeface="Arial" panose="020B0604020202020204" pitchFamily="34" charset="0"/>
              </a:rPr>
              <a:t>2.</a:t>
            </a:r>
            <a:r>
              <a:rPr lang="fr-FR" b="1" dirty="0">
                <a:solidFill>
                  <a:srgbClr val="7030A0"/>
                </a:solidFill>
                <a:latin typeface="Arial" panose="020B0604020202020204" pitchFamily="34" charset="0"/>
                <a:cs typeface="Arial" panose="020B0604020202020204" pitchFamily="34" charset="0"/>
              </a:rPr>
              <a:t>3</a:t>
            </a:r>
            <a:r>
              <a:rPr lang="fr-FR" sz="2400" b="1" dirty="0">
                <a:solidFill>
                  <a:srgbClr val="7030A0"/>
                </a:solidFill>
                <a:latin typeface="Arial" panose="020B0604020202020204" pitchFamily="34" charset="0"/>
                <a:cs typeface="Arial" panose="020B0604020202020204" pitchFamily="34" charset="0"/>
              </a:rPr>
              <a:t> – Les explications de la volatilité  électorale : le poids du contexte  électoral</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4662815"/>
          </a:xfrm>
          <a:prstGeom prst="rect">
            <a:avLst/>
          </a:prstGeom>
          <a:noFill/>
        </p:spPr>
        <p:txBody>
          <a:bodyPr wrap="square">
            <a:spAutoFit/>
          </a:bodyPr>
          <a:lstStyle/>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L’école de Michigan concluait à un faible impact des campagnes électorales. Cette position peut être interrogée.</a:t>
            </a:r>
          </a:p>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Les médias, et plus généralement la campagne électorale, semblent avoir un effet sur la mobilisation électorale : les scrutins les plus mobilisateurs sont aussi les plus médiatisés</a:t>
            </a:r>
          </a:p>
          <a:p>
            <a:pPr marL="895350" indent="-176213"/>
            <a:r>
              <a:rPr lang="fr-FR" dirty="0">
                <a:latin typeface="Arial" panose="020B0604020202020204" pitchFamily="34" charset="0"/>
                <a:cs typeface="Arial" panose="020B0604020202020204" pitchFamily="34" charset="0"/>
              </a:rPr>
              <a:t>- la forte médiatisation produit des effets notamment parce qu'elle alimente les « dispositifs informels de mobilisation électorale au sein des familles, des groupes de pairs » (Braconnier, 2017). La « contrainte de vote » agit ainsi d'autant plus qu'elle est rappelée, notamment aux personnes les plus éloignées de la politique.</a:t>
            </a:r>
          </a:p>
          <a:p>
            <a:pPr marL="719138" indent="-177800">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Les effets d'agenda des médias (</a:t>
            </a:r>
            <a:r>
              <a:rPr lang="fr-FR" sz="2200" i="1" dirty="0">
                <a:latin typeface="Arial" panose="020B0604020202020204" pitchFamily="34" charset="0"/>
                <a:cs typeface="Arial" panose="020B0604020202020204" pitchFamily="34" charset="0"/>
              </a:rPr>
              <a:t>agenda setting</a:t>
            </a:r>
            <a:r>
              <a:rPr lang="fr-FR" sz="2200" dirty="0">
                <a:latin typeface="Arial" panose="020B0604020202020204" pitchFamily="34" charset="0"/>
                <a:cs typeface="Arial" panose="020B0604020202020204" pitchFamily="34" charset="0"/>
              </a:rPr>
              <a:t>) ont un impact sur le vote : ils attirent l'attention sur certains enjeux, contribuant ainsi à hiérarchiser les thèmes de campagne, mais aussi à en donner une certaine interprétation (</a:t>
            </a:r>
            <a:r>
              <a:rPr lang="fr-FR" sz="2200" i="1" dirty="0">
                <a:latin typeface="Arial" panose="020B0604020202020204" pitchFamily="34" charset="0"/>
                <a:cs typeface="Arial" panose="020B0604020202020204" pitchFamily="34" charset="0"/>
              </a:rPr>
              <a:t>framing</a:t>
            </a:r>
            <a:r>
              <a:rPr lang="fr-FR" sz="2200" dirty="0">
                <a:latin typeface="Arial" panose="020B0604020202020204" pitchFamily="34" charset="0"/>
                <a:cs typeface="Arial" panose="020B0604020202020204" pitchFamily="34" charset="0"/>
              </a:rPr>
              <a:t>). Ils sont ainsi susceptibles de modifier l'évaluation des candidats par les électeurs suivant l'importance qu'ils accordent à certains thèmes et la façon dont ils les traitent.</a:t>
            </a:r>
          </a:p>
        </p:txBody>
      </p:sp>
    </p:spTree>
    <p:extLst>
      <p:ext uri="{BB962C8B-B14F-4D97-AF65-F5344CB8AC3E}">
        <p14:creationId xmlns:p14="http://schemas.microsoft.com/office/powerpoint/2010/main" val="20764064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830997"/>
          </a:xfrm>
          <a:prstGeom prst="rect">
            <a:avLst/>
          </a:prstGeom>
          <a:noFill/>
        </p:spPr>
        <p:txBody>
          <a:bodyPr wrap="square">
            <a:spAutoFit/>
          </a:bodyPr>
          <a:lstStyle/>
          <a:p>
            <a:pPr marL="715963" indent="-715963">
              <a:spcBef>
                <a:spcPts val="600"/>
              </a:spcBef>
            </a:pPr>
            <a:r>
              <a:rPr lang="fr-FR" sz="2400" b="1" dirty="0">
                <a:solidFill>
                  <a:srgbClr val="7030A0"/>
                </a:solidFill>
                <a:latin typeface="Arial" panose="020B0604020202020204" pitchFamily="34" charset="0"/>
                <a:cs typeface="Arial" panose="020B0604020202020204" pitchFamily="34" charset="0"/>
              </a:rPr>
              <a:t>2.</a:t>
            </a:r>
            <a:r>
              <a:rPr lang="fr-FR" b="1" dirty="0">
                <a:solidFill>
                  <a:srgbClr val="7030A0"/>
                </a:solidFill>
                <a:latin typeface="Arial" panose="020B0604020202020204" pitchFamily="34" charset="0"/>
                <a:cs typeface="Arial" panose="020B0604020202020204" pitchFamily="34" charset="0"/>
              </a:rPr>
              <a:t>3</a:t>
            </a:r>
            <a:r>
              <a:rPr lang="fr-FR" sz="2400" b="1" dirty="0">
                <a:solidFill>
                  <a:srgbClr val="7030A0"/>
                </a:solidFill>
                <a:latin typeface="Arial" panose="020B0604020202020204" pitchFamily="34" charset="0"/>
                <a:cs typeface="Arial" panose="020B0604020202020204" pitchFamily="34" charset="0"/>
              </a:rPr>
              <a:t> – Les explications de la volatilité  électorale : le poids du contexte  électoral</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2200602"/>
          </a:xfrm>
          <a:prstGeom prst="rect">
            <a:avLst/>
          </a:prstGeom>
          <a:noFill/>
        </p:spPr>
        <p:txBody>
          <a:bodyPr wrap="square">
            <a:spAutoFit/>
          </a:bodyPr>
          <a:lstStyle/>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En ce qui concerne le rôle de médias au sens large, on peut porter une attention particulière aux effets des techniques de prospection permises par les nouvelles technologies d'information et de communication, en termes de mobilisation.</a:t>
            </a:r>
          </a:p>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En effet, les partis politiques, par le biais des réseaux sociaux, peuvent identifier les électeurs proches d’eux politiquement pour les inciter à aller voter (voir le rôle de Cambridge Analytica dans l’élection de D. Trump).</a:t>
            </a:r>
          </a:p>
        </p:txBody>
      </p:sp>
    </p:spTree>
    <p:extLst>
      <p:ext uri="{BB962C8B-B14F-4D97-AF65-F5344CB8AC3E}">
        <p14:creationId xmlns:p14="http://schemas.microsoft.com/office/powerpoint/2010/main" val="30388143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830997"/>
          </a:xfrm>
          <a:prstGeom prst="rect">
            <a:avLst/>
          </a:prstGeom>
          <a:noFill/>
        </p:spPr>
        <p:txBody>
          <a:bodyPr wrap="square">
            <a:spAutoFit/>
          </a:bodyPr>
          <a:lstStyle/>
          <a:p>
            <a:pPr marL="715963" indent="-715963">
              <a:spcBef>
                <a:spcPts val="600"/>
              </a:spcBef>
            </a:pPr>
            <a:r>
              <a:rPr lang="fr-FR" sz="2400" b="1" dirty="0">
                <a:solidFill>
                  <a:srgbClr val="7030A0"/>
                </a:solidFill>
                <a:latin typeface="Arial" panose="020B0604020202020204" pitchFamily="34" charset="0"/>
                <a:cs typeface="Arial" panose="020B0604020202020204" pitchFamily="34" charset="0"/>
              </a:rPr>
              <a:t>2.</a:t>
            </a:r>
            <a:r>
              <a:rPr lang="fr-FR" b="1" dirty="0">
                <a:solidFill>
                  <a:srgbClr val="7030A0"/>
                </a:solidFill>
                <a:latin typeface="Arial" panose="020B0604020202020204" pitchFamily="34" charset="0"/>
                <a:cs typeface="Arial" panose="020B0604020202020204" pitchFamily="34" charset="0"/>
              </a:rPr>
              <a:t>3</a:t>
            </a:r>
            <a:r>
              <a:rPr lang="fr-FR" sz="2400" b="1" dirty="0">
                <a:solidFill>
                  <a:srgbClr val="7030A0"/>
                </a:solidFill>
                <a:latin typeface="Arial" panose="020B0604020202020204" pitchFamily="34" charset="0"/>
                <a:cs typeface="Arial" panose="020B0604020202020204" pitchFamily="34" charset="0"/>
              </a:rPr>
              <a:t> – Les explications de la volatilité  électorale : le poids du contexte  électoral</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5447645"/>
          </a:xfrm>
          <a:prstGeom prst="rect">
            <a:avLst/>
          </a:prstGeom>
          <a:noFill/>
        </p:spPr>
        <p:txBody>
          <a:bodyPr wrap="square">
            <a:spAutoFit/>
          </a:bodyPr>
          <a:lstStyle/>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On peut se demander si les sondages d'intention de vote ont un effet sur la façon dont les électeurs se positionnent le jour de l'élection. La croyance en l'influence des sondages sur l'orientation du vote a justifié en France une réglementation spécifique sur leur publication. La loi du 7 février 2002 en interdit la publication à la veille et le jour du scrutin.</a:t>
            </a:r>
          </a:p>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Plusieurs analyses sociologiques ont elles aussi appuyé l'idée selon laquelle les sondages ont une influence sur les choix électoraux.</a:t>
            </a:r>
          </a:p>
          <a:p>
            <a:pPr marL="895350" indent="-176213">
              <a:spcBef>
                <a:spcPts val="600"/>
              </a:spcBef>
              <a:buClr>
                <a:srgbClr val="7030A0"/>
              </a:buClr>
            </a:pPr>
            <a:r>
              <a:rPr lang="fr-FR" dirty="0">
                <a:latin typeface="Arial" panose="020B0604020202020204" pitchFamily="34" charset="0"/>
                <a:cs typeface="Arial" panose="020B0604020202020204" pitchFamily="34" charset="0"/>
              </a:rPr>
              <a:t>- Dans l'entre-deux-guerres, des chercheurs américains ont ainsi mis en évidence un effet </a:t>
            </a:r>
            <a:r>
              <a:rPr lang="fr-FR" i="1" dirty="0">
                <a:latin typeface="Arial" panose="020B0604020202020204" pitchFamily="34" charset="0"/>
                <a:cs typeface="Arial" panose="020B0604020202020204" pitchFamily="34" charset="0"/>
              </a:rPr>
              <a:t>bandwagon</a:t>
            </a:r>
            <a:r>
              <a:rPr lang="fr-FR" dirty="0">
                <a:latin typeface="Arial" panose="020B0604020202020204" pitchFamily="34" charset="0"/>
                <a:cs typeface="Arial" panose="020B0604020202020204" pitchFamily="34" charset="0"/>
              </a:rPr>
              <a:t> selon lequel le candidat en tête dans les sondages bénéficierait d'un afflux de voix (par effet de conformisme).</a:t>
            </a:r>
          </a:p>
          <a:p>
            <a:pPr marL="895350" indent="-176213">
              <a:spcBef>
                <a:spcPts val="600"/>
              </a:spcBef>
              <a:buClr>
                <a:srgbClr val="7030A0"/>
              </a:buClr>
            </a:pPr>
            <a:r>
              <a:rPr lang="fr-FR" dirty="0">
                <a:latin typeface="Arial" panose="020B0604020202020204" pitchFamily="34" charset="0"/>
                <a:cs typeface="Arial" panose="020B0604020202020204" pitchFamily="34" charset="0"/>
              </a:rPr>
              <a:t>- Mais l'effet inverse a lui aussi été défendu : l'effet </a:t>
            </a:r>
            <a:r>
              <a:rPr lang="fr-FR" i="1" dirty="0">
                <a:latin typeface="Arial" panose="020B0604020202020204" pitchFamily="34" charset="0"/>
                <a:cs typeface="Arial" panose="020B0604020202020204" pitchFamily="34" charset="0"/>
              </a:rPr>
              <a:t>underdog</a:t>
            </a:r>
            <a:r>
              <a:rPr lang="fr-FR" dirty="0">
                <a:latin typeface="Arial" panose="020B0604020202020204" pitchFamily="34" charset="0"/>
                <a:cs typeface="Arial" panose="020B0604020202020204" pitchFamily="34" charset="0"/>
              </a:rPr>
              <a:t> favoriserait le ou les candidats à la traîne, ses partisans se mobilisant pour rendre sa victoire possible. Que les sondages placent un candidat en tête pourrait aussi avoir pour effet de démobiliser ses partisans, la victoire apparaissant certaine.</a:t>
            </a:r>
          </a:p>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Les sondages sont donc susceptibles d'avoir des effets sur le choix des électeurs, mais ceux-ci sont difficiles à démontrer, d'autant qu'ils ne sont pas univoques et qu'ils peuvent se compenser.</a:t>
            </a:r>
          </a:p>
        </p:txBody>
      </p:sp>
    </p:spTree>
    <p:extLst>
      <p:ext uri="{BB962C8B-B14F-4D97-AF65-F5344CB8AC3E}">
        <p14:creationId xmlns:p14="http://schemas.microsoft.com/office/powerpoint/2010/main" val="13336542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830997"/>
          </a:xfrm>
          <a:prstGeom prst="rect">
            <a:avLst/>
          </a:prstGeom>
          <a:noFill/>
        </p:spPr>
        <p:txBody>
          <a:bodyPr wrap="square">
            <a:spAutoFit/>
          </a:bodyPr>
          <a:lstStyle/>
          <a:p>
            <a:pPr marL="715963" indent="-715963">
              <a:spcBef>
                <a:spcPts val="600"/>
              </a:spcBef>
            </a:pPr>
            <a:r>
              <a:rPr lang="fr-FR" sz="2400" b="1" dirty="0">
                <a:solidFill>
                  <a:srgbClr val="7030A0"/>
                </a:solidFill>
                <a:latin typeface="Arial" panose="020B0604020202020204" pitchFamily="34" charset="0"/>
                <a:cs typeface="Arial" panose="020B0604020202020204" pitchFamily="34" charset="0"/>
              </a:rPr>
              <a:t>2.</a:t>
            </a:r>
            <a:r>
              <a:rPr lang="fr-FR" b="1" dirty="0">
                <a:solidFill>
                  <a:srgbClr val="7030A0"/>
                </a:solidFill>
                <a:latin typeface="Arial" panose="020B0604020202020204" pitchFamily="34" charset="0"/>
                <a:cs typeface="Arial" panose="020B0604020202020204" pitchFamily="34" charset="0"/>
              </a:rPr>
              <a:t>3</a:t>
            </a:r>
            <a:r>
              <a:rPr lang="fr-FR" sz="2400" b="1" dirty="0">
                <a:solidFill>
                  <a:srgbClr val="7030A0"/>
                </a:solidFill>
                <a:latin typeface="Arial" panose="020B0604020202020204" pitchFamily="34" charset="0"/>
                <a:cs typeface="Arial" panose="020B0604020202020204" pitchFamily="34" charset="0"/>
              </a:rPr>
              <a:t> – Les explications de la volatilité  électorale : le poids du contexte  électoral</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3631763"/>
          </a:xfrm>
          <a:prstGeom prst="rect">
            <a:avLst/>
          </a:prstGeom>
          <a:noFill/>
        </p:spPr>
        <p:txBody>
          <a:bodyPr wrap="square">
            <a:spAutoFit/>
          </a:bodyPr>
          <a:lstStyle/>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Si les sondages produisent des effets, c'est sans doute plus sûrement en banalisant l'acte l'électoral : voter n'a plus autant d'importance et de solennité puisque l'issue semble déjà connue, tandis que l'élection apparaît moins comme l'instrument de la détermination de grandes orientations politiques que comme une compétition personnalisée.</a:t>
            </a:r>
          </a:p>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Les sondages alimentent en effet un « </a:t>
            </a:r>
            <a:r>
              <a:rPr lang="fr-FR" sz="2200" i="1" dirty="0">
                <a:latin typeface="Arial" panose="020B0604020202020204" pitchFamily="34" charset="0"/>
                <a:cs typeface="Arial" panose="020B0604020202020204" pitchFamily="34" charset="0"/>
              </a:rPr>
              <a:t>horse race journalism</a:t>
            </a:r>
            <a:r>
              <a:rPr lang="fr-FR" sz="2200" dirty="0">
                <a:latin typeface="Arial" panose="020B0604020202020204" pitchFamily="34" charset="0"/>
                <a:cs typeface="Arial" panose="020B0604020202020204" pitchFamily="34" charset="0"/>
              </a:rPr>
              <a:t> », qui traite l'élection comme une course de chevaux.</a:t>
            </a:r>
          </a:p>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Les sondages orientent moins les opinions partisanes et électorales, voire la participation à tel ou tel scrutin, qu'ils ne participent à la diffusion d'une distance au vote.</a:t>
            </a:r>
          </a:p>
        </p:txBody>
      </p:sp>
    </p:spTree>
    <p:extLst>
      <p:ext uri="{BB962C8B-B14F-4D97-AF65-F5344CB8AC3E}">
        <p14:creationId xmlns:p14="http://schemas.microsoft.com/office/powerpoint/2010/main" val="24590683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Bibliographie</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5940088"/>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200" dirty="0">
                <a:latin typeface="Arial" panose="020B0604020202020204" pitchFamily="34" charset="0"/>
                <a:cs typeface="Arial" panose="020B0604020202020204" pitchFamily="34" charset="0"/>
              </a:rPr>
              <a:t>Les références bibliographiques qui figurent dans le diaporama</a:t>
            </a:r>
          </a:p>
          <a:p>
            <a:pPr marL="715963" indent="-179388">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Céline Braconnier, Jean-Yves Dormagen, et Daniella de Castro Rocha. « </a:t>
            </a:r>
            <a:r>
              <a:rPr lang="fr-FR" sz="2200" i="1" dirty="0">
                <a:latin typeface="Arial" panose="020B0604020202020204" pitchFamily="34" charset="0"/>
                <a:cs typeface="Arial" panose="020B0604020202020204" pitchFamily="34" charset="0"/>
                <a:hlinkClick r:id="rId8"/>
              </a:rPr>
              <a:t>Quand les milieux populaires se rendent aux urnes. Mobilisation  électorale dans un quartier pauvre de Brasilia</a:t>
            </a:r>
            <a:r>
              <a:rPr lang="fr-FR" sz="2200" i="1" dirty="0">
                <a:latin typeface="Arial" panose="020B0604020202020204" pitchFamily="34" charset="0"/>
                <a:cs typeface="Arial" panose="020B0604020202020204" pitchFamily="34" charset="0"/>
              </a:rPr>
              <a:t> </a:t>
            </a:r>
            <a:r>
              <a:rPr lang="fr-FR" sz="2200" dirty="0">
                <a:latin typeface="Arial" panose="020B0604020202020204" pitchFamily="34" charset="0"/>
                <a:cs typeface="Arial" panose="020B0604020202020204" pitchFamily="34" charset="0"/>
              </a:rPr>
              <a:t>», Revue française de science politique, vol. vol.63, n°3, 2013, pp. 487-518.).</a:t>
            </a:r>
          </a:p>
          <a:p>
            <a:pPr marL="715963" indent="-179388">
              <a:spcBef>
                <a:spcPts val="600"/>
              </a:spcBef>
              <a:buClr>
                <a:srgbClr val="7030A0"/>
              </a:buClr>
              <a:buFont typeface="Arial" panose="020B0604020202020204" pitchFamily="34" charset="0"/>
              <a:buChar char="•"/>
            </a:pPr>
            <a:r>
              <a:rPr lang="fr-FR" sz="2400" spc="-5" dirty="0">
                <a:latin typeface="Arial" panose="020B0604020202020204" pitchFamily="34" charset="0"/>
                <a:cs typeface="Arial" panose="020B0604020202020204" pitchFamily="34" charset="0"/>
              </a:rPr>
              <a:t>Alain Lancelot, « </a:t>
            </a:r>
            <a:r>
              <a:rPr lang="fr-FR" sz="2400" i="1" spc="-5" dirty="0">
                <a:latin typeface="Arial" panose="020B0604020202020204" pitchFamily="34" charset="0"/>
                <a:cs typeface="Arial" panose="020B0604020202020204" pitchFamily="34" charset="0"/>
              </a:rPr>
              <a:t>L’abstentionnisme électoral </a:t>
            </a:r>
            <a:r>
              <a:rPr lang="fr-FR" sz="2400" i="1" dirty="0">
                <a:latin typeface="Arial" panose="020B0604020202020204" pitchFamily="34" charset="0"/>
                <a:cs typeface="Arial" panose="020B0604020202020204" pitchFamily="34" charset="0"/>
              </a:rPr>
              <a:t>en </a:t>
            </a:r>
            <a:r>
              <a:rPr lang="fr-FR" sz="2400" i="1" spc="5" dirty="0">
                <a:latin typeface="Arial" panose="020B0604020202020204" pitchFamily="34" charset="0"/>
                <a:cs typeface="Arial" panose="020B0604020202020204" pitchFamily="34" charset="0"/>
              </a:rPr>
              <a:t>France »</a:t>
            </a:r>
            <a:r>
              <a:rPr lang="fr-FR" sz="2400" spc="5" dirty="0">
                <a:latin typeface="Arial" panose="020B0604020202020204" pitchFamily="34" charset="0"/>
                <a:cs typeface="Arial" panose="020B0604020202020204" pitchFamily="34" charset="0"/>
              </a:rPr>
              <a:t>,</a:t>
            </a:r>
            <a:r>
              <a:rPr lang="fr-FR" sz="2400" spc="35" dirty="0">
                <a:latin typeface="Arial" panose="020B0604020202020204" pitchFamily="34" charset="0"/>
                <a:cs typeface="Arial" panose="020B0604020202020204" pitchFamily="34" charset="0"/>
              </a:rPr>
              <a:t> Presses de Sciences Po, </a:t>
            </a:r>
            <a:r>
              <a:rPr lang="fr-FR" sz="2400" spc="-5" dirty="0">
                <a:latin typeface="Arial" panose="020B0604020202020204" pitchFamily="34" charset="0"/>
                <a:cs typeface="Arial" panose="020B0604020202020204" pitchFamily="34" charset="0"/>
              </a:rPr>
              <a:t>1968.</a:t>
            </a:r>
          </a:p>
          <a:p>
            <a:pPr marL="715963" indent="-179388">
              <a:spcBef>
                <a:spcPts val="600"/>
              </a:spcBef>
              <a:buClr>
                <a:srgbClr val="7030A0"/>
              </a:buClr>
              <a:buFont typeface="Arial" panose="020B0604020202020204" pitchFamily="34" charset="0"/>
              <a:buChar char="•"/>
            </a:pPr>
            <a:r>
              <a:rPr lang="fr-FR" sz="2400" spc="-5" dirty="0">
                <a:latin typeface="Arial" panose="020B0604020202020204" pitchFamily="34" charset="0"/>
                <a:cs typeface="Arial" panose="020B0604020202020204" pitchFamily="34" charset="0"/>
              </a:rPr>
              <a:t>André Siegfried, « </a:t>
            </a:r>
            <a:r>
              <a:rPr lang="fr-FR" sz="2400" i="1" spc="-5" dirty="0">
                <a:latin typeface="Arial" panose="020B0604020202020204" pitchFamily="34" charset="0"/>
                <a:cs typeface="Arial" panose="020B0604020202020204" pitchFamily="34" charset="0"/>
                <a:hlinkClick r:id="rId9"/>
              </a:rPr>
              <a:t>Tableau politique de la France de l'Ouest sous la IIIe République</a:t>
            </a:r>
            <a:r>
              <a:rPr lang="fr-FR" sz="2400" spc="-5" dirty="0">
                <a:latin typeface="Arial" panose="020B0604020202020204" pitchFamily="34" charset="0"/>
                <a:cs typeface="Arial" panose="020B0604020202020204" pitchFamily="34" charset="0"/>
              </a:rPr>
              <a:t> », Parlement[s], Revue d'histoire politique 2014/2 (n° HS 10), </a:t>
            </a:r>
            <a:br>
              <a:rPr lang="fr-FR" sz="2400" spc="-5" dirty="0">
                <a:latin typeface="Arial" panose="020B0604020202020204" pitchFamily="34" charset="0"/>
                <a:cs typeface="Arial" panose="020B0604020202020204" pitchFamily="34" charset="0"/>
              </a:rPr>
            </a:br>
            <a:r>
              <a:rPr lang="fr-FR" sz="2400" spc="-5" dirty="0">
                <a:latin typeface="Arial" panose="020B0604020202020204" pitchFamily="34" charset="0"/>
                <a:cs typeface="Arial" panose="020B0604020202020204" pitchFamily="34" charset="0"/>
              </a:rPr>
              <a:t>pages 159 à 164  (1913). </a:t>
            </a:r>
          </a:p>
          <a:p>
            <a:pPr marL="715963" indent="-179388">
              <a:spcBef>
                <a:spcPts val="600"/>
              </a:spcBef>
              <a:buClr>
                <a:srgbClr val="7030A0"/>
              </a:buClr>
              <a:buFont typeface="Arial" panose="020B0604020202020204" pitchFamily="34" charset="0"/>
              <a:buChar char="•"/>
            </a:pPr>
            <a:r>
              <a:rPr lang="en-US" sz="2400" dirty="0">
                <a:latin typeface="Arial" panose="020B0604020202020204" pitchFamily="34" charset="0"/>
                <a:cs typeface="Arial" panose="020B0604020202020204" pitchFamily="34" charset="0"/>
              </a:rPr>
              <a:t>P. Lazarsfeld, B. Berelson, W. Mc Phee,  « </a:t>
            </a:r>
            <a:r>
              <a:rPr lang="en-US" sz="2400" i="1" dirty="0">
                <a:latin typeface="Arial" panose="020B0604020202020204" pitchFamily="34" charset="0"/>
                <a:cs typeface="Arial" panose="020B0604020202020204" pitchFamily="34" charset="0"/>
              </a:rPr>
              <a:t>Voting. A study of opinion formation in a presidential campaign</a:t>
            </a:r>
            <a:r>
              <a:rPr lang="en-US" sz="2400" dirty="0">
                <a:latin typeface="Arial" panose="020B0604020202020204" pitchFamily="34" charset="0"/>
                <a:cs typeface="Arial" panose="020B0604020202020204" pitchFamily="34" charset="0"/>
              </a:rPr>
              <a:t> », University Of Chicago Press, 1954.</a:t>
            </a:r>
          </a:p>
          <a:p>
            <a:pPr marL="715963" indent="-17938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Guy Michelat et Michel Simon, « </a:t>
            </a:r>
            <a:r>
              <a:rPr lang="fr-FR" sz="2400" i="1" dirty="0">
                <a:latin typeface="Arial" panose="020B0604020202020204" pitchFamily="34" charset="0"/>
                <a:cs typeface="Arial" panose="020B0604020202020204" pitchFamily="34" charset="0"/>
              </a:rPr>
              <a:t>Classe, religion et comportement politique</a:t>
            </a:r>
            <a:r>
              <a:rPr lang="fr-FR" sz="2400" dirty="0">
                <a:latin typeface="Arial" panose="020B0604020202020204" pitchFamily="34" charset="0"/>
                <a:cs typeface="Arial" panose="020B0604020202020204" pitchFamily="34" charset="0"/>
              </a:rPr>
              <a:t> », </a:t>
            </a:r>
            <a:r>
              <a:rPr lang="fr-FR" sz="2400" spc="35" dirty="0">
                <a:latin typeface="Arial" panose="020B0604020202020204" pitchFamily="34" charset="0"/>
                <a:cs typeface="Arial" panose="020B0604020202020204" pitchFamily="34" charset="0"/>
              </a:rPr>
              <a:t>Presses de Sciences Po, </a:t>
            </a:r>
            <a:r>
              <a:rPr lang="fr-FR" sz="2400" dirty="0">
                <a:latin typeface="Arial" panose="020B0604020202020204" pitchFamily="34" charset="0"/>
                <a:cs typeface="Arial" panose="020B0604020202020204" pitchFamily="34" charset="0"/>
              </a:rPr>
              <a:t>1977.</a:t>
            </a:r>
          </a:p>
          <a:p>
            <a:pPr marL="715963" indent="-179388">
              <a:spcBef>
                <a:spcPts val="600"/>
              </a:spcBef>
              <a:buClr>
                <a:srgbClr val="7030A0"/>
              </a:buClr>
              <a:buFont typeface="Arial" panose="020B0604020202020204" pitchFamily="34" charset="0"/>
              <a:buChar char="•"/>
            </a:pPr>
            <a:endParaRPr lang="fr-F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80705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Bibliographie</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5770811"/>
          </a:xfrm>
          <a:prstGeom prst="rect">
            <a:avLst/>
          </a:prstGeom>
          <a:noFill/>
        </p:spPr>
        <p:txBody>
          <a:bodyPr wrap="square">
            <a:spAutoFit/>
          </a:bodyPr>
          <a:lstStyle/>
          <a:p>
            <a:pPr marL="715963" indent="-179388">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Guy  Michelat et Michel Simon, « </a:t>
            </a:r>
            <a:r>
              <a:rPr lang="fr-FR" sz="2200" i="1" dirty="0">
                <a:latin typeface="Arial" panose="020B0604020202020204" pitchFamily="34" charset="0"/>
                <a:cs typeface="Arial" panose="020B0604020202020204" pitchFamily="34" charset="0"/>
                <a:hlinkClick r:id="rId8"/>
              </a:rPr>
              <a:t>Déterminations socio-économiques, organisations symboliques et comportement électoral </a:t>
            </a:r>
            <a:r>
              <a:rPr lang="fr-FR" sz="2200" dirty="0">
                <a:latin typeface="Arial" panose="020B0604020202020204" pitchFamily="34" charset="0"/>
                <a:cs typeface="Arial" panose="020B0604020202020204" pitchFamily="34" charset="0"/>
              </a:rPr>
              <a:t>», Revue française de science politique, vol.26, n°1, 1985.</a:t>
            </a:r>
          </a:p>
          <a:p>
            <a:pPr marL="715963" indent="-179388">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Nonna Mayer, « </a:t>
            </a:r>
            <a:r>
              <a:rPr lang="fr-FR" sz="2200" i="1" dirty="0">
                <a:latin typeface="Arial" panose="020B0604020202020204" pitchFamily="34" charset="0"/>
                <a:cs typeface="Arial" panose="020B0604020202020204" pitchFamily="34" charset="0"/>
                <a:hlinkClick r:id="rId9"/>
              </a:rPr>
              <a:t>La boutique contre la gauche</a:t>
            </a:r>
            <a:r>
              <a:rPr lang="fr-FR" sz="2200" i="1" dirty="0">
                <a:latin typeface="Arial" panose="020B0604020202020204" pitchFamily="34" charset="0"/>
                <a:cs typeface="Arial" panose="020B0604020202020204" pitchFamily="34" charset="0"/>
              </a:rPr>
              <a:t> </a:t>
            </a:r>
            <a:r>
              <a:rPr lang="fr-FR" sz="2200" dirty="0">
                <a:latin typeface="Arial" panose="020B0604020202020204" pitchFamily="34" charset="0"/>
                <a:cs typeface="Arial" panose="020B0604020202020204" pitchFamily="34" charset="0"/>
              </a:rPr>
              <a:t>», Revue française de sociologie  Année 1988  29-3  pp. 533-536.</a:t>
            </a:r>
          </a:p>
          <a:p>
            <a:pPr marL="715963" indent="-179388">
              <a:spcBef>
                <a:spcPts val="600"/>
              </a:spcBef>
              <a:buClr>
                <a:srgbClr val="7030A0"/>
              </a:buClr>
              <a:buFont typeface="Arial" panose="020B0604020202020204" pitchFamily="34" charset="0"/>
              <a:buChar char="•"/>
            </a:pPr>
            <a:r>
              <a:rPr lang="en-US" sz="2200" dirty="0">
                <a:latin typeface="Arial" panose="020B0604020202020204" pitchFamily="34" charset="0"/>
                <a:cs typeface="Arial" panose="020B0604020202020204" pitchFamily="34" charset="0"/>
              </a:rPr>
              <a:t>N. Nie et al., </a:t>
            </a:r>
            <a:r>
              <a:rPr lang="fr-FR" sz="2200" dirty="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The  Changing American Voter </a:t>
            </a:r>
            <a:r>
              <a:rPr lang="fr-FR" sz="2200" dirty="0">
                <a:latin typeface="Arial" panose="020B0604020202020204" pitchFamily="34" charset="0"/>
                <a:cs typeface="Arial" panose="020B0604020202020204" pitchFamily="34" charset="0"/>
              </a:rPr>
              <a:t>»</a:t>
            </a:r>
            <a:r>
              <a:rPr lang="en-US" sz="2200" dirty="0">
                <a:latin typeface="Arial" panose="020B0604020202020204" pitchFamily="34" charset="0"/>
                <a:cs typeface="Arial" panose="020B0604020202020204" pitchFamily="34" charset="0"/>
              </a:rPr>
              <a:t>, 1976.</a:t>
            </a:r>
          </a:p>
          <a:p>
            <a:pPr marL="715963" indent="-179388">
              <a:spcBef>
                <a:spcPts val="600"/>
              </a:spcBef>
              <a:buClr>
                <a:srgbClr val="7030A0"/>
              </a:buClr>
              <a:buFont typeface="Arial" panose="020B0604020202020204" pitchFamily="34" charset="0"/>
              <a:buChar char="•"/>
            </a:pPr>
            <a:r>
              <a:rPr lang="en-US" sz="2200" dirty="0">
                <a:latin typeface="Arial" panose="020B0604020202020204" pitchFamily="34" charset="0"/>
                <a:cs typeface="Arial" panose="020B0604020202020204" pitchFamily="34" charset="0"/>
              </a:rPr>
              <a:t>Anthony Downs, </a:t>
            </a:r>
            <a:r>
              <a:rPr lang="fr-FR" sz="2200" dirty="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hlinkClick r:id="rId10"/>
              </a:rPr>
              <a:t>An Economic Theory of Democracy</a:t>
            </a:r>
            <a:r>
              <a:rPr lang="en-US" sz="2200" dirty="0">
                <a:latin typeface="Arial" panose="020B0604020202020204" pitchFamily="34" charset="0"/>
                <a:cs typeface="Arial" panose="020B0604020202020204" pitchFamily="34" charset="0"/>
              </a:rPr>
              <a:t> </a:t>
            </a:r>
            <a:r>
              <a:rPr lang="fr-FR" sz="2200" dirty="0">
                <a:latin typeface="Arial" panose="020B0604020202020204" pitchFamily="34" charset="0"/>
                <a:cs typeface="Arial" panose="020B0604020202020204" pitchFamily="34" charset="0"/>
              </a:rPr>
              <a:t>»</a:t>
            </a:r>
            <a:r>
              <a:rPr lang="en-US" sz="2200" dirty="0">
                <a:latin typeface="Arial" panose="020B0604020202020204" pitchFamily="34" charset="0"/>
                <a:cs typeface="Arial" panose="020B0604020202020204" pitchFamily="34" charset="0"/>
              </a:rPr>
              <a:t>, 1957.</a:t>
            </a:r>
          </a:p>
          <a:p>
            <a:pPr marL="715963" indent="-179388">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David Butler et Donald Stokes, « Political Change in Britain: </a:t>
            </a:r>
            <a:r>
              <a:rPr lang="en-US" sz="2200" dirty="0">
                <a:latin typeface="Arial" panose="020B0604020202020204" pitchFamily="34" charset="0"/>
                <a:cs typeface="Arial" panose="020B0604020202020204" pitchFamily="34" charset="0"/>
              </a:rPr>
              <a:t>The Evolution of Electoral Choice</a:t>
            </a:r>
            <a:r>
              <a:rPr lang="fr-FR" sz="2200" dirty="0">
                <a:latin typeface="Arial" panose="020B0604020202020204" pitchFamily="34" charset="0"/>
                <a:cs typeface="Arial" panose="020B0604020202020204" pitchFamily="34" charset="0"/>
              </a:rPr>
              <a:t> », 1969.</a:t>
            </a:r>
          </a:p>
          <a:p>
            <a:pPr marL="715963" indent="-179388">
              <a:spcBef>
                <a:spcPts val="600"/>
              </a:spcBef>
              <a:buClr>
                <a:srgbClr val="7030A0"/>
              </a:buClr>
              <a:buFont typeface="Arial" panose="020B0604020202020204" pitchFamily="34" charset="0"/>
              <a:buChar char="•"/>
            </a:pPr>
            <a:r>
              <a:rPr lang="en-US" sz="2200" dirty="0">
                <a:latin typeface="Arial" panose="020B0604020202020204" pitchFamily="34" charset="0"/>
                <a:cs typeface="Arial" panose="020B0604020202020204" pitchFamily="34" charset="0"/>
              </a:rPr>
              <a:t>Samuel Popkin, </a:t>
            </a:r>
            <a:r>
              <a:rPr lang="fr-FR" sz="2200" dirty="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Reasoning Voter</a:t>
            </a:r>
            <a:r>
              <a:rPr lang="fr-FR" sz="2200" dirty="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 1991.</a:t>
            </a:r>
          </a:p>
          <a:p>
            <a:pPr marL="715963" indent="-179388">
              <a:spcBef>
                <a:spcPts val="600"/>
              </a:spcBef>
              <a:buClr>
                <a:srgbClr val="7030A0"/>
              </a:buClr>
              <a:buFont typeface="Arial" panose="020B0604020202020204" pitchFamily="34" charset="0"/>
              <a:buChar char="•"/>
            </a:pPr>
            <a:r>
              <a:rPr lang="fr-FR" sz="2400" dirty="0">
                <a:latin typeface="Carlito"/>
                <a:cs typeface="Carlito"/>
              </a:rPr>
              <a:t>Jean-Luc Parodi, </a:t>
            </a:r>
            <a:r>
              <a:rPr lang="fr-FR" sz="2400" spc="5" dirty="0">
                <a:latin typeface="Carlito"/>
                <a:cs typeface="Carlito"/>
              </a:rPr>
              <a:t>« D</a:t>
            </a:r>
            <a:r>
              <a:rPr lang="fr-FR" sz="2400" dirty="0">
                <a:latin typeface="Carlito"/>
                <a:cs typeface="Carlito"/>
              </a:rPr>
              <a:t>ans </a:t>
            </a:r>
            <a:r>
              <a:rPr lang="fr-FR" sz="2400" spc="5" dirty="0">
                <a:latin typeface="Carlito"/>
                <a:cs typeface="Carlito"/>
              </a:rPr>
              <a:t>la </a:t>
            </a:r>
            <a:r>
              <a:rPr lang="fr-FR" sz="2400" dirty="0">
                <a:latin typeface="Carlito"/>
                <a:cs typeface="Carlito"/>
              </a:rPr>
              <a:t>logique des élections intermédiaires », Revue politique</a:t>
            </a:r>
            <a:r>
              <a:rPr lang="fr-FR" sz="2400" spc="360" dirty="0">
                <a:latin typeface="Carlito"/>
                <a:cs typeface="Carlito"/>
              </a:rPr>
              <a:t> </a:t>
            </a:r>
            <a:r>
              <a:rPr lang="fr-FR" sz="2400" dirty="0">
                <a:latin typeface="Carlito"/>
                <a:cs typeface="Carlito"/>
              </a:rPr>
              <a:t>et parlementaire, n° 903,</a:t>
            </a:r>
            <a:r>
              <a:rPr lang="fr-FR" sz="2400" spc="-15" dirty="0">
                <a:latin typeface="Carlito"/>
                <a:cs typeface="Carlito"/>
              </a:rPr>
              <a:t> </a:t>
            </a:r>
            <a:r>
              <a:rPr lang="fr-FR" sz="2400" spc="-5" dirty="0">
                <a:latin typeface="Carlito"/>
                <a:cs typeface="Carlito"/>
              </a:rPr>
              <a:t>1983.</a:t>
            </a:r>
          </a:p>
          <a:p>
            <a:pPr marL="715963" indent="-179388">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Jean-Luc Parodi, « </a:t>
            </a:r>
            <a:r>
              <a:rPr lang="fr-FR" sz="2200" dirty="0">
                <a:latin typeface="Arial" panose="020B0604020202020204" pitchFamily="34" charset="0"/>
                <a:cs typeface="Arial" panose="020B0604020202020204" pitchFamily="34" charset="0"/>
                <a:hlinkClick r:id="rId11"/>
              </a:rPr>
              <a:t>Les élections « intermédiaires » du printemps 2004 : entre structure et événement</a:t>
            </a:r>
            <a:r>
              <a:rPr lang="fr-FR" sz="2200" dirty="0">
                <a:latin typeface="Arial" panose="020B0604020202020204" pitchFamily="34" charset="0"/>
                <a:cs typeface="Arial" panose="020B0604020202020204" pitchFamily="34" charset="0"/>
              </a:rPr>
              <a:t> », Revue française de science politique 2004/4 (Vol. 54), p. 533 à 543.</a:t>
            </a:r>
          </a:p>
        </p:txBody>
      </p:sp>
    </p:spTree>
    <p:extLst>
      <p:ext uri="{BB962C8B-B14F-4D97-AF65-F5344CB8AC3E}">
        <p14:creationId xmlns:p14="http://schemas.microsoft.com/office/powerpoint/2010/main" val="1334641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447307"/>
            <a:ext cx="9949339"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Voter : une  affaire  individuelle ou  collective ?</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360000" y="1437318"/>
            <a:ext cx="11739477" cy="6017032"/>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Les liens avec le programme de SSP</a:t>
            </a:r>
          </a:p>
          <a:p>
            <a:pPr marL="719138"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L’actuel programme de SSP, dans le chapitre 2.3 </a:t>
            </a:r>
            <a:r>
              <a:rPr lang="fr-FR" sz="2400" i="1" dirty="0">
                <a:latin typeface="Arial" panose="020B0604020202020204" pitchFamily="34" charset="0"/>
                <a:cs typeface="Arial" panose="020B0604020202020204" pitchFamily="34" charset="0"/>
              </a:rPr>
              <a:t>Comment expliquer le comportement  électoral ?</a:t>
            </a:r>
            <a:r>
              <a:rPr lang="fr-FR" sz="2400" dirty="0">
                <a:latin typeface="Arial" panose="020B0604020202020204" pitchFamily="34" charset="0"/>
                <a:cs typeface="Arial" panose="020B0604020202020204" pitchFamily="34" charset="0"/>
              </a:rPr>
              <a:t>, aborde une partie des problématiques et des notions relatives à ce chapitre, même si la question principale choisie n’est pas la même.</a:t>
            </a:r>
          </a:p>
          <a:p>
            <a:pPr marL="719138"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En particulier, le premier item du nouveau programme reprend assez largement le début des IC, autour des taux d’inscription sur les listes électorales, les taux de participation et/ou d’abstention.</a:t>
            </a:r>
          </a:p>
          <a:p>
            <a:pPr marL="719138"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Les variables lourdes du comportement électoral et le vote sur enjeu, qui étaient des notions de la deuxième colonne ne sont pas citées en tant que telles dans les nouveaux programmes, mais il y est fait indirectement référence.</a:t>
            </a:r>
          </a:p>
          <a:p>
            <a:pPr marL="895350">
              <a:spcBef>
                <a:spcPts val="600"/>
              </a:spcBef>
              <a:buClr>
                <a:srgbClr val="7030A0"/>
              </a:buClr>
            </a:pPr>
            <a:r>
              <a:rPr lang="fr-FR" sz="2400" dirty="0">
                <a:latin typeface="Arial" panose="020B0604020202020204" pitchFamily="34" charset="0"/>
                <a:cs typeface="Arial" panose="020B0604020202020204" pitchFamily="34" charset="0"/>
              </a:rPr>
              <a:t>Ex : « Un affaiblissement ou une recomposition du poids de certaines variables sociales » renvoie sans doute à une discussion autour à l’affaiblissement du poids des « variables lourdes ».</a:t>
            </a:r>
          </a:p>
          <a:p>
            <a:pPr>
              <a:spcBef>
                <a:spcPts val="600"/>
              </a:spcBef>
              <a:buClr>
                <a:srgbClr val="7030A0"/>
              </a:buClr>
            </a:pP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97906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Bibliographie</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1908215"/>
          </a:xfrm>
          <a:prstGeom prst="rect">
            <a:avLst/>
          </a:prstGeom>
          <a:noFill/>
        </p:spPr>
        <p:txBody>
          <a:bodyPr wrap="square">
            <a:spAutoFit/>
          </a:bodyPr>
          <a:lstStyle/>
          <a:p>
            <a:pPr marL="715963" indent="-179388">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Jean-Luc Parodi, « </a:t>
            </a:r>
            <a:r>
              <a:rPr lang="fr-FR" sz="2200" dirty="0">
                <a:latin typeface="Arial" panose="020B0604020202020204" pitchFamily="34" charset="0"/>
                <a:cs typeface="Arial" panose="020B0604020202020204" pitchFamily="34" charset="0"/>
                <a:hlinkClick r:id="rId8"/>
              </a:rPr>
              <a:t>Les élections « intermédiaires » du printemps 2004 : entre structure et événement</a:t>
            </a:r>
            <a:r>
              <a:rPr lang="fr-FR" sz="2200" dirty="0">
                <a:latin typeface="Arial" panose="020B0604020202020204" pitchFamily="34" charset="0"/>
                <a:cs typeface="Arial" panose="020B0604020202020204" pitchFamily="34" charset="0"/>
              </a:rPr>
              <a:t> », Revue française de science politique 2004/4 (Vol. 54), p. 533 à 543.</a:t>
            </a:r>
          </a:p>
          <a:p>
            <a:pPr marL="715963" indent="-179388">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Paul Bois, « Les paysans de l'Ouest », 1971.</a:t>
            </a:r>
          </a:p>
          <a:p>
            <a:pPr marL="719138">
              <a:spcBef>
                <a:spcPts val="600"/>
              </a:spcBef>
              <a:buClr>
                <a:srgbClr val="7030A0"/>
              </a:buClr>
            </a:pPr>
            <a:r>
              <a:rPr lang="fr-FR" sz="2000" dirty="0">
                <a:latin typeface="Arial" panose="020B0604020202020204" pitchFamily="34" charset="0"/>
                <a:cs typeface="Arial" panose="020B0604020202020204" pitchFamily="34" charset="0"/>
              </a:rPr>
              <a:t>Notes biographiques dans </a:t>
            </a:r>
            <a:r>
              <a:rPr lang="fr-FR" sz="2000" i="1" dirty="0">
                <a:latin typeface="Arial" panose="020B0604020202020204" pitchFamily="34" charset="0"/>
                <a:cs typeface="Arial" panose="020B0604020202020204" pitchFamily="34" charset="0"/>
                <a:hlinkClick r:id="rId9"/>
              </a:rPr>
              <a:t>Revue française de science politique</a:t>
            </a:r>
            <a:r>
              <a:rPr lang="fr-FR" sz="2000" dirty="0">
                <a:latin typeface="Arial" panose="020B0604020202020204" pitchFamily="34" charset="0"/>
                <a:cs typeface="Arial" panose="020B0604020202020204" pitchFamily="34" charset="0"/>
              </a:rPr>
              <a:t>, Année 1961, pp. 983-987</a:t>
            </a:r>
          </a:p>
        </p:txBody>
      </p:sp>
    </p:spTree>
    <p:extLst>
      <p:ext uri="{BB962C8B-B14F-4D97-AF65-F5344CB8AC3E}">
        <p14:creationId xmlns:p14="http://schemas.microsoft.com/office/powerpoint/2010/main" val="22590372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Bibliographie</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4847481"/>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200" dirty="0">
                <a:latin typeface="Arial" panose="020B0604020202020204" pitchFamily="34" charset="0"/>
                <a:cs typeface="Arial" panose="020B0604020202020204" pitchFamily="34" charset="0"/>
              </a:rPr>
              <a:t>Des références bibliographiques complémentaires</a:t>
            </a:r>
          </a:p>
          <a:p>
            <a:pPr marL="719138" indent="-177800">
              <a:spcBef>
                <a:spcPts val="600"/>
              </a:spcBef>
              <a:buClr>
                <a:srgbClr val="7030A0"/>
              </a:buClr>
              <a:buFont typeface="Arial" panose="020B0604020202020204" pitchFamily="34" charset="0"/>
              <a:buChar char="•"/>
            </a:pPr>
            <a:r>
              <a:rPr lang="fr-FR" sz="2000" dirty="0">
                <a:latin typeface="Arial" panose="020B0604020202020204" pitchFamily="34" charset="0"/>
                <a:cs typeface="Arial" panose="020B0604020202020204" pitchFamily="34" charset="0"/>
              </a:rPr>
              <a:t>Céline Braconnier et al. « </a:t>
            </a:r>
            <a:r>
              <a:rPr lang="fr-FR" sz="2000" dirty="0">
                <a:latin typeface="Arial" panose="020B0604020202020204" pitchFamily="34" charset="0"/>
                <a:cs typeface="Arial" panose="020B0604020202020204" pitchFamily="34" charset="0"/>
                <a:hlinkClick r:id="rId8"/>
              </a:rPr>
              <a:t>Sociologie de la mal-inscription et de ses conséquences sur la  participation électorale</a:t>
            </a:r>
            <a:r>
              <a:rPr lang="fr-FR" sz="2000" dirty="0">
                <a:latin typeface="Arial" panose="020B0604020202020204" pitchFamily="34" charset="0"/>
                <a:cs typeface="Arial" panose="020B0604020202020204" pitchFamily="34" charset="0"/>
              </a:rPr>
              <a:t> », Revue française de sociologie, vol. 57, n</a:t>
            </a:r>
            <a:r>
              <a:rPr lang="fr-FR" sz="1600" dirty="0">
                <a:latin typeface="Arial" panose="020B0604020202020204" pitchFamily="34" charset="0"/>
                <a:cs typeface="Arial" panose="020B0604020202020204" pitchFamily="34" charset="0"/>
              </a:rPr>
              <a:t>°</a:t>
            </a:r>
            <a:r>
              <a:rPr lang="fr-FR" sz="2000" dirty="0">
                <a:latin typeface="Arial" panose="020B0604020202020204" pitchFamily="34" charset="0"/>
                <a:cs typeface="Arial" panose="020B0604020202020204" pitchFamily="34" charset="0"/>
              </a:rPr>
              <a:t>1, 2016, pp. 17-44.</a:t>
            </a:r>
          </a:p>
          <a:p>
            <a:pPr marL="719138" indent="-177800">
              <a:spcBef>
                <a:spcPts val="600"/>
              </a:spcBef>
              <a:buClr>
                <a:srgbClr val="7030A0"/>
              </a:buClr>
              <a:buFont typeface="Arial" panose="020B0604020202020204" pitchFamily="34" charset="0"/>
              <a:buChar char="•"/>
            </a:pPr>
            <a:r>
              <a:rPr lang="fr-FR" sz="2000" dirty="0">
                <a:latin typeface="Arial" panose="020B0604020202020204" pitchFamily="34" charset="0"/>
                <a:cs typeface="Arial" panose="020B0604020202020204" pitchFamily="34" charset="0"/>
              </a:rPr>
              <a:t>Céline Braconnier, Baptiste Coulmont, et Jean-Yves Dormagen. « </a:t>
            </a:r>
            <a:r>
              <a:rPr lang="fr-FR" sz="2000" dirty="0">
                <a:latin typeface="Arial" panose="020B0604020202020204" pitchFamily="34" charset="0"/>
                <a:cs typeface="Arial" panose="020B0604020202020204" pitchFamily="34" charset="0"/>
                <a:hlinkClick r:id="rId9"/>
              </a:rPr>
              <a:t>Toujours pas de chrysanthèmes pour les variables lourdes de la participation électorale. Chute de la participation et  augmentation des inégalités électorales au printemps 2017</a:t>
            </a:r>
            <a:r>
              <a:rPr lang="fr-FR" sz="2000" dirty="0">
                <a:latin typeface="Arial" panose="020B0604020202020204" pitchFamily="34" charset="0"/>
                <a:cs typeface="Arial" panose="020B0604020202020204" pitchFamily="34" charset="0"/>
              </a:rPr>
              <a:t> », Revue française de science  politique, vol. vol. 67, n°6, 2017, pp. 1023-1040.</a:t>
            </a:r>
          </a:p>
          <a:p>
            <a:pPr marL="719138" indent="-177800">
              <a:spcBef>
                <a:spcPts val="600"/>
              </a:spcBef>
              <a:buClr>
                <a:srgbClr val="7030A0"/>
              </a:buClr>
              <a:buFont typeface="Arial" panose="020B0604020202020204" pitchFamily="34" charset="0"/>
              <a:buChar char="•"/>
            </a:pPr>
            <a:r>
              <a:rPr lang="fr-FR" sz="2000" dirty="0">
                <a:latin typeface="Arial" panose="020B0604020202020204" pitchFamily="34" charset="0"/>
                <a:cs typeface="Arial" panose="020B0604020202020204" pitchFamily="34" charset="0"/>
              </a:rPr>
              <a:t>Céline Braconnier, Jean-Yves Dormagen, et Daniella de Castro Rocha. « </a:t>
            </a:r>
            <a:r>
              <a:rPr lang="fr-FR" sz="2000" dirty="0">
                <a:latin typeface="Arial" panose="020B0604020202020204" pitchFamily="34" charset="0"/>
                <a:cs typeface="Arial" panose="020B0604020202020204" pitchFamily="34" charset="0"/>
                <a:hlinkClick r:id="rId10"/>
              </a:rPr>
              <a:t>Quand les milieux  populaires se rendent aux urnes. Mobilisation électorale dans un quartier pauvre de  Brasilia</a:t>
            </a:r>
            <a:r>
              <a:rPr lang="fr-FR" sz="2000" dirty="0">
                <a:latin typeface="Arial" panose="020B0604020202020204" pitchFamily="34" charset="0"/>
                <a:cs typeface="Arial" panose="020B0604020202020204" pitchFamily="34" charset="0"/>
              </a:rPr>
              <a:t> », Revue française de science politique, vol. vol.63, n°3, 2013, pp. 487-518.</a:t>
            </a:r>
          </a:p>
          <a:p>
            <a:pPr marL="719138" indent="-177800">
              <a:spcBef>
                <a:spcPts val="600"/>
              </a:spcBef>
              <a:buClr>
                <a:srgbClr val="7030A0"/>
              </a:buClr>
              <a:buFont typeface="Arial" panose="020B0604020202020204" pitchFamily="34" charset="0"/>
              <a:buChar char="•"/>
            </a:pPr>
            <a:r>
              <a:rPr lang="fr-FR" sz="2000" dirty="0">
                <a:latin typeface="Arial" panose="020B0604020202020204" pitchFamily="34" charset="0"/>
                <a:cs typeface="Arial" panose="020B0604020202020204" pitchFamily="34" charset="0"/>
              </a:rPr>
              <a:t>Nonna Mayer, Daniel Boy. « </a:t>
            </a:r>
            <a:r>
              <a:rPr lang="fr-FR" sz="2000" dirty="0">
                <a:latin typeface="Arial" panose="020B0604020202020204" pitchFamily="34" charset="0"/>
                <a:cs typeface="Arial" panose="020B0604020202020204" pitchFamily="34" charset="0"/>
                <a:hlinkClick r:id="rId11"/>
              </a:rPr>
              <a:t>Les ”variables lourdes” en sociologie électorale</a:t>
            </a:r>
            <a:r>
              <a:rPr lang="fr-FR" sz="2000" dirty="0">
                <a:latin typeface="Arial" panose="020B0604020202020204" pitchFamily="34" charset="0"/>
                <a:cs typeface="Arial" panose="020B0604020202020204" pitchFamily="34" charset="0"/>
              </a:rPr>
              <a:t> ». Enquête, n°5,  1997, pp.109-122.</a:t>
            </a:r>
          </a:p>
          <a:p>
            <a:pPr marL="719138" indent="-177800">
              <a:spcBef>
                <a:spcPts val="600"/>
              </a:spcBef>
              <a:buClr>
                <a:srgbClr val="7030A0"/>
              </a:buClr>
              <a:buFont typeface="Arial" panose="020B0604020202020204" pitchFamily="34" charset="0"/>
              <a:buChar char="•"/>
            </a:pPr>
            <a:r>
              <a:rPr lang="fr-FR" sz="2000" dirty="0">
                <a:latin typeface="Arial" panose="020B0604020202020204" pitchFamily="34" charset="0"/>
                <a:cs typeface="Arial" panose="020B0604020202020204" pitchFamily="34" charset="0"/>
              </a:rPr>
              <a:t>Anne Muxel, « </a:t>
            </a:r>
            <a:r>
              <a:rPr lang="fr-FR" sz="2000" dirty="0">
                <a:latin typeface="Arial" panose="020B0604020202020204" pitchFamily="34" charset="0"/>
                <a:cs typeface="Arial" panose="020B0604020202020204" pitchFamily="34" charset="0"/>
                <a:hlinkClick r:id="rId12"/>
              </a:rPr>
              <a:t>L'abstention : déficit démocratique ou vitalité politique ?</a:t>
            </a:r>
            <a:r>
              <a:rPr lang="fr-FR" sz="2000" dirty="0">
                <a:latin typeface="Arial" panose="020B0604020202020204" pitchFamily="34" charset="0"/>
                <a:cs typeface="Arial" panose="020B0604020202020204" pitchFamily="34" charset="0"/>
              </a:rPr>
              <a:t> », Pouvoirs, vol. 120, n°1, 2007, pp. 43-55.</a:t>
            </a:r>
          </a:p>
        </p:txBody>
      </p:sp>
    </p:spTree>
    <p:extLst>
      <p:ext uri="{BB962C8B-B14F-4D97-AF65-F5344CB8AC3E}">
        <p14:creationId xmlns:p14="http://schemas.microsoft.com/office/powerpoint/2010/main" val="25951145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Bibliographie</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4801314"/>
          </a:xfrm>
          <a:prstGeom prst="rect">
            <a:avLst/>
          </a:prstGeom>
          <a:noFill/>
        </p:spPr>
        <p:txBody>
          <a:bodyPr wrap="square">
            <a:spAutoFit/>
          </a:bodyPr>
          <a:lstStyle/>
          <a:p>
            <a:pPr marL="12700" lvl="0">
              <a:spcBef>
                <a:spcPts val="100"/>
              </a:spcBef>
              <a:tabLst>
                <a:tab pos="241300" algn="l"/>
              </a:tabLst>
            </a:pPr>
            <a:r>
              <a:rPr lang="fr-FR" sz="2400" dirty="0">
                <a:solidFill>
                  <a:srgbClr val="7030A0"/>
                </a:solidFill>
                <a:latin typeface="Arial" panose="020B0604020202020204" pitchFamily="34" charset="0"/>
                <a:cs typeface="Arial" panose="020B0604020202020204" pitchFamily="34" charset="0"/>
              </a:rPr>
              <a:t>⁞ </a:t>
            </a:r>
            <a:r>
              <a:rPr lang="fr-FR" sz="2400" spc="-5" dirty="0">
                <a:solidFill>
                  <a:prstClr val="black"/>
                </a:solidFill>
                <a:latin typeface="Carlito"/>
                <a:cs typeface="Carlito"/>
              </a:rPr>
              <a:t>Pour les données statistiques sur la participation électorale</a:t>
            </a:r>
            <a:r>
              <a:rPr lang="fr-FR" sz="2400" spc="-35" dirty="0">
                <a:solidFill>
                  <a:prstClr val="black"/>
                </a:solidFill>
                <a:latin typeface="Carlito"/>
                <a:cs typeface="Carlito"/>
              </a:rPr>
              <a:t> </a:t>
            </a:r>
            <a:r>
              <a:rPr lang="fr-FR" sz="2400" dirty="0">
                <a:solidFill>
                  <a:prstClr val="black"/>
                </a:solidFill>
                <a:latin typeface="Carlito"/>
                <a:cs typeface="Carlito"/>
              </a:rPr>
              <a:t>:</a:t>
            </a:r>
            <a:endParaRPr lang="fr-FR" sz="2200" dirty="0">
              <a:latin typeface="Arial" panose="020B0604020202020204" pitchFamily="34" charset="0"/>
              <a:cs typeface="Arial" panose="020B0604020202020204" pitchFamily="34" charset="0"/>
            </a:endParaRPr>
          </a:p>
          <a:p>
            <a:pPr marL="719138" indent="-177800">
              <a:spcBef>
                <a:spcPts val="600"/>
              </a:spcBef>
              <a:buClr>
                <a:srgbClr val="7030A0"/>
              </a:buClr>
              <a:buFont typeface="Arial" panose="020B0604020202020204" pitchFamily="34" charset="0"/>
              <a:buChar char="•"/>
            </a:pPr>
            <a:r>
              <a:rPr lang="fr-FR" sz="2000" dirty="0">
                <a:latin typeface="Arial" panose="020B0604020202020204" pitchFamily="34" charset="0"/>
                <a:cs typeface="Arial" panose="020B0604020202020204" pitchFamily="34" charset="0"/>
              </a:rPr>
              <a:t>Sébastien Durier, Guillaume Touré, « </a:t>
            </a:r>
            <a:r>
              <a:rPr lang="fr-FR" sz="2000" dirty="0">
                <a:latin typeface="Arial" panose="020B0604020202020204" pitchFamily="34" charset="0"/>
                <a:cs typeface="Arial" panose="020B0604020202020204" pitchFamily="34" charset="0"/>
                <a:hlinkClick r:id="rId8"/>
              </a:rPr>
              <a:t>Inscriptions électorales de 2018 : les trentenaires moins  inscrits que les autres </a:t>
            </a:r>
            <a:r>
              <a:rPr lang="fr-FR" sz="2000" dirty="0">
                <a:latin typeface="Arial" panose="020B0604020202020204" pitchFamily="34" charset="0"/>
                <a:cs typeface="Arial" panose="020B0604020202020204" pitchFamily="34" charset="0"/>
              </a:rPr>
              <a:t>», Enquêtes et études démographiques, Insee FOCUS</a:t>
            </a:r>
          </a:p>
          <a:p>
            <a:pPr marL="719138" indent="-177800">
              <a:spcBef>
                <a:spcPts val="600"/>
              </a:spcBef>
              <a:buClr>
                <a:srgbClr val="7030A0"/>
              </a:buClr>
              <a:buFont typeface="Arial" panose="020B0604020202020204" pitchFamily="34" charset="0"/>
              <a:buChar char="•"/>
            </a:pPr>
            <a:r>
              <a:rPr lang="fr-FR" sz="2000" dirty="0">
                <a:latin typeface="Arial" panose="020B0604020202020204" pitchFamily="34" charset="0"/>
                <a:cs typeface="Arial" panose="020B0604020202020204" pitchFamily="34" charset="0"/>
              </a:rPr>
              <a:t>Chantal Villette, Cyril Hervy, « </a:t>
            </a:r>
            <a:r>
              <a:rPr lang="fr-FR" sz="2000" dirty="0">
                <a:latin typeface="Arial" panose="020B0604020202020204" pitchFamily="34" charset="0"/>
                <a:cs typeface="Arial" panose="020B0604020202020204" pitchFamily="34" charset="0"/>
                <a:hlinkClick r:id="rId9"/>
              </a:rPr>
              <a:t>Recul du nombre d’électeurs en 2018</a:t>
            </a:r>
            <a:r>
              <a:rPr lang="fr-FR" sz="2000" dirty="0">
                <a:latin typeface="Arial" panose="020B0604020202020204" pitchFamily="34" charset="0"/>
                <a:cs typeface="Arial" panose="020B0604020202020204" pitchFamily="34" charset="0"/>
              </a:rPr>
              <a:t> », département de la  démographie, Insee FOCUS,</a:t>
            </a:r>
          </a:p>
          <a:p>
            <a:pPr marL="719138" indent="-177800">
              <a:spcBef>
                <a:spcPts val="600"/>
              </a:spcBef>
              <a:buClr>
                <a:srgbClr val="7030A0"/>
              </a:buClr>
              <a:buFont typeface="Arial" panose="020B0604020202020204" pitchFamily="34" charset="0"/>
              <a:buChar char="•"/>
            </a:pPr>
            <a:r>
              <a:rPr lang="fr-FR" sz="2000" dirty="0">
                <a:latin typeface="Arial" panose="020B0604020202020204" pitchFamily="34" charset="0"/>
                <a:cs typeface="Arial" panose="020B0604020202020204" pitchFamily="34" charset="0"/>
              </a:rPr>
              <a:t>Guillemette Buisson et Sandrine Penant, « </a:t>
            </a:r>
            <a:r>
              <a:rPr lang="fr-FR" sz="2000" dirty="0">
                <a:latin typeface="Arial" panose="020B0604020202020204" pitchFamily="34" charset="0"/>
                <a:cs typeface="Arial" panose="020B0604020202020204" pitchFamily="34" charset="0"/>
                <a:hlinkClick r:id="rId10"/>
              </a:rPr>
              <a:t>Élections présidentielle et législatives de 2017 : neuf  inscrits sur dix ont voté à au moins un tour de scrutin</a:t>
            </a:r>
            <a:r>
              <a:rPr lang="fr-FR" sz="2000" dirty="0">
                <a:latin typeface="Arial" panose="020B0604020202020204" pitchFamily="34" charset="0"/>
                <a:cs typeface="Arial" panose="020B0604020202020204" pitchFamily="34" charset="0"/>
              </a:rPr>
              <a:t> », Insee Première, n°1670, octobre 2017.</a:t>
            </a:r>
          </a:p>
          <a:p>
            <a:pPr marL="719138" indent="-177800">
              <a:spcBef>
                <a:spcPts val="600"/>
              </a:spcBef>
              <a:buClr>
                <a:srgbClr val="7030A0"/>
              </a:buClr>
              <a:buFont typeface="Arial" panose="020B0604020202020204" pitchFamily="34" charset="0"/>
              <a:buChar char="•"/>
            </a:pPr>
            <a:r>
              <a:rPr lang="fr-FR" sz="2000" dirty="0">
                <a:latin typeface="Arial" panose="020B0604020202020204" pitchFamily="34" charset="0"/>
                <a:cs typeface="Arial" panose="020B0604020202020204" pitchFamily="34" charset="0"/>
              </a:rPr>
              <a:t>« Abstention et sociologie de l'électorat au 1er tour des présidentielles 2017. Avril-mai 2017 » </a:t>
            </a:r>
            <a:r>
              <a:rPr lang="fr-FR" sz="2000" dirty="0">
                <a:hlinkClick r:id="rId11"/>
              </a:rPr>
              <a:t>http://ses.ens-lyon.fr</a:t>
            </a:r>
            <a:endParaRPr lang="fr-FR" sz="2000" dirty="0">
              <a:latin typeface="Arial" panose="020B0604020202020204" pitchFamily="34" charset="0"/>
              <a:cs typeface="Arial" panose="020B0604020202020204" pitchFamily="34" charset="0"/>
            </a:endParaRPr>
          </a:p>
          <a:p>
            <a:pPr marL="541338">
              <a:spcBef>
                <a:spcPts val="600"/>
              </a:spcBef>
              <a:buClr>
                <a:srgbClr val="7030A0"/>
              </a:buClr>
            </a:pPr>
            <a:endParaRPr lang="fr-FR" sz="2000" dirty="0">
              <a:latin typeface="Arial" panose="020B0604020202020204" pitchFamily="34" charset="0"/>
              <a:cs typeface="Arial" panose="020B0604020202020204" pitchFamily="34" charset="0"/>
            </a:endParaRPr>
          </a:p>
          <a:p>
            <a:pPr>
              <a:spcBef>
                <a:spcPts val="600"/>
              </a:spcBef>
              <a:buClr>
                <a:srgbClr val="7030A0"/>
              </a:buClr>
            </a:pPr>
            <a:r>
              <a:rPr lang="fr-FR" sz="2000" dirty="0">
                <a:solidFill>
                  <a:srgbClr val="7030A0"/>
                </a:solidFill>
                <a:latin typeface="Arial" panose="020B0604020202020204" pitchFamily="34" charset="0"/>
                <a:cs typeface="Arial" panose="020B0604020202020204" pitchFamily="34" charset="0"/>
              </a:rPr>
              <a:t>    ⁞ </a:t>
            </a:r>
            <a:r>
              <a:rPr lang="fr-FR" sz="2200" dirty="0">
                <a:latin typeface="Arial" panose="020B0604020202020204" pitchFamily="34" charset="0"/>
                <a:cs typeface="Arial" panose="020B0604020202020204" pitchFamily="34" charset="0"/>
              </a:rPr>
              <a:t>Pour une vision synthétique de l’ensemble des enjeux du chapitre :</a:t>
            </a:r>
          </a:p>
          <a:p>
            <a:pPr marL="715963" indent="-179388">
              <a:spcBef>
                <a:spcPts val="600"/>
              </a:spcBef>
              <a:buClr>
                <a:srgbClr val="7030A0"/>
              </a:buClr>
              <a:buFont typeface="Arial" panose="020B0604020202020204" pitchFamily="34" charset="0"/>
              <a:buChar char="•"/>
            </a:pPr>
            <a:r>
              <a:rPr lang="fr-FR" sz="2000" dirty="0">
                <a:latin typeface="Arial" panose="020B0604020202020204" pitchFamily="34" charset="0"/>
                <a:cs typeface="Arial" panose="020B0604020202020204" pitchFamily="34" charset="0"/>
              </a:rPr>
              <a:t>Anne-Cécile Douillet, « Sociologie Politique, Armand Colin », 2017, pp. 61-91,</a:t>
            </a:r>
          </a:p>
          <a:p>
            <a:pPr>
              <a:spcBef>
                <a:spcPts val="600"/>
              </a:spcBef>
              <a:buClr>
                <a:srgbClr val="7030A0"/>
              </a:buClr>
            </a:pPr>
            <a:endParaRPr 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25825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Quelques données chiffrées</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pic>
        <p:nvPicPr>
          <p:cNvPr id="2" name="Image 1">
            <a:extLst>
              <a:ext uri="{FF2B5EF4-FFF2-40B4-BE49-F238E27FC236}">
                <a16:creationId xmlns:a16="http://schemas.microsoft.com/office/drawing/2014/main" id="{D093D888-9E40-4A35-AEA1-534F26460CD6}"/>
              </a:ext>
            </a:extLst>
          </p:cNvPr>
          <p:cNvPicPr>
            <a:picLocks noChangeAspect="1"/>
          </p:cNvPicPr>
          <p:nvPr>
            <p:custDataLst>
              <p:tags r:id="rId6"/>
            </p:custDataLst>
          </p:nvPr>
        </p:nvPicPr>
        <p:blipFill>
          <a:blip r:embed="rId9"/>
          <a:stretch>
            <a:fillRect/>
          </a:stretch>
        </p:blipFill>
        <p:spPr>
          <a:xfrm>
            <a:off x="1801709" y="971929"/>
            <a:ext cx="5827203" cy="5881791"/>
          </a:xfrm>
          <a:prstGeom prst="rect">
            <a:avLst/>
          </a:prstGeom>
        </p:spPr>
      </p:pic>
      <p:sp>
        <p:nvSpPr>
          <p:cNvPr id="3" name="Rectangle 2">
            <a:extLst>
              <a:ext uri="{FF2B5EF4-FFF2-40B4-BE49-F238E27FC236}">
                <a16:creationId xmlns:a16="http://schemas.microsoft.com/office/drawing/2014/main" id="{23C7339D-3FFE-46B6-91EE-C4B8B911CD89}"/>
              </a:ext>
            </a:extLst>
          </p:cNvPr>
          <p:cNvSpPr/>
          <p:nvPr>
            <p:custDataLst>
              <p:tags r:id="rId7"/>
            </p:custDataLst>
          </p:nvPr>
        </p:nvSpPr>
        <p:spPr>
          <a:xfrm>
            <a:off x="7613400" y="5424406"/>
            <a:ext cx="4397893" cy="923330"/>
          </a:xfrm>
          <a:prstGeom prst="rect">
            <a:avLst/>
          </a:prstGeom>
        </p:spPr>
        <p:txBody>
          <a:bodyPr wrap="square">
            <a:spAutoFit/>
          </a:bodyPr>
          <a:lstStyle/>
          <a:p>
            <a:pPr fontAlgn="base"/>
            <a:r>
              <a:rPr lang="fr-FR" dirty="0">
                <a:latin typeface="Arial" panose="020B0604020202020204" pitchFamily="34" charset="0"/>
                <a:cs typeface="Arial" panose="020B0604020202020204" pitchFamily="34" charset="0"/>
              </a:rPr>
              <a:t>Source : </a:t>
            </a:r>
            <a:r>
              <a:rPr lang="fr-FR" dirty="0">
                <a:latin typeface="Arial" panose="020B0604020202020204" pitchFamily="34" charset="0"/>
                <a:cs typeface="Arial" panose="020B0604020202020204" pitchFamily="34" charset="0"/>
                <a:hlinkClick r:id="rId10"/>
              </a:rPr>
              <a:t>Insee, Inscrits sur les listes électorales en 2018</a:t>
            </a:r>
          </a:p>
          <a:p>
            <a:pPr fontAlgn="base"/>
            <a:r>
              <a:rPr lang="fr-FR" dirty="0">
                <a:latin typeface="Arial" panose="020B0604020202020204" pitchFamily="34" charset="0"/>
                <a:cs typeface="Arial" panose="020B0604020202020204" pitchFamily="34" charset="0"/>
                <a:hlinkClick r:id="rId10"/>
              </a:rPr>
              <a:t>Données annuelles de 2012 à 2018</a:t>
            </a:r>
            <a:r>
              <a:rPr lang="fr-FR" dirty="0">
                <a:latin typeface="Arial" panose="020B0604020202020204" pitchFamily="34" charset="0"/>
                <a:cs typeface="Arial" panose="020B0604020202020204" pitchFamily="34" charset="0"/>
              </a:rPr>
              <a:t>,</a:t>
            </a:r>
            <a:endParaRPr lang="fr-FR"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10419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Quelques données chiffrées</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23C7339D-3FFE-46B6-91EE-C4B8B911CD89}"/>
              </a:ext>
            </a:extLst>
          </p:cNvPr>
          <p:cNvSpPr/>
          <p:nvPr>
            <p:custDataLst>
              <p:tags r:id="rId6"/>
            </p:custDataLst>
          </p:nvPr>
        </p:nvSpPr>
        <p:spPr>
          <a:xfrm>
            <a:off x="7085394" y="5434647"/>
            <a:ext cx="4397893" cy="923330"/>
          </a:xfrm>
          <a:prstGeom prst="rect">
            <a:avLst/>
          </a:prstGeom>
        </p:spPr>
        <p:txBody>
          <a:bodyPr wrap="square">
            <a:spAutoFit/>
          </a:bodyPr>
          <a:lstStyle/>
          <a:p>
            <a:pPr fontAlgn="base"/>
            <a:r>
              <a:rPr lang="fr-FR" dirty="0">
                <a:latin typeface="Arial" panose="020B0604020202020204" pitchFamily="34" charset="0"/>
                <a:cs typeface="Arial" panose="020B0604020202020204" pitchFamily="34" charset="0"/>
              </a:rPr>
              <a:t>Source : </a:t>
            </a:r>
            <a:r>
              <a:rPr lang="fr-FR" dirty="0">
                <a:latin typeface="Arial" panose="020B0604020202020204" pitchFamily="34" charset="0"/>
                <a:cs typeface="Arial" panose="020B0604020202020204" pitchFamily="34" charset="0"/>
                <a:hlinkClick r:id="rId9"/>
              </a:rPr>
              <a:t>Insee, Inscriptions électorales de 2018 : les trentenaires moins inscrits que les autres</a:t>
            </a:r>
            <a:r>
              <a:rPr lang="fr-FR" dirty="0">
                <a:latin typeface="Arial" panose="020B0604020202020204" pitchFamily="34" charset="0"/>
                <a:cs typeface="Arial" panose="020B0604020202020204" pitchFamily="34" charset="0"/>
              </a:rPr>
              <a:t>.</a:t>
            </a:r>
            <a:endParaRPr lang="fr-FR" i="0" dirty="0">
              <a:effectLst/>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C21EC478-7FB9-40FB-A098-7FEBA59D2B30}"/>
              </a:ext>
            </a:extLst>
          </p:cNvPr>
          <p:cNvPicPr>
            <a:picLocks noChangeAspect="1"/>
          </p:cNvPicPr>
          <p:nvPr>
            <p:custDataLst>
              <p:tags r:id="rId7"/>
            </p:custDataLst>
          </p:nvPr>
        </p:nvPicPr>
        <p:blipFill>
          <a:blip r:embed="rId10"/>
          <a:stretch>
            <a:fillRect/>
          </a:stretch>
        </p:blipFill>
        <p:spPr>
          <a:xfrm>
            <a:off x="1384655" y="1113485"/>
            <a:ext cx="5700739" cy="5598680"/>
          </a:xfrm>
          <a:prstGeom prst="rect">
            <a:avLst/>
          </a:prstGeom>
        </p:spPr>
      </p:pic>
    </p:spTree>
    <p:extLst>
      <p:ext uri="{BB962C8B-B14F-4D97-AF65-F5344CB8AC3E}">
        <p14:creationId xmlns:p14="http://schemas.microsoft.com/office/powerpoint/2010/main" val="2524577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Quelques données chiffrées</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23C7339D-3FFE-46B6-91EE-C4B8B911CD89}"/>
              </a:ext>
            </a:extLst>
          </p:cNvPr>
          <p:cNvSpPr/>
          <p:nvPr>
            <p:custDataLst>
              <p:tags r:id="rId6"/>
            </p:custDataLst>
          </p:nvPr>
        </p:nvSpPr>
        <p:spPr>
          <a:xfrm>
            <a:off x="1731586" y="6112685"/>
            <a:ext cx="9847382" cy="646331"/>
          </a:xfrm>
          <a:prstGeom prst="rect">
            <a:avLst/>
          </a:prstGeom>
        </p:spPr>
        <p:txBody>
          <a:bodyPr wrap="square">
            <a:spAutoFit/>
          </a:bodyPr>
          <a:lstStyle/>
          <a:p>
            <a:pPr fontAlgn="base"/>
            <a:r>
              <a:rPr lang="fr-FR" dirty="0">
                <a:latin typeface="Arial" panose="020B0604020202020204" pitchFamily="34" charset="0"/>
                <a:cs typeface="Arial" panose="020B0604020202020204" pitchFamily="34" charset="0"/>
              </a:rPr>
              <a:t>Source : Céline Braconnier et al. « </a:t>
            </a:r>
            <a:r>
              <a:rPr lang="fr-FR" dirty="0">
                <a:latin typeface="Arial" panose="020B0604020202020204" pitchFamily="34" charset="0"/>
                <a:cs typeface="Arial" panose="020B0604020202020204" pitchFamily="34" charset="0"/>
                <a:hlinkClick r:id="rId9"/>
              </a:rPr>
              <a:t>Sociologie de la mal-inscription et de ses conséquences sur la  participation électorale</a:t>
            </a:r>
            <a:r>
              <a:rPr lang="fr-FR" dirty="0">
                <a:latin typeface="Arial" panose="020B0604020202020204" pitchFamily="34" charset="0"/>
                <a:cs typeface="Arial" panose="020B0604020202020204" pitchFamily="34" charset="0"/>
              </a:rPr>
              <a:t> », Revue française de sociologie, vol. 57, n°1, 2016, pp. 17-44.</a:t>
            </a:r>
            <a:endParaRPr lang="fr-FR" i="0" dirty="0">
              <a:effectLst/>
              <a:latin typeface="Arial" panose="020B0604020202020204" pitchFamily="34" charset="0"/>
              <a:cs typeface="Arial" panose="020B0604020202020204" pitchFamily="34" charset="0"/>
            </a:endParaRPr>
          </a:p>
        </p:txBody>
      </p:sp>
      <p:pic>
        <p:nvPicPr>
          <p:cNvPr id="2" name="Image 1">
            <a:extLst>
              <a:ext uri="{FF2B5EF4-FFF2-40B4-BE49-F238E27FC236}">
                <a16:creationId xmlns:a16="http://schemas.microsoft.com/office/drawing/2014/main" id="{744E700F-0AC3-46E4-919B-D9E548534EC5}"/>
              </a:ext>
            </a:extLst>
          </p:cNvPr>
          <p:cNvPicPr>
            <a:picLocks noChangeAspect="1"/>
          </p:cNvPicPr>
          <p:nvPr>
            <p:custDataLst>
              <p:tags r:id="rId7"/>
            </p:custDataLst>
          </p:nvPr>
        </p:nvPicPr>
        <p:blipFill>
          <a:blip r:embed="rId10"/>
          <a:stretch>
            <a:fillRect/>
          </a:stretch>
        </p:blipFill>
        <p:spPr>
          <a:xfrm>
            <a:off x="2495960" y="940974"/>
            <a:ext cx="6339543" cy="5052401"/>
          </a:xfrm>
          <a:prstGeom prst="rect">
            <a:avLst/>
          </a:prstGeom>
        </p:spPr>
      </p:pic>
    </p:spTree>
    <p:extLst>
      <p:ext uri="{BB962C8B-B14F-4D97-AF65-F5344CB8AC3E}">
        <p14:creationId xmlns:p14="http://schemas.microsoft.com/office/powerpoint/2010/main" val="29065625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Quelques données chiffrées</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A4BD39E6-5AAD-4462-8F96-186D5562E8D3}"/>
              </a:ext>
            </a:extLst>
          </p:cNvPr>
          <p:cNvSpPr/>
          <p:nvPr>
            <p:custDataLst>
              <p:tags r:id="rId6"/>
            </p:custDataLst>
          </p:nvPr>
        </p:nvSpPr>
        <p:spPr>
          <a:xfrm>
            <a:off x="515938" y="1268976"/>
            <a:ext cx="11676062" cy="1523494"/>
          </a:xfrm>
          <a:prstGeom prst="rect">
            <a:avLst/>
          </a:prstGeom>
          <a:noFill/>
        </p:spPr>
        <p:txBody>
          <a:bodyPr wrap="square">
            <a:spAutoFit/>
          </a:bodyPr>
          <a:lstStyle/>
          <a:p>
            <a:pPr marL="715963" lvl="0" indent="-179388">
              <a:spcBef>
                <a:spcPts val="100"/>
              </a:spcBef>
              <a:buClr>
                <a:srgbClr val="7030A0"/>
              </a:buClr>
              <a:buFont typeface="Arial" panose="020B0604020202020204" pitchFamily="34" charset="0"/>
              <a:buChar char="•"/>
              <a:tabLst>
                <a:tab pos="1252538" algn="l"/>
              </a:tabLst>
            </a:pPr>
            <a:r>
              <a:rPr lang="fr-FR" sz="2400" spc="-5" dirty="0">
                <a:solidFill>
                  <a:prstClr val="black"/>
                </a:solidFill>
                <a:latin typeface="Carlito"/>
                <a:cs typeface="Carlito"/>
              </a:rPr>
              <a:t>La non-participation électorale (dossier documentaire)</a:t>
            </a:r>
          </a:p>
          <a:p>
            <a:pPr marL="715963">
              <a:buClr>
                <a:srgbClr val="7030A0"/>
              </a:buClr>
            </a:pPr>
            <a:r>
              <a:rPr lang="fr-FR" sz="2200" dirty="0">
                <a:latin typeface="Arial" panose="020B0604020202020204" pitchFamily="34" charset="0"/>
                <a:cs typeface="Arial" panose="020B0604020202020204" pitchFamily="34" charset="0"/>
                <a:hlinkClick r:id="rId8"/>
              </a:rPr>
              <a:t>ENS de Lyon – Concours Lettres et sciences humaines - Session 2016</a:t>
            </a:r>
          </a:p>
          <a:p>
            <a:pPr marL="715963"/>
            <a:r>
              <a:rPr lang="fr-FR" sz="2200" dirty="0">
                <a:latin typeface="Arial" panose="020B0604020202020204" pitchFamily="34" charset="0"/>
                <a:cs typeface="Arial" panose="020B0604020202020204" pitchFamily="34" charset="0"/>
                <a:hlinkClick r:id="rId8"/>
              </a:rPr>
              <a:t>Épreuve d’admission : Oral de sociologie - Série : SES</a:t>
            </a:r>
            <a:endParaRPr lang="fr-FR" sz="2200" dirty="0">
              <a:latin typeface="Arial" panose="020B0604020202020204" pitchFamily="34" charset="0"/>
              <a:cs typeface="Arial" panose="020B0604020202020204" pitchFamily="34" charset="0"/>
            </a:endParaRPr>
          </a:p>
          <a:p>
            <a:pPr>
              <a:spcBef>
                <a:spcPts val="600"/>
              </a:spcBef>
              <a:buClr>
                <a:srgbClr val="7030A0"/>
              </a:buClr>
            </a:pPr>
            <a:endParaRPr 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6308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447307"/>
            <a:ext cx="9949339"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Voter : une  affaire  individuelle ou  collective ?</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360000" y="1437318"/>
            <a:ext cx="11739477" cy="4093428"/>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Les objectifs d’apprentissage et leur formulation</a:t>
            </a:r>
          </a:p>
          <a:p>
            <a:pPr marL="719138"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Les objectifs d’apprentissage visent à éclairer les ressorts de la participation électorale (ou de l’abstention) et du vote.</a:t>
            </a:r>
          </a:p>
          <a:p>
            <a:pPr marL="719138"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L’expression « variables contextuelles » revient aussi bien dans un item consacré à la participation électorale que dans les items consacrés à l’analyse de la volatilité : elle semble renvoyer aux aspects plutôt « individuels » du phénomène.</a:t>
            </a:r>
          </a:p>
          <a:p>
            <a:pPr marL="719138"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On note que l’analyse du vote est plutôt centrée sur l’explication de sa volatilité. Les déterminants classiques du vote sont évoqués pour en signaler le déclin.</a:t>
            </a:r>
          </a:p>
          <a:p>
            <a:pPr>
              <a:spcBef>
                <a:spcPts val="600"/>
              </a:spcBef>
              <a:buClr>
                <a:srgbClr val="7030A0"/>
              </a:buClr>
            </a:pP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598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1 – Participation ou abstention électorales ?</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3370153"/>
          </a:xfrm>
          <a:prstGeom prst="rect">
            <a:avLst/>
          </a:prstGeom>
          <a:noFill/>
        </p:spPr>
        <p:txBody>
          <a:bodyPr wrap="square">
            <a:spAutoFit/>
          </a:bodyPr>
          <a:lstStyle/>
          <a:p>
            <a:pPr>
              <a:spcBef>
                <a:spcPts val="600"/>
              </a:spcBef>
              <a:buClr>
                <a:srgbClr val="7030A0"/>
              </a:buClr>
            </a:pPr>
            <a:r>
              <a:rPr lang="fr-FR" sz="2000" dirty="0">
                <a:solidFill>
                  <a:srgbClr val="7030A0"/>
                </a:solidFill>
                <a:latin typeface="Arial" panose="020B0604020202020204" pitchFamily="34" charset="0"/>
                <a:cs typeface="Arial" panose="020B0604020202020204" pitchFamily="34" charset="0"/>
              </a:rPr>
              <a:t>⁞ </a:t>
            </a:r>
            <a:r>
              <a:rPr lang="fr-FR" sz="2200" dirty="0">
                <a:latin typeface="Arial" panose="020B0604020202020204" pitchFamily="34" charset="0"/>
                <a:cs typeface="Arial" panose="020B0604020202020204" pitchFamily="34" charset="0"/>
              </a:rPr>
              <a:t>Questions des items : Comment quantifier et expliquer la participation et/ou  l’abstention électorales ?</a:t>
            </a:r>
          </a:p>
          <a:p>
            <a:pPr marL="719138" indent="-187325">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La mesure de la participation ou de la non-participation électorale passe par un certain  nombre d’indicateurs.</a:t>
            </a:r>
          </a:p>
          <a:p>
            <a:pPr marL="719138" indent="-187325">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La pratique du vote n’a rien de spontané. Il s’agit d’une construction sociale qui, dans  les grandes démocraties, a progressivement construit l’acte de voter comme une  norme, voire comme une obligation sociale.</a:t>
            </a:r>
          </a:p>
          <a:p>
            <a:pPr marL="719138" indent="-187325">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Pour autant, la hausse du taux d’abstention conduit à s’interroger sur les ressorts de ce  phénomène (poids des variables lourdes, différentes explications de l’abstention)</a:t>
            </a:r>
          </a:p>
        </p:txBody>
      </p:sp>
    </p:spTree>
    <p:extLst>
      <p:ext uri="{BB962C8B-B14F-4D97-AF65-F5344CB8AC3E}">
        <p14:creationId xmlns:p14="http://schemas.microsoft.com/office/powerpoint/2010/main" val="1084321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830997"/>
          </a:xfrm>
          <a:prstGeom prst="rect">
            <a:avLst/>
          </a:prstGeom>
          <a:noFill/>
        </p:spPr>
        <p:txBody>
          <a:bodyPr wrap="square">
            <a:spAutoFit/>
          </a:bodyPr>
          <a:lstStyle/>
          <a:p>
            <a:pPr marL="715963" indent="-715963">
              <a:spcBef>
                <a:spcPts val="600"/>
              </a:spcBef>
            </a:pPr>
            <a:r>
              <a:rPr lang="fr-FR" sz="2400" b="1" dirty="0">
                <a:solidFill>
                  <a:srgbClr val="7030A0"/>
                </a:solidFill>
                <a:latin typeface="Arial" panose="020B0604020202020204" pitchFamily="34" charset="0"/>
                <a:cs typeface="Arial" panose="020B0604020202020204" pitchFamily="34" charset="0"/>
              </a:rPr>
              <a:t>1.</a:t>
            </a:r>
            <a:r>
              <a:rPr lang="fr-FR" b="1" dirty="0">
                <a:solidFill>
                  <a:srgbClr val="7030A0"/>
                </a:solidFill>
                <a:latin typeface="Arial" panose="020B0604020202020204" pitchFamily="34" charset="0"/>
                <a:cs typeface="Arial" panose="020B0604020202020204" pitchFamily="34" charset="0"/>
              </a:rPr>
              <a:t>1</a:t>
            </a:r>
            <a:r>
              <a:rPr lang="fr-FR" sz="2400" b="1" dirty="0">
                <a:solidFill>
                  <a:srgbClr val="7030A0"/>
                </a:solidFill>
                <a:latin typeface="Arial" panose="020B0604020202020204" pitchFamily="34" charset="0"/>
                <a:cs typeface="Arial" panose="020B0604020202020204" pitchFamily="34" charset="0"/>
              </a:rPr>
              <a:t> – La mesure de la participation et de la non-participation</a:t>
            </a:r>
            <a:br>
              <a:rPr lang="fr-FR" sz="2400" b="1" dirty="0">
                <a:solidFill>
                  <a:srgbClr val="7030A0"/>
                </a:solidFill>
                <a:latin typeface="Arial" panose="020B0604020202020204" pitchFamily="34" charset="0"/>
                <a:cs typeface="Arial" panose="020B0604020202020204" pitchFamily="34" charset="0"/>
              </a:rPr>
            </a:br>
            <a:r>
              <a:rPr lang="fr-FR" sz="2400" b="1" dirty="0">
                <a:solidFill>
                  <a:srgbClr val="7030A0"/>
                </a:solidFill>
                <a:latin typeface="Arial" panose="020B0604020202020204" pitchFamily="34" charset="0"/>
                <a:cs typeface="Arial" panose="020B0604020202020204" pitchFamily="34" charset="0"/>
              </a:rPr>
              <a:t>électorales</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3554819"/>
          </a:xfrm>
          <a:prstGeom prst="rect">
            <a:avLst/>
          </a:prstGeom>
          <a:noFill/>
        </p:spPr>
        <p:txBody>
          <a:bodyPr wrap="square">
            <a:spAutoFit/>
          </a:bodyPr>
          <a:lstStyle/>
          <a:p>
            <a:pPr marL="719138" indent="-187325">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Le vote est une pratique quantitativement importante : d’après l’INSEE, en France, au 1er mars 2018, un peu moins de 45,5 millions de Français sont inscrits sur les listes électorales en France, soit près de 88 % de la population en âge de voter et, à chaque élection, 40 à 80 pour cent des inscrits se rendent aux urnes.</a:t>
            </a:r>
          </a:p>
          <a:p>
            <a:pPr marL="719138" indent="-187325">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Une telle importance quantitative du vote ne peut s’expliquer ni par l'existence d'un droit de suffrage étendu (le droit ne suffit pas à  expliquer une pratique) ni par la notion d’utilité.</a:t>
            </a:r>
            <a:br>
              <a:rPr lang="fr-FR" sz="2200" dirty="0">
                <a:latin typeface="Arial" panose="020B0604020202020204" pitchFamily="34" charset="0"/>
                <a:cs typeface="Arial" panose="020B0604020202020204" pitchFamily="34" charset="0"/>
              </a:rPr>
            </a:br>
            <a:r>
              <a:rPr lang="fr-FR" sz="2200" dirty="0">
                <a:latin typeface="Arial" panose="020B0604020202020204" pitchFamily="34" charset="0"/>
                <a:cs typeface="Arial" panose="020B0604020202020204" pitchFamily="34" charset="0"/>
              </a:rPr>
              <a:t>Focus sur l’utilité du  vote avec le </a:t>
            </a:r>
            <a:r>
              <a:rPr lang="fr-FR" sz="2200" i="1" dirty="0">
                <a:latin typeface="Arial" panose="020B0604020202020204" pitchFamily="34" charset="0"/>
                <a:cs typeface="Arial" panose="020B0604020202020204" pitchFamily="34" charset="0"/>
              </a:rPr>
              <a:t>paradoxe de Downs</a:t>
            </a:r>
            <a:r>
              <a:rPr lang="fr-FR" sz="2200" dirty="0">
                <a:latin typeface="Arial" panose="020B0604020202020204" pitchFamily="34" charset="0"/>
                <a:cs typeface="Arial" panose="020B0604020202020204" pitchFamily="34" charset="0"/>
              </a:rPr>
              <a:t> : comme le bénéfice espéré du vote est également proche de zéro et inférieur au coût de la participation, un individu rationnel devrait s'abstenir de voter. Et pourtant les gens votent.</a:t>
            </a:r>
          </a:p>
        </p:txBody>
      </p:sp>
      <p:sp>
        <p:nvSpPr>
          <p:cNvPr id="2" name="Rectangle 1">
            <a:extLst>
              <a:ext uri="{FF2B5EF4-FFF2-40B4-BE49-F238E27FC236}">
                <a16:creationId xmlns:a16="http://schemas.microsoft.com/office/drawing/2014/main" id="{DF54BC77-FEE2-4E1E-82DB-EAAFDC16158E}"/>
              </a:ext>
            </a:extLst>
          </p:cNvPr>
          <p:cNvSpPr/>
          <p:nvPr>
            <p:custDataLst>
              <p:tags r:id="rId7"/>
            </p:custDataLst>
          </p:nvPr>
        </p:nvSpPr>
        <p:spPr>
          <a:xfrm>
            <a:off x="1235946" y="4782533"/>
            <a:ext cx="10539567" cy="769441"/>
          </a:xfrm>
          <a:prstGeom prst="rect">
            <a:avLst/>
          </a:prstGeom>
        </p:spPr>
        <p:txBody>
          <a:bodyPr wrap="square">
            <a:spAutoFit/>
          </a:bodyPr>
          <a:lstStyle/>
          <a:p>
            <a:r>
              <a:rPr lang="fr-FR" sz="2200" b="1" dirty="0">
                <a:solidFill>
                  <a:srgbClr val="7030A0"/>
                </a:solidFill>
                <a:latin typeface="Arial" panose="020B0604020202020204" pitchFamily="34" charset="0"/>
                <a:cs typeface="Arial" panose="020B0604020202020204" pitchFamily="34" charset="0"/>
              </a:rPr>
              <a:t>=&gt;</a:t>
            </a:r>
            <a:r>
              <a:rPr lang="fr-FR" sz="2200" dirty="0">
                <a:latin typeface="Arial" panose="020B0604020202020204" pitchFamily="34" charset="0"/>
                <a:cs typeface="Arial" panose="020B0604020202020204" pitchFamily="34" charset="0"/>
              </a:rPr>
              <a:t> Leur </a:t>
            </a:r>
            <a:r>
              <a:rPr lang="fr-FR" sz="2200" spc="-5" dirty="0">
                <a:latin typeface="Arial" panose="020B0604020202020204" pitchFamily="34" charset="0"/>
                <a:cs typeface="Arial" panose="020B0604020202020204" pitchFamily="34" charset="0"/>
              </a:rPr>
              <a:t>comportement s’explique moins </a:t>
            </a:r>
            <a:r>
              <a:rPr lang="fr-FR" sz="2200" dirty="0">
                <a:latin typeface="Arial" panose="020B0604020202020204" pitchFamily="34" charset="0"/>
                <a:cs typeface="Arial" panose="020B0604020202020204" pitchFamily="34" charset="0"/>
              </a:rPr>
              <a:t>par l’utilité </a:t>
            </a:r>
            <a:r>
              <a:rPr lang="fr-FR" sz="2200" spc="-5" dirty="0">
                <a:latin typeface="Arial" panose="020B0604020202020204" pitchFamily="34" charset="0"/>
                <a:cs typeface="Arial" panose="020B0604020202020204" pitchFamily="34" charset="0"/>
              </a:rPr>
              <a:t>que par le  respect d’une </a:t>
            </a:r>
            <a:r>
              <a:rPr lang="fr-FR" sz="2200" dirty="0">
                <a:latin typeface="Arial" panose="020B0604020202020204" pitchFamily="34" charset="0"/>
                <a:cs typeface="Arial" panose="020B0604020202020204" pitchFamily="34" charset="0"/>
              </a:rPr>
              <a:t>norme </a:t>
            </a:r>
            <a:r>
              <a:rPr lang="fr-FR" sz="2200" spc="-5" dirty="0">
                <a:latin typeface="Arial" panose="020B0604020202020204" pitchFamily="34" charset="0"/>
                <a:cs typeface="Arial" panose="020B0604020202020204" pitchFamily="34" charset="0"/>
              </a:rPr>
              <a:t>sociale.</a:t>
            </a:r>
            <a:endParaRPr lang="fr-FR" sz="22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02DEAFE4-6609-49B3-968E-30F47DACC3CE}"/>
              </a:ext>
            </a:extLst>
          </p:cNvPr>
          <p:cNvSpPr/>
          <p:nvPr>
            <p:custDataLst>
              <p:tags r:id="rId8"/>
            </p:custDataLst>
          </p:nvPr>
        </p:nvSpPr>
        <p:spPr>
          <a:xfrm>
            <a:off x="5465993" y="3752785"/>
            <a:ext cx="2610029" cy="343354"/>
          </a:xfrm>
          <a:prstGeom prst="rect">
            <a:avLst/>
          </a:prstGeom>
          <a:solidFill>
            <a:srgbClr val="7030A0">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a:extLst>
              <a:ext uri="{FF2B5EF4-FFF2-40B4-BE49-F238E27FC236}">
                <a16:creationId xmlns:a16="http://schemas.microsoft.com/office/drawing/2014/main" id="{A6C02F54-BEDF-4D25-865E-4F92F46BD3FD}"/>
              </a:ext>
            </a:extLst>
          </p:cNvPr>
          <p:cNvSpPr txBox="1"/>
          <p:nvPr>
            <p:custDataLst>
              <p:tags r:id="rId9"/>
            </p:custDataLst>
          </p:nvPr>
        </p:nvSpPr>
        <p:spPr>
          <a:xfrm>
            <a:off x="681755" y="360000"/>
            <a:ext cx="11340126" cy="5709255"/>
          </a:xfrm>
          <a:prstGeom prst="rect">
            <a:avLst/>
          </a:prstGeom>
          <a:solidFill>
            <a:schemeClr val="bg1"/>
          </a:solidFill>
        </p:spPr>
        <p:txBody>
          <a:bodyPr wrap="square" rtlCol="0">
            <a:spAutoFit/>
          </a:bodyPr>
          <a:lstStyle/>
          <a:p>
            <a:pPr marL="355600" marR="315595" indent="-342900">
              <a:buClr>
                <a:srgbClr val="7030A0"/>
              </a:buClr>
              <a:buFont typeface="Arial" panose="020B0604020202020204" pitchFamily="34" charset="0"/>
              <a:buChar char="•"/>
              <a:tabLst>
                <a:tab pos="199390" algn="l"/>
              </a:tabLst>
            </a:pPr>
            <a:r>
              <a:rPr lang="fr-FR" sz="2400" spc="-5" dirty="0">
                <a:latin typeface="Arial" panose="020B0604020202020204" pitchFamily="34" charset="0"/>
                <a:cs typeface="Arial" panose="020B0604020202020204" pitchFamily="34" charset="0"/>
              </a:rPr>
              <a:t>Anthony Downs fait l'hypothèse </a:t>
            </a:r>
            <a:r>
              <a:rPr lang="fr-FR" sz="2400" dirty="0">
                <a:latin typeface="Arial" panose="020B0604020202020204" pitchFamily="34" charset="0"/>
                <a:cs typeface="Arial" panose="020B0604020202020204" pitchFamily="34" charset="0"/>
              </a:rPr>
              <a:t>qu’un </a:t>
            </a:r>
            <a:r>
              <a:rPr lang="fr-FR" sz="2400" spc="-5" dirty="0">
                <a:latin typeface="Arial" panose="020B0604020202020204" pitchFamily="34" charset="0"/>
                <a:cs typeface="Arial" panose="020B0604020202020204" pitchFamily="34" charset="0"/>
              </a:rPr>
              <a:t>individu supposé rationnel </a:t>
            </a:r>
            <a:r>
              <a:rPr lang="fr-FR" sz="2400" dirty="0">
                <a:latin typeface="Arial" panose="020B0604020202020204" pitchFamily="34" charset="0"/>
                <a:cs typeface="Arial" panose="020B0604020202020204" pitchFamily="34" charset="0"/>
              </a:rPr>
              <a:t>et </a:t>
            </a:r>
            <a:r>
              <a:rPr lang="fr-FR" sz="2400" spc="-5" dirty="0">
                <a:latin typeface="Arial" panose="020B0604020202020204" pitchFamily="34" charset="0"/>
                <a:cs typeface="Arial" panose="020B0604020202020204" pitchFamily="34" charset="0"/>
              </a:rPr>
              <a:t>maximisateur </a:t>
            </a:r>
            <a:r>
              <a:rPr lang="fr-FR" sz="2400" dirty="0">
                <a:latin typeface="Arial" panose="020B0604020202020204" pitchFamily="34" charset="0"/>
                <a:cs typeface="Arial" panose="020B0604020202020204" pitchFamily="34" charset="0"/>
              </a:rPr>
              <a:t>ne </a:t>
            </a:r>
            <a:r>
              <a:rPr lang="fr-FR" sz="2400" spc="5" dirty="0">
                <a:latin typeface="Arial" panose="020B0604020202020204" pitchFamily="34" charset="0"/>
                <a:cs typeface="Arial" panose="020B0604020202020204" pitchFamily="34" charset="0"/>
              </a:rPr>
              <a:t>va </a:t>
            </a:r>
            <a:r>
              <a:rPr lang="fr-FR" sz="2400" spc="-5" dirty="0">
                <a:latin typeface="Arial" panose="020B0604020202020204" pitchFamily="34" charset="0"/>
                <a:cs typeface="Arial" panose="020B0604020202020204" pitchFamily="34" charset="0"/>
              </a:rPr>
              <a:t>voter que si son </a:t>
            </a:r>
            <a:r>
              <a:rPr lang="fr-FR" sz="2400" dirty="0">
                <a:latin typeface="Arial" panose="020B0604020202020204" pitchFamily="34" charset="0"/>
                <a:cs typeface="Arial" panose="020B0604020202020204" pitchFamily="34" charset="0"/>
              </a:rPr>
              <a:t>vote lui apporte un </a:t>
            </a:r>
            <a:r>
              <a:rPr lang="fr-FR" sz="2400" spc="-5" dirty="0">
                <a:latin typeface="Arial" panose="020B0604020202020204" pitchFamily="34" charset="0"/>
                <a:cs typeface="Arial" panose="020B0604020202020204" pitchFamily="34" charset="0"/>
              </a:rPr>
              <a:t>bénéfice, soit une rétribution positive (R&gt;O).</a:t>
            </a:r>
            <a:endParaRPr lang="fr-FR" sz="2400" dirty="0">
              <a:latin typeface="Arial" panose="020B0604020202020204" pitchFamily="34" charset="0"/>
              <a:cs typeface="Arial" panose="020B0604020202020204" pitchFamily="34" charset="0"/>
            </a:endParaRPr>
          </a:p>
          <a:p>
            <a:pPr marL="355600" marR="5080" indent="-342900" algn="just">
              <a:buClr>
                <a:srgbClr val="7030A0"/>
              </a:buClr>
              <a:buFont typeface="Arial" panose="020B0604020202020204" pitchFamily="34" charset="0"/>
              <a:buChar char="•"/>
              <a:tabLst>
                <a:tab pos="199390" algn="l"/>
              </a:tabLst>
            </a:pPr>
            <a:r>
              <a:rPr lang="fr-FR" sz="2400" spc="5" dirty="0">
                <a:latin typeface="Arial" panose="020B0604020202020204" pitchFamily="34" charset="0"/>
                <a:cs typeface="Arial" panose="020B0604020202020204" pitchFamily="34" charset="0"/>
              </a:rPr>
              <a:t>La </a:t>
            </a:r>
            <a:r>
              <a:rPr lang="fr-FR" sz="2400" spc="-5" dirty="0">
                <a:latin typeface="Arial" panose="020B0604020202020204" pitchFamily="34" charset="0"/>
                <a:cs typeface="Arial" panose="020B0604020202020204" pitchFamily="34" charset="0"/>
              </a:rPr>
              <a:t>rétribution </a:t>
            </a:r>
            <a:r>
              <a:rPr lang="fr-FR" sz="2400" dirty="0">
                <a:latin typeface="Arial" panose="020B0604020202020204" pitchFamily="34" charset="0"/>
                <a:cs typeface="Arial" panose="020B0604020202020204" pitchFamily="34" charset="0"/>
              </a:rPr>
              <a:t>R </a:t>
            </a:r>
            <a:r>
              <a:rPr lang="fr-FR" sz="2400" spc="-5" dirty="0">
                <a:latin typeface="Arial" panose="020B0604020202020204" pitchFamily="34" charset="0"/>
                <a:cs typeface="Arial" panose="020B0604020202020204" pitchFamily="34" charset="0"/>
              </a:rPr>
              <a:t>de l’individu correspond </a:t>
            </a:r>
            <a:r>
              <a:rPr lang="fr-FR" sz="2400" dirty="0">
                <a:latin typeface="Arial" panose="020B0604020202020204" pitchFamily="34" charset="0"/>
                <a:cs typeface="Arial" panose="020B0604020202020204" pitchFamily="34" charset="0"/>
              </a:rPr>
              <a:t>à </a:t>
            </a:r>
            <a:r>
              <a:rPr lang="fr-FR" sz="2400" spc="5" dirty="0">
                <a:latin typeface="Arial" panose="020B0604020202020204" pitchFamily="34" charset="0"/>
                <a:cs typeface="Arial" panose="020B0604020202020204" pitchFamily="34" charset="0"/>
              </a:rPr>
              <a:t>la </a:t>
            </a:r>
            <a:r>
              <a:rPr lang="fr-FR" sz="2400" spc="-5" dirty="0">
                <a:latin typeface="Arial" panose="020B0604020202020204" pitchFamily="34" charset="0"/>
                <a:cs typeface="Arial" panose="020B0604020202020204" pitchFamily="34" charset="0"/>
              </a:rPr>
              <a:t>différence </a:t>
            </a:r>
            <a:r>
              <a:rPr lang="fr-FR" sz="2400" dirty="0">
                <a:latin typeface="Arial" panose="020B0604020202020204" pitchFamily="34" charset="0"/>
                <a:cs typeface="Arial" panose="020B0604020202020204" pitchFamily="34" charset="0"/>
              </a:rPr>
              <a:t>entre </a:t>
            </a:r>
            <a:r>
              <a:rPr lang="fr-FR" sz="2400" spc="-5" dirty="0">
                <a:latin typeface="Arial" panose="020B0604020202020204" pitchFamily="34" charset="0"/>
                <a:cs typeface="Arial" panose="020B0604020202020204" pitchFamily="34" charset="0"/>
              </a:rPr>
              <a:t>le bénéfice attendu (B) </a:t>
            </a:r>
            <a:r>
              <a:rPr lang="fr-FR" sz="2400" dirty="0">
                <a:latin typeface="Arial" panose="020B0604020202020204" pitchFamily="34" charset="0"/>
                <a:cs typeface="Arial" panose="020B0604020202020204" pitchFamily="34" charset="0"/>
              </a:rPr>
              <a:t>multiplié </a:t>
            </a:r>
            <a:r>
              <a:rPr lang="fr-FR" sz="2400" spc="-5" dirty="0">
                <a:latin typeface="Arial" panose="020B0604020202020204" pitchFamily="34" charset="0"/>
                <a:cs typeface="Arial" panose="020B0604020202020204" pitchFamily="34" charset="0"/>
              </a:rPr>
              <a:t>par la probabilité </a:t>
            </a:r>
            <a:r>
              <a:rPr lang="fr-FR" sz="2400" dirty="0">
                <a:latin typeface="Arial" panose="020B0604020202020204" pitchFamily="34" charset="0"/>
                <a:cs typeface="Arial" panose="020B0604020202020204" pitchFamily="34" charset="0"/>
              </a:rPr>
              <a:t>que </a:t>
            </a:r>
            <a:r>
              <a:rPr lang="fr-FR" sz="2400" spc="-5" dirty="0">
                <a:latin typeface="Arial" panose="020B0604020202020204" pitchFamily="34" charset="0"/>
                <a:cs typeface="Arial" panose="020B0604020202020204" pitchFamily="34" charset="0"/>
              </a:rPr>
              <a:t>son </a:t>
            </a:r>
            <a:r>
              <a:rPr lang="fr-FR" sz="2400" dirty="0">
                <a:latin typeface="Arial" panose="020B0604020202020204" pitchFamily="34" charset="0"/>
                <a:cs typeface="Arial" panose="020B0604020202020204" pitchFamily="34" charset="0"/>
              </a:rPr>
              <a:t>vote </a:t>
            </a:r>
            <a:r>
              <a:rPr lang="fr-FR" sz="2400" spc="-5" dirty="0">
                <a:latin typeface="Arial" panose="020B0604020202020204" pitchFamily="34" charset="0"/>
                <a:cs typeface="Arial" panose="020B0604020202020204" pitchFamily="34" charset="0"/>
              </a:rPr>
              <a:t>fasse </a:t>
            </a:r>
            <a:r>
              <a:rPr lang="fr-FR" sz="2400" spc="5" dirty="0">
                <a:latin typeface="Arial" panose="020B0604020202020204" pitchFamily="34" charset="0"/>
                <a:cs typeface="Arial" panose="020B0604020202020204" pitchFamily="34" charset="0"/>
              </a:rPr>
              <a:t>la </a:t>
            </a:r>
            <a:r>
              <a:rPr lang="fr-FR" sz="2400" spc="-5" dirty="0">
                <a:latin typeface="Arial" panose="020B0604020202020204" pitchFamily="34" charset="0"/>
                <a:cs typeface="Arial" panose="020B0604020202020204" pitchFamily="34" charset="0"/>
              </a:rPr>
              <a:t>différence (p) </a:t>
            </a:r>
            <a:r>
              <a:rPr lang="fr-FR" sz="2400" spc="5" dirty="0">
                <a:latin typeface="Arial" panose="020B0604020202020204" pitchFamily="34" charset="0"/>
                <a:cs typeface="Arial" panose="020B0604020202020204" pitchFamily="34" charset="0"/>
              </a:rPr>
              <a:t>et le </a:t>
            </a:r>
            <a:r>
              <a:rPr lang="fr-FR" sz="2400" spc="-5" dirty="0">
                <a:latin typeface="Arial" panose="020B0604020202020204" pitchFamily="34" charset="0"/>
                <a:cs typeface="Arial" panose="020B0604020202020204" pitchFamily="34" charset="0"/>
              </a:rPr>
              <a:t>coût du </a:t>
            </a:r>
            <a:r>
              <a:rPr lang="fr-FR" sz="2400" dirty="0">
                <a:latin typeface="Arial" panose="020B0604020202020204" pitchFamily="34" charset="0"/>
                <a:cs typeface="Arial" panose="020B0604020202020204" pitchFamily="34" charset="0"/>
              </a:rPr>
              <a:t>vote </a:t>
            </a:r>
            <a:r>
              <a:rPr lang="fr-FR" sz="2400" spc="-5" dirty="0">
                <a:latin typeface="Arial" panose="020B0604020202020204" pitchFamily="34" charset="0"/>
                <a:cs typeface="Arial" panose="020B0604020202020204" pitchFamily="34" charset="0"/>
              </a:rPr>
              <a:t>(C) </a:t>
            </a:r>
            <a:r>
              <a:rPr lang="fr-FR" sz="2400" dirty="0">
                <a:latin typeface="Arial" panose="020B0604020202020204" pitchFamily="34" charset="0"/>
                <a:cs typeface="Arial" panose="020B0604020202020204" pitchFamily="34" charset="0"/>
              </a:rPr>
              <a:t>: </a:t>
            </a:r>
            <a:r>
              <a:rPr lang="fr-FR" sz="2400" spc="-5" dirty="0">
                <a:latin typeface="Arial" panose="020B0604020202020204" pitchFamily="34" charset="0"/>
                <a:cs typeface="Arial" panose="020B0604020202020204" pitchFamily="34" charset="0"/>
              </a:rPr>
              <a:t>d’où </a:t>
            </a:r>
            <a:r>
              <a:rPr lang="fr-FR" sz="2400" dirty="0">
                <a:latin typeface="Arial" panose="020B0604020202020204" pitchFamily="34" charset="0"/>
                <a:cs typeface="Arial" panose="020B0604020202020204" pitchFamily="34" charset="0"/>
              </a:rPr>
              <a:t>R = </a:t>
            </a:r>
            <a:r>
              <a:rPr lang="fr-FR" sz="2400" spc="-5" dirty="0">
                <a:latin typeface="Arial" panose="020B0604020202020204" pitchFamily="34" charset="0"/>
                <a:cs typeface="Arial" panose="020B0604020202020204" pitchFamily="34" charset="0"/>
              </a:rPr>
              <a:t>pB-C. Or</a:t>
            </a:r>
            <a:r>
              <a:rPr lang="fr-FR" sz="2400" spc="-15" dirty="0">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a:t>
            </a:r>
          </a:p>
          <a:p>
            <a:pPr marL="715963" marR="180340" indent="-179388">
              <a:spcBef>
                <a:spcPts val="600"/>
              </a:spcBef>
              <a:tabLst>
                <a:tab pos="277495" algn="l"/>
              </a:tabLst>
            </a:pPr>
            <a:r>
              <a:rPr lang="fr-FR" sz="2200" spc="7" baseline="13409" dirty="0">
                <a:latin typeface="Arial" panose="020B0604020202020204" pitchFamily="34" charset="0"/>
                <a:cs typeface="Arial" panose="020B0604020202020204" pitchFamily="34" charset="0"/>
              </a:rPr>
              <a:t>- </a:t>
            </a:r>
            <a:r>
              <a:rPr lang="fr-FR" sz="2200" dirty="0">
                <a:latin typeface="Arial" panose="020B0604020202020204" pitchFamily="34" charset="0"/>
                <a:cs typeface="Arial" panose="020B0604020202020204" pitchFamily="34" charset="0"/>
              </a:rPr>
              <a:t>Le </a:t>
            </a:r>
            <a:r>
              <a:rPr lang="fr-FR" sz="2200" spc="5" dirty="0">
                <a:latin typeface="Arial" panose="020B0604020202020204" pitchFamily="34" charset="0"/>
                <a:cs typeface="Arial" panose="020B0604020202020204" pitchFamily="34" charset="0"/>
              </a:rPr>
              <a:t>bénéfice (B) est </a:t>
            </a:r>
            <a:r>
              <a:rPr lang="fr-FR" sz="2200" dirty="0">
                <a:latin typeface="Arial" panose="020B0604020202020204" pitchFamily="34" charset="0"/>
                <a:cs typeface="Arial" panose="020B0604020202020204" pitchFamily="34" charset="0"/>
              </a:rPr>
              <a:t>incertain, </a:t>
            </a:r>
            <a:r>
              <a:rPr lang="fr-FR" sz="2200" spc="10" dirty="0">
                <a:latin typeface="Arial" panose="020B0604020202020204" pitchFamily="34" charset="0"/>
                <a:cs typeface="Arial" panose="020B0604020202020204" pitchFamily="34" charset="0"/>
              </a:rPr>
              <a:t>en </a:t>
            </a:r>
            <a:r>
              <a:rPr lang="fr-FR" sz="2200" dirty="0">
                <a:latin typeface="Arial" panose="020B0604020202020204" pitchFamily="34" charset="0"/>
                <a:cs typeface="Arial" panose="020B0604020202020204" pitchFamily="34" charset="0"/>
              </a:rPr>
              <a:t>particulier </a:t>
            </a:r>
            <a:r>
              <a:rPr lang="fr-FR" sz="2200" spc="5" dirty="0">
                <a:latin typeface="Arial" panose="020B0604020202020204" pitchFamily="34" charset="0"/>
                <a:cs typeface="Arial" panose="020B0604020202020204" pitchFamily="34" charset="0"/>
              </a:rPr>
              <a:t>car les promesses électorales </a:t>
            </a:r>
            <a:r>
              <a:rPr lang="fr-FR" sz="2200" dirty="0">
                <a:latin typeface="Arial" panose="020B0604020202020204" pitchFamily="34" charset="0"/>
                <a:cs typeface="Arial" panose="020B0604020202020204" pitchFamily="34" charset="0"/>
              </a:rPr>
              <a:t>peuvent ne pas </a:t>
            </a:r>
            <a:r>
              <a:rPr lang="fr-FR" sz="2200" spc="5" dirty="0">
                <a:latin typeface="Arial" panose="020B0604020202020204" pitchFamily="34" charset="0"/>
                <a:cs typeface="Arial" panose="020B0604020202020204" pitchFamily="34" charset="0"/>
              </a:rPr>
              <a:t>être tenues.</a:t>
            </a:r>
            <a:endParaRPr lang="fr-FR" sz="2200" dirty="0">
              <a:latin typeface="Arial" panose="020B0604020202020204" pitchFamily="34" charset="0"/>
              <a:cs typeface="Arial" panose="020B0604020202020204" pitchFamily="34" charset="0"/>
            </a:endParaRPr>
          </a:p>
          <a:p>
            <a:pPr marL="715963" marR="5080" indent="-179388"/>
            <a:r>
              <a:rPr lang="fr-FR" sz="2200" dirty="0">
                <a:latin typeface="Arial" panose="020B0604020202020204" pitchFamily="34" charset="0"/>
                <a:cs typeface="Arial" panose="020B0604020202020204" pitchFamily="34" charset="0"/>
              </a:rPr>
              <a:t>- La probabilité (p) que </a:t>
            </a:r>
            <a:r>
              <a:rPr lang="fr-FR" sz="2200" spc="5" dirty="0">
                <a:latin typeface="Arial" panose="020B0604020202020204" pitchFamily="34" charset="0"/>
                <a:cs typeface="Arial" panose="020B0604020202020204" pitchFamily="34" charset="0"/>
              </a:rPr>
              <a:t>son vote fasse </a:t>
            </a:r>
            <a:r>
              <a:rPr lang="fr-FR" sz="2200" dirty="0">
                <a:latin typeface="Arial" panose="020B0604020202020204" pitchFamily="34" charset="0"/>
                <a:cs typeface="Arial" panose="020B0604020202020204" pitchFamily="34" charset="0"/>
              </a:rPr>
              <a:t>la </a:t>
            </a:r>
            <a:r>
              <a:rPr lang="fr-FR" sz="2200" spc="5" dirty="0">
                <a:latin typeface="Arial" panose="020B0604020202020204" pitchFamily="34" charset="0"/>
                <a:cs typeface="Arial" panose="020B0604020202020204" pitchFamily="34" charset="0"/>
              </a:rPr>
              <a:t>différence est infime, en </a:t>
            </a:r>
            <a:r>
              <a:rPr lang="fr-FR" sz="2200" dirty="0">
                <a:latin typeface="Arial" panose="020B0604020202020204" pitchFamily="34" charset="0"/>
                <a:cs typeface="Arial" panose="020B0604020202020204" pitchFamily="34" charset="0"/>
              </a:rPr>
              <a:t>particulier </a:t>
            </a:r>
            <a:r>
              <a:rPr lang="fr-FR" sz="2200" spc="5" dirty="0">
                <a:latin typeface="Arial" panose="020B0604020202020204" pitchFamily="34" charset="0"/>
                <a:cs typeface="Arial" panose="020B0604020202020204" pitchFamily="34" charset="0"/>
              </a:rPr>
              <a:t>si les électeurs sont nombreux.</a:t>
            </a:r>
          </a:p>
          <a:p>
            <a:pPr marL="715963" indent="-179388">
              <a:spcAft>
                <a:spcPts val="600"/>
              </a:spcAft>
            </a:pPr>
            <a:r>
              <a:rPr lang="fr-FR" sz="2200" spc="5" dirty="0">
                <a:latin typeface="Arial" panose="020B0604020202020204" pitchFamily="34" charset="0"/>
                <a:cs typeface="Arial" panose="020B0604020202020204" pitchFamily="34" charset="0"/>
              </a:rPr>
              <a:t>- En revanche, le </a:t>
            </a:r>
            <a:r>
              <a:rPr lang="fr-FR" sz="2200" dirty="0">
                <a:latin typeface="Arial" panose="020B0604020202020204" pitchFamily="34" charset="0"/>
                <a:cs typeface="Arial" panose="020B0604020202020204" pitchFamily="34" charset="0"/>
              </a:rPr>
              <a:t>coût </a:t>
            </a:r>
            <a:r>
              <a:rPr lang="fr-FR" sz="2200" spc="-5" dirty="0">
                <a:latin typeface="Arial" panose="020B0604020202020204" pitchFamily="34" charset="0"/>
                <a:cs typeface="Arial" panose="020B0604020202020204" pitchFamily="34" charset="0"/>
              </a:rPr>
              <a:t>(C) </a:t>
            </a:r>
            <a:r>
              <a:rPr lang="fr-FR" sz="2200" spc="5" dirty="0">
                <a:latin typeface="Arial" panose="020B0604020202020204" pitchFamily="34" charset="0"/>
                <a:cs typeface="Arial" panose="020B0604020202020204" pitchFamily="34" charset="0"/>
              </a:rPr>
              <a:t>est non </a:t>
            </a:r>
            <a:r>
              <a:rPr lang="fr-FR" sz="2200" dirty="0">
                <a:latin typeface="Arial" panose="020B0604020202020204" pitchFamily="34" charset="0"/>
                <a:cs typeface="Arial" panose="020B0604020202020204" pitchFamily="34" charset="0"/>
              </a:rPr>
              <a:t>nul (il faut </a:t>
            </a:r>
            <a:r>
              <a:rPr lang="fr-FR" sz="2200" spc="5" dirty="0">
                <a:latin typeface="Arial" panose="020B0604020202020204" pitchFamily="34" charset="0"/>
                <a:cs typeface="Arial" panose="020B0604020202020204" pitchFamily="34" charset="0"/>
              </a:rPr>
              <a:t>s'inscrire, se déplacer, s'informer…).</a:t>
            </a:r>
          </a:p>
          <a:p>
            <a:pPr marL="355600" marR="5080" indent="-342900">
              <a:buClr>
                <a:srgbClr val="7030A0"/>
              </a:buClr>
              <a:buFont typeface="Arial" panose="020B0604020202020204" pitchFamily="34" charset="0"/>
              <a:buChar char="•"/>
              <a:tabLst>
                <a:tab pos="199390" algn="l"/>
              </a:tabLst>
            </a:pPr>
            <a:r>
              <a:rPr lang="fr-FR" sz="2400" dirty="0">
                <a:latin typeface="Arial" panose="020B0604020202020204" pitchFamily="34" charset="0"/>
                <a:cs typeface="Arial" panose="020B0604020202020204" pitchFamily="34" charset="0"/>
              </a:rPr>
              <a:t>Il </a:t>
            </a:r>
            <a:r>
              <a:rPr lang="fr-FR" sz="2400" spc="-5" dirty="0">
                <a:latin typeface="Arial" panose="020B0604020202020204" pitchFamily="34" charset="0"/>
                <a:cs typeface="Arial" panose="020B0604020202020204" pitchFamily="34" charset="0"/>
              </a:rPr>
              <a:t>vient que pB&lt;C d’où </a:t>
            </a:r>
            <a:r>
              <a:rPr lang="fr-FR" sz="2400" spc="10" dirty="0">
                <a:latin typeface="Arial" panose="020B0604020202020204" pitchFamily="34" charset="0"/>
                <a:cs typeface="Arial" panose="020B0604020202020204" pitchFamily="34" charset="0"/>
              </a:rPr>
              <a:t>R&lt;O. </a:t>
            </a:r>
            <a:r>
              <a:rPr lang="fr-FR" sz="2400" dirty="0">
                <a:latin typeface="Arial" panose="020B0604020202020204" pitchFamily="34" charset="0"/>
                <a:cs typeface="Arial" panose="020B0604020202020204" pitchFamily="34" charset="0"/>
              </a:rPr>
              <a:t>Or, </a:t>
            </a:r>
            <a:r>
              <a:rPr lang="fr-FR" sz="2400" spc="-5" dirty="0">
                <a:latin typeface="Arial" panose="020B0604020202020204" pitchFamily="34" charset="0"/>
                <a:cs typeface="Arial" panose="020B0604020202020204" pitchFamily="34" charset="0"/>
              </a:rPr>
              <a:t>de nombreux </a:t>
            </a:r>
            <a:r>
              <a:rPr lang="fr-FR" sz="2400" dirty="0">
                <a:latin typeface="Arial" panose="020B0604020202020204" pitchFamily="34" charset="0"/>
                <a:cs typeface="Arial" panose="020B0604020202020204" pitchFamily="34" charset="0"/>
              </a:rPr>
              <a:t>électeurs </a:t>
            </a:r>
            <a:r>
              <a:rPr lang="fr-FR" sz="2400" spc="-5" dirty="0">
                <a:latin typeface="Arial" panose="020B0604020202020204" pitchFamily="34" charset="0"/>
                <a:cs typeface="Arial" panose="020B0604020202020204" pitchFamily="34" charset="0"/>
              </a:rPr>
              <a:t>se </a:t>
            </a:r>
            <a:r>
              <a:rPr lang="fr-FR" sz="2400" dirty="0">
                <a:latin typeface="Arial" panose="020B0604020202020204" pitchFamily="34" charset="0"/>
                <a:cs typeface="Arial" panose="020B0604020202020204" pitchFamily="34" charset="0"/>
              </a:rPr>
              <a:t>déplacent </a:t>
            </a:r>
            <a:r>
              <a:rPr lang="fr-FR" sz="2400" spc="-5" dirty="0">
                <a:latin typeface="Arial" panose="020B0604020202020204" pitchFamily="34" charset="0"/>
                <a:cs typeface="Arial" panose="020B0604020202020204" pitchFamily="34" charset="0"/>
              </a:rPr>
              <a:t>pour </a:t>
            </a:r>
            <a:r>
              <a:rPr lang="fr-FR" sz="2400" spc="5" dirty="0">
                <a:latin typeface="Arial" panose="020B0604020202020204" pitchFamily="34" charset="0"/>
                <a:cs typeface="Arial" panose="020B0604020202020204" pitchFamily="34" charset="0"/>
              </a:rPr>
              <a:t>aller </a:t>
            </a:r>
            <a:r>
              <a:rPr lang="fr-FR" sz="2400" dirty="0">
                <a:latin typeface="Arial" panose="020B0604020202020204" pitchFamily="34" charset="0"/>
                <a:cs typeface="Arial" panose="020B0604020202020204" pitchFamily="34" charset="0"/>
              </a:rPr>
              <a:t>voter, ce qui </a:t>
            </a:r>
            <a:r>
              <a:rPr lang="fr-FR" sz="2400" spc="-5" dirty="0">
                <a:latin typeface="Arial" panose="020B0604020202020204" pitchFamily="34" charset="0"/>
                <a:cs typeface="Arial" panose="020B0604020202020204" pitchFamily="34" charset="0"/>
              </a:rPr>
              <a:t>est</a:t>
            </a:r>
            <a:r>
              <a:rPr lang="fr-FR" sz="2400" spc="-25" dirty="0">
                <a:latin typeface="Arial" panose="020B0604020202020204" pitchFamily="34" charset="0"/>
                <a:cs typeface="Arial" panose="020B0604020202020204" pitchFamily="34" charset="0"/>
              </a:rPr>
              <a:t> </a:t>
            </a:r>
            <a:r>
              <a:rPr lang="fr-FR" sz="2400" spc="-5" dirty="0">
                <a:latin typeface="Arial" panose="020B0604020202020204" pitchFamily="34" charset="0"/>
                <a:cs typeface="Arial" panose="020B0604020202020204" pitchFamily="34" charset="0"/>
              </a:rPr>
              <a:t>paradoxal.</a:t>
            </a:r>
            <a:endParaRPr lang="fr-FR" sz="2400" dirty="0">
              <a:latin typeface="Arial" panose="020B0604020202020204" pitchFamily="34" charset="0"/>
              <a:cs typeface="Arial" panose="020B0604020202020204" pitchFamily="34" charset="0"/>
            </a:endParaRPr>
          </a:p>
          <a:p>
            <a:pPr marL="540000" marR="558165" indent="-432000">
              <a:spcBef>
                <a:spcPts val="600"/>
              </a:spcBef>
            </a:pPr>
            <a:r>
              <a:rPr lang="fr-FR" sz="2400" b="1" dirty="0">
                <a:solidFill>
                  <a:srgbClr val="7030A0"/>
                </a:solidFill>
                <a:latin typeface="Arial" panose="020B0604020202020204" pitchFamily="34" charset="0"/>
                <a:cs typeface="Arial" panose="020B0604020202020204" pitchFamily="34" charset="0"/>
              </a:rPr>
              <a:t>=&gt; On </a:t>
            </a:r>
            <a:r>
              <a:rPr lang="fr-FR" sz="2400" b="1" spc="5" dirty="0">
                <a:solidFill>
                  <a:srgbClr val="7030A0"/>
                </a:solidFill>
                <a:latin typeface="Arial" panose="020B0604020202020204" pitchFamily="34" charset="0"/>
                <a:cs typeface="Arial" panose="020B0604020202020204" pitchFamily="34" charset="0"/>
              </a:rPr>
              <a:t>en </a:t>
            </a:r>
            <a:r>
              <a:rPr lang="fr-FR" sz="2400" b="1" spc="-5" dirty="0">
                <a:solidFill>
                  <a:srgbClr val="7030A0"/>
                </a:solidFill>
                <a:latin typeface="Arial" panose="020B0604020202020204" pitchFamily="34" charset="0"/>
                <a:cs typeface="Arial" panose="020B0604020202020204" pitchFamily="34" charset="0"/>
              </a:rPr>
              <a:t>conclut que </a:t>
            </a:r>
            <a:r>
              <a:rPr lang="fr-FR" sz="2400" b="1" dirty="0">
                <a:solidFill>
                  <a:srgbClr val="7030A0"/>
                </a:solidFill>
                <a:latin typeface="Arial" panose="020B0604020202020204" pitchFamily="34" charset="0"/>
                <a:cs typeface="Arial" panose="020B0604020202020204" pitchFamily="34" charset="0"/>
              </a:rPr>
              <a:t>leur </a:t>
            </a:r>
            <a:r>
              <a:rPr lang="fr-FR" sz="2400" b="1" spc="-5" dirty="0">
                <a:solidFill>
                  <a:srgbClr val="7030A0"/>
                </a:solidFill>
                <a:latin typeface="Arial" panose="020B0604020202020204" pitchFamily="34" charset="0"/>
                <a:cs typeface="Arial" panose="020B0604020202020204" pitchFamily="34" charset="0"/>
              </a:rPr>
              <a:t>comportement s’explique moins </a:t>
            </a:r>
            <a:r>
              <a:rPr lang="fr-FR" sz="2400" b="1" dirty="0">
                <a:solidFill>
                  <a:srgbClr val="7030A0"/>
                </a:solidFill>
                <a:latin typeface="Arial" panose="020B0604020202020204" pitchFamily="34" charset="0"/>
                <a:cs typeface="Arial" panose="020B0604020202020204" pitchFamily="34" charset="0"/>
              </a:rPr>
              <a:t>par l’utilité     </a:t>
            </a:r>
            <a:r>
              <a:rPr lang="fr-FR" sz="2400" b="1" spc="-5" dirty="0">
                <a:solidFill>
                  <a:srgbClr val="7030A0"/>
                </a:solidFill>
                <a:latin typeface="Arial" panose="020B0604020202020204" pitchFamily="34" charset="0"/>
                <a:cs typeface="Arial" panose="020B0604020202020204" pitchFamily="34" charset="0"/>
              </a:rPr>
              <a:t>que par le respect d’une </a:t>
            </a:r>
            <a:r>
              <a:rPr lang="fr-FR" sz="2400" b="1" dirty="0">
                <a:solidFill>
                  <a:srgbClr val="7030A0"/>
                </a:solidFill>
                <a:latin typeface="Arial" panose="020B0604020202020204" pitchFamily="34" charset="0"/>
                <a:cs typeface="Arial" panose="020B0604020202020204" pitchFamily="34" charset="0"/>
              </a:rPr>
              <a:t>norme </a:t>
            </a:r>
            <a:r>
              <a:rPr lang="fr-FR" sz="2400" b="1" spc="-5" dirty="0">
                <a:solidFill>
                  <a:srgbClr val="7030A0"/>
                </a:solidFill>
                <a:latin typeface="Arial" panose="020B0604020202020204" pitchFamily="34" charset="0"/>
                <a:cs typeface="Arial" panose="020B0604020202020204" pitchFamily="34" charset="0"/>
              </a:rPr>
              <a:t>sociale.</a:t>
            </a:r>
            <a:endParaRPr lang="fr-FR" sz="2400" b="1" dirty="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749802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nextCondLst>
                <p:cond evt="onClick" delay="0">
                  <p:tgtEl>
                    <p:spTgt spid="3"/>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830997"/>
          </a:xfrm>
          <a:prstGeom prst="rect">
            <a:avLst/>
          </a:prstGeom>
          <a:noFill/>
        </p:spPr>
        <p:txBody>
          <a:bodyPr wrap="square">
            <a:spAutoFit/>
          </a:bodyPr>
          <a:lstStyle/>
          <a:p>
            <a:pPr marL="715963" indent="-715963">
              <a:spcBef>
                <a:spcPts val="600"/>
              </a:spcBef>
            </a:pPr>
            <a:r>
              <a:rPr lang="fr-FR" sz="2400" b="1" dirty="0">
                <a:solidFill>
                  <a:srgbClr val="7030A0"/>
                </a:solidFill>
                <a:latin typeface="Arial" panose="020B0604020202020204" pitchFamily="34" charset="0"/>
                <a:cs typeface="Arial" panose="020B0604020202020204" pitchFamily="34" charset="0"/>
              </a:rPr>
              <a:t>1.</a:t>
            </a:r>
            <a:r>
              <a:rPr lang="fr-FR" b="1" dirty="0">
                <a:solidFill>
                  <a:srgbClr val="7030A0"/>
                </a:solidFill>
                <a:latin typeface="Arial" panose="020B0604020202020204" pitchFamily="34" charset="0"/>
                <a:cs typeface="Arial" panose="020B0604020202020204" pitchFamily="34" charset="0"/>
              </a:rPr>
              <a:t>1</a:t>
            </a:r>
            <a:r>
              <a:rPr lang="fr-FR" sz="2400" b="1" dirty="0">
                <a:solidFill>
                  <a:srgbClr val="7030A0"/>
                </a:solidFill>
                <a:latin typeface="Arial" panose="020B0604020202020204" pitchFamily="34" charset="0"/>
                <a:cs typeface="Arial" panose="020B0604020202020204" pitchFamily="34" charset="0"/>
              </a:rPr>
              <a:t> – La mesure de la participation et de la non-participation</a:t>
            </a:r>
            <a:br>
              <a:rPr lang="fr-FR" sz="2400" b="1" dirty="0">
                <a:solidFill>
                  <a:srgbClr val="7030A0"/>
                </a:solidFill>
                <a:latin typeface="Arial" panose="020B0604020202020204" pitchFamily="34" charset="0"/>
                <a:cs typeface="Arial" panose="020B0604020202020204" pitchFamily="34" charset="0"/>
              </a:rPr>
            </a:br>
            <a:r>
              <a:rPr lang="fr-FR" sz="2400" b="1" dirty="0">
                <a:solidFill>
                  <a:srgbClr val="7030A0"/>
                </a:solidFill>
                <a:latin typeface="Arial" panose="020B0604020202020204" pitchFamily="34" charset="0"/>
                <a:cs typeface="Arial" panose="020B0604020202020204" pitchFamily="34" charset="0"/>
              </a:rPr>
              <a:t>électorales</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1862048"/>
          </a:xfrm>
          <a:prstGeom prst="rect">
            <a:avLst/>
          </a:prstGeom>
          <a:noFill/>
        </p:spPr>
        <p:txBody>
          <a:bodyPr wrap="square">
            <a:spAutoFit/>
          </a:bodyPr>
          <a:lstStyle/>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La pratique du vote n’a rien de spontané. Il s’agit d’une construction sociale qui, dans  les grandes démocraties, a progressivement construit l’acte de voter comme une  norme, voire comme une obligation sociale.</a:t>
            </a:r>
          </a:p>
          <a:p>
            <a:pPr marL="719138" indent="-187325">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Pour autant, la hausse du taux d’abstention conduit à s’interroger sur les ressorts de ce  phénomène (poids des variables lourdes, différentes explications de l’abstention)</a:t>
            </a:r>
          </a:p>
        </p:txBody>
      </p:sp>
    </p:spTree>
    <p:extLst>
      <p:ext uri="{BB962C8B-B14F-4D97-AF65-F5344CB8AC3E}">
        <p14:creationId xmlns:p14="http://schemas.microsoft.com/office/powerpoint/2010/main" val="2639811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225957" y="360000"/>
            <a:ext cx="9847382" cy="907941"/>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1.</a:t>
            </a:r>
            <a:r>
              <a:rPr lang="fr-FR" b="1" dirty="0">
                <a:solidFill>
                  <a:srgbClr val="7030A0"/>
                </a:solidFill>
                <a:latin typeface="Arial" panose="020B0604020202020204" pitchFamily="34" charset="0"/>
                <a:cs typeface="Arial" panose="020B0604020202020204" pitchFamily="34" charset="0"/>
              </a:rPr>
              <a:t>2</a:t>
            </a:r>
            <a:r>
              <a:rPr lang="fr-FR" sz="2400" b="1" dirty="0">
                <a:solidFill>
                  <a:srgbClr val="7030A0"/>
                </a:solidFill>
                <a:latin typeface="Arial" panose="020B0604020202020204" pitchFamily="34" charset="0"/>
                <a:cs typeface="Arial" panose="020B0604020202020204" pitchFamily="34" charset="0"/>
              </a:rPr>
              <a:t> – Comprendre les mécanismes de la participation :</a:t>
            </a:r>
          </a:p>
          <a:p>
            <a:pPr marL="715963">
              <a:spcBef>
                <a:spcPts val="600"/>
              </a:spcBef>
            </a:pPr>
            <a:r>
              <a:rPr lang="fr-FR" sz="2400" b="1" dirty="0">
                <a:solidFill>
                  <a:srgbClr val="7030A0"/>
                </a:solidFill>
                <a:latin typeface="Arial" panose="020B0604020202020204" pitchFamily="34" charset="0"/>
                <a:cs typeface="Arial" panose="020B0604020202020204" pitchFamily="34" charset="0"/>
              </a:rPr>
              <a:t>le  vote comme norme sociale</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DBDCA78-E826-4B35-9EAF-8A3B6E829E70}"/>
              </a:ext>
            </a:extLst>
          </p:cNvPr>
          <p:cNvSpPr/>
          <p:nvPr>
            <p:custDataLst>
              <p:tags r:id="rId6"/>
            </p:custDataLst>
          </p:nvPr>
        </p:nvSpPr>
        <p:spPr>
          <a:xfrm>
            <a:off x="515938" y="1268976"/>
            <a:ext cx="11676062" cy="4801314"/>
          </a:xfrm>
          <a:prstGeom prst="rect">
            <a:avLst/>
          </a:prstGeom>
          <a:noFill/>
        </p:spPr>
        <p:txBody>
          <a:bodyPr wrap="square">
            <a:spAutoFit/>
          </a:bodyPr>
          <a:lstStyle/>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La norme sociale du vote s’est construite historiquement et s’est peu à  peu imposée (à la première élection au suffrage universel masculin, le  23 avril 1848, ce sont les notables qui organisent des convois de  villageois pour les conduire à voter).</a:t>
            </a:r>
          </a:p>
          <a:p>
            <a:pPr marL="719138"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Voter est devenu une norme civique. Différents vecteurs de  socialisation diffusent des représentations positives du vote et en font  un comportement attendu.</a:t>
            </a:r>
          </a:p>
          <a:p>
            <a:pPr marL="895350" indent="-176213">
              <a:spcBef>
                <a:spcPts val="600"/>
              </a:spcBef>
              <a:buClr>
                <a:srgbClr val="7030A0"/>
              </a:buClr>
            </a:pPr>
            <a:r>
              <a:rPr lang="fr-FR" sz="2200" dirty="0">
                <a:latin typeface="Arial" panose="020B0604020202020204" pitchFamily="34" charset="0"/>
                <a:cs typeface="Arial" panose="020B0604020202020204" pitchFamily="34" charset="0"/>
              </a:rPr>
              <a:t>- L'école est ainsi un vecteur de socialisation au vote, via les cours  d'instruction civique, qui présentent le vote comme une « conquête »  historique et une «</a:t>
            </a:r>
            <a:r>
              <a:rPr lang="fr-FR" dirty="0"/>
              <a:t> </a:t>
            </a:r>
            <a:r>
              <a:rPr lang="fr-FR" sz="2200" dirty="0">
                <a:latin typeface="Arial" panose="020B0604020202020204" pitchFamily="34" charset="0"/>
                <a:cs typeface="Arial" panose="020B0604020202020204" pitchFamily="34" charset="0"/>
              </a:rPr>
              <a:t>chance</a:t>
            </a:r>
            <a:r>
              <a:rPr lang="fr-FR" dirty="0"/>
              <a:t> </a:t>
            </a:r>
            <a:r>
              <a:rPr lang="fr-FR" sz="2200" dirty="0">
                <a:latin typeface="Arial" panose="020B0604020202020204" pitchFamily="34" charset="0"/>
                <a:cs typeface="Arial" panose="020B0604020202020204" pitchFamily="34" charset="0"/>
              </a:rPr>
              <a:t>», et via des exercices pratiques de vote (élection  des délégués, cvc, cvl, etc.).</a:t>
            </a:r>
          </a:p>
          <a:p>
            <a:pPr marL="895350" indent="-176213">
              <a:spcBef>
                <a:spcPts val="600"/>
              </a:spcBef>
              <a:buClr>
                <a:srgbClr val="7030A0"/>
              </a:buClr>
            </a:pPr>
            <a:r>
              <a:rPr lang="fr-FR" sz="2200" dirty="0">
                <a:latin typeface="Arial" panose="020B0604020202020204" pitchFamily="34" charset="0"/>
                <a:cs typeface="Arial" panose="020B0604020202020204" pitchFamily="34" charset="0"/>
              </a:rPr>
              <a:t>- Dans les médias, les élections sont présentées comme des moments forts et chaque élection donne lieu à une couverture médiatique importante qui  traduit la valeur accordée au vote.</a:t>
            </a:r>
          </a:p>
          <a:p>
            <a:pPr marL="719138" indent="-177800">
              <a:spcBef>
                <a:spcPts val="600"/>
              </a:spcBef>
              <a:buClr>
                <a:srgbClr val="7030A0"/>
              </a:buClr>
              <a:buFont typeface="Arial" panose="020B0604020202020204" pitchFamily="34" charset="0"/>
              <a:buChar char="•"/>
            </a:pPr>
            <a:endParaRPr lang="fr-F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98561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4"/>
</p:tagLst>
</file>

<file path=ppt/tags/tag100.xml><?xml version="1.0" encoding="utf-8"?>
<p:tagLst xmlns:a="http://schemas.openxmlformats.org/drawingml/2006/main" xmlns:r="http://schemas.openxmlformats.org/officeDocument/2006/relationships" xmlns:p="http://schemas.openxmlformats.org/presentationml/2006/main">
  <p:tag name="NUM" val="7"/>
</p:tagLst>
</file>

<file path=ppt/tags/tag101.xml><?xml version="1.0" encoding="utf-8"?>
<p:tagLst xmlns:a="http://schemas.openxmlformats.org/drawingml/2006/main" xmlns:r="http://schemas.openxmlformats.org/officeDocument/2006/relationships" xmlns:p="http://schemas.openxmlformats.org/presentationml/2006/main">
  <p:tag name="NUM" val="8"/>
</p:tagLst>
</file>

<file path=ppt/tags/tag102.xml><?xml version="1.0" encoding="utf-8"?>
<p:tagLst xmlns:a="http://schemas.openxmlformats.org/drawingml/2006/main" xmlns:r="http://schemas.openxmlformats.org/officeDocument/2006/relationships" xmlns:p="http://schemas.openxmlformats.org/presentationml/2006/main">
  <p:tag name="NUM" val="9"/>
</p:tagLst>
</file>

<file path=ppt/tags/tag103.xml><?xml version="1.0" encoding="utf-8"?>
<p:tagLst xmlns:a="http://schemas.openxmlformats.org/drawingml/2006/main" xmlns:r="http://schemas.openxmlformats.org/officeDocument/2006/relationships" xmlns:p="http://schemas.openxmlformats.org/presentationml/2006/main">
  <p:tag name="NUM" val="10"/>
</p:tagLst>
</file>

<file path=ppt/tags/tag104.xml><?xml version="1.0" encoding="utf-8"?>
<p:tagLst xmlns:a="http://schemas.openxmlformats.org/drawingml/2006/main" xmlns:r="http://schemas.openxmlformats.org/officeDocument/2006/relationships" xmlns:p="http://schemas.openxmlformats.org/presentationml/2006/main">
  <p:tag name="NUM" val="11"/>
</p:tagLst>
</file>

<file path=ppt/tags/tag105.xml><?xml version="1.0" encoding="utf-8"?>
<p:tagLst xmlns:a="http://schemas.openxmlformats.org/drawingml/2006/main" xmlns:r="http://schemas.openxmlformats.org/officeDocument/2006/relationships" xmlns:p="http://schemas.openxmlformats.org/presentationml/2006/main">
  <p:tag name="NUM" val="12"/>
</p:tagLst>
</file>

<file path=ppt/tags/tag106.xml><?xml version="1.0" encoding="utf-8"?>
<p:tagLst xmlns:a="http://schemas.openxmlformats.org/drawingml/2006/main" xmlns:r="http://schemas.openxmlformats.org/officeDocument/2006/relationships" xmlns:p="http://schemas.openxmlformats.org/presentationml/2006/main">
  <p:tag name="NUM" val="1"/>
</p:tagLst>
</file>

<file path=ppt/tags/tag107.xml><?xml version="1.0" encoding="utf-8"?>
<p:tagLst xmlns:a="http://schemas.openxmlformats.org/drawingml/2006/main" xmlns:r="http://schemas.openxmlformats.org/officeDocument/2006/relationships" xmlns:p="http://schemas.openxmlformats.org/presentationml/2006/main">
  <p:tag name="NUM" val="2"/>
</p:tagLst>
</file>

<file path=ppt/tags/tag108.xml><?xml version="1.0" encoding="utf-8"?>
<p:tagLst xmlns:a="http://schemas.openxmlformats.org/drawingml/2006/main" xmlns:r="http://schemas.openxmlformats.org/officeDocument/2006/relationships" xmlns:p="http://schemas.openxmlformats.org/presentationml/2006/main">
  <p:tag name="NUM" val="3"/>
</p:tagLst>
</file>

<file path=ppt/tags/tag109.xml><?xml version="1.0" encoding="utf-8"?>
<p:tagLst xmlns:a="http://schemas.openxmlformats.org/drawingml/2006/main" xmlns:r="http://schemas.openxmlformats.org/officeDocument/2006/relationships" xmlns:p="http://schemas.openxmlformats.org/presentationml/2006/main">
  <p:tag name="NUM" val="4"/>
</p:tagLst>
</file>

<file path=ppt/tags/tag11.xml><?xml version="1.0" encoding="utf-8"?>
<p:tagLst xmlns:a="http://schemas.openxmlformats.org/drawingml/2006/main" xmlns:r="http://schemas.openxmlformats.org/officeDocument/2006/relationships" xmlns:p="http://schemas.openxmlformats.org/presentationml/2006/main">
  <p:tag name="NUM" val="5"/>
</p:tagLst>
</file>

<file path=ppt/tags/tag110.xml><?xml version="1.0" encoding="utf-8"?>
<p:tagLst xmlns:a="http://schemas.openxmlformats.org/drawingml/2006/main" xmlns:r="http://schemas.openxmlformats.org/officeDocument/2006/relationships" xmlns:p="http://schemas.openxmlformats.org/presentationml/2006/main">
  <p:tag name="NUM" val="5"/>
</p:tagLst>
</file>

<file path=ppt/tags/tag111.xml><?xml version="1.0" encoding="utf-8"?>
<p:tagLst xmlns:a="http://schemas.openxmlformats.org/drawingml/2006/main" xmlns:r="http://schemas.openxmlformats.org/officeDocument/2006/relationships" xmlns:p="http://schemas.openxmlformats.org/presentationml/2006/main">
  <p:tag name="NUM" val="6"/>
</p:tagLst>
</file>

<file path=ppt/tags/tag112.xml><?xml version="1.0" encoding="utf-8"?>
<p:tagLst xmlns:a="http://schemas.openxmlformats.org/drawingml/2006/main" xmlns:r="http://schemas.openxmlformats.org/officeDocument/2006/relationships" xmlns:p="http://schemas.openxmlformats.org/presentationml/2006/main">
  <p:tag name="NUM" val="7"/>
</p:tagLst>
</file>

<file path=ppt/tags/tag113.xml><?xml version="1.0" encoding="utf-8"?>
<p:tagLst xmlns:a="http://schemas.openxmlformats.org/drawingml/2006/main" xmlns:r="http://schemas.openxmlformats.org/officeDocument/2006/relationships" xmlns:p="http://schemas.openxmlformats.org/presentationml/2006/main">
  <p:tag name="NUM" val="1"/>
</p:tagLst>
</file>

<file path=ppt/tags/tag114.xml><?xml version="1.0" encoding="utf-8"?>
<p:tagLst xmlns:a="http://schemas.openxmlformats.org/drawingml/2006/main" xmlns:r="http://schemas.openxmlformats.org/officeDocument/2006/relationships" xmlns:p="http://schemas.openxmlformats.org/presentationml/2006/main">
  <p:tag name="NUM" val="2"/>
</p:tagLst>
</file>

<file path=ppt/tags/tag115.xml><?xml version="1.0" encoding="utf-8"?>
<p:tagLst xmlns:a="http://schemas.openxmlformats.org/drawingml/2006/main" xmlns:r="http://schemas.openxmlformats.org/officeDocument/2006/relationships" xmlns:p="http://schemas.openxmlformats.org/presentationml/2006/main">
  <p:tag name="NUM" val="3"/>
</p:tagLst>
</file>

<file path=ppt/tags/tag116.xml><?xml version="1.0" encoding="utf-8"?>
<p:tagLst xmlns:a="http://schemas.openxmlformats.org/drawingml/2006/main" xmlns:r="http://schemas.openxmlformats.org/officeDocument/2006/relationships" xmlns:p="http://schemas.openxmlformats.org/presentationml/2006/main">
  <p:tag name="NUM" val="4"/>
</p:tagLst>
</file>

<file path=ppt/tags/tag117.xml><?xml version="1.0" encoding="utf-8"?>
<p:tagLst xmlns:a="http://schemas.openxmlformats.org/drawingml/2006/main" xmlns:r="http://schemas.openxmlformats.org/officeDocument/2006/relationships" xmlns:p="http://schemas.openxmlformats.org/presentationml/2006/main">
  <p:tag name="NUM" val="5"/>
</p:tagLst>
</file>

<file path=ppt/tags/tag118.xml><?xml version="1.0" encoding="utf-8"?>
<p:tagLst xmlns:a="http://schemas.openxmlformats.org/drawingml/2006/main" xmlns:r="http://schemas.openxmlformats.org/officeDocument/2006/relationships" xmlns:p="http://schemas.openxmlformats.org/presentationml/2006/main">
  <p:tag name="NUM" val="6"/>
</p:tagLst>
</file>

<file path=ppt/tags/tag119.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6"/>
</p:tagLst>
</file>

<file path=ppt/tags/tag120.xml><?xml version="1.0" encoding="utf-8"?>
<p:tagLst xmlns:a="http://schemas.openxmlformats.org/drawingml/2006/main" xmlns:r="http://schemas.openxmlformats.org/officeDocument/2006/relationships" xmlns:p="http://schemas.openxmlformats.org/presentationml/2006/main">
  <p:tag name="NUM" val="2"/>
</p:tagLst>
</file>

<file path=ppt/tags/tag121.xml><?xml version="1.0" encoding="utf-8"?>
<p:tagLst xmlns:a="http://schemas.openxmlformats.org/drawingml/2006/main" xmlns:r="http://schemas.openxmlformats.org/officeDocument/2006/relationships" xmlns:p="http://schemas.openxmlformats.org/presentationml/2006/main">
  <p:tag name="NUM" val="3"/>
</p:tagLst>
</file>

<file path=ppt/tags/tag122.xml><?xml version="1.0" encoding="utf-8"?>
<p:tagLst xmlns:a="http://schemas.openxmlformats.org/drawingml/2006/main" xmlns:r="http://schemas.openxmlformats.org/officeDocument/2006/relationships" xmlns:p="http://schemas.openxmlformats.org/presentationml/2006/main">
  <p:tag name="NUM" val="4"/>
</p:tagLst>
</file>

<file path=ppt/tags/tag123.xml><?xml version="1.0" encoding="utf-8"?>
<p:tagLst xmlns:a="http://schemas.openxmlformats.org/drawingml/2006/main" xmlns:r="http://schemas.openxmlformats.org/officeDocument/2006/relationships" xmlns:p="http://schemas.openxmlformats.org/presentationml/2006/main">
  <p:tag name="NUM" val="5"/>
</p:tagLst>
</file>

<file path=ppt/tags/tag124.xml><?xml version="1.0" encoding="utf-8"?>
<p:tagLst xmlns:a="http://schemas.openxmlformats.org/drawingml/2006/main" xmlns:r="http://schemas.openxmlformats.org/officeDocument/2006/relationships" xmlns:p="http://schemas.openxmlformats.org/presentationml/2006/main">
  <p:tag name="NUM" val="6"/>
</p:tagLst>
</file>

<file path=ppt/tags/tag125.xml><?xml version="1.0" encoding="utf-8"?>
<p:tagLst xmlns:a="http://schemas.openxmlformats.org/drawingml/2006/main" xmlns:r="http://schemas.openxmlformats.org/officeDocument/2006/relationships" xmlns:p="http://schemas.openxmlformats.org/presentationml/2006/main">
  <p:tag name="NUM" val="1"/>
</p:tagLst>
</file>

<file path=ppt/tags/tag126.xml><?xml version="1.0" encoding="utf-8"?>
<p:tagLst xmlns:a="http://schemas.openxmlformats.org/drawingml/2006/main" xmlns:r="http://schemas.openxmlformats.org/officeDocument/2006/relationships" xmlns:p="http://schemas.openxmlformats.org/presentationml/2006/main">
  <p:tag name="NUM" val="2"/>
</p:tagLst>
</file>

<file path=ppt/tags/tag127.xml><?xml version="1.0" encoding="utf-8"?>
<p:tagLst xmlns:a="http://schemas.openxmlformats.org/drawingml/2006/main" xmlns:r="http://schemas.openxmlformats.org/officeDocument/2006/relationships" xmlns:p="http://schemas.openxmlformats.org/presentationml/2006/main">
  <p:tag name="NUM" val="3"/>
</p:tagLst>
</file>

<file path=ppt/tags/tag128.xml><?xml version="1.0" encoding="utf-8"?>
<p:tagLst xmlns:a="http://schemas.openxmlformats.org/drawingml/2006/main" xmlns:r="http://schemas.openxmlformats.org/officeDocument/2006/relationships" xmlns:p="http://schemas.openxmlformats.org/presentationml/2006/main">
  <p:tag name="NUM" val="4"/>
</p:tagLst>
</file>

<file path=ppt/tags/tag129.xml><?xml version="1.0" encoding="utf-8"?>
<p:tagLst xmlns:a="http://schemas.openxmlformats.org/drawingml/2006/main" xmlns:r="http://schemas.openxmlformats.org/officeDocument/2006/relationships" xmlns:p="http://schemas.openxmlformats.org/presentationml/2006/main">
  <p:tag name="NUM" val="5"/>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30.xml><?xml version="1.0" encoding="utf-8"?>
<p:tagLst xmlns:a="http://schemas.openxmlformats.org/drawingml/2006/main" xmlns:r="http://schemas.openxmlformats.org/officeDocument/2006/relationships" xmlns:p="http://schemas.openxmlformats.org/presentationml/2006/main">
  <p:tag name="NUM" val="6"/>
</p:tagLst>
</file>

<file path=ppt/tags/tag131.xml><?xml version="1.0" encoding="utf-8"?>
<p:tagLst xmlns:a="http://schemas.openxmlformats.org/drawingml/2006/main" xmlns:r="http://schemas.openxmlformats.org/officeDocument/2006/relationships" xmlns:p="http://schemas.openxmlformats.org/presentationml/2006/main">
  <p:tag name="NUM" val="1"/>
</p:tagLst>
</file>

<file path=ppt/tags/tag132.xml><?xml version="1.0" encoding="utf-8"?>
<p:tagLst xmlns:a="http://schemas.openxmlformats.org/drawingml/2006/main" xmlns:r="http://schemas.openxmlformats.org/officeDocument/2006/relationships" xmlns:p="http://schemas.openxmlformats.org/presentationml/2006/main">
  <p:tag name="NUM" val="2"/>
</p:tagLst>
</file>

<file path=ppt/tags/tag133.xml><?xml version="1.0" encoding="utf-8"?>
<p:tagLst xmlns:a="http://schemas.openxmlformats.org/drawingml/2006/main" xmlns:r="http://schemas.openxmlformats.org/officeDocument/2006/relationships" xmlns:p="http://schemas.openxmlformats.org/presentationml/2006/main">
  <p:tag name="NUM" val="3"/>
</p:tagLst>
</file>

<file path=ppt/tags/tag134.xml><?xml version="1.0" encoding="utf-8"?>
<p:tagLst xmlns:a="http://schemas.openxmlformats.org/drawingml/2006/main" xmlns:r="http://schemas.openxmlformats.org/officeDocument/2006/relationships" xmlns:p="http://schemas.openxmlformats.org/presentationml/2006/main">
  <p:tag name="NUM" val="4"/>
</p:tagLst>
</file>

<file path=ppt/tags/tag135.xml><?xml version="1.0" encoding="utf-8"?>
<p:tagLst xmlns:a="http://schemas.openxmlformats.org/drawingml/2006/main" xmlns:r="http://schemas.openxmlformats.org/officeDocument/2006/relationships" xmlns:p="http://schemas.openxmlformats.org/presentationml/2006/main">
  <p:tag name="NUM" val="5"/>
</p:tagLst>
</file>

<file path=ppt/tags/tag136.xml><?xml version="1.0" encoding="utf-8"?>
<p:tagLst xmlns:a="http://schemas.openxmlformats.org/drawingml/2006/main" xmlns:r="http://schemas.openxmlformats.org/officeDocument/2006/relationships" xmlns:p="http://schemas.openxmlformats.org/presentationml/2006/main">
  <p:tag name="NUM" val="6"/>
</p:tagLst>
</file>

<file path=ppt/tags/tag137.xml><?xml version="1.0" encoding="utf-8"?>
<p:tagLst xmlns:a="http://schemas.openxmlformats.org/drawingml/2006/main" xmlns:r="http://schemas.openxmlformats.org/officeDocument/2006/relationships" xmlns:p="http://schemas.openxmlformats.org/presentationml/2006/main">
  <p:tag name="NUM" val="1"/>
</p:tagLst>
</file>

<file path=ppt/tags/tag138.xml><?xml version="1.0" encoding="utf-8"?>
<p:tagLst xmlns:a="http://schemas.openxmlformats.org/drawingml/2006/main" xmlns:r="http://schemas.openxmlformats.org/officeDocument/2006/relationships" xmlns:p="http://schemas.openxmlformats.org/presentationml/2006/main">
  <p:tag name="NUM" val="2"/>
</p:tagLst>
</file>

<file path=ppt/tags/tag139.xml><?xml version="1.0" encoding="utf-8"?>
<p:tagLst xmlns:a="http://schemas.openxmlformats.org/drawingml/2006/main" xmlns:r="http://schemas.openxmlformats.org/officeDocument/2006/relationships" xmlns:p="http://schemas.openxmlformats.org/presentationml/2006/main">
  <p:tag name="NUM" val="3"/>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40.xml><?xml version="1.0" encoding="utf-8"?>
<p:tagLst xmlns:a="http://schemas.openxmlformats.org/drawingml/2006/main" xmlns:r="http://schemas.openxmlformats.org/officeDocument/2006/relationships" xmlns:p="http://schemas.openxmlformats.org/presentationml/2006/main">
  <p:tag name="NUM" val="4"/>
</p:tagLst>
</file>

<file path=ppt/tags/tag141.xml><?xml version="1.0" encoding="utf-8"?>
<p:tagLst xmlns:a="http://schemas.openxmlformats.org/drawingml/2006/main" xmlns:r="http://schemas.openxmlformats.org/officeDocument/2006/relationships" xmlns:p="http://schemas.openxmlformats.org/presentationml/2006/main">
  <p:tag name="NUM" val="5"/>
</p:tagLst>
</file>

<file path=ppt/tags/tag142.xml><?xml version="1.0" encoding="utf-8"?>
<p:tagLst xmlns:a="http://schemas.openxmlformats.org/drawingml/2006/main" xmlns:r="http://schemas.openxmlformats.org/officeDocument/2006/relationships" xmlns:p="http://schemas.openxmlformats.org/presentationml/2006/main">
  <p:tag name="NUM" val="6"/>
</p:tagLst>
</file>

<file path=ppt/tags/tag143.xml><?xml version="1.0" encoding="utf-8"?>
<p:tagLst xmlns:a="http://schemas.openxmlformats.org/drawingml/2006/main" xmlns:r="http://schemas.openxmlformats.org/officeDocument/2006/relationships" xmlns:p="http://schemas.openxmlformats.org/presentationml/2006/main">
  <p:tag name="NUM" val="7"/>
</p:tagLst>
</file>

<file path=ppt/tags/tag144.xml><?xml version="1.0" encoding="utf-8"?>
<p:tagLst xmlns:a="http://schemas.openxmlformats.org/drawingml/2006/main" xmlns:r="http://schemas.openxmlformats.org/officeDocument/2006/relationships" xmlns:p="http://schemas.openxmlformats.org/presentationml/2006/main">
  <p:tag name="NUM" val="8"/>
</p:tagLst>
</file>

<file path=ppt/tags/tag145.xml><?xml version="1.0" encoding="utf-8"?>
<p:tagLst xmlns:a="http://schemas.openxmlformats.org/drawingml/2006/main" xmlns:r="http://schemas.openxmlformats.org/officeDocument/2006/relationships" xmlns:p="http://schemas.openxmlformats.org/presentationml/2006/main">
  <p:tag name="NUM" val="9"/>
</p:tagLst>
</file>

<file path=ppt/tags/tag146.xml><?xml version="1.0" encoding="utf-8"?>
<p:tagLst xmlns:a="http://schemas.openxmlformats.org/drawingml/2006/main" xmlns:r="http://schemas.openxmlformats.org/officeDocument/2006/relationships" xmlns:p="http://schemas.openxmlformats.org/presentationml/2006/main">
  <p:tag name="NUM" val="1"/>
</p:tagLst>
</file>

<file path=ppt/tags/tag147.xml><?xml version="1.0" encoding="utf-8"?>
<p:tagLst xmlns:a="http://schemas.openxmlformats.org/drawingml/2006/main" xmlns:r="http://schemas.openxmlformats.org/officeDocument/2006/relationships" xmlns:p="http://schemas.openxmlformats.org/presentationml/2006/main">
  <p:tag name="NUM" val="2"/>
</p:tagLst>
</file>

<file path=ppt/tags/tag148.xml><?xml version="1.0" encoding="utf-8"?>
<p:tagLst xmlns:a="http://schemas.openxmlformats.org/drawingml/2006/main" xmlns:r="http://schemas.openxmlformats.org/officeDocument/2006/relationships" xmlns:p="http://schemas.openxmlformats.org/presentationml/2006/main">
  <p:tag name="NUM" val="3"/>
</p:tagLst>
</file>

<file path=ppt/tags/tag149.xml><?xml version="1.0" encoding="utf-8"?>
<p:tagLst xmlns:a="http://schemas.openxmlformats.org/drawingml/2006/main" xmlns:r="http://schemas.openxmlformats.org/officeDocument/2006/relationships" xmlns:p="http://schemas.openxmlformats.org/presentationml/2006/main">
  <p:tag name="NUM" val="4"/>
</p:tagLst>
</file>

<file path=ppt/tags/tag15.xml><?xml version="1.0" encoding="utf-8"?>
<p:tagLst xmlns:a="http://schemas.openxmlformats.org/drawingml/2006/main" xmlns:r="http://schemas.openxmlformats.org/officeDocument/2006/relationships" xmlns:p="http://schemas.openxmlformats.org/presentationml/2006/main">
  <p:tag name="NUM" val="3"/>
</p:tagLst>
</file>

<file path=ppt/tags/tag150.xml><?xml version="1.0" encoding="utf-8"?>
<p:tagLst xmlns:a="http://schemas.openxmlformats.org/drawingml/2006/main" xmlns:r="http://schemas.openxmlformats.org/officeDocument/2006/relationships" xmlns:p="http://schemas.openxmlformats.org/presentationml/2006/main">
  <p:tag name="NUM" val="5"/>
</p:tagLst>
</file>

<file path=ppt/tags/tag151.xml><?xml version="1.0" encoding="utf-8"?>
<p:tagLst xmlns:a="http://schemas.openxmlformats.org/drawingml/2006/main" xmlns:r="http://schemas.openxmlformats.org/officeDocument/2006/relationships" xmlns:p="http://schemas.openxmlformats.org/presentationml/2006/main">
  <p:tag name="NUM" val="6"/>
</p:tagLst>
</file>

<file path=ppt/tags/tag152.xml><?xml version="1.0" encoding="utf-8"?>
<p:tagLst xmlns:a="http://schemas.openxmlformats.org/drawingml/2006/main" xmlns:r="http://schemas.openxmlformats.org/officeDocument/2006/relationships" xmlns:p="http://schemas.openxmlformats.org/presentationml/2006/main">
  <p:tag name="NUM" val="1"/>
</p:tagLst>
</file>

<file path=ppt/tags/tag153.xml><?xml version="1.0" encoding="utf-8"?>
<p:tagLst xmlns:a="http://schemas.openxmlformats.org/drawingml/2006/main" xmlns:r="http://schemas.openxmlformats.org/officeDocument/2006/relationships" xmlns:p="http://schemas.openxmlformats.org/presentationml/2006/main">
  <p:tag name="NUM" val="2"/>
</p:tagLst>
</file>

<file path=ppt/tags/tag154.xml><?xml version="1.0" encoding="utf-8"?>
<p:tagLst xmlns:a="http://schemas.openxmlformats.org/drawingml/2006/main" xmlns:r="http://schemas.openxmlformats.org/officeDocument/2006/relationships" xmlns:p="http://schemas.openxmlformats.org/presentationml/2006/main">
  <p:tag name="NUM" val="3"/>
</p:tagLst>
</file>

<file path=ppt/tags/tag155.xml><?xml version="1.0" encoding="utf-8"?>
<p:tagLst xmlns:a="http://schemas.openxmlformats.org/drawingml/2006/main" xmlns:r="http://schemas.openxmlformats.org/officeDocument/2006/relationships" xmlns:p="http://schemas.openxmlformats.org/presentationml/2006/main">
  <p:tag name="NUM" val="4"/>
</p:tagLst>
</file>

<file path=ppt/tags/tag156.xml><?xml version="1.0" encoding="utf-8"?>
<p:tagLst xmlns:a="http://schemas.openxmlformats.org/drawingml/2006/main" xmlns:r="http://schemas.openxmlformats.org/officeDocument/2006/relationships" xmlns:p="http://schemas.openxmlformats.org/presentationml/2006/main">
  <p:tag name="NUM" val="5"/>
</p:tagLst>
</file>

<file path=ppt/tags/tag157.xml><?xml version="1.0" encoding="utf-8"?>
<p:tagLst xmlns:a="http://schemas.openxmlformats.org/drawingml/2006/main" xmlns:r="http://schemas.openxmlformats.org/officeDocument/2006/relationships" xmlns:p="http://schemas.openxmlformats.org/presentationml/2006/main">
  <p:tag name="NUM" val="6"/>
</p:tagLst>
</file>

<file path=ppt/tags/tag158.xml><?xml version="1.0" encoding="utf-8"?>
<p:tagLst xmlns:a="http://schemas.openxmlformats.org/drawingml/2006/main" xmlns:r="http://schemas.openxmlformats.org/officeDocument/2006/relationships" xmlns:p="http://schemas.openxmlformats.org/presentationml/2006/main">
  <p:tag name="NUM" val="1"/>
</p:tagLst>
</file>

<file path=ppt/tags/tag159.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4"/>
</p:tagLst>
</file>

<file path=ppt/tags/tag160.xml><?xml version="1.0" encoding="utf-8"?>
<p:tagLst xmlns:a="http://schemas.openxmlformats.org/drawingml/2006/main" xmlns:r="http://schemas.openxmlformats.org/officeDocument/2006/relationships" xmlns:p="http://schemas.openxmlformats.org/presentationml/2006/main">
  <p:tag name="NUM" val="3"/>
</p:tagLst>
</file>

<file path=ppt/tags/tag161.xml><?xml version="1.0" encoding="utf-8"?>
<p:tagLst xmlns:a="http://schemas.openxmlformats.org/drawingml/2006/main" xmlns:r="http://schemas.openxmlformats.org/officeDocument/2006/relationships" xmlns:p="http://schemas.openxmlformats.org/presentationml/2006/main">
  <p:tag name="NUM" val="4"/>
</p:tagLst>
</file>

<file path=ppt/tags/tag162.xml><?xml version="1.0" encoding="utf-8"?>
<p:tagLst xmlns:a="http://schemas.openxmlformats.org/drawingml/2006/main" xmlns:r="http://schemas.openxmlformats.org/officeDocument/2006/relationships" xmlns:p="http://schemas.openxmlformats.org/presentationml/2006/main">
  <p:tag name="NUM" val="5"/>
</p:tagLst>
</file>

<file path=ppt/tags/tag163.xml><?xml version="1.0" encoding="utf-8"?>
<p:tagLst xmlns:a="http://schemas.openxmlformats.org/drawingml/2006/main" xmlns:r="http://schemas.openxmlformats.org/officeDocument/2006/relationships" xmlns:p="http://schemas.openxmlformats.org/presentationml/2006/main">
  <p:tag name="NUM" val="6"/>
</p:tagLst>
</file>

<file path=ppt/tags/tag164.xml><?xml version="1.0" encoding="utf-8"?>
<p:tagLst xmlns:a="http://schemas.openxmlformats.org/drawingml/2006/main" xmlns:r="http://schemas.openxmlformats.org/officeDocument/2006/relationships" xmlns:p="http://schemas.openxmlformats.org/presentationml/2006/main">
  <p:tag name="NUM" val="1"/>
</p:tagLst>
</file>

<file path=ppt/tags/tag165.xml><?xml version="1.0" encoding="utf-8"?>
<p:tagLst xmlns:a="http://schemas.openxmlformats.org/drawingml/2006/main" xmlns:r="http://schemas.openxmlformats.org/officeDocument/2006/relationships" xmlns:p="http://schemas.openxmlformats.org/presentationml/2006/main">
  <p:tag name="NUM" val="2"/>
</p:tagLst>
</file>

<file path=ppt/tags/tag166.xml><?xml version="1.0" encoding="utf-8"?>
<p:tagLst xmlns:a="http://schemas.openxmlformats.org/drawingml/2006/main" xmlns:r="http://schemas.openxmlformats.org/officeDocument/2006/relationships" xmlns:p="http://schemas.openxmlformats.org/presentationml/2006/main">
  <p:tag name="NUM" val="3"/>
</p:tagLst>
</file>

<file path=ppt/tags/tag167.xml><?xml version="1.0" encoding="utf-8"?>
<p:tagLst xmlns:a="http://schemas.openxmlformats.org/drawingml/2006/main" xmlns:r="http://schemas.openxmlformats.org/officeDocument/2006/relationships" xmlns:p="http://schemas.openxmlformats.org/presentationml/2006/main">
  <p:tag name="NUM" val="4"/>
</p:tagLst>
</file>

<file path=ppt/tags/tag168.xml><?xml version="1.0" encoding="utf-8"?>
<p:tagLst xmlns:a="http://schemas.openxmlformats.org/drawingml/2006/main" xmlns:r="http://schemas.openxmlformats.org/officeDocument/2006/relationships" xmlns:p="http://schemas.openxmlformats.org/presentationml/2006/main">
  <p:tag name="NUM" val="5"/>
</p:tagLst>
</file>

<file path=ppt/tags/tag169.xml><?xml version="1.0" encoding="utf-8"?>
<p:tagLst xmlns:a="http://schemas.openxmlformats.org/drawingml/2006/main" xmlns:r="http://schemas.openxmlformats.org/officeDocument/2006/relationships" xmlns:p="http://schemas.openxmlformats.org/presentationml/2006/main">
  <p:tag name="NUM" val="6"/>
</p:tagLst>
</file>

<file path=ppt/tags/tag17.xml><?xml version="1.0" encoding="utf-8"?>
<p:tagLst xmlns:a="http://schemas.openxmlformats.org/drawingml/2006/main" xmlns:r="http://schemas.openxmlformats.org/officeDocument/2006/relationships" xmlns:p="http://schemas.openxmlformats.org/presentationml/2006/main">
  <p:tag name="NUM" val="5"/>
</p:tagLst>
</file>

<file path=ppt/tags/tag170.xml><?xml version="1.0" encoding="utf-8"?>
<p:tagLst xmlns:a="http://schemas.openxmlformats.org/drawingml/2006/main" xmlns:r="http://schemas.openxmlformats.org/officeDocument/2006/relationships" xmlns:p="http://schemas.openxmlformats.org/presentationml/2006/main">
  <p:tag name="NUM" val="1"/>
</p:tagLst>
</file>

<file path=ppt/tags/tag171.xml><?xml version="1.0" encoding="utf-8"?>
<p:tagLst xmlns:a="http://schemas.openxmlformats.org/drawingml/2006/main" xmlns:r="http://schemas.openxmlformats.org/officeDocument/2006/relationships" xmlns:p="http://schemas.openxmlformats.org/presentationml/2006/main">
  <p:tag name="NUM" val="2"/>
</p:tagLst>
</file>

<file path=ppt/tags/tag172.xml><?xml version="1.0" encoding="utf-8"?>
<p:tagLst xmlns:a="http://schemas.openxmlformats.org/drawingml/2006/main" xmlns:r="http://schemas.openxmlformats.org/officeDocument/2006/relationships" xmlns:p="http://schemas.openxmlformats.org/presentationml/2006/main">
  <p:tag name="NUM" val="3"/>
</p:tagLst>
</file>

<file path=ppt/tags/tag173.xml><?xml version="1.0" encoding="utf-8"?>
<p:tagLst xmlns:a="http://schemas.openxmlformats.org/drawingml/2006/main" xmlns:r="http://schemas.openxmlformats.org/officeDocument/2006/relationships" xmlns:p="http://schemas.openxmlformats.org/presentationml/2006/main">
  <p:tag name="NUM" val="4"/>
</p:tagLst>
</file>

<file path=ppt/tags/tag174.xml><?xml version="1.0" encoding="utf-8"?>
<p:tagLst xmlns:a="http://schemas.openxmlformats.org/drawingml/2006/main" xmlns:r="http://schemas.openxmlformats.org/officeDocument/2006/relationships" xmlns:p="http://schemas.openxmlformats.org/presentationml/2006/main">
  <p:tag name="NUM" val="5"/>
</p:tagLst>
</file>

<file path=ppt/tags/tag175.xml><?xml version="1.0" encoding="utf-8"?>
<p:tagLst xmlns:a="http://schemas.openxmlformats.org/drawingml/2006/main" xmlns:r="http://schemas.openxmlformats.org/officeDocument/2006/relationships" xmlns:p="http://schemas.openxmlformats.org/presentationml/2006/main">
  <p:tag name="NUM" val="6"/>
</p:tagLst>
</file>

<file path=ppt/tags/tag176.xml><?xml version="1.0" encoding="utf-8"?>
<p:tagLst xmlns:a="http://schemas.openxmlformats.org/drawingml/2006/main" xmlns:r="http://schemas.openxmlformats.org/officeDocument/2006/relationships" xmlns:p="http://schemas.openxmlformats.org/presentationml/2006/main">
  <p:tag name="NUM" val="1"/>
</p:tagLst>
</file>

<file path=ppt/tags/tag177.xml><?xml version="1.0" encoding="utf-8"?>
<p:tagLst xmlns:a="http://schemas.openxmlformats.org/drawingml/2006/main" xmlns:r="http://schemas.openxmlformats.org/officeDocument/2006/relationships" xmlns:p="http://schemas.openxmlformats.org/presentationml/2006/main">
  <p:tag name="NUM" val="2"/>
</p:tagLst>
</file>

<file path=ppt/tags/tag178.xml><?xml version="1.0" encoding="utf-8"?>
<p:tagLst xmlns:a="http://schemas.openxmlformats.org/drawingml/2006/main" xmlns:r="http://schemas.openxmlformats.org/officeDocument/2006/relationships" xmlns:p="http://schemas.openxmlformats.org/presentationml/2006/main">
  <p:tag name="NUM" val="3"/>
</p:tagLst>
</file>

<file path=ppt/tags/tag179.xml><?xml version="1.0" encoding="utf-8"?>
<p:tagLst xmlns:a="http://schemas.openxmlformats.org/drawingml/2006/main" xmlns:r="http://schemas.openxmlformats.org/officeDocument/2006/relationships" xmlns:p="http://schemas.openxmlformats.org/presentationml/2006/main">
  <p:tag name="NUM" val="4"/>
</p:tagLst>
</file>

<file path=ppt/tags/tag18.xml><?xml version="1.0" encoding="utf-8"?>
<p:tagLst xmlns:a="http://schemas.openxmlformats.org/drawingml/2006/main" xmlns:r="http://schemas.openxmlformats.org/officeDocument/2006/relationships" xmlns:p="http://schemas.openxmlformats.org/presentationml/2006/main">
  <p:tag name="NUM" val="6"/>
</p:tagLst>
</file>

<file path=ppt/tags/tag180.xml><?xml version="1.0" encoding="utf-8"?>
<p:tagLst xmlns:a="http://schemas.openxmlformats.org/drawingml/2006/main" xmlns:r="http://schemas.openxmlformats.org/officeDocument/2006/relationships" xmlns:p="http://schemas.openxmlformats.org/presentationml/2006/main">
  <p:tag name="NUM" val="5"/>
</p:tagLst>
</file>

<file path=ppt/tags/tag181.xml><?xml version="1.0" encoding="utf-8"?>
<p:tagLst xmlns:a="http://schemas.openxmlformats.org/drawingml/2006/main" xmlns:r="http://schemas.openxmlformats.org/officeDocument/2006/relationships" xmlns:p="http://schemas.openxmlformats.org/presentationml/2006/main">
  <p:tag name="NUM" val="6"/>
</p:tagLst>
</file>

<file path=ppt/tags/tag182.xml><?xml version="1.0" encoding="utf-8"?>
<p:tagLst xmlns:a="http://schemas.openxmlformats.org/drawingml/2006/main" xmlns:r="http://schemas.openxmlformats.org/officeDocument/2006/relationships" xmlns:p="http://schemas.openxmlformats.org/presentationml/2006/main">
  <p:tag name="NUM" val="1"/>
</p:tagLst>
</file>

<file path=ppt/tags/tag183.xml><?xml version="1.0" encoding="utf-8"?>
<p:tagLst xmlns:a="http://schemas.openxmlformats.org/drawingml/2006/main" xmlns:r="http://schemas.openxmlformats.org/officeDocument/2006/relationships" xmlns:p="http://schemas.openxmlformats.org/presentationml/2006/main">
  <p:tag name="NUM" val="2"/>
</p:tagLst>
</file>

<file path=ppt/tags/tag184.xml><?xml version="1.0" encoding="utf-8"?>
<p:tagLst xmlns:a="http://schemas.openxmlformats.org/drawingml/2006/main" xmlns:r="http://schemas.openxmlformats.org/officeDocument/2006/relationships" xmlns:p="http://schemas.openxmlformats.org/presentationml/2006/main">
  <p:tag name="NUM" val="3"/>
</p:tagLst>
</file>

<file path=ppt/tags/tag185.xml><?xml version="1.0" encoding="utf-8"?>
<p:tagLst xmlns:a="http://schemas.openxmlformats.org/drawingml/2006/main" xmlns:r="http://schemas.openxmlformats.org/officeDocument/2006/relationships" xmlns:p="http://schemas.openxmlformats.org/presentationml/2006/main">
  <p:tag name="NUM" val="4"/>
</p:tagLst>
</file>

<file path=ppt/tags/tag186.xml><?xml version="1.0" encoding="utf-8"?>
<p:tagLst xmlns:a="http://schemas.openxmlformats.org/drawingml/2006/main" xmlns:r="http://schemas.openxmlformats.org/officeDocument/2006/relationships" xmlns:p="http://schemas.openxmlformats.org/presentationml/2006/main">
  <p:tag name="NUM" val="5"/>
</p:tagLst>
</file>

<file path=ppt/tags/tag187.xml><?xml version="1.0" encoding="utf-8"?>
<p:tagLst xmlns:a="http://schemas.openxmlformats.org/drawingml/2006/main" xmlns:r="http://schemas.openxmlformats.org/officeDocument/2006/relationships" xmlns:p="http://schemas.openxmlformats.org/presentationml/2006/main">
  <p:tag name="NUM" val="6"/>
</p:tagLst>
</file>

<file path=ppt/tags/tag188.xml><?xml version="1.0" encoding="utf-8"?>
<p:tagLst xmlns:a="http://schemas.openxmlformats.org/drawingml/2006/main" xmlns:r="http://schemas.openxmlformats.org/officeDocument/2006/relationships" xmlns:p="http://schemas.openxmlformats.org/presentationml/2006/main">
  <p:tag name="NUM" val="1"/>
</p:tagLst>
</file>

<file path=ppt/tags/tag189.xml><?xml version="1.0" encoding="utf-8"?>
<p:tagLst xmlns:a="http://schemas.openxmlformats.org/drawingml/2006/main" xmlns:r="http://schemas.openxmlformats.org/officeDocument/2006/relationships" xmlns:p="http://schemas.openxmlformats.org/presentationml/2006/main">
  <p:tag name="NUM" val="2"/>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190.xml><?xml version="1.0" encoding="utf-8"?>
<p:tagLst xmlns:a="http://schemas.openxmlformats.org/drawingml/2006/main" xmlns:r="http://schemas.openxmlformats.org/officeDocument/2006/relationships" xmlns:p="http://schemas.openxmlformats.org/presentationml/2006/main">
  <p:tag name="NUM" val="3"/>
</p:tagLst>
</file>

<file path=ppt/tags/tag191.xml><?xml version="1.0" encoding="utf-8"?>
<p:tagLst xmlns:a="http://schemas.openxmlformats.org/drawingml/2006/main" xmlns:r="http://schemas.openxmlformats.org/officeDocument/2006/relationships" xmlns:p="http://schemas.openxmlformats.org/presentationml/2006/main">
  <p:tag name="NUM" val="4"/>
</p:tagLst>
</file>

<file path=ppt/tags/tag192.xml><?xml version="1.0" encoding="utf-8"?>
<p:tagLst xmlns:a="http://schemas.openxmlformats.org/drawingml/2006/main" xmlns:r="http://schemas.openxmlformats.org/officeDocument/2006/relationships" xmlns:p="http://schemas.openxmlformats.org/presentationml/2006/main">
  <p:tag name="NUM" val="5"/>
</p:tagLst>
</file>

<file path=ppt/tags/tag193.xml><?xml version="1.0" encoding="utf-8"?>
<p:tagLst xmlns:a="http://schemas.openxmlformats.org/drawingml/2006/main" xmlns:r="http://schemas.openxmlformats.org/officeDocument/2006/relationships" xmlns:p="http://schemas.openxmlformats.org/presentationml/2006/main">
  <p:tag name="NUM" val="6"/>
</p:tagLst>
</file>

<file path=ppt/tags/tag194.xml><?xml version="1.0" encoding="utf-8"?>
<p:tagLst xmlns:a="http://schemas.openxmlformats.org/drawingml/2006/main" xmlns:r="http://schemas.openxmlformats.org/officeDocument/2006/relationships" xmlns:p="http://schemas.openxmlformats.org/presentationml/2006/main">
  <p:tag name="NUM" val="1"/>
</p:tagLst>
</file>

<file path=ppt/tags/tag195.xml><?xml version="1.0" encoding="utf-8"?>
<p:tagLst xmlns:a="http://schemas.openxmlformats.org/drawingml/2006/main" xmlns:r="http://schemas.openxmlformats.org/officeDocument/2006/relationships" xmlns:p="http://schemas.openxmlformats.org/presentationml/2006/main">
  <p:tag name="NUM" val="2"/>
</p:tagLst>
</file>

<file path=ppt/tags/tag196.xml><?xml version="1.0" encoding="utf-8"?>
<p:tagLst xmlns:a="http://schemas.openxmlformats.org/drawingml/2006/main" xmlns:r="http://schemas.openxmlformats.org/officeDocument/2006/relationships" xmlns:p="http://schemas.openxmlformats.org/presentationml/2006/main">
  <p:tag name="NUM" val="3"/>
</p:tagLst>
</file>

<file path=ppt/tags/tag197.xml><?xml version="1.0" encoding="utf-8"?>
<p:tagLst xmlns:a="http://schemas.openxmlformats.org/drawingml/2006/main" xmlns:r="http://schemas.openxmlformats.org/officeDocument/2006/relationships" xmlns:p="http://schemas.openxmlformats.org/presentationml/2006/main">
  <p:tag name="NUM" val="4"/>
</p:tagLst>
</file>

<file path=ppt/tags/tag198.xml><?xml version="1.0" encoding="utf-8"?>
<p:tagLst xmlns:a="http://schemas.openxmlformats.org/drawingml/2006/main" xmlns:r="http://schemas.openxmlformats.org/officeDocument/2006/relationships" xmlns:p="http://schemas.openxmlformats.org/presentationml/2006/main">
  <p:tag name="NUM" val="5"/>
</p:tagLst>
</file>

<file path=ppt/tags/tag199.xml><?xml version="1.0" encoding="utf-8"?>
<p:tagLst xmlns:a="http://schemas.openxmlformats.org/drawingml/2006/main" xmlns:r="http://schemas.openxmlformats.org/officeDocument/2006/relationships" xmlns:p="http://schemas.openxmlformats.org/presentationml/2006/main">
  <p:tag name="NUM" val="6"/>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00.xml><?xml version="1.0" encoding="utf-8"?>
<p:tagLst xmlns:a="http://schemas.openxmlformats.org/drawingml/2006/main" xmlns:r="http://schemas.openxmlformats.org/officeDocument/2006/relationships" xmlns:p="http://schemas.openxmlformats.org/presentationml/2006/main">
  <p:tag name="NUM" val="1"/>
</p:tagLst>
</file>

<file path=ppt/tags/tag201.xml><?xml version="1.0" encoding="utf-8"?>
<p:tagLst xmlns:a="http://schemas.openxmlformats.org/drawingml/2006/main" xmlns:r="http://schemas.openxmlformats.org/officeDocument/2006/relationships" xmlns:p="http://schemas.openxmlformats.org/presentationml/2006/main">
  <p:tag name="NUM" val="2"/>
</p:tagLst>
</file>

<file path=ppt/tags/tag202.xml><?xml version="1.0" encoding="utf-8"?>
<p:tagLst xmlns:a="http://schemas.openxmlformats.org/drawingml/2006/main" xmlns:r="http://schemas.openxmlformats.org/officeDocument/2006/relationships" xmlns:p="http://schemas.openxmlformats.org/presentationml/2006/main">
  <p:tag name="NUM" val="3"/>
</p:tagLst>
</file>

<file path=ppt/tags/tag203.xml><?xml version="1.0" encoding="utf-8"?>
<p:tagLst xmlns:a="http://schemas.openxmlformats.org/drawingml/2006/main" xmlns:r="http://schemas.openxmlformats.org/officeDocument/2006/relationships" xmlns:p="http://schemas.openxmlformats.org/presentationml/2006/main">
  <p:tag name="NUM" val="4"/>
</p:tagLst>
</file>

<file path=ppt/tags/tag204.xml><?xml version="1.0" encoding="utf-8"?>
<p:tagLst xmlns:a="http://schemas.openxmlformats.org/drawingml/2006/main" xmlns:r="http://schemas.openxmlformats.org/officeDocument/2006/relationships" xmlns:p="http://schemas.openxmlformats.org/presentationml/2006/main">
  <p:tag name="NUM" val="5"/>
</p:tagLst>
</file>

<file path=ppt/tags/tag205.xml><?xml version="1.0" encoding="utf-8"?>
<p:tagLst xmlns:a="http://schemas.openxmlformats.org/drawingml/2006/main" xmlns:r="http://schemas.openxmlformats.org/officeDocument/2006/relationships" xmlns:p="http://schemas.openxmlformats.org/presentationml/2006/main">
  <p:tag name="NUM" val="6"/>
</p:tagLst>
</file>

<file path=ppt/tags/tag206.xml><?xml version="1.0" encoding="utf-8"?>
<p:tagLst xmlns:a="http://schemas.openxmlformats.org/drawingml/2006/main" xmlns:r="http://schemas.openxmlformats.org/officeDocument/2006/relationships" xmlns:p="http://schemas.openxmlformats.org/presentationml/2006/main">
  <p:tag name="NUM" val="1"/>
</p:tagLst>
</file>

<file path=ppt/tags/tag207.xml><?xml version="1.0" encoding="utf-8"?>
<p:tagLst xmlns:a="http://schemas.openxmlformats.org/drawingml/2006/main" xmlns:r="http://schemas.openxmlformats.org/officeDocument/2006/relationships" xmlns:p="http://schemas.openxmlformats.org/presentationml/2006/main">
  <p:tag name="NUM" val="2"/>
</p:tagLst>
</file>

<file path=ppt/tags/tag208.xml><?xml version="1.0" encoding="utf-8"?>
<p:tagLst xmlns:a="http://schemas.openxmlformats.org/drawingml/2006/main" xmlns:r="http://schemas.openxmlformats.org/officeDocument/2006/relationships" xmlns:p="http://schemas.openxmlformats.org/presentationml/2006/main">
  <p:tag name="NUM" val="3"/>
</p:tagLst>
</file>

<file path=ppt/tags/tag209.xml><?xml version="1.0" encoding="utf-8"?>
<p:tagLst xmlns:a="http://schemas.openxmlformats.org/drawingml/2006/main" xmlns:r="http://schemas.openxmlformats.org/officeDocument/2006/relationships" xmlns:p="http://schemas.openxmlformats.org/presentationml/2006/main">
  <p:tag name="NUM" val="4"/>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10.xml><?xml version="1.0" encoding="utf-8"?>
<p:tagLst xmlns:a="http://schemas.openxmlformats.org/drawingml/2006/main" xmlns:r="http://schemas.openxmlformats.org/officeDocument/2006/relationships" xmlns:p="http://schemas.openxmlformats.org/presentationml/2006/main">
  <p:tag name="NUM" val="5"/>
</p:tagLst>
</file>

<file path=ppt/tags/tag211.xml><?xml version="1.0" encoding="utf-8"?>
<p:tagLst xmlns:a="http://schemas.openxmlformats.org/drawingml/2006/main" xmlns:r="http://schemas.openxmlformats.org/officeDocument/2006/relationships" xmlns:p="http://schemas.openxmlformats.org/presentationml/2006/main">
  <p:tag name="NUM" val="6"/>
</p:tagLst>
</file>

<file path=ppt/tags/tag212.xml><?xml version="1.0" encoding="utf-8"?>
<p:tagLst xmlns:a="http://schemas.openxmlformats.org/drawingml/2006/main" xmlns:r="http://schemas.openxmlformats.org/officeDocument/2006/relationships" xmlns:p="http://schemas.openxmlformats.org/presentationml/2006/main">
  <p:tag name="NUM" val="7"/>
</p:tagLst>
</file>

<file path=ppt/tags/tag213.xml><?xml version="1.0" encoding="utf-8"?>
<p:tagLst xmlns:a="http://schemas.openxmlformats.org/drawingml/2006/main" xmlns:r="http://schemas.openxmlformats.org/officeDocument/2006/relationships" xmlns:p="http://schemas.openxmlformats.org/presentationml/2006/main">
  <p:tag name="NUM" val="8"/>
</p:tagLst>
</file>

<file path=ppt/tags/tag214.xml><?xml version="1.0" encoding="utf-8"?>
<p:tagLst xmlns:a="http://schemas.openxmlformats.org/drawingml/2006/main" xmlns:r="http://schemas.openxmlformats.org/officeDocument/2006/relationships" xmlns:p="http://schemas.openxmlformats.org/presentationml/2006/main">
  <p:tag name="NUM" val="1"/>
</p:tagLst>
</file>

<file path=ppt/tags/tag215.xml><?xml version="1.0" encoding="utf-8"?>
<p:tagLst xmlns:a="http://schemas.openxmlformats.org/drawingml/2006/main" xmlns:r="http://schemas.openxmlformats.org/officeDocument/2006/relationships" xmlns:p="http://schemas.openxmlformats.org/presentationml/2006/main">
  <p:tag name="NUM" val="2"/>
</p:tagLst>
</file>

<file path=ppt/tags/tag216.xml><?xml version="1.0" encoding="utf-8"?>
<p:tagLst xmlns:a="http://schemas.openxmlformats.org/drawingml/2006/main" xmlns:r="http://schemas.openxmlformats.org/officeDocument/2006/relationships" xmlns:p="http://schemas.openxmlformats.org/presentationml/2006/main">
  <p:tag name="NUM" val="3"/>
</p:tagLst>
</file>

<file path=ppt/tags/tag217.xml><?xml version="1.0" encoding="utf-8"?>
<p:tagLst xmlns:a="http://schemas.openxmlformats.org/drawingml/2006/main" xmlns:r="http://schemas.openxmlformats.org/officeDocument/2006/relationships" xmlns:p="http://schemas.openxmlformats.org/presentationml/2006/main">
  <p:tag name="NUM" val="4"/>
</p:tagLst>
</file>

<file path=ppt/tags/tag218.xml><?xml version="1.0" encoding="utf-8"?>
<p:tagLst xmlns:a="http://schemas.openxmlformats.org/drawingml/2006/main" xmlns:r="http://schemas.openxmlformats.org/officeDocument/2006/relationships" xmlns:p="http://schemas.openxmlformats.org/presentationml/2006/main">
  <p:tag name="NUM" val="5"/>
</p:tagLst>
</file>

<file path=ppt/tags/tag219.xml><?xml version="1.0" encoding="utf-8"?>
<p:tagLst xmlns:a="http://schemas.openxmlformats.org/drawingml/2006/main" xmlns:r="http://schemas.openxmlformats.org/officeDocument/2006/relationships" xmlns:p="http://schemas.openxmlformats.org/presentationml/2006/main">
  <p:tag name="NUM" val="6"/>
</p:tagLst>
</file>

<file path=ppt/tags/tag22.xml><?xml version="1.0" encoding="utf-8"?>
<p:tagLst xmlns:a="http://schemas.openxmlformats.org/drawingml/2006/main" xmlns:r="http://schemas.openxmlformats.org/officeDocument/2006/relationships" xmlns:p="http://schemas.openxmlformats.org/presentationml/2006/main">
  <p:tag name="NUM" val="4"/>
</p:tagLst>
</file>

<file path=ppt/tags/tag220.xml><?xml version="1.0" encoding="utf-8"?>
<p:tagLst xmlns:a="http://schemas.openxmlformats.org/drawingml/2006/main" xmlns:r="http://schemas.openxmlformats.org/officeDocument/2006/relationships" xmlns:p="http://schemas.openxmlformats.org/presentationml/2006/main">
  <p:tag name="NUM" val="1"/>
</p:tagLst>
</file>

<file path=ppt/tags/tag221.xml><?xml version="1.0" encoding="utf-8"?>
<p:tagLst xmlns:a="http://schemas.openxmlformats.org/drawingml/2006/main" xmlns:r="http://schemas.openxmlformats.org/officeDocument/2006/relationships" xmlns:p="http://schemas.openxmlformats.org/presentationml/2006/main">
  <p:tag name="NUM" val="2"/>
</p:tagLst>
</file>

<file path=ppt/tags/tag222.xml><?xml version="1.0" encoding="utf-8"?>
<p:tagLst xmlns:a="http://schemas.openxmlformats.org/drawingml/2006/main" xmlns:r="http://schemas.openxmlformats.org/officeDocument/2006/relationships" xmlns:p="http://schemas.openxmlformats.org/presentationml/2006/main">
  <p:tag name="NUM" val="3"/>
</p:tagLst>
</file>

<file path=ppt/tags/tag223.xml><?xml version="1.0" encoding="utf-8"?>
<p:tagLst xmlns:a="http://schemas.openxmlformats.org/drawingml/2006/main" xmlns:r="http://schemas.openxmlformats.org/officeDocument/2006/relationships" xmlns:p="http://schemas.openxmlformats.org/presentationml/2006/main">
  <p:tag name="NUM" val="4"/>
</p:tagLst>
</file>

<file path=ppt/tags/tag224.xml><?xml version="1.0" encoding="utf-8"?>
<p:tagLst xmlns:a="http://schemas.openxmlformats.org/drawingml/2006/main" xmlns:r="http://schemas.openxmlformats.org/officeDocument/2006/relationships" xmlns:p="http://schemas.openxmlformats.org/presentationml/2006/main">
  <p:tag name="NUM" val="5"/>
</p:tagLst>
</file>

<file path=ppt/tags/tag225.xml><?xml version="1.0" encoding="utf-8"?>
<p:tagLst xmlns:a="http://schemas.openxmlformats.org/drawingml/2006/main" xmlns:r="http://schemas.openxmlformats.org/officeDocument/2006/relationships" xmlns:p="http://schemas.openxmlformats.org/presentationml/2006/main">
  <p:tag name="NUM" val="6"/>
</p:tagLst>
</file>

<file path=ppt/tags/tag226.xml><?xml version="1.0" encoding="utf-8"?>
<p:tagLst xmlns:a="http://schemas.openxmlformats.org/drawingml/2006/main" xmlns:r="http://schemas.openxmlformats.org/officeDocument/2006/relationships" xmlns:p="http://schemas.openxmlformats.org/presentationml/2006/main">
  <p:tag name="NUM" val="1"/>
</p:tagLst>
</file>

<file path=ppt/tags/tag227.xml><?xml version="1.0" encoding="utf-8"?>
<p:tagLst xmlns:a="http://schemas.openxmlformats.org/drawingml/2006/main" xmlns:r="http://schemas.openxmlformats.org/officeDocument/2006/relationships" xmlns:p="http://schemas.openxmlformats.org/presentationml/2006/main">
  <p:tag name="NUM" val="2"/>
</p:tagLst>
</file>

<file path=ppt/tags/tag228.xml><?xml version="1.0" encoding="utf-8"?>
<p:tagLst xmlns:a="http://schemas.openxmlformats.org/drawingml/2006/main" xmlns:r="http://schemas.openxmlformats.org/officeDocument/2006/relationships" xmlns:p="http://schemas.openxmlformats.org/presentationml/2006/main">
  <p:tag name="NUM" val="3"/>
</p:tagLst>
</file>

<file path=ppt/tags/tag229.xml><?xml version="1.0" encoding="utf-8"?>
<p:tagLst xmlns:a="http://schemas.openxmlformats.org/drawingml/2006/main" xmlns:r="http://schemas.openxmlformats.org/officeDocument/2006/relationships" xmlns:p="http://schemas.openxmlformats.org/presentationml/2006/main">
  <p:tag name="NUM" val="4"/>
</p:tagLst>
</file>

<file path=ppt/tags/tag23.xml><?xml version="1.0" encoding="utf-8"?>
<p:tagLst xmlns:a="http://schemas.openxmlformats.org/drawingml/2006/main" xmlns:r="http://schemas.openxmlformats.org/officeDocument/2006/relationships" xmlns:p="http://schemas.openxmlformats.org/presentationml/2006/main">
  <p:tag name="NUM" val="5"/>
</p:tagLst>
</file>

<file path=ppt/tags/tag230.xml><?xml version="1.0" encoding="utf-8"?>
<p:tagLst xmlns:a="http://schemas.openxmlformats.org/drawingml/2006/main" xmlns:r="http://schemas.openxmlformats.org/officeDocument/2006/relationships" xmlns:p="http://schemas.openxmlformats.org/presentationml/2006/main">
  <p:tag name="NUM" val="5"/>
</p:tagLst>
</file>

<file path=ppt/tags/tag231.xml><?xml version="1.0" encoding="utf-8"?>
<p:tagLst xmlns:a="http://schemas.openxmlformats.org/drawingml/2006/main" xmlns:r="http://schemas.openxmlformats.org/officeDocument/2006/relationships" xmlns:p="http://schemas.openxmlformats.org/presentationml/2006/main">
  <p:tag name="NUM" val="6"/>
</p:tagLst>
</file>

<file path=ppt/tags/tag232.xml><?xml version="1.0" encoding="utf-8"?>
<p:tagLst xmlns:a="http://schemas.openxmlformats.org/drawingml/2006/main" xmlns:r="http://schemas.openxmlformats.org/officeDocument/2006/relationships" xmlns:p="http://schemas.openxmlformats.org/presentationml/2006/main">
  <p:tag name="NUM" val="1"/>
</p:tagLst>
</file>

<file path=ppt/tags/tag233.xml><?xml version="1.0" encoding="utf-8"?>
<p:tagLst xmlns:a="http://schemas.openxmlformats.org/drawingml/2006/main" xmlns:r="http://schemas.openxmlformats.org/officeDocument/2006/relationships" xmlns:p="http://schemas.openxmlformats.org/presentationml/2006/main">
  <p:tag name="NUM" val="2"/>
</p:tagLst>
</file>

<file path=ppt/tags/tag234.xml><?xml version="1.0" encoding="utf-8"?>
<p:tagLst xmlns:a="http://schemas.openxmlformats.org/drawingml/2006/main" xmlns:r="http://schemas.openxmlformats.org/officeDocument/2006/relationships" xmlns:p="http://schemas.openxmlformats.org/presentationml/2006/main">
  <p:tag name="NUM" val="3"/>
</p:tagLst>
</file>

<file path=ppt/tags/tag235.xml><?xml version="1.0" encoding="utf-8"?>
<p:tagLst xmlns:a="http://schemas.openxmlformats.org/drawingml/2006/main" xmlns:r="http://schemas.openxmlformats.org/officeDocument/2006/relationships" xmlns:p="http://schemas.openxmlformats.org/presentationml/2006/main">
  <p:tag name="NUM" val="4"/>
</p:tagLst>
</file>

<file path=ppt/tags/tag236.xml><?xml version="1.0" encoding="utf-8"?>
<p:tagLst xmlns:a="http://schemas.openxmlformats.org/drawingml/2006/main" xmlns:r="http://schemas.openxmlformats.org/officeDocument/2006/relationships" xmlns:p="http://schemas.openxmlformats.org/presentationml/2006/main">
  <p:tag name="NUM" val="5"/>
</p:tagLst>
</file>

<file path=ppt/tags/tag237.xml><?xml version="1.0" encoding="utf-8"?>
<p:tagLst xmlns:a="http://schemas.openxmlformats.org/drawingml/2006/main" xmlns:r="http://schemas.openxmlformats.org/officeDocument/2006/relationships" xmlns:p="http://schemas.openxmlformats.org/presentationml/2006/main">
  <p:tag name="NUM" val="6"/>
</p:tagLst>
</file>

<file path=ppt/tags/tag238.xml><?xml version="1.0" encoding="utf-8"?>
<p:tagLst xmlns:a="http://schemas.openxmlformats.org/drawingml/2006/main" xmlns:r="http://schemas.openxmlformats.org/officeDocument/2006/relationships" xmlns:p="http://schemas.openxmlformats.org/presentationml/2006/main">
  <p:tag name="NUM" val="1"/>
</p:tagLst>
</file>

<file path=ppt/tags/tag239.xml><?xml version="1.0" encoding="utf-8"?>
<p:tagLst xmlns:a="http://schemas.openxmlformats.org/drawingml/2006/main" xmlns:r="http://schemas.openxmlformats.org/officeDocument/2006/relationships" xmlns:p="http://schemas.openxmlformats.org/presentationml/2006/main">
  <p:tag name="NUM" val="2"/>
</p:tagLst>
</file>

<file path=ppt/tags/tag24.xml><?xml version="1.0" encoding="utf-8"?>
<p:tagLst xmlns:a="http://schemas.openxmlformats.org/drawingml/2006/main" xmlns:r="http://schemas.openxmlformats.org/officeDocument/2006/relationships" xmlns:p="http://schemas.openxmlformats.org/presentationml/2006/main">
  <p:tag name="NUM" val="6"/>
</p:tagLst>
</file>

<file path=ppt/tags/tag240.xml><?xml version="1.0" encoding="utf-8"?>
<p:tagLst xmlns:a="http://schemas.openxmlformats.org/drawingml/2006/main" xmlns:r="http://schemas.openxmlformats.org/officeDocument/2006/relationships" xmlns:p="http://schemas.openxmlformats.org/presentationml/2006/main">
  <p:tag name="NUM" val="3"/>
</p:tagLst>
</file>

<file path=ppt/tags/tag241.xml><?xml version="1.0" encoding="utf-8"?>
<p:tagLst xmlns:a="http://schemas.openxmlformats.org/drawingml/2006/main" xmlns:r="http://schemas.openxmlformats.org/officeDocument/2006/relationships" xmlns:p="http://schemas.openxmlformats.org/presentationml/2006/main">
  <p:tag name="NUM" val="4"/>
</p:tagLst>
</file>

<file path=ppt/tags/tag242.xml><?xml version="1.0" encoding="utf-8"?>
<p:tagLst xmlns:a="http://schemas.openxmlformats.org/drawingml/2006/main" xmlns:r="http://schemas.openxmlformats.org/officeDocument/2006/relationships" xmlns:p="http://schemas.openxmlformats.org/presentationml/2006/main">
  <p:tag name="NUM" val="5"/>
</p:tagLst>
</file>

<file path=ppt/tags/tag243.xml><?xml version="1.0" encoding="utf-8"?>
<p:tagLst xmlns:a="http://schemas.openxmlformats.org/drawingml/2006/main" xmlns:r="http://schemas.openxmlformats.org/officeDocument/2006/relationships" xmlns:p="http://schemas.openxmlformats.org/presentationml/2006/main">
  <p:tag name="NUM" val="6"/>
</p:tagLst>
</file>

<file path=ppt/tags/tag244.xml><?xml version="1.0" encoding="utf-8"?>
<p:tagLst xmlns:a="http://schemas.openxmlformats.org/drawingml/2006/main" xmlns:r="http://schemas.openxmlformats.org/officeDocument/2006/relationships" xmlns:p="http://schemas.openxmlformats.org/presentationml/2006/main">
  <p:tag name="NUM" val="1"/>
</p:tagLst>
</file>

<file path=ppt/tags/tag245.xml><?xml version="1.0" encoding="utf-8"?>
<p:tagLst xmlns:a="http://schemas.openxmlformats.org/drawingml/2006/main" xmlns:r="http://schemas.openxmlformats.org/officeDocument/2006/relationships" xmlns:p="http://schemas.openxmlformats.org/presentationml/2006/main">
  <p:tag name="NUM" val="2"/>
</p:tagLst>
</file>

<file path=ppt/tags/tag246.xml><?xml version="1.0" encoding="utf-8"?>
<p:tagLst xmlns:a="http://schemas.openxmlformats.org/drawingml/2006/main" xmlns:r="http://schemas.openxmlformats.org/officeDocument/2006/relationships" xmlns:p="http://schemas.openxmlformats.org/presentationml/2006/main">
  <p:tag name="NUM" val="3"/>
</p:tagLst>
</file>

<file path=ppt/tags/tag247.xml><?xml version="1.0" encoding="utf-8"?>
<p:tagLst xmlns:a="http://schemas.openxmlformats.org/drawingml/2006/main" xmlns:r="http://schemas.openxmlformats.org/officeDocument/2006/relationships" xmlns:p="http://schemas.openxmlformats.org/presentationml/2006/main">
  <p:tag name="NUM" val="4"/>
</p:tagLst>
</file>

<file path=ppt/tags/tag248.xml><?xml version="1.0" encoding="utf-8"?>
<p:tagLst xmlns:a="http://schemas.openxmlformats.org/drawingml/2006/main" xmlns:r="http://schemas.openxmlformats.org/officeDocument/2006/relationships" xmlns:p="http://schemas.openxmlformats.org/presentationml/2006/main">
  <p:tag name="NUM" val="5"/>
</p:tagLst>
</file>

<file path=ppt/tags/tag249.xml><?xml version="1.0" encoding="utf-8"?>
<p:tagLst xmlns:a="http://schemas.openxmlformats.org/drawingml/2006/main" xmlns:r="http://schemas.openxmlformats.org/officeDocument/2006/relationships" xmlns:p="http://schemas.openxmlformats.org/presentationml/2006/main">
  <p:tag name="NUM" val="6"/>
</p:tagLst>
</file>

<file path=ppt/tags/tag25.xml><?xml version="1.0" encoding="utf-8"?>
<p:tagLst xmlns:a="http://schemas.openxmlformats.org/drawingml/2006/main" xmlns:r="http://schemas.openxmlformats.org/officeDocument/2006/relationships" xmlns:p="http://schemas.openxmlformats.org/presentationml/2006/main">
  <p:tag name="NUM" val="1"/>
</p:tagLst>
</file>

<file path=ppt/tags/tag250.xml><?xml version="1.0" encoding="utf-8"?>
<p:tagLst xmlns:a="http://schemas.openxmlformats.org/drawingml/2006/main" xmlns:r="http://schemas.openxmlformats.org/officeDocument/2006/relationships" xmlns:p="http://schemas.openxmlformats.org/presentationml/2006/main">
  <p:tag name="NUM" val="1"/>
</p:tagLst>
</file>

<file path=ppt/tags/tag251.xml><?xml version="1.0" encoding="utf-8"?>
<p:tagLst xmlns:a="http://schemas.openxmlformats.org/drawingml/2006/main" xmlns:r="http://schemas.openxmlformats.org/officeDocument/2006/relationships" xmlns:p="http://schemas.openxmlformats.org/presentationml/2006/main">
  <p:tag name="NUM" val="2"/>
</p:tagLst>
</file>

<file path=ppt/tags/tag252.xml><?xml version="1.0" encoding="utf-8"?>
<p:tagLst xmlns:a="http://schemas.openxmlformats.org/drawingml/2006/main" xmlns:r="http://schemas.openxmlformats.org/officeDocument/2006/relationships" xmlns:p="http://schemas.openxmlformats.org/presentationml/2006/main">
  <p:tag name="NUM" val="3"/>
</p:tagLst>
</file>

<file path=ppt/tags/tag253.xml><?xml version="1.0" encoding="utf-8"?>
<p:tagLst xmlns:a="http://schemas.openxmlformats.org/drawingml/2006/main" xmlns:r="http://schemas.openxmlformats.org/officeDocument/2006/relationships" xmlns:p="http://schemas.openxmlformats.org/presentationml/2006/main">
  <p:tag name="NUM" val="4"/>
</p:tagLst>
</file>

<file path=ppt/tags/tag254.xml><?xml version="1.0" encoding="utf-8"?>
<p:tagLst xmlns:a="http://schemas.openxmlformats.org/drawingml/2006/main" xmlns:r="http://schemas.openxmlformats.org/officeDocument/2006/relationships" xmlns:p="http://schemas.openxmlformats.org/presentationml/2006/main">
  <p:tag name="NUM" val="5"/>
</p:tagLst>
</file>

<file path=ppt/tags/tag255.xml><?xml version="1.0" encoding="utf-8"?>
<p:tagLst xmlns:a="http://schemas.openxmlformats.org/drawingml/2006/main" xmlns:r="http://schemas.openxmlformats.org/officeDocument/2006/relationships" xmlns:p="http://schemas.openxmlformats.org/presentationml/2006/main">
  <p:tag name="NUM" val="6"/>
</p:tagLst>
</file>

<file path=ppt/tags/tag256.xml><?xml version="1.0" encoding="utf-8"?>
<p:tagLst xmlns:a="http://schemas.openxmlformats.org/drawingml/2006/main" xmlns:r="http://schemas.openxmlformats.org/officeDocument/2006/relationships" xmlns:p="http://schemas.openxmlformats.org/presentationml/2006/main">
  <p:tag name="NUM" val="1"/>
</p:tagLst>
</file>

<file path=ppt/tags/tag257.xml><?xml version="1.0" encoding="utf-8"?>
<p:tagLst xmlns:a="http://schemas.openxmlformats.org/drawingml/2006/main" xmlns:r="http://schemas.openxmlformats.org/officeDocument/2006/relationships" xmlns:p="http://schemas.openxmlformats.org/presentationml/2006/main">
  <p:tag name="NUM" val="2"/>
</p:tagLst>
</file>

<file path=ppt/tags/tag258.xml><?xml version="1.0" encoding="utf-8"?>
<p:tagLst xmlns:a="http://schemas.openxmlformats.org/drawingml/2006/main" xmlns:r="http://schemas.openxmlformats.org/officeDocument/2006/relationships" xmlns:p="http://schemas.openxmlformats.org/presentationml/2006/main">
  <p:tag name="NUM" val="3"/>
</p:tagLst>
</file>

<file path=ppt/tags/tag259.xml><?xml version="1.0" encoding="utf-8"?>
<p:tagLst xmlns:a="http://schemas.openxmlformats.org/drawingml/2006/main" xmlns:r="http://schemas.openxmlformats.org/officeDocument/2006/relationships" xmlns:p="http://schemas.openxmlformats.org/presentationml/2006/main">
  <p:tag name="NUM" val="4"/>
</p:tagLst>
</file>

<file path=ppt/tags/tag26.xml><?xml version="1.0" encoding="utf-8"?>
<p:tagLst xmlns:a="http://schemas.openxmlformats.org/drawingml/2006/main" xmlns:r="http://schemas.openxmlformats.org/officeDocument/2006/relationships" xmlns:p="http://schemas.openxmlformats.org/presentationml/2006/main">
  <p:tag name="NUM" val="2"/>
</p:tagLst>
</file>

<file path=ppt/tags/tag260.xml><?xml version="1.0" encoding="utf-8"?>
<p:tagLst xmlns:a="http://schemas.openxmlformats.org/drawingml/2006/main" xmlns:r="http://schemas.openxmlformats.org/officeDocument/2006/relationships" xmlns:p="http://schemas.openxmlformats.org/presentationml/2006/main">
  <p:tag name="NUM" val="5"/>
</p:tagLst>
</file>

<file path=ppt/tags/tag261.xml><?xml version="1.0" encoding="utf-8"?>
<p:tagLst xmlns:a="http://schemas.openxmlformats.org/drawingml/2006/main" xmlns:r="http://schemas.openxmlformats.org/officeDocument/2006/relationships" xmlns:p="http://schemas.openxmlformats.org/presentationml/2006/main">
  <p:tag name="NUM" val="6"/>
</p:tagLst>
</file>

<file path=ppt/tags/tag262.xml><?xml version="1.0" encoding="utf-8"?>
<p:tagLst xmlns:a="http://schemas.openxmlformats.org/drawingml/2006/main" xmlns:r="http://schemas.openxmlformats.org/officeDocument/2006/relationships" xmlns:p="http://schemas.openxmlformats.org/presentationml/2006/main">
  <p:tag name="NUM" val="1"/>
</p:tagLst>
</file>

<file path=ppt/tags/tag263.xml><?xml version="1.0" encoding="utf-8"?>
<p:tagLst xmlns:a="http://schemas.openxmlformats.org/drawingml/2006/main" xmlns:r="http://schemas.openxmlformats.org/officeDocument/2006/relationships" xmlns:p="http://schemas.openxmlformats.org/presentationml/2006/main">
  <p:tag name="NUM" val="2"/>
</p:tagLst>
</file>

<file path=ppt/tags/tag264.xml><?xml version="1.0" encoding="utf-8"?>
<p:tagLst xmlns:a="http://schemas.openxmlformats.org/drawingml/2006/main" xmlns:r="http://schemas.openxmlformats.org/officeDocument/2006/relationships" xmlns:p="http://schemas.openxmlformats.org/presentationml/2006/main">
  <p:tag name="NUM" val="3"/>
</p:tagLst>
</file>

<file path=ppt/tags/tag265.xml><?xml version="1.0" encoding="utf-8"?>
<p:tagLst xmlns:a="http://schemas.openxmlformats.org/drawingml/2006/main" xmlns:r="http://schemas.openxmlformats.org/officeDocument/2006/relationships" xmlns:p="http://schemas.openxmlformats.org/presentationml/2006/main">
  <p:tag name="NUM" val="4"/>
</p:tagLst>
</file>

<file path=ppt/tags/tag266.xml><?xml version="1.0" encoding="utf-8"?>
<p:tagLst xmlns:a="http://schemas.openxmlformats.org/drawingml/2006/main" xmlns:r="http://schemas.openxmlformats.org/officeDocument/2006/relationships" xmlns:p="http://schemas.openxmlformats.org/presentationml/2006/main">
  <p:tag name="NUM" val="5"/>
</p:tagLst>
</file>

<file path=ppt/tags/tag267.xml><?xml version="1.0" encoding="utf-8"?>
<p:tagLst xmlns:a="http://schemas.openxmlformats.org/drawingml/2006/main" xmlns:r="http://schemas.openxmlformats.org/officeDocument/2006/relationships" xmlns:p="http://schemas.openxmlformats.org/presentationml/2006/main">
  <p:tag name="NUM" val="6"/>
</p:tagLst>
</file>

<file path=ppt/tags/tag268.xml><?xml version="1.0" encoding="utf-8"?>
<p:tagLst xmlns:a="http://schemas.openxmlformats.org/drawingml/2006/main" xmlns:r="http://schemas.openxmlformats.org/officeDocument/2006/relationships" xmlns:p="http://schemas.openxmlformats.org/presentationml/2006/main">
  <p:tag name="NUM" val="1"/>
</p:tagLst>
</file>

<file path=ppt/tags/tag269.xml><?xml version="1.0" encoding="utf-8"?>
<p:tagLst xmlns:a="http://schemas.openxmlformats.org/drawingml/2006/main" xmlns:r="http://schemas.openxmlformats.org/officeDocument/2006/relationships" xmlns:p="http://schemas.openxmlformats.org/presentationml/2006/main">
  <p:tag name="NUM" val="2"/>
</p:tagLst>
</file>

<file path=ppt/tags/tag27.xml><?xml version="1.0" encoding="utf-8"?>
<p:tagLst xmlns:a="http://schemas.openxmlformats.org/drawingml/2006/main" xmlns:r="http://schemas.openxmlformats.org/officeDocument/2006/relationships" xmlns:p="http://schemas.openxmlformats.org/presentationml/2006/main">
  <p:tag name="NUM" val="3"/>
</p:tagLst>
</file>

<file path=ppt/tags/tag270.xml><?xml version="1.0" encoding="utf-8"?>
<p:tagLst xmlns:a="http://schemas.openxmlformats.org/drawingml/2006/main" xmlns:r="http://schemas.openxmlformats.org/officeDocument/2006/relationships" xmlns:p="http://schemas.openxmlformats.org/presentationml/2006/main">
  <p:tag name="NUM" val="3"/>
</p:tagLst>
</file>

<file path=ppt/tags/tag271.xml><?xml version="1.0" encoding="utf-8"?>
<p:tagLst xmlns:a="http://schemas.openxmlformats.org/drawingml/2006/main" xmlns:r="http://schemas.openxmlformats.org/officeDocument/2006/relationships" xmlns:p="http://schemas.openxmlformats.org/presentationml/2006/main">
  <p:tag name="NUM" val="4"/>
</p:tagLst>
</file>

<file path=ppt/tags/tag272.xml><?xml version="1.0" encoding="utf-8"?>
<p:tagLst xmlns:a="http://schemas.openxmlformats.org/drawingml/2006/main" xmlns:r="http://schemas.openxmlformats.org/officeDocument/2006/relationships" xmlns:p="http://schemas.openxmlformats.org/presentationml/2006/main">
  <p:tag name="NUM" val="5"/>
</p:tagLst>
</file>

<file path=ppt/tags/tag273.xml><?xml version="1.0" encoding="utf-8"?>
<p:tagLst xmlns:a="http://schemas.openxmlformats.org/drawingml/2006/main" xmlns:r="http://schemas.openxmlformats.org/officeDocument/2006/relationships" xmlns:p="http://schemas.openxmlformats.org/presentationml/2006/main">
  <p:tag name="NUM" val="6"/>
</p:tagLst>
</file>

<file path=ppt/tags/tag274.xml><?xml version="1.0" encoding="utf-8"?>
<p:tagLst xmlns:a="http://schemas.openxmlformats.org/drawingml/2006/main" xmlns:r="http://schemas.openxmlformats.org/officeDocument/2006/relationships" xmlns:p="http://schemas.openxmlformats.org/presentationml/2006/main">
  <p:tag name="NUM" val="1"/>
</p:tagLst>
</file>

<file path=ppt/tags/tag275.xml><?xml version="1.0" encoding="utf-8"?>
<p:tagLst xmlns:a="http://schemas.openxmlformats.org/drawingml/2006/main" xmlns:r="http://schemas.openxmlformats.org/officeDocument/2006/relationships" xmlns:p="http://schemas.openxmlformats.org/presentationml/2006/main">
  <p:tag name="NUM" val="2"/>
</p:tagLst>
</file>

<file path=ppt/tags/tag276.xml><?xml version="1.0" encoding="utf-8"?>
<p:tagLst xmlns:a="http://schemas.openxmlformats.org/drawingml/2006/main" xmlns:r="http://schemas.openxmlformats.org/officeDocument/2006/relationships" xmlns:p="http://schemas.openxmlformats.org/presentationml/2006/main">
  <p:tag name="NUM" val="3"/>
</p:tagLst>
</file>

<file path=ppt/tags/tag277.xml><?xml version="1.0" encoding="utf-8"?>
<p:tagLst xmlns:a="http://schemas.openxmlformats.org/drawingml/2006/main" xmlns:r="http://schemas.openxmlformats.org/officeDocument/2006/relationships" xmlns:p="http://schemas.openxmlformats.org/presentationml/2006/main">
  <p:tag name="NUM" val="4"/>
</p:tagLst>
</file>

<file path=ppt/tags/tag278.xml><?xml version="1.0" encoding="utf-8"?>
<p:tagLst xmlns:a="http://schemas.openxmlformats.org/drawingml/2006/main" xmlns:r="http://schemas.openxmlformats.org/officeDocument/2006/relationships" xmlns:p="http://schemas.openxmlformats.org/presentationml/2006/main">
  <p:tag name="NUM" val="5"/>
</p:tagLst>
</file>

<file path=ppt/tags/tag279.xml><?xml version="1.0" encoding="utf-8"?>
<p:tagLst xmlns:a="http://schemas.openxmlformats.org/drawingml/2006/main" xmlns:r="http://schemas.openxmlformats.org/officeDocument/2006/relationships" xmlns:p="http://schemas.openxmlformats.org/presentationml/2006/main">
  <p:tag name="NUM" val="6"/>
</p:tagLst>
</file>

<file path=ppt/tags/tag28.xml><?xml version="1.0" encoding="utf-8"?>
<p:tagLst xmlns:a="http://schemas.openxmlformats.org/drawingml/2006/main" xmlns:r="http://schemas.openxmlformats.org/officeDocument/2006/relationships" xmlns:p="http://schemas.openxmlformats.org/presentationml/2006/main">
  <p:tag name="NUM" val="4"/>
</p:tagLst>
</file>

<file path=ppt/tags/tag280.xml><?xml version="1.0" encoding="utf-8"?>
<p:tagLst xmlns:a="http://schemas.openxmlformats.org/drawingml/2006/main" xmlns:r="http://schemas.openxmlformats.org/officeDocument/2006/relationships" xmlns:p="http://schemas.openxmlformats.org/presentationml/2006/main">
  <p:tag name="NUM" val="7"/>
</p:tagLst>
</file>

<file path=ppt/tags/tag281.xml><?xml version="1.0" encoding="utf-8"?>
<p:tagLst xmlns:a="http://schemas.openxmlformats.org/drawingml/2006/main" xmlns:r="http://schemas.openxmlformats.org/officeDocument/2006/relationships" xmlns:p="http://schemas.openxmlformats.org/presentationml/2006/main">
  <p:tag name="NUM" val="1"/>
</p:tagLst>
</file>

<file path=ppt/tags/tag282.xml><?xml version="1.0" encoding="utf-8"?>
<p:tagLst xmlns:a="http://schemas.openxmlformats.org/drawingml/2006/main" xmlns:r="http://schemas.openxmlformats.org/officeDocument/2006/relationships" xmlns:p="http://schemas.openxmlformats.org/presentationml/2006/main">
  <p:tag name="NUM" val="2"/>
</p:tagLst>
</file>

<file path=ppt/tags/tag283.xml><?xml version="1.0" encoding="utf-8"?>
<p:tagLst xmlns:a="http://schemas.openxmlformats.org/drawingml/2006/main" xmlns:r="http://schemas.openxmlformats.org/officeDocument/2006/relationships" xmlns:p="http://schemas.openxmlformats.org/presentationml/2006/main">
  <p:tag name="NUM" val="3"/>
</p:tagLst>
</file>

<file path=ppt/tags/tag284.xml><?xml version="1.0" encoding="utf-8"?>
<p:tagLst xmlns:a="http://schemas.openxmlformats.org/drawingml/2006/main" xmlns:r="http://schemas.openxmlformats.org/officeDocument/2006/relationships" xmlns:p="http://schemas.openxmlformats.org/presentationml/2006/main">
  <p:tag name="NUM" val="4"/>
</p:tagLst>
</file>

<file path=ppt/tags/tag285.xml><?xml version="1.0" encoding="utf-8"?>
<p:tagLst xmlns:a="http://schemas.openxmlformats.org/drawingml/2006/main" xmlns:r="http://schemas.openxmlformats.org/officeDocument/2006/relationships" xmlns:p="http://schemas.openxmlformats.org/presentationml/2006/main">
  <p:tag name="NUM" val="5"/>
</p:tagLst>
</file>

<file path=ppt/tags/tag286.xml><?xml version="1.0" encoding="utf-8"?>
<p:tagLst xmlns:a="http://schemas.openxmlformats.org/drawingml/2006/main" xmlns:r="http://schemas.openxmlformats.org/officeDocument/2006/relationships" xmlns:p="http://schemas.openxmlformats.org/presentationml/2006/main">
  <p:tag name="NUM" val="6"/>
</p:tagLst>
</file>

<file path=ppt/tags/tag287.xml><?xml version="1.0" encoding="utf-8"?>
<p:tagLst xmlns:a="http://schemas.openxmlformats.org/drawingml/2006/main" xmlns:r="http://schemas.openxmlformats.org/officeDocument/2006/relationships" xmlns:p="http://schemas.openxmlformats.org/presentationml/2006/main">
  <p:tag name="NUM" val="7"/>
</p:tagLst>
</file>

<file path=ppt/tags/tag288.xml><?xml version="1.0" encoding="utf-8"?>
<p:tagLst xmlns:a="http://schemas.openxmlformats.org/drawingml/2006/main" xmlns:r="http://schemas.openxmlformats.org/officeDocument/2006/relationships" xmlns:p="http://schemas.openxmlformats.org/presentationml/2006/main">
  <p:tag name="NUM" val="1"/>
</p:tagLst>
</file>

<file path=ppt/tags/tag289.xml><?xml version="1.0" encoding="utf-8"?>
<p:tagLst xmlns:a="http://schemas.openxmlformats.org/drawingml/2006/main" xmlns:r="http://schemas.openxmlformats.org/officeDocument/2006/relationships" xmlns:p="http://schemas.openxmlformats.org/presentationml/2006/main">
  <p:tag name="NUM" val="2"/>
</p:tagLst>
</file>

<file path=ppt/tags/tag29.xml><?xml version="1.0" encoding="utf-8"?>
<p:tagLst xmlns:a="http://schemas.openxmlformats.org/drawingml/2006/main" xmlns:r="http://schemas.openxmlformats.org/officeDocument/2006/relationships" xmlns:p="http://schemas.openxmlformats.org/presentationml/2006/main">
  <p:tag name="NUM" val="5"/>
</p:tagLst>
</file>

<file path=ppt/tags/tag290.xml><?xml version="1.0" encoding="utf-8"?>
<p:tagLst xmlns:a="http://schemas.openxmlformats.org/drawingml/2006/main" xmlns:r="http://schemas.openxmlformats.org/officeDocument/2006/relationships" xmlns:p="http://schemas.openxmlformats.org/presentationml/2006/main">
  <p:tag name="NUM" val="3"/>
</p:tagLst>
</file>

<file path=ppt/tags/tag291.xml><?xml version="1.0" encoding="utf-8"?>
<p:tagLst xmlns:a="http://schemas.openxmlformats.org/drawingml/2006/main" xmlns:r="http://schemas.openxmlformats.org/officeDocument/2006/relationships" xmlns:p="http://schemas.openxmlformats.org/presentationml/2006/main">
  <p:tag name="NUM" val="4"/>
</p:tagLst>
</file>

<file path=ppt/tags/tag292.xml><?xml version="1.0" encoding="utf-8"?>
<p:tagLst xmlns:a="http://schemas.openxmlformats.org/drawingml/2006/main" xmlns:r="http://schemas.openxmlformats.org/officeDocument/2006/relationships" xmlns:p="http://schemas.openxmlformats.org/presentationml/2006/main">
  <p:tag name="NUM" val="5"/>
</p:tagLst>
</file>

<file path=ppt/tags/tag293.xml><?xml version="1.0" encoding="utf-8"?>
<p:tagLst xmlns:a="http://schemas.openxmlformats.org/drawingml/2006/main" xmlns:r="http://schemas.openxmlformats.org/officeDocument/2006/relationships" xmlns:p="http://schemas.openxmlformats.org/presentationml/2006/main">
  <p:tag name="NUM" val="6"/>
</p:tagLst>
</file>

<file path=ppt/tags/tag294.xml><?xml version="1.0" encoding="utf-8"?>
<p:tagLst xmlns:a="http://schemas.openxmlformats.org/drawingml/2006/main" xmlns:r="http://schemas.openxmlformats.org/officeDocument/2006/relationships" xmlns:p="http://schemas.openxmlformats.org/presentationml/2006/main">
  <p:tag name="NUM" val="7"/>
</p:tagLst>
</file>

<file path=ppt/tags/tag295.xml><?xml version="1.0" encoding="utf-8"?>
<p:tagLst xmlns:a="http://schemas.openxmlformats.org/drawingml/2006/main" xmlns:r="http://schemas.openxmlformats.org/officeDocument/2006/relationships" xmlns:p="http://schemas.openxmlformats.org/presentationml/2006/main">
  <p:tag name="NUM" val="1"/>
</p:tagLst>
</file>

<file path=ppt/tags/tag296.xml><?xml version="1.0" encoding="utf-8"?>
<p:tagLst xmlns:a="http://schemas.openxmlformats.org/drawingml/2006/main" xmlns:r="http://schemas.openxmlformats.org/officeDocument/2006/relationships" xmlns:p="http://schemas.openxmlformats.org/presentationml/2006/main">
  <p:tag name="NUM" val="2"/>
</p:tagLst>
</file>

<file path=ppt/tags/tag297.xml><?xml version="1.0" encoding="utf-8"?>
<p:tagLst xmlns:a="http://schemas.openxmlformats.org/drawingml/2006/main" xmlns:r="http://schemas.openxmlformats.org/officeDocument/2006/relationships" xmlns:p="http://schemas.openxmlformats.org/presentationml/2006/main">
  <p:tag name="NUM" val="3"/>
</p:tagLst>
</file>

<file path=ppt/tags/tag298.xml><?xml version="1.0" encoding="utf-8"?>
<p:tagLst xmlns:a="http://schemas.openxmlformats.org/drawingml/2006/main" xmlns:r="http://schemas.openxmlformats.org/officeDocument/2006/relationships" xmlns:p="http://schemas.openxmlformats.org/presentationml/2006/main">
  <p:tag name="NUM" val="4"/>
</p:tagLst>
</file>

<file path=ppt/tags/tag299.xml><?xml version="1.0" encoding="utf-8"?>
<p:tagLst xmlns:a="http://schemas.openxmlformats.org/drawingml/2006/main" xmlns:r="http://schemas.openxmlformats.org/officeDocument/2006/relationships" xmlns:p="http://schemas.openxmlformats.org/presentationml/2006/main">
  <p:tag name="NUM" val="5"/>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6"/>
</p:tagLst>
</file>

<file path=ppt/tags/tag300.xml><?xml version="1.0" encoding="utf-8"?>
<p:tagLst xmlns:a="http://schemas.openxmlformats.org/drawingml/2006/main" xmlns:r="http://schemas.openxmlformats.org/officeDocument/2006/relationships" xmlns:p="http://schemas.openxmlformats.org/presentationml/2006/main">
  <p:tag name="NUM" val="6"/>
</p:tagLst>
</file>

<file path=ppt/tags/tag31.xml><?xml version="1.0" encoding="utf-8"?>
<p:tagLst xmlns:a="http://schemas.openxmlformats.org/drawingml/2006/main" xmlns:r="http://schemas.openxmlformats.org/officeDocument/2006/relationships" xmlns:p="http://schemas.openxmlformats.org/presentationml/2006/main">
  <p:tag name="NUM" val="1"/>
</p:tagLst>
</file>

<file path=ppt/tags/tag32.xml><?xml version="1.0" encoding="utf-8"?>
<p:tagLst xmlns:a="http://schemas.openxmlformats.org/drawingml/2006/main" xmlns:r="http://schemas.openxmlformats.org/officeDocument/2006/relationships" xmlns:p="http://schemas.openxmlformats.org/presentationml/2006/main">
  <p:tag name="NUM" val="2"/>
</p:tagLst>
</file>

<file path=ppt/tags/tag33.xml><?xml version="1.0" encoding="utf-8"?>
<p:tagLst xmlns:a="http://schemas.openxmlformats.org/drawingml/2006/main" xmlns:r="http://schemas.openxmlformats.org/officeDocument/2006/relationships" xmlns:p="http://schemas.openxmlformats.org/presentationml/2006/main">
  <p:tag name="NUM" val="3"/>
</p:tagLst>
</file>

<file path=ppt/tags/tag34.xml><?xml version="1.0" encoding="utf-8"?>
<p:tagLst xmlns:a="http://schemas.openxmlformats.org/drawingml/2006/main" xmlns:r="http://schemas.openxmlformats.org/officeDocument/2006/relationships" xmlns:p="http://schemas.openxmlformats.org/presentationml/2006/main">
  <p:tag name="NUM" val="4"/>
</p:tagLst>
</file>

<file path=ppt/tags/tag35.xml><?xml version="1.0" encoding="utf-8"?>
<p:tagLst xmlns:a="http://schemas.openxmlformats.org/drawingml/2006/main" xmlns:r="http://schemas.openxmlformats.org/officeDocument/2006/relationships" xmlns:p="http://schemas.openxmlformats.org/presentationml/2006/main">
  <p:tag name="NUM" val="5"/>
</p:tagLst>
</file>

<file path=ppt/tags/tag36.xml><?xml version="1.0" encoding="utf-8"?>
<p:tagLst xmlns:a="http://schemas.openxmlformats.org/drawingml/2006/main" xmlns:r="http://schemas.openxmlformats.org/officeDocument/2006/relationships" xmlns:p="http://schemas.openxmlformats.org/presentationml/2006/main">
  <p:tag name="NUM" val="6"/>
</p:tagLst>
</file>

<file path=ppt/tags/tag37.xml><?xml version="1.0" encoding="utf-8"?>
<p:tagLst xmlns:a="http://schemas.openxmlformats.org/drawingml/2006/main" xmlns:r="http://schemas.openxmlformats.org/officeDocument/2006/relationships" xmlns:p="http://schemas.openxmlformats.org/presentationml/2006/main">
  <p:tag name="NUM" val="1"/>
</p:tagLst>
</file>

<file path=ppt/tags/tag38.xml><?xml version="1.0" encoding="utf-8"?>
<p:tagLst xmlns:a="http://schemas.openxmlformats.org/drawingml/2006/main" xmlns:r="http://schemas.openxmlformats.org/officeDocument/2006/relationships" xmlns:p="http://schemas.openxmlformats.org/presentationml/2006/main">
  <p:tag name="NUM" val="2"/>
</p:tagLst>
</file>

<file path=ppt/tags/tag39.xml><?xml version="1.0" encoding="utf-8"?>
<p:tagLst xmlns:a="http://schemas.openxmlformats.org/drawingml/2006/main" xmlns:r="http://schemas.openxmlformats.org/officeDocument/2006/relationships" xmlns:p="http://schemas.openxmlformats.org/presentationml/2006/main">
  <p:tag name="NUM" val="3"/>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4"/>
</p:tagLst>
</file>

<file path=ppt/tags/tag41.xml><?xml version="1.0" encoding="utf-8"?>
<p:tagLst xmlns:a="http://schemas.openxmlformats.org/drawingml/2006/main" xmlns:r="http://schemas.openxmlformats.org/officeDocument/2006/relationships" xmlns:p="http://schemas.openxmlformats.org/presentationml/2006/main">
  <p:tag name="NUM" val="5"/>
</p:tagLst>
</file>

<file path=ppt/tags/tag42.xml><?xml version="1.0" encoding="utf-8"?>
<p:tagLst xmlns:a="http://schemas.openxmlformats.org/drawingml/2006/main" xmlns:r="http://schemas.openxmlformats.org/officeDocument/2006/relationships" xmlns:p="http://schemas.openxmlformats.org/presentationml/2006/main">
  <p:tag name="NUM" val="6"/>
</p:tagLst>
</file>

<file path=ppt/tags/tag43.xml><?xml version="1.0" encoding="utf-8"?>
<p:tagLst xmlns:a="http://schemas.openxmlformats.org/drawingml/2006/main" xmlns:r="http://schemas.openxmlformats.org/officeDocument/2006/relationships" xmlns:p="http://schemas.openxmlformats.org/presentationml/2006/main">
  <p:tag name="NUM" val="7"/>
</p:tagLst>
</file>

<file path=ppt/tags/tag44.xml><?xml version="1.0" encoding="utf-8"?>
<p:tagLst xmlns:a="http://schemas.openxmlformats.org/drawingml/2006/main" xmlns:r="http://schemas.openxmlformats.org/officeDocument/2006/relationships" xmlns:p="http://schemas.openxmlformats.org/presentationml/2006/main">
  <p:tag name="NUM" val="8"/>
</p:tagLst>
</file>

<file path=ppt/tags/tag45.xml><?xml version="1.0" encoding="utf-8"?>
<p:tagLst xmlns:a="http://schemas.openxmlformats.org/drawingml/2006/main" xmlns:r="http://schemas.openxmlformats.org/officeDocument/2006/relationships" xmlns:p="http://schemas.openxmlformats.org/presentationml/2006/main">
  <p:tag name="NUM" val="9"/>
</p:tagLst>
</file>

<file path=ppt/tags/tag46.xml><?xml version="1.0" encoding="utf-8"?>
<p:tagLst xmlns:a="http://schemas.openxmlformats.org/drawingml/2006/main" xmlns:r="http://schemas.openxmlformats.org/officeDocument/2006/relationships" xmlns:p="http://schemas.openxmlformats.org/presentationml/2006/main">
  <p:tag name="NUM" val="1"/>
</p:tagLst>
</file>

<file path=ppt/tags/tag47.xml><?xml version="1.0" encoding="utf-8"?>
<p:tagLst xmlns:a="http://schemas.openxmlformats.org/drawingml/2006/main" xmlns:r="http://schemas.openxmlformats.org/officeDocument/2006/relationships" xmlns:p="http://schemas.openxmlformats.org/presentationml/2006/main">
  <p:tag name="NUM" val="2"/>
</p:tagLst>
</file>

<file path=ppt/tags/tag48.xml><?xml version="1.0" encoding="utf-8"?>
<p:tagLst xmlns:a="http://schemas.openxmlformats.org/drawingml/2006/main" xmlns:r="http://schemas.openxmlformats.org/officeDocument/2006/relationships" xmlns:p="http://schemas.openxmlformats.org/presentationml/2006/main">
  <p:tag name="NUM" val="3"/>
</p:tagLst>
</file>

<file path=ppt/tags/tag49.xml><?xml version="1.0" encoding="utf-8"?>
<p:tagLst xmlns:a="http://schemas.openxmlformats.org/drawingml/2006/main" xmlns:r="http://schemas.openxmlformats.org/officeDocument/2006/relationships" xmlns:p="http://schemas.openxmlformats.org/presentationml/2006/main">
  <p:tag name="NUM" val="4"/>
</p:tagLst>
</file>

<file path=ppt/tags/tag5.xml><?xml version="1.0" encoding="utf-8"?>
<p:tagLst xmlns:a="http://schemas.openxmlformats.org/drawingml/2006/main" xmlns:r="http://schemas.openxmlformats.org/officeDocument/2006/relationships" xmlns:p="http://schemas.openxmlformats.org/presentationml/2006/main">
  <p:tag name="NUM" val="5"/>
</p:tagLst>
</file>

<file path=ppt/tags/tag50.xml><?xml version="1.0" encoding="utf-8"?>
<p:tagLst xmlns:a="http://schemas.openxmlformats.org/drawingml/2006/main" xmlns:r="http://schemas.openxmlformats.org/officeDocument/2006/relationships" xmlns:p="http://schemas.openxmlformats.org/presentationml/2006/main">
  <p:tag name="NUM" val="5"/>
</p:tagLst>
</file>

<file path=ppt/tags/tag51.xml><?xml version="1.0" encoding="utf-8"?>
<p:tagLst xmlns:a="http://schemas.openxmlformats.org/drawingml/2006/main" xmlns:r="http://schemas.openxmlformats.org/officeDocument/2006/relationships" xmlns:p="http://schemas.openxmlformats.org/presentationml/2006/main">
  <p:tag name="NUM" val="6"/>
</p:tagLst>
</file>

<file path=ppt/tags/tag52.xml><?xml version="1.0" encoding="utf-8"?>
<p:tagLst xmlns:a="http://schemas.openxmlformats.org/drawingml/2006/main" xmlns:r="http://schemas.openxmlformats.org/officeDocument/2006/relationships" xmlns:p="http://schemas.openxmlformats.org/presentationml/2006/main">
  <p:tag name="NUM" val="1"/>
</p:tagLst>
</file>

<file path=ppt/tags/tag53.xml><?xml version="1.0" encoding="utf-8"?>
<p:tagLst xmlns:a="http://schemas.openxmlformats.org/drawingml/2006/main" xmlns:r="http://schemas.openxmlformats.org/officeDocument/2006/relationships" xmlns:p="http://schemas.openxmlformats.org/presentationml/2006/main">
  <p:tag name="NUM" val="2"/>
</p:tagLst>
</file>

<file path=ppt/tags/tag54.xml><?xml version="1.0" encoding="utf-8"?>
<p:tagLst xmlns:a="http://schemas.openxmlformats.org/drawingml/2006/main" xmlns:r="http://schemas.openxmlformats.org/officeDocument/2006/relationships" xmlns:p="http://schemas.openxmlformats.org/presentationml/2006/main">
  <p:tag name="NUM" val="3"/>
</p:tagLst>
</file>

<file path=ppt/tags/tag55.xml><?xml version="1.0" encoding="utf-8"?>
<p:tagLst xmlns:a="http://schemas.openxmlformats.org/drawingml/2006/main" xmlns:r="http://schemas.openxmlformats.org/officeDocument/2006/relationships" xmlns:p="http://schemas.openxmlformats.org/presentationml/2006/main">
  <p:tag name="NUM" val="4"/>
</p:tagLst>
</file>

<file path=ppt/tags/tag56.xml><?xml version="1.0" encoding="utf-8"?>
<p:tagLst xmlns:a="http://schemas.openxmlformats.org/drawingml/2006/main" xmlns:r="http://schemas.openxmlformats.org/officeDocument/2006/relationships" xmlns:p="http://schemas.openxmlformats.org/presentationml/2006/main">
  <p:tag name="NUM" val="5"/>
</p:tagLst>
</file>

<file path=ppt/tags/tag57.xml><?xml version="1.0" encoding="utf-8"?>
<p:tagLst xmlns:a="http://schemas.openxmlformats.org/drawingml/2006/main" xmlns:r="http://schemas.openxmlformats.org/officeDocument/2006/relationships" xmlns:p="http://schemas.openxmlformats.org/presentationml/2006/main">
  <p:tag name="NUM" val="6"/>
</p:tagLst>
</file>

<file path=ppt/tags/tag58.xml><?xml version="1.0" encoding="utf-8"?>
<p:tagLst xmlns:a="http://schemas.openxmlformats.org/drawingml/2006/main" xmlns:r="http://schemas.openxmlformats.org/officeDocument/2006/relationships" xmlns:p="http://schemas.openxmlformats.org/presentationml/2006/main">
  <p:tag name="NUM" val="1"/>
</p:tagLst>
</file>

<file path=ppt/tags/tag59.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6"/>
</p:tagLst>
</file>

<file path=ppt/tags/tag60.xml><?xml version="1.0" encoding="utf-8"?>
<p:tagLst xmlns:a="http://schemas.openxmlformats.org/drawingml/2006/main" xmlns:r="http://schemas.openxmlformats.org/officeDocument/2006/relationships" xmlns:p="http://schemas.openxmlformats.org/presentationml/2006/main">
  <p:tag name="NUM" val="3"/>
</p:tagLst>
</file>

<file path=ppt/tags/tag61.xml><?xml version="1.0" encoding="utf-8"?>
<p:tagLst xmlns:a="http://schemas.openxmlformats.org/drawingml/2006/main" xmlns:r="http://schemas.openxmlformats.org/officeDocument/2006/relationships" xmlns:p="http://schemas.openxmlformats.org/presentationml/2006/main">
  <p:tag name="NUM" val="4"/>
</p:tagLst>
</file>

<file path=ppt/tags/tag62.xml><?xml version="1.0" encoding="utf-8"?>
<p:tagLst xmlns:a="http://schemas.openxmlformats.org/drawingml/2006/main" xmlns:r="http://schemas.openxmlformats.org/officeDocument/2006/relationships" xmlns:p="http://schemas.openxmlformats.org/presentationml/2006/main">
  <p:tag name="NUM" val="5"/>
</p:tagLst>
</file>

<file path=ppt/tags/tag63.xml><?xml version="1.0" encoding="utf-8"?>
<p:tagLst xmlns:a="http://schemas.openxmlformats.org/drawingml/2006/main" xmlns:r="http://schemas.openxmlformats.org/officeDocument/2006/relationships" xmlns:p="http://schemas.openxmlformats.org/presentationml/2006/main">
  <p:tag name="NUM" val="6"/>
</p:tagLst>
</file>

<file path=ppt/tags/tag64.xml><?xml version="1.0" encoding="utf-8"?>
<p:tagLst xmlns:a="http://schemas.openxmlformats.org/drawingml/2006/main" xmlns:r="http://schemas.openxmlformats.org/officeDocument/2006/relationships" xmlns:p="http://schemas.openxmlformats.org/presentationml/2006/main">
  <p:tag name="NUM" val="1"/>
</p:tagLst>
</file>

<file path=ppt/tags/tag65.xml><?xml version="1.0" encoding="utf-8"?>
<p:tagLst xmlns:a="http://schemas.openxmlformats.org/drawingml/2006/main" xmlns:r="http://schemas.openxmlformats.org/officeDocument/2006/relationships" xmlns:p="http://schemas.openxmlformats.org/presentationml/2006/main">
  <p:tag name="NUM" val="2"/>
</p:tagLst>
</file>

<file path=ppt/tags/tag66.xml><?xml version="1.0" encoding="utf-8"?>
<p:tagLst xmlns:a="http://schemas.openxmlformats.org/drawingml/2006/main" xmlns:r="http://schemas.openxmlformats.org/officeDocument/2006/relationships" xmlns:p="http://schemas.openxmlformats.org/presentationml/2006/main">
  <p:tag name="NUM" val="3"/>
</p:tagLst>
</file>

<file path=ppt/tags/tag67.xml><?xml version="1.0" encoding="utf-8"?>
<p:tagLst xmlns:a="http://schemas.openxmlformats.org/drawingml/2006/main" xmlns:r="http://schemas.openxmlformats.org/officeDocument/2006/relationships" xmlns:p="http://schemas.openxmlformats.org/presentationml/2006/main">
  <p:tag name="NUM" val="4"/>
</p:tagLst>
</file>

<file path=ppt/tags/tag68.xml><?xml version="1.0" encoding="utf-8"?>
<p:tagLst xmlns:a="http://schemas.openxmlformats.org/drawingml/2006/main" xmlns:r="http://schemas.openxmlformats.org/officeDocument/2006/relationships" xmlns:p="http://schemas.openxmlformats.org/presentationml/2006/main">
  <p:tag name="NUM" val="5"/>
</p:tagLst>
</file>

<file path=ppt/tags/tag69.xml><?xml version="1.0" encoding="utf-8"?>
<p:tagLst xmlns:a="http://schemas.openxmlformats.org/drawingml/2006/main" xmlns:r="http://schemas.openxmlformats.org/officeDocument/2006/relationships" xmlns:p="http://schemas.openxmlformats.org/presentationml/2006/main">
  <p:tag name="NUM" val="6"/>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70.xml><?xml version="1.0" encoding="utf-8"?>
<p:tagLst xmlns:a="http://schemas.openxmlformats.org/drawingml/2006/main" xmlns:r="http://schemas.openxmlformats.org/officeDocument/2006/relationships" xmlns:p="http://schemas.openxmlformats.org/presentationml/2006/main">
  <p:tag name="NUM" val="1"/>
</p:tagLst>
</file>

<file path=ppt/tags/tag71.xml><?xml version="1.0" encoding="utf-8"?>
<p:tagLst xmlns:a="http://schemas.openxmlformats.org/drawingml/2006/main" xmlns:r="http://schemas.openxmlformats.org/officeDocument/2006/relationships" xmlns:p="http://schemas.openxmlformats.org/presentationml/2006/main">
  <p:tag name="NUM" val="2"/>
</p:tagLst>
</file>

<file path=ppt/tags/tag72.xml><?xml version="1.0" encoding="utf-8"?>
<p:tagLst xmlns:a="http://schemas.openxmlformats.org/drawingml/2006/main" xmlns:r="http://schemas.openxmlformats.org/officeDocument/2006/relationships" xmlns:p="http://schemas.openxmlformats.org/presentationml/2006/main">
  <p:tag name="NUM" val="3"/>
</p:tagLst>
</file>

<file path=ppt/tags/tag73.xml><?xml version="1.0" encoding="utf-8"?>
<p:tagLst xmlns:a="http://schemas.openxmlformats.org/drawingml/2006/main" xmlns:r="http://schemas.openxmlformats.org/officeDocument/2006/relationships" xmlns:p="http://schemas.openxmlformats.org/presentationml/2006/main">
  <p:tag name="NUM" val="4"/>
</p:tagLst>
</file>

<file path=ppt/tags/tag74.xml><?xml version="1.0" encoding="utf-8"?>
<p:tagLst xmlns:a="http://schemas.openxmlformats.org/drawingml/2006/main" xmlns:r="http://schemas.openxmlformats.org/officeDocument/2006/relationships" xmlns:p="http://schemas.openxmlformats.org/presentationml/2006/main">
  <p:tag name="NUM" val="5"/>
</p:tagLst>
</file>

<file path=ppt/tags/tag75.xml><?xml version="1.0" encoding="utf-8"?>
<p:tagLst xmlns:a="http://schemas.openxmlformats.org/drawingml/2006/main" xmlns:r="http://schemas.openxmlformats.org/officeDocument/2006/relationships" xmlns:p="http://schemas.openxmlformats.org/presentationml/2006/main">
  <p:tag name="NUM" val="6"/>
</p:tagLst>
</file>

<file path=ppt/tags/tag76.xml><?xml version="1.0" encoding="utf-8"?>
<p:tagLst xmlns:a="http://schemas.openxmlformats.org/drawingml/2006/main" xmlns:r="http://schemas.openxmlformats.org/officeDocument/2006/relationships" xmlns:p="http://schemas.openxmlformats.org/presentationml/2006/main">
  <p:tag name="NUM" val="7"/>
</p:tagLst>
</file>

<file path=ppt/tags/tag77.xml><?xml version="1.0" encoding="utf-8"?>
<p:tagLst xmlns:a="http://schemas.openxmlformats.org/drawingml/2006/main" xmlns:r="http://schemas.openxmlformats.org/officeDocument/2006/relationships" xmlns:p="http://schemas.openxmlformats.org/presentationml/2006/main">
  <p:tag name="NUM" val="1"/>
</p:tagLst>
</file>

<file path=ppt/tags/tag78.xml><?xml version="1.0" encoding="utf-8"?>
<p:tagLst xmlns:a="http://schemas.openxmlformats.org/drawingml/2006/main" xmlns:r="http://schemas.openxmlformats.org/officeDocument/2006/relationships" xmlns:p="http://schemas.openxmlformats.org/presentationml/2006/main">
  <p:tag name="NUM" val="2"/>
</p:tagLst>
</file>

<file path=ppt/tags/tag79.xml><?xml version="1.0" encoding="utf-8"?>
<p:tagLst xmlns:a="http://schemas.openxmlformats.org/drawingml/2006/main" xmlns:r="http://schemas.openxmlformats.org/officeDocument/2006/relationships" xmlns:p="http://schemas.openxmlformats.org/presentationml/2006/main">
  <p:tag name="NUM" val="3"/>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80.xml><?xml version="1.0" encoding="utf-8"?>
<p:tagLst xmlns:a="http://schemas.openxmlformats.org/drawingml/2006/main" xmlns:r="http://schemas.openxmlformats.org/officeDocument/2006/relationships" xmlns:p="http://schemas.openxmlformats.org/presentationml/2006/main">
  <p:tag name="NUM" val="4"/>
</p:tagLst>
</file>

<file path=ppt/tags/tag81.xml><?xml version="1.0" encoding="utf-8"?>
<p:tagLst xmlns:a="http://schemas.openxmlformats.org/drawingml/2006/main" xmlns:r="http://schemas.openxmlformats.org/officeDocument/2006/relationships" xmlns:p="http://schemas.openxmlformats.org/presentationml/2006/main">
  <p:tag name="NUM" val="5"/>
</p:tagLst>
</file>

<file path=ppt/tags/tag82.xml><?xml version="1.0" encoding="utf-8"?>
<p:tagLst xmlns:a="http://schemas.openxmlformats.org/drawingml/2006/main" xmlns:r="http://schemas.openxmlformats.org/officeDocument/2006/relationships" xmlns:p="http://schemas.openxmlformats.org/presentationml/2006/main">
  <p:tag name="NUM" val="6"/>
</p:tagLst>
</file>

<file path=ppt/tags/tag83.xml><?xml version="1.0" encoding="utf-8"?>
<p:tagLst xmlns:a="http://schemas.openxmlformats.org/drawingml/2006/main" xmlns:r="http://schemas.openxmlformats.org/officeDocument/2006/relationships" xmlns:p="http://schemas.openxmlformats.org/presentationml/2006/main">
  <p:tag name="NUM" val="7"/>
</p:tagLst>
</file>

<file path=ppt/tags/tag84.xml><?xml version="1.0" encoding="utf-8"?>
<p:tagLst xmlns:a="http://schemas.openxmlformats.org/drawingml/2006/main" xmlns:r="http://schemas.openxmlformats.org/officeDocument/2006/relationships" xmlns:p="http://schemas.openxmlformats.org/presentationml/2006/main">
  <p:tag name="NUM" val="8"/>
</p:tagLst>
</file>

<file path=ppt/tags/tag85.xml><?xml version="1.0" encoding="utf-8"?>
<p:tagLst xmlns:a="http://schemas.openxmlformats.org/drawingml/2006/main" xmlns:r="http://schemas.openxmlformats.org/officeDocument/2006/relationships" xmlns:p="http://schemas.openxmlformats.org/presentationml/2006/main">
  <p:tag name="NUM" val="1"/>
</p:tagLst>
</file>

<file path=ppt/tags/tag86.xml><?xml version="1.0" encoding="utf-8"?>
<p:tagLst xmlns:a="http://schemas.openxmlformats.org/drawingml/2006/main" xmlns:r="http://schemas.openxmlformats.org/officeDocument/2006/relationships" xmlns:p="http://schemas.openxmlformats.org/presentationml/2006/main">
  <p:tag name="NUM" val="2"/>
</p:tagLst>
</file>

<file path=ppt/tags/tag87.xml><?xml version="1.0" encoding="utf-8"?>
<p:tagLst xmlns:a="http://schemas.openxmlformats.org/drawingml/2006/main" xmlns:r="http://schemas.openxmlformats.org/officeDocument/2006/relationships" xmlns:p="http://schemas.openxmlformats.org/presentationml/2006/main">
  <p:tag name="NUM" val="3"/>
</p:tagLst>
</file>

<file path=ppt/tags/tag88.xml><?xml version="1.0" encoding="utf-8"?>
<p:tagLst xmlns:a="http://schemas.openxmlformats.org/drawingml/2006/main" xmlns:r="http://schemas.openxmlformats.org/officeDocument/2006/relationships" xmlns:p="http://schemas.openxmlformats.org/presentationml/2006/main">
  <p:tag name="NUM" val="4"/>
</p:tagLst>
</file>

<file path=ppt/tags/tag89.xml><?xml version="1.0" encoding="utf-8"?>
<p:tagLst xmlns:a="http://schemas.openxmlformats.org/drawingml/2006/main" xmlns:r="http://schemas.openxmlformats.org/officeDocument/2006/relationships" xmlns:p="http://schemas.openxmlformats.org/presentationml/2006/main">
  <p:tag name="NUM" val="5"/>
</p:tagLst>
</file>

<file path=ppt/tags/tag9.xml><?xml version="1.0" encoding="utf-8"?>
<p:tagLst xmlns:a="http://schemas.openxmlformats.org/drawingml/2006/main" xmlns:r="http://schemas.openxmlformats.org/officeDocument/2006/relationships" xmlns:p="http://schemas.openxmlformats.org/presentationml/2006/main">
  <p:tag name="NUM" val="3"/>
</p:tagLst>
</file>

<file path=ppt/tags/tag90.xml><?xml version="1.0" encoding="utf-8"?>
<p:tagLst xmlns:a="http://schemas.openxmlformats.org/drawingml/2006/main" xmlns:r="http://schemas.openxmlformats.org/officeDocument/2006/relationships" xmlns:p="http://schemas.openxmlformats.org/presentationml/2006/main">
  <p:tag name="NUM" val="6"/>
</p:tagLst>
</file>

<file path=ppt/tags/tag91.xml><?xml version="1.0" encoding="utf-8"?>
<p:tagLst xmlns:a="http://schemas.openxmlformats.org/drawingml/2006/main" xmlns:r="http://schemas.openxmlformats.org/officeDocument/2006/relationships" xmlns:p="http://schemas.openxmlformats.org/presentationml/2006/main">
  <p:tag name="NUM" val="7"/>
</p:tagLst>
</file>

<file path=ppt/tags/tag92.xml><?xml version="1.0" encoding="utf-8"?>
<p:tagLst xmlns:a="http://schemas.openxmlformats.org/drawingml/2006/main" xmlns:r="http://schemas.openxmlformats.org/officeDocument/2006/relationships" xmlns:p="http://schemas.openxmlformats.org/presentationml/2006/main">
  <p:tag name="NUM" val="8"/>
</p:tagLst>
</file>

<file path=ppt/tags/tag93.xml><?xml version="1.0" encoding="utf-8"?>
<p:tagLst xmlns:a="http://schemas.openxmlformats.org/drawingml/2006/main" xmlns:r="http://schemas.openxmlformats.org/officeDocument/2006/relationships" xmlns:p="http://schemas.openxmlformats.org/presentationml/2006/main">
  <p:tag name="NUM" val="9"/>
</p:tagLst>
</file>

<file path=ppt/tags/tag94.xml><?xml version="1.0" encoding="utf-8"?>
<p:tagLst xmlns:a="http://schemas.openxmlformats.org/drawingml/2006/main" xmlns:r="http://schemas.openxmlformats.org/officeDocument/2006/relationships" xmlns:p="http://schemas.openxmlformats.org/presentationml/2006/main">
  <p:tag name="NUM" val="1"/>
</p:tagLst>
</file>

<file path=ppt/tags/tag95.xml><?xml version="1.0" encoding="utf-8"?>
<p:tagLst xmlns:a="http://schemas.openxmlformats.org/drawingml/2006/main" xmlns:r="http://schemas.openxmlformats.org/officeDocument/2006/relationships" xmlns:p="http://schemas.openxmlformats.org/presentationml/2006/main">
  <p:tag name="NUM" val="2"/>
</p:tagLst>
</file>

<file path=ppt/tags/tag96.xml><?xml version="1.0" encoding="utf-8"?>
<p:tagLst xmlns:a="http://schemas.openxmlformats.org/drawingml/2006/main" xmlns:r="http://schemas.openxmlformats.org/officeDocument/2006/relationships" xmlns:p="http://schemas.openxmlformats.org/presentationml/2006/main">
  <p:tag name="NUM" val="3"/>
</p:tagLst>
</file>

<file path=ppt/tags/tag97.xml><?xml version="1.0" encoding="utf-8"?>
<p:tagLst xmlns:a="http://schemas.openxmlformats.org/drawingml/2006/main" xmlns:r="http://schemas.openxmlformats.org/officeDocument/2006/relationships" xmlns:p="http://schemas.openxmlformats.org/presentationml/2006/main">
  <p:tag name="NUM" val="4"/>
</p:tagLst>
</file>

<file path=ppt/tags/tag98.xml><?xml version="1.0" encoding="utf-8"?>
<p:tagLst xmlns:a="http://schemas.openxmlformats.org/drawingml/2006/main" xmlns:r="http://schemas.openxmlformats.org/officeDocument/2006/relationships" xmlns:p="http://schemas.openxmlformats.org/presentationml/2006/main">
  <p:tag name="NUM" val="5"/>
</p:tagLst>
</file>

<file path=ppt/tags/tag99.xml><?xml version="1.0" encoding="utf-8"?>
<p:tagLst xmlns:a="http://schemas.openxmlformats.org/drawingml/2006/main" xmlns:r="http://schemas.openxmlformats.org/officeDocument/2006/relationships" xmlns:p="http://schemas.openxmlformats.org/presentationml/2006/main">
  <p:tag name="NUM" val="6"/>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2226</TotalTime>
  <Words>6064</Words>
  <Application>Microsoft Office PowerPoint</Application>
  <PresentationFormat>Grand écran</PresentationFormat>
  <Paragraphs>258</Paragraphs>
  <Slides>46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46</vt:i4>
      </vt:variant>
    </vt:vector>
  </HeadingPairs>
  <TitlesOfParts>
    <vt:vector size="52" baseType="lpstr">
      <vt:lpstr>Arial</vt:lpstr>
      <vt:lpstr>Calibri</vt:lpstr>
      <vt:lpstr>Calibri Light</vt:lpstr>
      <vt:lpstr>Carlito</vt:lpstr>
      <vt:lpstr>Liberation Sans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François</dc:creator>
  <cp:lastModifiedBy>François</cp:lastModifiedBy>
  <cp:revision>237</cp:revision>
  <dcterms:created xsi:type="dcterms:W3CDTF">2019-02-18T09:44:18Z</dcterms:created>
  <dcterms:modified xsi:type="dcterms:W3CDTF">2019-05-03T10:00:58Z</dcterms:modified>
</cp:coreProperties>
</file>