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52" r:id="rId2"/>
    <p:sldId id="381" r:id="rId3"/>
    <p:sldId id="382" r:id="rId4"/>
    <p:sldId id="384" r:id="rId5"/>
    <p:sldId id="455" r:id="rId6"/>
    <p:sldId id="456" r:id="rId7"/>
    <p:sldId id="459" r:id="rId8"/>
    <p:sldId id="460" r:id="rId9"/>
    <p:sldId id="458" r:id="rId10"/>
    <p:sldId id="457" r:id="rId11"/>
    <p:sldId id="430" r:id="rId12"/>
    <p:sldId id="386" r:id="rId13"/>
    <p:sldId id="464" r:id="rId14"/>
    <p:sldId id="432" r:id="rId15"/>
    <p:sldId id="433" r:id="rId16"/>
    <p:sldId id="434" r:id="rId17"/>
    <p:sldId id="437" r:id="rId18"/>
    <p:sldId id="435" r:id="rId19"/>
    <p:sldId id="436" r:id="rId20"/>
    <p:sldId id="438" r:id="rId21"/>
    <p:sldId id="463" r:id="rId22"/>
    <p:sldId id="439" r:id="rId23"/>
    <p:sldId id="461" r:id="rId24"/>
    <p:sldId id="462" r:id="rId25"/>
    <p:sldId id="440" r:id="rId26"/>
    <p:sldId id="441" r:id="rId27"/>
    <p:sldId id="442" r:id="rId28"/>
    <p:sldId id="443" r:id="rId29"/>
    <p:sldId id="444" r:id="rId30"/>
    <p:sldId id="445" r:id="rId31"/>
    <p:sldId id="446" r:id="rId32"/>
    <p:sldId id="447" r:id="rId33"/>
    <p:sldId id="448" r:id="rId34"/>
    <p:sldId id="415" r:id="rId35"/>
    <p:sldId id="453" r:id="rId36"/>
    <p:sldId id="454" r:id="rId37"/>
    <p:sldId id="465" r:id="rId38"/>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9F3"/>
    <a:srgbClr val="EDE2F6"/>
    <a:srgbClr val="AE78D6"/>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7" autoAdjust="0"/>
    <p:restoredTop sz="95439" autoAdjust="0"/>
  </p:normalViewPr>
  <p:slideViewPr>
    <p:cSldViewPr showGuides="1">
      <p:cViewPr varScale="1">
        <p:scale>
          <a:sx n="65" d="100"/>
          <a:sy n="65" d="100"/>
        </p:scale>
        <p:origin x="660" y="60"/>
      </p:cViewPr>
      <p:guideLst>
        <p:guide orient="horz" pos="2614"/>
        <p:guide pos="3840"/>
      </p:guideLst>
    </p:cSldViewPr>
  </p:slideViewPr>
  <p:notesTextViewPr>
    <p:cViewPr>
      <p:scale>
        <a:sx n="3" d="2"/>
        <a:sy n="3" d="2"/>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8F14508F-CF3E-4942-8538-23FD9D0E0D8C}" type="datetimeFigureOut">
              <a:rPr lang="fr-FR" smtClean="0"/>
              <a:t>26/05/2019</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84E593D6-A671-46A2-9764-27A977680C04}" type="slidenum">
              <a:rPr lang="fr-FR" smtClean="0"/>
              <a:t>‹N°›</a:t>
            </a:fld>
            <a:endParaRPr lang="fr-FR"/>
          </a:p>
        </p:txBody>
      </p:sp>
    </p:spTree>
    <p:extLst>
      <p:ext uri="{BB962C8B-B14F-4D97-AF65-F5344CB8AC3E}">
        <p14:creationId xmlns:p14="http://schemas.microsoft.com/office/powerpoint/2010/main" val="197161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4E593D6-A671-46A2-9764-27A977680C04}" type="slidenum">
              <a:rPr lang="fr-FR" smtClean="0"/>
              <a:t>15</a:t>
            </a:fld>
            <a:endParaRPr lang="fr-FR"/>
          </a:p>
        </p:txBody>
      </p:sp>
    </p:spTree>
    <p:extLst>
      <p:ext uri="{BB962C8B-B14F-4D97-AF65-F5344CB8AC3E}">
        <p14:creationId xmlns:p14="http://schemas.microsoft.com/office/powerpoint/2010/main" val="73424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7262A-309C-4110-8BFC-C57D187EE0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063A322-BC0A-4BD2-8841-7934858B3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6FAFA82-E7C2-463F-B44D-71E29ABDB172}"/>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5" name="Espace réservé du pied de page 4">
            <a:extLst>
              <a:ext uri="{FF2B5EF4-FFF2-40B4-BE49-F238E27FC236}">
                <a16:creationId xmlns:a16="http://schemas.microsoft.com/office/drawing/2014/main" id="{6AAB2BFC-B1DB-4CF5-BC34-DB0BC5E40CA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6C5EA82-3DA3-4A03-B86F-89932B20E3F5}"/>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316076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1001A-DE9D-404B-919A-CE9014BA0D6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177E57F-1888-490B-A8A7-C596293D21C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0AD4FD-6C86-4119-A392-329CE97C67BF}"/>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5" name="Espace réservé du pied de page 4">
            <a:extLst>
              <a:ext uri="{FF2B5EF4-FFF2-40B4-BE49-F238E27FC236}">
                <a16:creationId xmlns:a16="http://schemas.microsoft.com/office/drawing/2014/main" id="{BCEAD2F7-0619-48A7-AC30-2F536F8888A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3F22F49-6134-43C1-836D-C8780E736782}"/>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433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70E9B07-F472-4D3F-BDEF-62CB975208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BC97879-5921-4D00-9C08-D3908453C99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514030-65EE-4324-AB7D-8997684DEE5D}"/>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5" name="Espace réservé du pied de page 4">
            <a:extLst>
              <a:ext uri="{FF2B5EF4-FFF2-40B4-BE49-F238E27FC236}">
                <a16:creationId xmlns:a16="http://schemas.microsoft.com/office/drawing/2014/main" id="{E1E08E2F-FD4D-4A26-B05A-A0305E0D4CC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05C27DF-72C0-4F85-A015-77293AA7303E}"/>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56337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03876-027B-43C2-8739-8EDDD6DFAC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2C7C05-24C1-4F47-8F4F-54530102925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0D9712-D805-4703-9FA7-34F0CF3D6196}"/>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5" name="Espace réservé du pied de page 4">
            <a:extLst>
              <a:ext uri="{FF2B5EF4-FFF2-40B4-BE49-F238E27FC236}">
                <a16:creationId xmlns:a16="http://schemas.microsoft.com/office/drawing/2014/main" id="{7D390B33-4B99-464E-A9A7-0A50BF8A3C1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F629F1C-AA06-454B-B732-FE24D5D12686}"/>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411087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9CCC0-096C-4E65-9589-4EAA6CDAB5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0DDAF8E-3105-47B1-9A60-692E96249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C9D8B3-A49B-4D1F-8EEE-9CFC80441C86}"/>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5" name="Espace réservé du pied de page 4">
            <a:extLst>
              <a:ext uri="{FF2B5EF4-FFF2-40B4-BE49-F238E27FC236}">
                <a16:creationId xmlns:a16="http://schemas.microsoft.com/office/drawing/2014/main" id="{DC1B76A5-8DEF-4C46-B636-F6D9E722767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7705377-D01E-40D7-9244-D84C4E7F795E}"/>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362481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279F7-808C-4330-957C-519C1302E1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E277426-5FAA-444C-B139-C2C1E00623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01AFBBB-1F93-48C2-933B-DF2FDB1EB2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82C71A-6C8B-48F1-8AFB-E4050B19D535}"/>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6" name="Espace réservé du pied de page 5">
            <a:extLst>
              <a:ext uri="{FF2B5EF4-FFF2-40B4-BE49-F238E27FC236}">
                <a16:creationId xmlns:a16="http://schemas.microsoft.com/office/drawing/2014/main" id="{B1284A33-45A0-46FB-B041-2A829A5915C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37CA5E8-4A42-4BB0-9B64-FC9127C423A2}"/>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31030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A3E52-A138-48E1-B829-EB99A2E0846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41ADBA3-5310-4D81-865C-BA414BD31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E204EE2-DC9A-4044-B910-1EAEF1C6608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D2DD860-F5A2-4AF7-9952-726628250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CD51DFC-A049-4F8B-8850-CA6F8A92DAE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5B94F81-4920-4156-A45A-5900A5B90259}"/>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8" name="Espace réservé du pied de page 7">
            <a:extLst>
              <a:ext uri="{FF2B5EF4-FFF2-40B4-BE49-F238E27FC236}">
                <a16:creationId xmlns:a16="http://schemas.microsoft.com/office/drawing/2014/main" id="{225A9CAE-1FEA-4E15-B77F-DDFDB9043504}"/>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A1C122AD-4712-4654-9524-55E7ECDCBF77}"/>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57359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B48EC-237C-4D58-8A9C-22A791D41C7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BC77FC6-EBDF-4569-8207-D25B712F8845}"/>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4" name="Espace réservé du pied de page 3">
            <a:extLst>
              <a:ext uri="{FF2B5EF4-FFF2-40B4-BE49-F238E27FC236}">
                <a16:creationId xmlns:a16="http://schemas.microsoft.com/office/drawing/2014/main" id="{26AB4F3E-95E4-4899-BC90-7DE11DD6F8AF}"/>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FCFAB30-4E60-4267-97F7-6EB49C69D7DD}"/>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323520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94A354D-D75C-42B4-8E1B-60EB0B2FD776}"/>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3" name="Espace réservé du pied de page 2">
            <a:extLst>
              <a:ext uri="{FF2B5EF4-FFF2-40B4-BE49-F238E27FC236}">
                <a16:creationId xmlns:a16="http://schemas.microsoft.com/office/drawing/2014/main" id="{B8DF29D6-FE1A-4CA1-A2C5-BBDAE1B33B63}"/>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885EED2-3646-4E39-887A-9CDFD97AD80A}"/>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83807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FD364-0EF0-4746-ABE2-8CCEF6D810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949A7CC-B70F-4383-A46B-3EDB28EA0A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2E6892A-EA8F-49B1-9B79-00DA87673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FF2971-DF2B-45B2-81AB-0C178038B5A7}"/>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6" name="Espace réservé du pied de page 5">
            <a:extLst>
              <a:ext uri="{FF2B5EF4-FFF2-40B4-BE49-F238E27FC236}">
                <a16:creationId xmlns:a16="http://schemas.microsoft.com/office/drawing/2014/main" id="{C953353D-677D-4B0D-81C8-2952BD7935EF}"/>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B359C68-6E74-4B31-BD97-D53ADEE44D39}"/>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09116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9F4D5-E206-4135-AC76-B98CE08A02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36A89E5-3A76-48CC-B42F-0FEA61B8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E8FF17A7-C186-4A9F-9907-C873C82C3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01E682B-476D-4A8C-88DC-FCC8489CEDB4}"/>
              </a:ext>
            </a:extLst>
          </p:cNvPr>
          <p:cNvSpPr>
            <a:spLocks noGrp="1"/>
          </p:cNvSpPr>
          <p:nvPr>
            <p:ph type="dt" sz="half" idx="10"/>
          </p:nvPr>
        </p:nvSpPr>
        <p:spPr/>
        <p:txBody>
          <a:bodyPr/>
          <a:lstStyle/>
          <a:p>
            <a:fld id="{DC394D37-D1E6-490C-9D5F-99CF5CD89B0D}" type="datetimeFigureOut">
              <a:rPr lang="fr-FR" smtClean="0"/>
              <a:pPr/>
              <a:t>26/05/2019</a:t>
            </a:fld>
            <a:endParaRPr lang="fr-FR" dirty="0"/>
          </a:p>
        </p:txBody>
      </p:sp>
      <p:sp>
        <p:nvSpPr>
          <p:cNvPr id="6" name="Espace réservé du pied de page 5">
            <a:extLst>
              <a:ext uri="{FF2B5EF4-FFF2-40B4-BE49-F238E27FC236}">
                <a16:creationId xmlns:a16="http://schemas.microsoft.com/office/drawing/2014/main" id="{31149C68-8796-4D32-BCC7-FAAFF7DAD41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D9FCB114-4A6A-4B54-B701-E8C5E53A4BBF}"/>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14445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A4DC3E8-9DF7-4EB3-AB8D-61CF58FF2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D3AF18A-A7B3-4927-8AED-A11E08E1F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1E3768-C682-4948-AA4B-0C59D3491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94D37-D1E6-490C-9D5F-99CF5CD89B0D}" type="datetimeFigureOut">
              <a:rPr lang="fr-FR" smtClean="0"/>
              <a:pPr/>
              <a:t>26/05/2019</a:t>
            </a:fld>
            <a:endParaRPr lang="fr-FR" dirty="0"/>
          </a:p>
        </p:txBody>
      </p:sp>
      <p:sp>
        <p:nvSpPr>
          <p:cNvPr id="5" name="Espace réservé du pied de page 4">
            <a:extLst>
              <a:ext uri="{FF2B5EF4-FFF2-40B4-BE49-F238E27FC236}">
                <a16:creationId xmlns:a16="http://schemas.microsoft.com/office/drawing/2014/main" id="{FD4B23CB-8A6F-4492-A10F-A83C97079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D8DFAD21-5FEE-4579-B536-69B7A1AF1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3899564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insee.fr/fr/statistiques/3573992#tableau-figure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hyperlink" Target="https://www.insee.fr/fr/statistiques/1281060" TargetMode="Externa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hyperlink" Target="https://www.interieur.gouv.fr/Elections/Les-resultats/Presidentielles/elecresult__presidentielle-2017/(path)/presidentielle-2017/FE.html"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jpg"/><Relationship Id="rId4" Type="http://schemas.openxmlformats.org/officeDocument/2006/relationships/hyperlink" Target="https://www.insee.fr/fr/statistiques/3138704"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lyon2017.wordpress.com/2017/05/16/campagne-presidentielle-2017-lhegemonie-mediatique/" TargetMode="Externa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hyperlink" Target="http://www.europarl.europa.eu/"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hyperlink" Target="https://www.cairn.info/revue-politix-2012-4-page-99.htm"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9.png"/><Relationship Id="rId4" Type="http://schemas.openxmlformats.org/officeDocument/2006/relationships/hyperlink" Target="https://www.interieur.gouv.fr/Elections/Les-resultats/Presidentielles/elecresult__presidentielle-2017/(path)/presidentielle-2017/FE.html"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hyperlink" Target="https://www.insee.fr/fr/statistiques/313870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hyperlink" Target="https://hal-sciencespo.archives-ouvertes.fr/file/index/docid/1022076/filename/enquete-1133-5-les-variables-lourdes-en-sociologie-electorale.pdf"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hyperlink" Target="https://www.ipsos.com/sites/default/files/files-fr-fr/doc_associe/ipsos-sopra-steria_sociologie-des-electorats_23-avril-2017-21h.pdf"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hyperlink" Target="https://www.cairn.info/revue-pouvoirs-2007-1-page-17.htm"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hyperlink" Target="https://www.sciencespo.fr/research/cogito/home/les-media-font-ils-les-elections/"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s>
</file>

<file path=ppt/slides/_rels/slide34.xml.rels><?xml version="1.0" encoding="UTF-8" standalone="yes"?>
<Relationships xmlns="http://schemas.openxmlformats.org/package/2006/relationships"><Relationship Id="rId8" Type="http://schemas.openxmlformats.org/officeDocument/2006/relationships/hyperlink" Target="https://msuweb.montclair.edu/~lebelp/PSC643IntPolEcon/DownsEcThDemocJPE1957.pdf" TargetMode="External"/><Relationship Id="rId3" Type="http://schemas.openxmlformats.org/officeDocument/2006/relationships/tags" Target="../tags/tag71.xml"/><Relationship Id="rId7" Type="http://schemas.openxmlformats.org/officeDocument/2006/relationships/hyperlink" Target="https://www.cairn.info/revue-politix-2012-4-page-99.htm" TargetMode="Externa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hyperlink" Target="http://chairecitoyennete.com/toujours-pas-de-chrysanthemes-pour-les-variables-lourdes-de-la-participation-electorale/" TargetMode="External"/><Relationship Id="rId5" Type="http://schemas.openxmlformats.org/officeDocument/2006/relationships/hyperlink" Target="https://www.cairn.info/revue-francaise-de-sociologie-2016-1-page-17.htm" TargetMode="External"/><Relationship Id="rId10" Type="http://schemas.openxmlformats.org/officeDocument/2006/relationships/hyperlink" Target="https://journals.openedition.org/enquete/1133" TargetMode="External"/><Relationship Id="rId4" Type="http://schemas.openxmlformats.org/officeDocument/2006/relationships/slideLayout" Target="../slideLayouts/slideLayout1.xml"/><Relationship Id="rId9" Type="http://schemas.openxmlformats.org/officeDocument/2006/relationships/hyperlink" Target="https://www.persee.fr/doc/rfsoc_0035-2969_1988_num_29_3_2536"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cairn.info/revue-parlements2-2014-2-page-159.htm" TargetMode="External"/><Relationship Id="rId3" Type="http://schemas.openxmlformats.org/officeDocument/2006/relationships/tags" Target="../tags/tag74.xml"/><Relationship Id="rId7" Type="http://schemas.openxmlformats.org/officeDocument/2006/relationships/hyperlink" Target="https://www.cairn.info/revue-francaise-de-science-politique-2004-4-page-533.htm" TargetMode="Externa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hyperlink" Target="https://spire.sciencespo.fr/hdl:/2441/7o52iohb7k6srk09naa88gop3/resources/1985-01-michelat-25e2-2588-25bcon-determinations-socio-economiques.pdf" TargetMode="External"/><Relationship Id="rId5" Type="http://schemas.openxmlformats.org/officeDocument/2006/relationships/hyperlink" Target="https://revue-pouvoirs.fr/IMG/pdf/120Pouvoirs_p43-55_L_abstention.pdf" TargetMode="Externa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es.ens-lyon.fr/" TargetMode="External"/><Relationship Id="rId3" Type="http://schemas.openxmlformats.org/officeDocument/2006/relationships/tags" Target="../tags/tag77.xml"/><Relationship Id="rId7" Type="http://schemas.openxmlformats.org/officeDocument/2006/relationships/hyperlink" Target="https://www.insee.fr/fr/statistiques/3138704" TargetMode="Externa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hyperlink" Target="https://www.insee.fr/fr/statistiques/3540007" TargetMode="External"/><Relationship Id="rId5" Type="http://schemas.openxmlformats.org/officeDocument/2006/relationships/hyperlink" Target="https://www.insee.fr/fr/statistiques/3573992" TargetMode="External"/><Relationship Id="rId4" Type="http://schemas.openxmlformats.org/officeDocument/2006/relationships/slideLayout" Target="../slideLayouts/slideLayout2.xml"/><Relationship Id="rId9" Type="http://schemas.openxmlformats.org/officeDocument/2006/relationships/hyperlink" Target="http://www.prepabl.fr/IMG/pdf/Socio_Lyon_2016_non-participation.pdf" TargetMode="Externa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jpg"/><Relationship Id="rId4" Type="http://schemas.openxmlformats.org/officeDocument/2006/relationships/hyperlink" Target="https://www.insee.fr/fr/statistiques/3573992#tableau-figure4"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insee.fr/fr/statistiques/3573992#tableau-figure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594753C4-4E4F-46C8-B76D-0A7191D3FFA5}"/>
              </a:ext>
            </a:extLst>
          </p:cNvPr>
          <p:cNvCxnSpPr>
            <a:cxnSpLocks/>
          </p:cNvCxnSpPr>
          <p:nvPr>
            <p:custDataLst>
              <p:tags r:id="rId1"/>
            </p:custDataLst>
          </p:nvPr>
        </p:nvCxnSpPr>
        <p:spPr>
          <a:xfrm>
            <a:off x="287983" y="-1"/>
            <a:ext cx="21171" cy="69120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6851272-9B66-47F3-BAE5-E2FEA3E59654}"/>
              </a:ext>
            </a:extLst>
          </p:cNvPr>
          <p:cNvSpPr/>
          <p:nvPr>
            <p:custDataLst>
              <p:tags r:id="rId2"/>
            </p:custDataLst>
          </p:nvPr>
        </p:nvSpPr>
        <p:spPr>
          <a:xfrm>
            <a:off x="1195437" y="2638015"/>
            <a:ext cx="10890121" cy="984885"/>
          </a:xfrm>
          <a:prstGeom prst="rect">
            <a:avLst/>
          </a:prstGeom>
        </p:spPr>
        <p:txBody>
          <a:bodyPr wrap="square">
            <a:spAutoFit/>
          </a:bodyPr>
          <a:lstStyle/>
          <a:p>
            <a:pPr algn="ctr"/>
            <a:r>
              <a:rPr lang="fr-FR" sz="2400" b="1" dirty="0">
                <a:solidFill>
                  <a:schemeClr val="tx2"/>
                </a:solidFill>
                <a:latin typeface="Arial" panose="020B0604020202020204" pitchFamily="34" charset="0"/>
                <a:cs typeface="Arial" panose="020B0604020202020204" pitchFamily="34" charset="0"/>
              </a:rPr>
              <a:t>Thème 10.</a:t>
            </a:r>
          </a:p>
          <a:p>
            <a:pPr algn="ctr">
              <a:spcBef>
                <a:spcPts val="1200"/>
              </a:spcBef>
            </a:pPr>
            <a:r>
              <a:rPr lang="fr-FR" sz="2400" b="1" dirty="0">
                <a:solidFill>
                  <a:schemeClr val="tx2"/>
                </a:solidFill>
                <a:latin typeface="Arial" panose="020B0604020202020204" pitchFamily="34" charset="0"/>
                <a:cs typeface="Arial" panose="020B0604020202020204" pitchFamily="34" charset="0"/>
              </a:rPr>
              <a:t>Voter : une affaire individuelle ou collective ?</a:t>
            </a:r>
          </a:p>
        </p:txBody>
      </p:sp>
      <p:pic>
        <p:nvPicPr>
          <p:cNvPr id="15" name="Picture 2" descr="RÃ©sultat de recherche d'images pour &quot;le vote&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0480" y="4149079"/>
            <a:ext cx="3060034" cy="167474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111777" y="5142982"/>
            <a:ext cx="1048379" cy="1739083"/>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620150" y="5935100"/>
            <a:ext cx="540006" cy="901436"/>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6851272-9B66-47F3-BAE5-E2FEA3E59654}"/>
              </a:ext>
            </a:extLst>
          </p:cNvPr>
          <p:cNvSpPr/>
          <p:nvPr>
            <p:custDataLst>
              <p:tags r:id="rId5"/>
            </p:custDataLst>
          </p:nvPr>
        </p:nvSpPr>
        <p:spPr>
          <a:xfrm>
            <a:off x="3359696" y="416047"/>
            <a:ext cx="6561604" cy="646331"/>
          </a:xfrm>
          <a:prstGeom prst="rect">
            <a:avLst/>
          </a:prstGeom>
        </p:spPr>
        <p:txBody>
          <a:bodyPr wrap="none">
            <a:spAutoFit/>
          </a:bodyPr>
          <a:lstStyle/>
          <a:p>
            <a:pPr algn="ctr"/>
            <a:r>
              <a:rPr lang="fr-FR" sz="3600" b="1" dirty="0">
                <a:solidFill>
                  <a:schemeClr val="tx2"/>
                </a:solidFill>
                <a:cs typeface="Arial" panose="020B0604020202020204" pitchFamily="34" charset="0"/>
              </a:rPr>
              <a:t>Sciences Economiques et sociales</a:t>
            </a:r>
          </a:p>
        </p:txBody>
      </p:sp>
      <p:sp>
        <p:nvSpPr>
          <p:cNvPr id="12" name="Rectangle 11">
            <a:extLst>
              <a:ext uri="{FF2B5EF4-FFF2-40B4-BE49-F238E27FC236}">
                <a16:creationId xmlns:a16="http://schemas.microsoft.com/office/drawing/2014/main" id="{C304F2F8-A11F-4A99-B371-D8F0BC5E9006}"/>
              </a:ext>
            </a:extLst>
          </p:cNvPr>
          <p:cNvSpPr/>
          <p:nvPr>
            <p:custDataLst>
              <p:tags r:id="rId6"/>
            </p:custDataLst>
          </p:nvPr>
        </p:nvSpPr>
        <p:spPr>
          <a:xfrm>
            <a:off x="2964226" y="1527061"/>
            <a:ext cx="7352544" cy="584775"/>
          </a:xfrm>
          <a:prstGeom prst="rect">
            <a:avLst/>
          </a:prstGeom>
        </p:spPr>
        <p:txBody>
          <a:bodyPr wrap="square">
            <a:spAutoFit/>
          </a:bodyPr>
          <a:lstStyle/>
          <a:p>
            <a:pPr>
              <a:spcBef>
                <a:spcPts val="600"/>
              </a:spcBef>
            </a:pPr>
            <a:r>
              <a:rPr lang="fr-FR" sz="3200" b="1" dirty="0">
                <a:solidFill>
                  <a:schemeClr val="accent1">
                    <a:lumMod val="60000"/>
                    <a:lumOff val="40000"/>
                  </a:schemeClr>
                </a:solidFill>
                <a:latin typeface="Calibri-Bold"/>
              </a:rPr>
              <a:t>Les nouveaux programmes de SES</a:t>
            </a:r>
          </a:p>
        </p:txBody>
      </p:sp>
      <p:pic>
        <p:nvPicPr>
          <p:cNvPr id="16" name="Picture 2" descr="http://svt.tice.ac-orleans-tours.fr/php5/site/logo-academie.png">
            <a:extLst>
              <a:ext uri="{FF2B5EF4-FFF2-40B4-BE49-F238E27FC236}">
                <a16:creationId xmlns:a16="http://schemas.microsoft.com/office/drawing/2014/main" id="{1C5B5FD3-942D-4B31-9A9F-C52A6C64F812}"/>
              </a:ext>
            </a:extLst>
          </p:cNvPr>
          <p:cNvPicPr>
            <a:picLocks noChangeAspect="1" noChangeArrowheads="1"/>
          </p:cNvPicPr>
          <p:nvPr/>
        </p:nvPicPr>
        <p:blipFill>
          <a:blip r:embed="rId9" cstate="print"/>
          <a:srcRect/>
          <a:stretch>
            <a:fillRect/>
          </a:stretch>
        </p:blipFill>
        <p:spPr bwMode="auto">
          <a:xfrm>
            <a:off x="700632" y="57500"/>
            <a:ext cx="1943856" cy="1440016"/>
          </a:xfrm>
          <a:prstGeom prst="rect">
            <a:avLst/>
          </a:prstGeom>
          <a:noFill/>
        </p:spPr>
      </p:pic>
    </p:spTree>
    <p:extLst>
      <p:ext uri="{BB962C8B-B14F-4D97-AF65-F5344CB8AC3E}">
        <p14:creationId xmlns:p14="http://schemas.microsoft.com/office/powerpoint/2010/main" val="100577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335359" y="664026"/>
            <a:ext cx="7794429" cy="6193973"/>
          </a:xfrm>
          <a:prstGeom prst="rect">
            <a:avLst/>
          </a:prstGeom>
        </p:spPr>
      </p:pic>
      <p:sp>
        <p:nvSpPr>
          <p:cNvPr id="7" name="Rectangle 6"/>
          <p:cNvSpPr/>
          <p:nvPr/>
        </p:nvSpPr>
        <p:spPr>
          <a:xfrm>
            <a:off x="8328248" y="5517232"/>
            <a:ext cx="3600400" cy="646331"/>
          </a:xfrm>
          <a:prstGeom prst="rect">
            <a:avLst/>
          </a:prstGeom>
        </p:spPr>
        <p:txBody>
          <a:bodyPr wrap="square">
            <a:spAutoFit/>
          </a:bodyPr>
          <a:lstStyle/>
          <a:p>
            <a:r>
              <a:rPr lang="fr-FR" dirty="0">
                <a:hlinkClick r:id="rId3"/>
              </a:rPr>
              <a:t>https://www.insee.fr/fr/statistiques/3573992#tableau-figure2</a:t>
            </a:r>
            <a:endParaRPr lang="fr-FR" dirty="0"/>
          </a:p>
        </p:txBody>
      </p:sp>
      <p:sp>
        <p:nvSpPr>
          <p:cNvPr id="8" name="Rectangle 7"/>
          <p:cNvSpPr/>
          <p:nvPr/>
        </p:nvSpPr>
        <p:spPr>
          <a:xfrm>
            <a:off x="191344" y="188640"/>
            <a:ext cx="7938444" cy="369332"/>
          </a:xfrm>
          <a:prstGeom prst="rect">
            <a:avLst/>
          </a:prstGeom>
        </p:spPr>
        <p:txBody>
          <a:bodyPr wrap="square">
            <a:spAutoFit/>
          </a:bodyPr>
          <a:lstStyle/>
          <a:p>
            <a:pPr fontAlgn="ctr">
              <a:lnSpc>
                <a:spcPct val="100000"/>
              </a:lnSpc>
              <a:spcAft>
                <a:spcPts val="0"/>
              </a:spcAft>
            </a:pPr>
            <a:r>
              <a:rPr lang="fr-FR" b="1" dirty="0">
                <a:latin typeface="Arial" panose="020B0604020202020204" pitchFamily="34" charset="0"/>
                <a:cs typeface="Arial" panose="020B0604020202020204" pitchFamily="34" charset="0"/>
              </a:rPr>
              <a:t>Document. Taux d'inscription en 2018 selon le diplôme et l'âge (en %) </a:t>
            </a:r>
            <a:endParaRPr lang="fr-FR"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684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BDCA78-E826-4B35-9EAF-8A3B6E829E70}"/>
              </a:ext>
            </a:extLst>
          </p:cNvPr>
          <p:cNvSpPr/>
          <p:nvPr>
            <p:custDataLst>
              <p:tags r:id="rId1"/>
            </p:custDataLst>
          </p:nvPr>
        </p:nvSpPr>
        <p:spPr>
          <a:xfrm>
            <a:off x="128965" y="2045654"/>
            <a:ext cx="8556309" cy="369332"/>
          </a:xfrm>
          <a:prstGeom prst="rect">
            <a:avLst/>
          </a:prstGeom>
          <a:noFill/>
        </p:spPr>
        <p:txBody>
          <a:bodyPr wrap="square" lIns="36000" rIns="36000">
            <a:spAutoFit/>
          </a:bodyPr>
          <a:lstStyle/>
          <a:p>
            <a:pPr>
              <a:spcBef>
                <a:spcPts val="600"/>
              </a:spcBef>
              <a:buClr>
                <a:srgbClr val="7030A0"/>
              </a:buClr>
            </a:pPr>
            <a:r>
              <a:rPr lang="fr-FR" b="1" dirty="0">
                <a:latin typeface="Arial" panose="020B0604020202020204" pitchFamily="34" charset="0"/>
                <a:cs typeface="Arial" panose="020B0604020202020204" pitchFamily="34" charset="0"/>
              </a:rPr>
              <a:t>Document.</a:t>
            </a:r>
            <a:r>
              <a:rPr lang="fr-FR" dirty="0">
                <a:latin typeface="Arial" panose="020B0604020202020204" pitchFamily="34" charset="0"/>
                <a:cs typeface="Arial" panose="020B0604020202020204" pitchFamily="34" charset="0"/>
              </a:rPr>
              <a:t> Part des inscrits sur les listes électorales selon l’année de naissance</a:t>
            </a:r>
          </a:p>
        </p:txBody>
      </p:sp>
      <p:sp>
        <p:nvSpPr>
          <p:cNvPr id="3" name="Rectangle 2"/>
          <p:cNvSpPr/>
          <p:nvPr/>
        </p:nvSpPr>
        <p:spPr>
          <a:xfrm>
            <a:off x="9089073" y="5589240"/>
            <a:ext cx="2719149" cy="830997"/>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Source : </a:t>
            </a:r>
          </a:p>
          <a:p>
            <a:r>
              <a:rPr lang="fr-FR" sz="1600" dirty="0">
                <a:latin typeface="Arial" panose="020B0604020202020204" pitchFamily="34" charset="0"/>
                <a:cs typeface="Arial" panose="020B0604020202020204" pitchFamily="34" charset="0"/>
              </a:rPr>
              <a:t>Insee, </a:t>
            </a:r>
            <a:r>
              <a:rPr lang="fr-FR" sz="1600" dirty="0">
                <a:latin typeface="Arial" panose="020B0604020202020204" pitchFamily="34" charset="0"/>
                <a:cs typeface="Arial" panose="020B0604020202020204" pitchFamily="34" charset="0"/>
                <a:hlinkClick r:id="rId5"/>
              </a:rPr>
              <a:t>enquête Participation électorale 2012</a:t>
            </a:r>
            <a:endParaRPr lang="fr-FR" sz="1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8" y="2425175"/>
            <a:ext cx="8790025" cy="440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0">
            <a:extLst>
              <a:ext uri="{FF2B5EF4-FFF2-40B4-BE49-F238E27FC236}">
                <a16:creationId xmlns:a16="http://schemas.microsoft.com/office/drawing/2014/main" id="{3151EF08-0E8F-4168-92D0-374BFD9C2E54}"/>
              </a:ext>
            </a:extLst>
          </p:cNvPr>
          <p:cNvSpPr txBox="1"/>
          <p:nvPr/>
        </p:nvSpPr>
        <p:spPr>
          <a:xfrm>
            <a:off x="9227698" y="2290099"/>
            <a:ext cx="2719149" cy="1200329"/>
          </a:xfrm>
          <a:prstGeom prst="rect">
            <a:avLst/>
          </a:prstGeom>
          <a:solidFill>
            <a:srgbClr val="EDE2F6"/>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latin typeface="Arial" panose="020B0604020202020204" pitchFamily="34" charset="0"/>
                <a:cs typeface="Arial" panose="020B0604020202020204" pitchFamily="34" charset="0"/>
              </a:rPr>
              <a:t>Étude de la non inscription sur les listes électorales : </a:t>
            </a:r>
            <a:r>
              <a:rPr lang="fr-FR" u="sng" dirty="0">
                <a:latin typeface="Arial" panose="020B0604020202020204" pitchFamily="34" charset="0"/>
                <a:cs typeface="Arial" panose="020B0604020202020204" pitchFamily="34" charset="0"/>
              </a:rPr>
              <a:t>l’effet d’âge </a:t>
            </a:r>
            <a:r>
              <a:rPr lang="fr-FR" dirty="0">
                <a:latin typeface="Arial" panose="020B0604020202020204" pitchFamily="34" charset="0"/>
                <a:cs typeface="Arial" panose="020B0604020202020204" pitchFamily="34" charset="0"/>
              </a:rPr>
              <a:t>et/ou </a:t>
            </a:r>
            <a:r>
              <a:rPr lang="fr-FR" u="sng" dirty="0">
                <a:latin typeface="Arial" panose="020B0604020202020204" pitchFamily="34" charset="0"/>
                <a:cs typeface="Arial" panose="020B0604020202020204" pitchFamily="34" charset="0"/>
              </a:rPr>
              <a:t>de génération</a:t>
            </a:r>
          </a:p>
        </p:txBody>
      </p:sp>
      <p:sp>
        <p:nvSpPr>
          <p:cNvPr id="14" name="Rectangle 13">
            <a:extLst>
              <a:ext uri="{FF2B5EF4-FFF2-40B4-BE49-F238E27FC236}">
                <a16:creationId xmlns:a16="http://schemas.microsoft.com/office/drawing/2014/main" id="{9B97DC83-4F03-4C6E-AE4B-5A54A1072524}"/>
              </a:ext>
            </a:extLst>
          </p:cNvPr>
          <p:cNvSpPr/>
          <p:nvPr>
            <p:custDataLst>
              <p:tags r:id="rId2"/>
            </p:custDataLst>
          </p:nvPr>
        </p:nvSpPr>
        <p:spPr>
          <a:xfrm>
            <a:off x="301891" y="281425"/>
            <a:ext cx="11506331" cy="707886"/>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sp>
        <p:nvSpPr>
          <p:cNvPr id="15" name="Rectangle 14">
            <a:extLst>
              <a:ext uri="{FF2B5EF4-FFF2-40B4-BE49-F238E27FC236}">
                <a16:creationId xmlns:a16="http://schemas.microsoft.com/office/drawing/2014/main" id="{FDBDCA78-E826-4B35-9EAF-8A3B6E829E70}"/>
              </a:ext>
            </a:extLst>
          </p:cNvPr>
          <p:cNvSpPr/>
          <p:nvPr>
            <p:custDataLst>
              <p:tags r:id="rId3"/>
            </p:custDataLst>
          </p:nvPr>
        </p:nvSpPr>
        <p:spPr>
          <a:xfrm>
            <a:off x="301891" y="1268976"/>
            <a:ext cx="11676062" cy="723275"/>
          </a:xfrm>
          <a:prstGeom prst="rect">
            <a:avLst/>
          </a:prstGeom>
          <a:noFill/>
        </p:spPr>
        <p:txBody>
          <a:bodyPr wrap="square" lIns="36000" rIns="36000">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1 : </a:t>
            </a:r>
            <a:r>
              <a:rPr lang="fr-FR" dirty="0">
                <a:solidFill>
                  <a:schemeClr val="tx2"/>
                </a:solidFill>
                <a:latin typeface="Arial" panose="020B0604020202020204" pitchFamily="34" charset="0"/>
                <a:cs typeface="Arial" panose="020B0604020202020204" pitchFamily="34" charset="0"/>
              </a:rPr>
              <a:t>être capable de mobiliser les indicateurs de </a:t>
            </a:r>
            <a:r>
              <a:rPr lang="fr-FR" b="1" dirty="0">
                <a:solidFill>
                  <a:schemeClr val="tx2"/>
                </a:solidFill>
                <a:latin typeface="Arial" panose="020B0604020202020204" pitchFamily="34" charset="0"/>
                <a:cs typeface="Arial" panose="020B0604020202020204" pitchFamily="34" charset="0"/>
              </a:rPr>
              <a:t>la participation </a:t>
            </a:r>
            <a:r>
              <a:rPr lang="fr-FR" dirty="0">
                <a:solidFill>
                  <a:schemeClr val="tx2"/>
                </a:solidFill>
                <a:latin typeface="Arial" panose="020B0604020202020204" pitchFamily="34" charset="0"/>
                <a:cs typeface="Arial" panose="020B0604020202020204" pitchFamily="34" charset="0"/>
              </a:rPr>
              <a:t>ou de </a:t>
            </a:r>
            <a:r>
              <a:rPr lang="fr-FR" b="1" dirty="0">
                <a:solidFill>
                  <a:schemeClr val="tx2"/>
                </a:solidFill>
                <a:latin typeface="Arial" panose="020B0604020202020204" pitchFamily="34" charset="0"/>
                <a:cs typeface="Arial" panose="020B0604020202020204" pitchFamily="34" charset="0"/>
              </a:rPr>
              <a:t>la non-participation électorale</a:t>
            </a:r>
          </a:p>
          <a:p>
            <a:pPr marL="285750" indent="-285750">
              <a:spcBef>
                <a:spcPts val="600"/>
              </a:spcBef>
              <a:buClr>
                <a:srgbClr val="7030A0"/>
              </a:buClr>
              <a:buFont typeface="Arial" panose="020B0604020202020204" pitchFamily="34" charset="0"/>
              <a:buChar char="•"/>
            </a:pPr>
            <a:r>
              <a:rPr lang="fr-FR" b="1" i="1" dirty="0">
                <a:solidFill>
                  <a:schemeClr val="tx2"/>
                </a:solidFill>
                <a:latin typeface="Arial" panose="020B0604020202020204" pitchFamily="34" charset="0"/>
                <a:cs typeface="Arial" panose="020B0604020202020204" pitchFamily="34" charset="0"/>
              </a:rPr>
              <a:t>Evolution du taux d’inscription par genre</a:t>
            </a:r>
            <a:r>
              <a:rPr lang="fr-FR" i="1" dirty="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6127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BDCA78-E826-4B35-9EAF-8A3B6E829E70}"/>
              </a:ext>
            </a:extLst>
          </p:cNvPr>
          <p:cNvSpPr/>
          <p:nvPr>
            <p:custDataLst>
              <p:tags r:id="rId1"/>
            </p:custDataLst>
          </p:nvPr>
        </p:nvSpPr>
        <p:spPr>
          <a:xfrm>
            <a:off x="154350" y="1372171"/>
            <a:ext cx="11676062" cy="723275"/>
          </a:xfrm>
          <a:prstGeom prst="rect">
            <a:avLst/>
          </a:prstGeom>
          <a:noFill/>
        </p:spPr>
        <p:txBody>
          <a:bodyPr wrap="square" lIns="36000" rIns="36000">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1 : </a:t>
            </a:r>
            <a:r>
              <a:rPr lang="fr-FR" dirty="0">
                <a:solidFill>
                  <a:schemeClr val="tx2"/>
                </a:solidFill>
                <a:latin typeface="Arial" panose="020B0604020202020204" pitchFamily="34" charset="0"/>
                <a:cs typeface="Arial" panose="020B0604020202020204" pitchFamily="34" charset="0"/>
              </a:rPr>
              <a:t>être capable de mobiliser les indicateurs de </a:t>
            </a:r>
            <a:r>
              <a:rPr lang="fr-FR" b="1" dirty="0">
                <a:solidFill>
                  <a:schemeClr val="tx2"/>
                </a:solidFill>
                <a:latin typeface="Arial" panose="020B0604020202020204" pitchFamily="34" charset="0"/>
                <a:cs typeface="Arial" panose="020B0604020202020204" pitchFamily="34" charset="0"/>
              </a:rPr>
              <a:t>la participation ou de la non-participation électorale</a:t>
            </a:r>
            <a:r>
              <a:rPr lang="fr-FR" dirty="0">
                <a:solidFill>
                  <a:schemeClr val="tx2"/>
                </a:solidFill>
                <a:latin typeface="Arial" panose="020B0604020202020204" pitchFamily="34" charset="0"/>
                <a:cs typeface="Arial" panose="020B0604020202020204" pitchFamily="34" charset="0"/>
              </a:rPr>
              <a:t>.</a:t>
            </a:r>
          </a:p>
          <a:p>
            <a:pPr marL="285750" indent="-285750">
              <a:spcBef>
                <a:spcPts val="600"/>
              </a:spcBef>
              <a:buClr>
                <a:srgbClr val="7030A0"/>
              </a:buClr>
              <a:buFont typeface="Arial" panose="020B0604020202020204" pitchFamily="34" charset="0"/>
              <a:buChar char="•"/>
            </a:pPr>
            <a:r>
              <a:rPr lang="fr-FR" b="1" i="1" dirty="0">
                <a:solidFill>
                  <a:schemeClr val="tx2"/>
                </a:solidFill>
                <a:latin typeface="Arial" panose="020B0604020202020204" pitchFamily="34" charset="0"/>
                <a:cs typeface="Arial" panose="020B0604020202020204" pitchFamily="34" charset="0"/>
              </a:rPr>
              <a:t>Lecture et interprétation des taux de participation et d’abstention</a:t>
            </a:r>
            <a:endParaRPr lang="fr-FR" dirty="0">
              <a:solidFill>
                <a:schemeClr val="tx2"/>
              </a:solidFill>
              <a:latin typeface="Arial" panose="020B0604020202020204" pitchFamily="34" charset="0"/>
              <a:cs typeface="Arial" panose="020B0604020202020204"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3315845331"/>
              </p:ext>
            </p:extLst>
          </p:nvPr>
        </p:nvGraphicFramePr>
        <p:xfrm>
          <a:off x="190218" y="3769478"/>
          <a:ext cx="6811110" cy="2736659"/>
        </p:xfrm>
        <a:graphic>
          <a:graphicData uri="http://schemas.openxmlformats.org/drawingml/2006/table">
            <a:tbl>
              <a:tblPr firstRow="1" firstCol="1" bandRow="1"/>
              <a:tblGrid>
                <a:gridCol w="2560929">
                  <a:extLst>
                    <a:ext uri="{9D8B030D-6E8A-4147-A177-3AD203B41FA5}">
                      <a16:colId xmlns:a16="http://schemas.microsoft.com/office/drawing/2014/main" val="20000"/>
                    </a:ext>
                  </a:extLst>
                </a:gridCol>
                <a:gridCol w="2119422">
                  <a:extLst>
                    <a:ext uri="{9D8B030D-6E8A-4147-A177-3AD203B41FA5}">
                      <a16:colId xmlns:a16="http://schemas.microsoft.com/office/drawing/2014/main" val="20001"/>
                    </a:ext>
                  </a:extLst>
                </a:gridCol>
                <a:gridCol w="2130759">
                  <a:extLst>
                    <a:ext uri="{9D8B030D-6E8A-4147-A177-3AD203B41FA5}">
                      <a16:colId xmlns:a16="http://schemas.microsoft.com/office/drawing/2014/main" val="20002"/>
                    </a:ext>
                  </a:extLst>
                </a:gridCol>
              </a:tblGrid>
              <a:tr h="309131">
                <a:tc>
                  <a:txBody>
                    <a:bodyPr/>
                    <a:lstStyle/>
                    <a:p>
                      <a:pPr>
                        <a:lnSpc>
                          <a:spcPct val="115000"/>
                        </a:lnSpc>
                        <a:spcAft>
                          <a:spcPts val="0"/>
                        </a:spcAft>
                      </a:pPr>
                      <a:r>
                        <a:rPr lang="fr-FR" sz="1800" dirty="0">
                          <a:effectLst/>
                          <a:latin typeface="Arial" panose="020B0604020202020204" pitchFamily="34" charset="0"/>
                          <a:ea typeface="Calibri"/>
                          <a:cs typeface="Arial" panose="020B0604020202020204" pitchFamily="34" charset="0"/>
                        </a:rPr>
                        <a:t> </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tc>
                  <a:txBody>
                    <a:bodyPr/>
                    <a:lstStyle/>
                    <a:p>
                      <a:pPr algn="ctr">
                        <a:lnSpc>
                          <a:spcPct val="115000"/>
                        </a:lnSpc>
                        <a:spcAft>
                          <a:spcPts val="0"/>
                        </a:spcAft>
                      </a:pPr>
                      <a:r>
                        <a:rPr lang="fr-FR" sz="1800" dirty="0">
                          <a:effectLst/>
                          <a:latin typeface="Arial" panose="020B0604020202020204" pitchFamily="34" charset="0"/>
                          <a:ea typeface="Calibri"/>
                          <a:cs typeface="Arial" panose="020B0604020202020204" pitchFamily="34" charset="0"/>
                        </a:rPr>
                        <a:t>Nombre</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tc>
                  <a:txBody>
                    <a:bodyPr/>
                    <a:lstStyle/>
                    <a:p>
                      <a:pPr algn="ctr">
                        <a:lnSpc>
                          <a:spcPct val="115000"/>
                        </a:lnSpc>
                        <a:spcAft>
                          <a:spcPts val="0"/>
                        </a:spcAft>
                      </a:pPr>
                      <a:r>
                        <a:rPr lang="fr-FR" sz="1800" dirty="0">
                          <a:effectLst/>
                          <a:latin typeface="Arial" panose="020B0604020202020204" pitchFamily="34" charset="0"/>
                          <a:ea typeface="Calibri"/>
                          <a:cs typeface="Arial" panose="020B0604020202020204" pitchFamily="34" charset="0"/>
                        </a:rPr>
                        <a:t>% des inscrits</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extLst>
                  <a:ext uri="{0D108BD9-81ED-4DB2-BD59-A6C34878D82A}">
                    <a16:rowId xmlns:a16="http://schemas.microsoft.com/office/drawing/2014/main" val="10000"/>
                  </a:ext>
                </a:extLst>
              </a:tr>
              <a:tr h="417940">
                <a:tc>
                  <a:txBody>
                    <a:bodyPr/>
                    <a:lstStyle/>
                    <a:p>
                      <a:pPr>
                        <a:lnSpc>
                          <a:spcPct val="115000"/>
                        </a:lnSpc>
                        <a:spcAft>
                          <a:spcPts val="0"/>
                        </a:spcAft>
                      </a:pPr>
                      <a:r>
                        <a:rPr lang="fr-FR" sz="1800">
                          <a:effectLst/>
                          <a:latin typeface="Arial" panose="020B0604020202020204" pitchFamily="34" charset="0"/>
                          <a:ea typeface="Calibri"/>
                          <a:cs typeface="Arial" panose="020B0604020202020204" pitchFamily="34" charset="0"/>
                        </a:rPr>
                        <a:t>Inscrits*</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356870" algn="r">
                        <a:lnSpc>
                          <a:spcPct val="115000"/>
                        </a:lnSpc>
                        <a:spcAft>
                          <a:spcPts val="0"/>
                        </a:spcAft>
                      </a:pPr>
                      <a:r>
                        <a:rPr lang="fr-FR" sz="1800" dirty="0">
                          <a:effectLst/>
                          <a:latin typeface="Arial" panose="020B0604020202020204" pitchFamily="34" charset="0"/>
                          <a:ea typeface="Calibri"/>
                          <a:cs typeface="Arial" panose="020B0604020202020204" pitchFamily="34" charset="0"/>
                        </a:rPr>
                        <a:t>47 581 118</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nSpc>
                          <a:spcPct val="115000"/>
                        </a:lnSpc>
                        <a:spcAft>
                          <a:spcPts val="0"/>
                        </a:spcAft>
                      </a:pPr>
                      <a:r>
                        <a:rPr lang="fr-FR" sz="1800" dirty="0">
                          <a:effectLst/>
                          <a:latin typeface="Arial" panose="020B0604020202020204" pitchFamily="34" charset="0"/>
                          <a:ea typeface="Calibri"/>
                          <a:cs typeface="Arial" panose="020B0604020202020204" pitchFamily="34" charset="0"/>
                        </a:rPr>
                        <a:t> </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417940">
                <a:tc>
                  <a:txBody>
                    <a:bodyPr/>
                    <a:lstStyle/>
                    <a:p>
                      <a:pPr>
                        <a:lnSpc>
                          <a:spcPct val="115000"/>
                        </a:lnSpc>
                        <a:spcAft>
                          <a:spcPts val="0"/>
                        </a:spcAft>
                      </a:pPr>
                      <a:r>
                        <a:rPr lang="fr-FR" sz="1800" dirty="0">
                          <a:effectLst/>
                          <a:latin typeface="Arial" panose="020B0604020202020204" pitchFamily="34" charset="0"/>
                          <a:ea typeface="Calibri"/>
                          <a:cs typeface="Arial" panose="020B0604020202020204" pitchFamily="34" charset="0"/>
                        </a:rPr>
                        <a:t>Abstention*</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356870" algn="r">
                        <a:lnSpc>
                          <a:spcPct val="115000"/>
                        </a:lnSpc>
                        <a:spcAft>
                          <a:spcPts val="0"/>
                        </a:spcAft>
                      </a:pPr>
                      <a:r>
                        <a:rPr lang="fr-FR" sz="1800">
                          <a:effectLst/>
                          <a:latin typeface="Arial" panose="020B0604020202020204" pitchFamily="34" charset="0"/>
                          <a:ea typeface="Calibri"/>
                          <a:cs typeface="Arial" panose="020B0604020202020204" pitchFamily="34" charset="0"/>
                        </a:rPr>
                        <a:t>10 577 572</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469265" algn="r">
                        <a:lnSpc>
                          <a:spcPct val="115000"/>
                        </a:lnSpc>
                        <a:spcAft>
                          <a:spcPts val="0"/>
                        </a:spcAft>
                      </a:pPr>
                      <a:r>
                        <a:rPr lang="fr-FR" sz="1800" dirty="0">
                          <a:effectLst/>
                          <a:latin typeface="Arial" panose="020B0604020202020204" pitchFamily="34" charset="0"/>
                          <a:ea typeface="Calibri"/>
                          <a:cs typeface="Arial" panose="020B0604020202020204" pitchFamily="34" charset="0"/>
                        </a:rPr>
                        <a:t>22,23</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417940">
                <a:tc>
                  <a:txBody>
                    <a:bodyPr/>
                    <a:lstStyle/>
                    <a:p>
                      <a:pPr>
                        <a:lnSpc>
                          <a:spcPct val="115000"/>
                        </a:lnSpc>
                        <a:spcAft>
                          <a:spcPts val="0"/>
                        </a:spcAft>
                      </a:pPr>
                      <a:r>
                        <a:rPr lang="fr-FR" sz="1800">
                          <a:effectLst/>
                          <a:latin typeface="Arial" panose="020B0604020202020204" pitchFamily="34" charset="0"/>
                          <a:ea typeface="Calibri"/>
                          <a:cs typeface="Arial" panose="020B0604020202020204" pitchFamily="34" charset="0"/>
                        </a:rPr>
                        <a:t>Votants*</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356870" algn="r">
                        <a:lnSpc>
                          <a:spcPct val="115000"/>
                        </a:lnSpc>
                        <a:spcAft>
                          <a:spcPts val="0"/>
                        </a:spcAft>
                      </a:pPr>
                      <a:r>
                        <a:rPr lang="fr-FR" sz="1800" dirty="0">
                          <a:effectLst/>
                          <a:latin typeface="Arial" panose="020B0604020202020204" pitchFamily="34" charset="0"/>
                          <a:ea typeface="Calibri"/>
                          <a:cs typeface="Arial" panose="020B0604020202020204" pitchFamily="34" charset="0"/>
                        </a:rPr>
                        <a:t>37 003 546</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469265" algn="r">
                        <a:lnSpc>
                          <a:spcPct val="115000"/>
                        </a:lnSpc>
                        <a:spcAft>
                          <a:spcPts val="0"/>
                        </a:spcAft>
                      </a:pPr>
                      <a:r>
                        <a:rPr lang="fr-FR" sz="1800" dirty="0">
                          <a:effectLst/>
                          <a:latin typeface="Arial" panose="020B0604020202020204" pitchFamily="34" charset="0"/>
                          <a:ea typeface="Calibri"/>
                          <a:cs typeface="Arial" panose="020B0604020202020204" pitchFamily="34" charset="0"/>
                        </a:rPr>
                        <a:t>77,77</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417940">
                <a:tc>
                  <a:txBody>
                    <a:bodyPr/>
                    <a:lstStyle/>
                    <a:p>
                      <a:pPr>
                        <a:lnSpc>
                          <a:spcPct val="115000"/>
                        </a:lnSpc>
                        <a:spcAft>
                          <a:spcPts val="0"/>
                        </a:spcAft>
                      </a:pPr>
                      <a:r>
                        <a:rPr lang="fr-FR" sz="1800" dirty="0">
                          <a:effectLst/>
                          <a:latin typeface="Arial" panose="020B0604020202020204" pitchFamily="34" charset="0"/>
                          <a:ea typeface="Calibri"/>
                          <a:cs typeface="Arial" panose="020B0604020202020204" pitchFamily="34" charset="0"/>
                        </a:rPr>
                        <a:t>Blancs*</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356870" algn="r">
                        <a:lnSpc>
                          <a:spcPct val="115000"/>
                        </a:lnSpc>
                        <a:spcAft>
                          <a:spcPts val="0"/>
                        </a:spcAft>
                      </a:pPr>
                      <a:r>
                        <a:rPr lang="fr-FR" sz="1800" dirty="0">
                          <a:effectLst/>
                          <a:latin typeface="Arial" panose="020B0604020202020204" pitchFamily="34" charset="0"/>
                          <a:ea typeface="Calibri"/>
                          <a:cs typeface="Arial" panose="020B0604020202020204" pitchFamily="34" charset="0"/>
                        </a:rPr>
                        <a:t>659 302</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469265" algn="r">
                        <a:lnSpc>
                          <a:spcPct val="115000"/>
                        </a:lnSpc>
                        <a:spcAft>
                          <a:spcPts val="0"/>
                        </a:spcAft>
                      </a:pPr>
                      <a:r>
                        <a:rPr lang="fr-FR" sz="1800" dirty="0">
                          <a:effectLst/>
                          <a:latin typeface="Arial" panose="020B0604020202020204" pitchFamily="34" charset="0"/>
                          <a:ea typeface="Calibri"/>
                          <a:cs typeface="Arial" panose="020B0604020202020204" pitchFamily="34" charset="0"/>
                        </a:rPr>
                        <a:t>1,39</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417940">
                <a:tc>
                  <a:txBody>
                    <a:bodyPr/>
                    <a:lstStyle/>
                    <a:p>
                      <a:pPr>
                        <a:lnSpc>
                          <a:spcPct val="115000"/>
                        </a:lnSpc>
                        <a:spcAft>
                          <a:spcPts val="0"/>
                        </a:spcAft>
                      </a:pPr>
                      <a:r>
                        <a:rPr lang="fr-FR" sz="1800">
                          <a:effectLst/>
                          <a:latin typeface="Arial" panose="020B0604020202020204" pitchFamily="34" charset="0"/>
                          <a:ea typeface="Calibri"/>
                          <a:cs typeface="Arial" panose="020B0604020202020204" pitchFamily="34" charset="0"/>
                        </a:rPr>
                        <a:t>Nuls*</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356870" algn="r">
                        <a:lnSpc>
                          <a:spcPct val="115000"/>
                        </a:lnSpc>
                        <a:spcAft>
                          <a:spcPts val="0"/>
                        </a:spcAft>
                      </a:pPr>
                      <a:r>
                        <a:rPr lang="fr-FR" sz="1800">
                          <a:effectLst/>
                          <a:latin typeface="Arial" panose="020B0604020202020204" pitchFamily="34" charset="0"/>
                          <a:ea typeface="Calibri"/>
                          <a:cs typeface="Arial" panose="020B0604020202020204" pitchFamily="34" charset="0"/>
                        </a:rPr>
                        <a:t>285 431</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469265" algn="r">
                        <a:lnSpc>
                          <a:spcPct val="115000"/>
                        </a:lnSpc>
                        <a:spcAft>
                          <a:spcPts val="0"/>
                        </a:spcAft>
                      </a:pPr>
                      <a:r>
                        <a:rPr lang="fr-FR" sz="1800">
                          <a:effectLst/>
                          <a:latin typeface="Arial" panose="020B0604020202020204" pitchFamily="34" charset="0"/>
                          <a:ea typeface="Calibri"/>
                          <a:cs typeface="Arial" panose="020B0604020202020204" pitchFamily="34" charset="0"/>
                        </a:rPr>
                        <a:t>0,60</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337828">
                <a:tc>
                  <a:txBody>
                    <a:bodyPr/>
                    <a:lstStyle/>
                    <a:p>
                      <a:pPr>
                        <a:lnSpc>
                          <a:spcPct val="115000"/>
                        </a:lnSpc>
                        <a:spcAft>
                          <a:spcPts val="0"/>
                        </a:spcAft>
                      </a:pPr>
                      <a:r>
                        <a:rPr lang="fr-FR" sz="1800" dirty="0">
                          <a:effectLst/>
                          <a:latin typeface="Arial" panose="020B0604020202020204" pitchFamily="34" charset="0"/>
                          <a:ea typeface="Calibri"/>
                          <a:cs typeface="Arial" panose="020B0604020202020204" pitchFamily="34" charset="0"/>
                        </a:rPr>
                        <a:t>Exprimés*</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356870" algn="r">
                        <a:lnSpc>
                          <a:spcPct val="115000"/>
                        </a:lnSpc>
                        <a:spcAft>
                          <a:spcPts val="0"/>
                        </a:spcAft>
                      </a:pPr>
                      <a:r>
                        <a:rPr lang="fr-FR" sz="1800" dirty="0">
                          <a:effectLst/>
                          <a:latin typeface="Arial" panose="020B0604020202020204" pitchFamily="34" charset="0"/>
                          <a:ea typeface="Calibri"/>
                          <a:cs typeface="Arial" panose="020B0604020202020204" pitchFamily="34" charset="0"/>
                        </a:rPr>
                        <a:t>36 058 813</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R="469265" algn="r">
                        <a:lnSpc>
                          <a:spcPct val="115000"/>
                        </a:lnSpc>
                        <a:spcAft>
                          <a:spcPts val="0"/>
                        </a:spcAft>
                      </a:pPr>
                      <a:r>
                        <a:rPr lang="fr-FR" sz="1800" dirty="0">
                          <a:effectLst/>
                          <a:latin typeface="Arial" panose="020B0604020202020204" pitchFamily="34" charset="0"/>
                          <a:ea typeface="Calibri"/>
                          <a:cs typeface="Arial" panose="020B0604020202020204" pitchFamily="34" charset="0"/>
                        </a:rPr>
                        <a:t>75,78</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ctangle 2"/>
          <p:cNvSpPr/>
          <p:nvPr/>
        </p:nvSpPr>
        <p:spPr>
          <a:xfrm>
            <a:off x="190218" y="6519446"/>
            <a:ext cx="6570072" cy="338554"/>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*Chiffres intégrant le vote des français de l’étranger </a:t>
            </a:r>
          </a:p>
        </p:txBody>
      </p:sp>
      <p:sp>
        <p:nvSpPr>
          <p:cNvPr id="16" name="ZoneTexte 10">
            <a:extLst>
              <a:ext uri="{FF2B5EF4-FFF2-40B4-BE49-F238E27FC236}">
                <a16:creationId xmlns:a16="http://schemas.microsoft.com/office/drawing/2014/main" id="{3151EF08-0E8F-4168-92D0-374BFD9C2E54}"/>
              </a:ext>
            </a:extLst>
          </p:cNvPr>
          <p:cNvSpPr txBox="1"/>
          <p:nvPr/>
        </p:nvSpPr>
        <p:spPr>
          <a:xfrm>
            <a:off x="7233948" y="4847566"/>
            <a:ext cx="4684859" cy="1477328"/>
          </a:xfrm>
          <a:prstGeom prst="rect">
            <a:avLst/>
          </a:prstGeom>
          <a:solidFill>
            <a:srgbClr val="EDE2F6"/>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latin typeface="Arial" panose="020B0604020202020204" pitchFamily="34" charset="0"/>
                <a:cs typeface="Arial" panose="020B0604020202020204" pitchFamily="34" charset="0"/>
              </a:rPr>
              <a:t>Les résultats de la participation sont un premier pas pour travailler </a:t>
            </a:r>
            <a:r>
              <a:rPr lang="fr-FR" u="sng" dirty="0">
                <a:latin typeface="Arial" panose="020B0604020202020204" pitchFamily="34" charset="0"/>
                <a:cs typeface="Arial" panose="020B0604020202020204" pitchFamily="34" charset="0"/>
              </a:rPr>
              <a:t>les taux de participation et les taux d’abstention</a:t>
            </a:r>
            <a:r>
              <a:rPr lang="fr-FR" dirty="0">
                <a:latin typeface="Arial" panose="020B0604020202020204" pitchFamily="34" charset="0"/>
                <a:cs typeface="Arial" panose="020B0604020202020204" pitchFamily="34" charset="0"/>
              </a:rPr>
              <a:t> et pour ouvrir sur les questionnements des deux premiers items. </a:t>
            </a:r>
          </a:p>
        </p:txBody>
      </p:sp>
      <p:sp>
        <p:nvSpPr>
          <p:cNvPr id="11" name="Rectangle 10"/>
          <p:cNvSpPr/>
          <p:nvPr/>
        </p:nvSpPr>
        <p:spPr>
          <a:xfrm>
            <a:off x="161345" y="3400146"/>
            <a:ext cx="7089397" cy="369332"/>
          </a:xfrm>
          <a:prstGeom prst="rect">
            <a:avLst/>
          </a:prstGeom>
        </p:spPr>
        <p:txBody>
          <a:bodyPr wrap="square" lIns="36000" rIns="36000">
            <a:spAutoFit/>
          </a:bodyPr>
          <a:lstStyle/>
          <a:p>
            <a:pPr>
              <a:spcBef>
                <a:spcPts val="600"/>
              </a:spcBef>
              <a:buClr>
                <a:srgbClr val="7030A0"/>
              </a:buClr>
            </a:pPr>
            <a:r>
              <a:rPr lang="fr-FR" dirty="0">
                <a:latin typeface="Arial" panose="020B0604020202020204" pitchFamily="34" charset="0"/>
                <a:cs typeface="Arial" panose="020B0604020202020204" pitchFamily="34" charset="0"/>
              </a:rPr>
              <a:t>La participation au premier tour de l’élection présidentielle de 2017</a:t>
            </a:r>
          </a:p>
        </p:txBody>
      </p:sp>
      <p:sp>
        <p:nvSpPr>
          <p:cNvPr id="15" name="Rectangle 14">
            <a:extLst>
              <a:ext uri="{FF2B5EF4-FFF2-40B4-BE49-F238E27FC236}">
                <a16:creationId xmlns:a16="http://schemas.microsoft.com/office/drawing/2014/main" id="{9B97DC83-4F03-4C6E-AE4B-5A54A1072524}"/>
              </a:ext>
            </a:extLst>
          </p:cNvPr>
          <p:cNvSpPr/>
          <p:nvPr>
            <p:custDataLst>
              <p:tags r:id="rId2"/>
            </p:custDataLst>
          </p:nvPr>
        </p:nvSpPr>
        <p:spPr>
          <a:xfrm>
            <a:off x="161345" y="431274"/>
            <a:ext cx="11757463" cy="707886"/>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pic>
        <p:nvPicPr>
          <p:cNvPr id="9" name="Picture 2" descr="Election prÃ©sidentielle 2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2263" y="1969471"/>
            <a:ext cx="2104960" cy="169897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154350" y="2141798"/>
            <a:ext cx="8310918" cy="1077218"/>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Ressource pédagogique</a:t>
            </a:r>
          </a:p>
          <a:p>
            <a:pPr>
              <a:spcBef>
                <a:spcPts val="600"/>
              </a:spcBef>
            </a:pPr>
            <a:r>
              <a:rPr lang="fr-FR" b="1" dirty="0">
                <a:latin typeface="Arial" panose="020B0604020202020204" pitchFamily="34" charset="0"/>
                <a:cs typeface="Arial" panose="020B0604020202020204" pitchFamily="34" charset="0"/>
              </a:rPr>
              <a:t>Dossier Ministère de l’Intérieur : </a:t>
            </a:r>
            <a:r>
              <a:rPr lang="fr-FR" dirty="0">
                <a:solidFill>
                  <a:srgbClr val="424242"/>
                </a:solidFill>
                <a:latin typeface="Arial" panose="020B0604020202020204" pitchFamily="34" charset="0"/>
                <a:cs typeface="Arial" panose="020B0604020202020204" pitchFamily="34" charset="0"/>
              </a:rPr>
              <a:t>Résultats de l'élection présidentielle 2017</a:t>
            </a:r>
          </a:p>
          <a:p>
            <a:pPr>
              <a:spcBef>
                <a:spcPts val="600"/>
              </a:spcBef>
            </a:pPr>
            <a:r>
              <a:rPr lang="fr-FR" dirty="0">
                <a:latin typeface="Arial" panose="020B0604020202020204" pitchFamily="34" charset="0"/>
                <a:cs typeface="Arial" panose="020B0604020202020204" pitchFamily="34" charset="0"/>
                <a:hlinkClick r:id="rId5"/>
              </a:rPr>
              <a:t>Ministère de l'intérieur</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3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BDCA78-E826-4B35-9EAF-8A3B6E829E70}"/>
              </a:ext>
            </a:extLst>
          </p:cNvPr>
          <p:cNvSpPr/>
          <p:nvPr>
            <p:custDataLst>
              <p:tags r:id="rId1"/>
            </p:custDataLst>
          </p:nvPr>
        </p:nvSpPr>
        <p:spPr>
          <a:xfrm>
            <a:off x="186524" y="1318741"/>
            <a:ext cx="11676062" cy="723275"/>
          </a:xfrm>
          <a:prstGeom prst="rect">
            <a:avLst/>
          </a:prstGeom>
          <a:noFill/>
        </p:spPr>
        <p:txBody>
          <a:bodyPr wrap="square" lIns="36000" rIns="36000">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1 : </a:t>
            </a:r>
            <a:r>
              <a:rPr lang="fr-FR" dirty="0">
                <a:solidFill>
                  <a:schemeClr val="tx2"/>
                </a:solidFill>
                <a:latin typeface="Arial" panose="020B0604020202020204" pitchFamily="34" charset="0"/>
                <a:cs typeface="Arial" panose="020B0604020202020204" pitchFamily="34" charset="0"/>
              </a:rPr>
              <a:t>être capable de mobiliser les indicateurs de </a:t>
            </a:r>
            <a:r>
              <a:rPr lang="fr-FR" b="1" dirty="0">
                <a:solidFill>
                  <a:schemeClr val="tx2"/>
                </a:solidFill>
                <a:latin typeface="Arial" panose="020B0604020202020204" pitchFamily="34" charset="0"/>
                <a:cs typeface="Arial" panose="020B0604020202020204" pitchFamily="34" charset="0"/>
              </a:rPr>
              <a:t>la participation ou de la non-participation électorale</a:t>
            </a:r>
            <a:r>
              <a:rPr lang="fr-FR" dirty="0">
                <a:solidFill>
                  <a:schemeClr val="tx2"/>
                </a:solidFill>
                <a:latin typeface="Arial" panose="020B0604020202020204" pitchFamily="34" charset="0"/>
                <a:cs typeface="Arial" panose="020B0604020202020204" pitchFamily="34" charset="0"/>
              </a:rPr>
              <a:t>.</a:t>
            </a:r>
          </a:p>
          <a:p>
            <a:pPr marL="285750" indent="-285750">
              <a:spcBef>
                <a:spcPts val="600"/>
              </a:spcBef>
              <a:buClr>
                <a:srgbClr val="7030A0"/>
              </a:buClr>
              <a:buFont typeface="Arial" panose="020B0604020202020204" pitchFamily="34" charset="0"/>
              <a:buChar char="•"/>
            </a:pPr>
            <a:r>
              <a:rPr lang="fr-FR" b="1" i="1" dirty="0">
                <a:solidFill>
                  <a:schemeClr val="tx2"/>
                </a:solidFill>
                <a:latin typeface="Arial" panose="020B0604020202020204" pitchFamily="34" charset="0"/>
                <a:cs typeface="Arial" panose="020B0604020202020204" pitchFamily="34" charset="0"/>
              </a:rPr>
              <a:t>Lecture et interprétation des taux de participation et d’abstention</a:t>
            </a:r>
            <a:endParaRPr lang="fr-FR" dirty="0">
              <a:solidFill>
                <a:schemeClr val="tx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B97DC83-4F03-4C6E-AE4B-5A54A1072524}"/>
              </a:ext>
            </a:extLst>
          </p:cNvPr>
          <p:cNvSpPr/>
          <p:nvPr>
            <p:custDataLst>
              <p:tags r:id="rId2"/>
            </p:custDataLst>
          </p:nvPr>
        </p:nvSpPr>
        <p:spPr>
          <a:xfrm>
            <a:off x="186524" y="332656"/>
            <a:ext cx="11757463" cy="707886"/>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sp>
        <p:nvSpPr>
          <p:cNvPr id="7" name="ZoneTexte 6"/>
          <p:cNvSpPr txBox="1"/>
          <p:nvPr/>
        </p:nvSpPr>
        <p:spPr>
          <a:xfrm>
            <a:off x="186524" y="2252618"/>
            <a:ext cx="8310918" cy="1077218"/>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Ressource pédagogique</a:t>
            </a:r>
          </a:p>
          <a:p>
            <a:pPr>
              <a:spcBef>
                <a:spcPts val="600"/>
              </a:spcBef>
            </a:pPr>
            <a:r>
              <a:rPr lang="fr-FR" b="1" dirty="0">
                <a:latin typeface="Arial" panose="020B0604020202020204" pitchFamily="34" charset="0"/>
                <a:cs typeface="Arial" panose="020B0604020202020204" pitchFamily="34" charset="0"/>
              </a:rPr>
              <a:t>Dossier INSEE : </a:t>
            </a:r>
            <a:r>
              <a:rPr lang="fr-FR" b="1" dirty="0">
                <a:latin typeface="Open Sans"/>
              </a:rPr>
              <a:t>Élections présidentielle et législatives de 2017</a:t>
            </a:r>
          </a:p>
          <a:p>
            <a:pPr>
              <a:spcBef>
                <a:spcPts val="600"/>
              </a:spcBef>
            </a:pPr>
            <a:r>
              <a:rPr lang="fr-FR" dirty="0">
                <a:latin typeface="Arial" panose="020B0604020202020204" pitchFamily="34" charset="0"/>
                <a:cs typeface="Arial" panose="020B0604020202020204" pitchFamily="34" charset="0"/>
                <a:hlinkClick r:id="rId4"/>
              </a:rPr>
              <a:t>https://www.insee.fr/fr/statistiques/3138704</a:t>
            </a:r>
            <a:endParaRPr lang="fr-FR" dirty="0">
              <a:solidFill>
                <a:srgbClr val="424242"/>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7442" y="1938840"/>
            <a:ext cx="2460993" cy="1390996"/>
          </a:xfrm>
          <a:prstGeom prst="rect">
            <a:avLst/>
          </a:prstGeom>
        </p:spPr>
      </p:pic>
      <p:sp>
        <p:nvSpPr>
          <p:cNvPr id="9" name="Rectangle 8"/>
          <p:cNvSpPr/>
          <p:nvPr/>
        </p:nvSpPr>
        <p:spPr>
          <a:xfrm>
            <a:off x="186524" y="3540438"/>
            <a:ext cx="11671535" cy="3139321"/>
          </a:xfrm>
          <a:prstGeom prst="rect">
            <a:avLst/>
          </a:prstGeom>
          <a:ln>
            <a:solidFill>
              <a:schemeClr val="bg1">
                <a:lumMod val="50000"/>
              </a:schemeClr>
            </a:solidFill>
            <a:prstDash val="sysDot"/>
          </a:ln>
        </p:spPr>
        <p:txBody>
          <a:bodyPr wrap="square">
            <a:spAutoFit/>
          </a:bodyPr>
          <a:lstStyle/>
          <a:p>
            <a:pPr algn="just" fontAlgn="base"/>
            <a:r>
              <a:rPr lang="fr-FR" dirty="0">
                <a:latin typeface="Arial" panose="020B0604020202020204" pitchFamily="34" charset="0"/>
                <a:cs typeface="Arial" panose="020B0604020202020204" pitchFamily="34" charset="0"/>
              </a:rPr>
              <a:t>En 2017, </a:t>
            </a:r>
            <a:r>
              <a:rPr lang="fr-FR" b="1" dirty="0">
                <a:latin typeface="Arial" panose="020B0604020202020204" pitchFamily="34" charset="0"/>
                <a:cs typeface="Arial" panose="020B0604020202020204" pitchFamily="34" charset="0"/>
              </a:rPr>
              <a:t>44 millions de Français</a:t>
            </a:r>
            <a:r>
              <a:rPr lang="fr-FR" dirty="0">
                <a:latin typeface="Arial" panose="020B0604020202020204" pitchFamily="34" charset="0"/>
                <a:cs typeface="Arial" panose="020B0604020202020204" pitchFamily="34" charset="0"/>
              </a:rPr>
              <a:t> résidant en France (hors Mayotte) sont inscrits sur les listes électorales et peuvent ainsi voter aux deux scrutins nationaux, l’élection présidentielle et les élections législatives. Parmi eux, </a:t>
            </a:r>
            <a:r>
              <a:rPr lang="fr-FR" b="1" dirty="0">
                <a:latin typeface="Arial" panose="020B0604020202020204" pitchFamily="34" charset="0"/>
                <a:cs typeface="Arial" panose="020B0604020202020204" pitchFamily="34" charset="0"/>
              </a:rPr>
              <a:t>14 % se sont abstenus </a:t>
            </a:r>
            <a:r>
              <a:rPr lang="fr-FR" dirty="0">
                <a:latin typeface="Arial" panose="020B0604020202020204" pitchFamily="34" charset="0"/>
                <a:cs typeface="Arial" panose="020B0604020202020204" pitchFamily="34" charset="0"/>
              </a:rPr>
              <a:t>à tous les tours de scrutin et </a:t>
            </a:r>
            <a:r>
              <a:rPr lang="fr-FR" b="1" dirty="0">
                <a:latin typeface="Arial" panose="020B0604020202020204" pitchFamily="34" charset="0"/>
                <a:cs typeface="Arial" panose="020B0604020202020204" pitchFamily="34" charset="0"/>
              </a:rPr>
              <a:t>86 % ont voté à au moins un des quatre tours</a:t>
            </a:r>
            <a:r>
              <a:rPr lang="fr-FR" dirty="0">
                <a:latin typeface="Arial" panose="020B0604020202020204" pitchFamily="34" charset="0"/>
                <a:cs typeface="Arial" panose="020B0604020202020204" pitchFamily="34" charset="0"/>
              </a:rPr>
              <a:t> : 35 % ont voté à tous les tours des élections et </a:t>
            </a:r>
            <a:r>
              <a:rPr lang="fr-FR" b="1" dirty="0">
                <a:latin typeface="Arial" panose="020B0604020202020204" pitchFamily="34" charset="0"/>
                <a:cs typeface="Arial" panose="020B0604020202020204" pitchFamily="34" charset="0"/>
              </a:rPr>
              <a:t>51 % ont voté par intermittence</a:t>
            </a:r>
            <a:r>
              <a:rPr lang="fr-FR" dirty="0">
                <a:latin typeface="Arial" panose="020B0604020202020204" pitchFamily="34" charset="0"/>
                <a:cs typeface="Arial" panose="020B0604020202020204" pitchFamily="34" charset="0"/>
              </a:rPr>
              <a:t>. En particulier, deux inscrits sur dix n’ont voté qu’aux deux tours de la présidentielle (…).</a:t>
            </a:r>
          </a:p>
          <a:p>
            <a:pPr algn="just" fontAlgn="base"/>
            <a:r>
              <a:rPr lang="fr-FR" dirty="0">
                <a:latin typeface="Arial" panose="020B0604020202020204" pitchFamily="34" charset="0"/>
                <a:cs typeface="Arial" panose="020B0604020202020204" pitchFamily="34" charset="0"/>
              </a:rPr>
              <a:t>Les élections législatives mobilisent beaucoup moins que la présidentielle : 85 % des inscrits ont voté au moins une fois à la présidentielle contre 58 % aux législatives. </a:t>
            </a:r>
          </a:p>
          <a:p>
            <a:pPr algn="just" fontAlgn="base"/>
            <a:r>
              <a:rPr lang="fr-FR" dirty="0">
                <a:latin typeface="Arial" panose="020B0604020202020204" pitchFamily="34" charset="0"/>
                <a:cs typeface="Arial" panose="020B0604020202020204" pitchFamily="34" charset="0"/>
              </a:rPr>
              <a:t>Les inscrits qui s’abstiennent systématiquement aux élections de 2017 sont </a:t>
            </a:r>
            <a:r>
              <a:rPr lang="fr-FR" u="sng" dirty="0">
                <a:latin typeface="Arial" panose="020B0604020202020204" pitchFamily="34" charset="0"/>
                <a:cs typeface="Arial" panose="020B0604020202020204" pitchFamily="34" charset="0"/>
              </a:rPr>
              <a:t>plus souvent jeunes </a:t>
            </a:r>
            <a:r>
              <a:rPr lang="fr-FR" dirty="0">
                <a:latin typeface="Arial" panose="020B0604020202020204" pitchFamily="34" charset="0"/>
                <a:cs typeface="Arial" panose="020B0604020202020204" pitchFamily="34" charset="0"/>
              </a:rPr>
              <a:t>(moins de 30 ans) </a:t>
            </a:r>
            <a:r>
              <a:rPr lang="fr-FR" u="sng" dirty="0">
                <a:latin typeface="Arial" panose="020B0604020202020204" pitchFamily="34" charset="0"/>
                <a:cs typeface="Arial" panose="020B0604020202020204" pitchFamily="34" charset="0"/>
              </a:rPr>
              <a:t>ou âgés </a:t>
            </a:r>
            <a:r>
              <a:rPr lang="fr-FR" dirty="0">
                <a:latin typeface="Arial" panose="020B0604020202020204" pitchFamily="34" charset="0"/>
                <a:cs typeface="Arial" panose="020B0604020202020204" pitchFamily="34" charset="0"/>
              </a:rPr>
              <a:t>(80 ans ou plus), ils sont aussi plus souvent </a:t>
            </a:r>
            <a:r>
              <a:rPr lang="fr-FR" u="sng" dirty="0">
                <a:latin typeface="Arial" panose="020B0604020202020204" pitchFamily="34" charset="0"/>
                <a:cs typeface="Arial" panose="020B0604020202020204" pitchFamily="34" charset="0"/>
              </a:rPr>
              <a:t>sans diplôme</a:t>
            </a:r>
            <a:r>
              <a:rPr lang="fr-FR" dirty="0">
                <a:latin typeface="Arial" panose="020B0604020202020204" pitchFamily="34" charset="0"/>
                <a:cs typeface="Arial" panose="020B0604020202020204" pitchFamily="34" charset="0"/>
              </a:rPr>
              <a:t>, ils ont </a:t>
            </a:r>
            <a:r>
              <a:rPr lang="fr-FR" u="sng" dirty="0">
                <a:latin typeface="Arial" panose="020B0604020202020204" pitchFamily="34" charset="0"/>
                <a:cs typeface="Arial" panose="020B0604020202020204" pitchFamily="34" charset="0"/>
              </a:rPr>
              <a:t>un niveau de vie plus faible</a:t>
            </a:r>
            <a:r>
              <a:rPr lang="fr-FR" dirty="0">
                <a:latin typeface="Arial" panose="020B0604020202020204" pitchFamily="34" charset="0"/>
                <a:cs typeface="Arial" panose="020B0604020202020204" pitchFamily="34" charset="0"/>
              </a:rPr>
              <a:t> et sont plus souvent </a:t>
            </a:r>
            <a:r>
              <a:rPr lang="fr-FR" u="sng" dirty="0">
                <a:latin typeface="Arial" panose="020B0604020202020204" pitchFamily="34" charset="0"/>
                <a:cs typeface="Arial" panose="020B0604020202020204" pitchFamily="34" charset="0"/>
              </a:rPr>
              <a:t>inactifs ou ouvriers</a:t>
            </a:r>
            <a:r>
              <a:rPr lang="fr-FR" dirty="0">
                <a:latin typeface="Arial" panose="020B0604020202020204" pitchFamily="34" charset="0"/>
                <a:cs typeface="Arial" panose="020B0604020202020204" pitchFamily="34" charset="0"/>
              </a:rPr>
              <a:t> que les autres inscrits.</a:t>
            </a:r>
          </a:p>
          <a:p>
            <a:pPr algn="r" fontAlgn="base"/>
            <a:r>
              <a:rPr lang="fr-FR" dirty="0">
                <a:latin typeface="Arial" panose="020B0604020202020204" pitchFamily="34" charset="0"/>
                <a:cs typeface="Arial" panose="020B0604020202020204" pitchFamily="34" charset="0"/>
              </a:rPr>
              <a:t>Source : INSEE </a:t>
            </a:r>
            <a:r>
              <a:rPr lang="fr-FR" dirty="0">
                <a:latin typeface="Arial" panose="020B0604020202020204" pitchFamily="34" charset="0"/>
                <a:cs typeface="Arial" panose="020B0604020202020204" pitchFamily="34" charset="0"/>
                <a:hlinkClick r:id="rId4"/>
              </a:rPr>
              <a:t>https://www.insee.fr/fr/statistiques/3138704</a:t>
            </a:r>
            <a:r>
              <a:rPr lang="fr-FR" dirty="0">
                <a:latin typeface="Arial" panose="020B0604020202020204" pitchFamily="34" charset="0"/>
                <a:cs typeface="Arial" panose="020B0604020202020204" pitchFamily="34" charset="0"/>
              </a:rPr>
              <a:t> </a:t>
            </a:r>
            <a:endParaRPr lang="fr-FR"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3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BDCA78-E826-4B35-9EAF-8A3B6E829E70}"/>
              </a:ext>
            </a:extLst>
          </p:cNvPr>
          <p:cNvSpPr/>
          <p:nvPr>
            <p:custDataLst>
              <p:tags r:id="rId1"/>
            </p:custDataLst>
          </p:nvPr>
        </p:nvSpPr>
        <p:spPr>
          <a:xfrm>
            <a:off x="226273" y="1081350"/>
            <a:ext cx="11676062" cy="646331"/>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2 : </a:t>
            </a:r>
            <a:r>
              <a:rPr lang="fr-FR" dirty="0">
                <a:solidFill>
                  <a:schemeClr val="tx2"/>
                </a:solidFill>
                <a:latin typeface="Arial" panose="020B0604020202020204" pitchFamily="34" charset="0"/>
                <a:cs typeface="Arial" panose="020B0604020202020204" pitchFamily="34" charset="0"/>
              </a:rPr>
              <a:t>être capable de montrer que </a:t>
            </a:r>
            <a:r>
              <a:rPr lang="fr-FR" b="1" dirty="0">
                <a:solidFill>
                  <a:schemeClr val="tx2"/>
                </a:solidFill>
                <a:latin typeface="Arial" panose="020B0604020202020204" pitchFamily="34" charset="0"/>
                <a:cs typeface="Arial" panose="020B0604020202020204" pitchFamily="34" charset="0"/>
              </a:rPr>
              <a:t>le vote est une norme sociale</a:t>
            </a:r>
            <a:r>
              <a:rPr lang="fr-FR" dirty="0">
                <a:solidFill>
                  <a:schemeClr val="tx2"/>
                </a:solidFill>
                <a:latin typeface="Arial" panose="020B0604020202020204" pitchFamily="34" charset="0"/>
                <a:cs typeface="Arial" panose="020B0604020202020204" pitchFamily="34" charset="0"/>
              </a:rPr>
              <a:t> qui s’est construite progressivement et qui est intériorisée par </a:t>
            </a:r>
            <a:r>
              <a:rPr lang="fr-FR" u="sng" dirty="0">
                <a:solidFill>
                  <a:schemeClr val="tx2"/>
                </a:solidFill>
                <a:latin typeface="Arial" panose="020B0604020202020204" pitchFamily="34" charset="0"/>
                <a:cs typeface="Arial" panose="020B0604020202020204" pitchFamily="34" charset="0"/>
              </a:rPr>
              <a:t>le processus de socialisation</a:t>
            </a:r>
            <a:r>
              <a:rPr lang="fr-FR" dirty="0">
                <a:solidFill>
                  <a:schemeClr val="tx2"/>
                </a:solidFill>
                <a:latin typeface="Arial" panose="020B0604020202020204" pitchFamily="34" charset="0"/>
                <a:cs typeface="Arial" panose="020B0604020202020204" pitchFamily="34" charset="0"/>
              </a:rPr>
              <a:t>.</a:t>
            </a:r>
          </a:p>
        </p:txBody>
      </p:sp>
      <p:graphicFrame>
        <p:nvGraphicFramePr>
          <p:cNvPr id="4" name="Tableau 3"/>
          <p:cNvGraphicFramePr>
            <a:graphicFrameLocks noGrp="1"/>
          </p:cNvGraphicFramePr>
          <p:nvPr>
            <p:extLst>
              <p:ext uri="{D42A27DB-BD31-4B8C-83A1-F6EECF244321}">
                <p14:modId xmlns:p14="http://schemas.microsoft.com/office/powerpoint/2010/main" val="3882479035"/>
              </p:ext>
            </p:extLst>
          </p:nvPr>
        </p:nvGraphicFramePr>
        <p:xfrm>
          <a:off x="266971" y="1854289"/>
          <a:ext cx="9048992" cy="4815071"/>
        </p:xfrm>
        <a:graphic>
          <a:graphicData uri="http://schemas.openxmlformats.org/drawingml/2006/table">
            <a:tbl>
              <a:tblPr firstRow="1" firstCol="1" bandRow="1">
                <a:tableStyleId>{1FECB4D8-DB02-4DC6-A0A2-4F2EBAE1DC90}</a:tableStyleId>
              </a:tblPr>
              <a:tblGrid>
                <a:gridCol w="676330">
                  <a:extLst>
                    <a:ext uri="{9D8B030D-6E8A-4147-A177-3AD203B41FA5}">
                      <a16:colId xmlns:a16="http://schemas.microsoft.com/office/drawing/2014/main" val="20000"/>
                    </a:ext>
                  </a:extLst>
                </a:gridCol>
                <a:gridCol w="8372662">
                  <a:extLst>
                    <a:ext uri="{9D8B030D-6E8A-4147-A177-3AD203B41FA5}">
                      <a16:colId xmlns:a16="http://schemas.microsoft.com/office/drawing/2014/main" val="20001"/>
                    </a:ext>
                  </a:extLst>
                </a:gridCol>
              </a:tblGrid>
              <a:tr h="442626">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dirty="0">
                          <a:solidFill>
                            <a:schemeClr val="tx1"/>
                          </a:solidFill>
                          <a:latin typeface="Arial" panose="020B0604020202020204" pitchFamily="34" charset="0"/>
                          <a:cs typeface="Arial" panose="020B0604020202020204" pitchFamily="34" charset="0"/>
                        </a:rPr>
                        <a:t>Quelques repères de la construction du droit de vote</a:t>
                      </a:r>
                    </a:p>
                  </a:txBody>
                  <a:tcPr marL="68580" marR="68580" marT="0" marB="0" anchor="ctr">
                    <a:solidFill>
                      <a:srgbClr val="E8D9F3"/>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fr-FR" sz="16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44136">
                <a:tc>
                  <a:txBody>
                    <a:bodyPr/>
                    <a:lstStyle/>
                    <a:p>
                      <a:pPr>
                        <a:lnSpc>
                          <a:spcPct val="115000"/>
                        </a:lnSpc>
                        <a:spcAft>
                          <a:spcPts val="0"/>
                        </a:spcAft>
                      </a:pPr>
                      <a:r>
                        <a:rPr lang="fr-FR" sz="1800" dirty="0">
                          <a:effectLst/>
                          <a:latin typeface="Arial" panose="020B0604020202020204" pitchFamily="34" charset="0"/>
                          <a:cs typeface="Arial" panose="020B0604020202020204" pitchFamily="34" charset="0"/>
                        </a:rPr>
                        <a:t>1791</a:t>
                      </a:r>
                      <a:endParaRPr lang="fr-FR" sz="18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fr-FR" sz="1800" dirty="0">
                          <a:effectLst/>
                          <a:latin typeface="Arial" panose="020B0604020202020204" pitchFamily="34" charset="0"/>
                          <a:cs typeface="Arial" panose="020B0604020202020204" pitchFamily="34" charset="0"/>
                        </a:rPr>
                        <a:t>La Monarchie constitutionnelle adopte un </a:t>
                      </a:r>
                      <a:r>
                        <a:rPr lang="fr-FR" sz="1800" b="1" dirty="0">
                          <a:effectLst/>
                          <a:latin typeface="Arial" panose="020B0604020202020204" pitchFamily="34" charset="0"/>
                          <a:cs typeface="Arial" panose="020B0604020202020204" pitchFamily="34" charset="0"/>
                        </a:rPr>
                        <a:t>suffrage censitaire masculin</a:t>
                      </a:r>
                      <a:endParaRPr lang="fr-FR" sz="1800" b="1"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444136">
                <a:tc>
                  <a:txBody>
                    <a:bodyPr/>
                    <a:lstStyle/>
                    <a:p>
                      <a:pPr>
                        <a:lnSpc>
                          <a:spcPct val="115000"/>
                        </a:lnSpc>
                        <a:spcAft>
                          <a:spcPts val="0"/>
                        </a:spcAft>
                      </a:pPr>
                      <a:r>
                        <a:rPr lang="fr-FR" sz="1800">
                          <a:effectLst/>
                          <a:latin typeface="Arial" panose="020B0604020202020204" pitchFamily="34" charset="0"/>
                          <a:cs typeface="Arial" panose="020B0604020202020204" pitchFamily="34" charset="0"/>
                        </a:rPr>
                        <a:t>1848</a:t>
                      </a:r>
                      <a:endParaRPr lang="fr-FR" sz="18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fr-FR" sz="1800" dirty="0">
                          <a:effectLst/>
                          <a:latin typeface="Arial" panose="020B0604020202020204" pitchFamily="34" charset="0"/>
                          <a:cs typeface="Arial" panose="020B0604020202020204" pitchFamily="34" charset="0"/>
                        </a:rPr>
                        <a:t>La République adopte un suffrage masculin </a:t>
                      </a:r>
                      <a:r>
                        <a:rPr lang="fr-FR" sz="1800" b="1" dirty="0">
                          <a:effectLst/>
                          <a:latin typeface="Arial" panose="020B0604020202020204" pitchFamily="34" charset="0"/>
                          <a:cs typeface="Arial" panose="020B0604020202020204" pitchFamily="34" charset="0"/>
                        </a:rPr>
                        <a:t>sans condition de revenu</a:t>
                      </a:r>
                      <a:endParaRPr lang="fr-FR" sz="1800" b="1"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44136">
                <a:tc>
                  <a:txBody>
                    <a:bodyPr/>
                    <a:lstStyle/>
                    <a:p>
                      <a:pPr>
                        <a:lnSpc>
                          <a:spcPct val="115000"/>
                        </a:lnSpc>
                        <a:spcAft>
                          <a:spcPts val="0"/>
                        </a:spcAft>
                      </a:pPr>
                      <a:r>
                        <a:rPr lang="fr-FR" sz="1800">
                          <a:effectLst/>
                          <a:latin typeface="Arial" panose="020B0604020202020204" pitchFamily="34" charset="0"/>
                          <a:cs typeface="Arial" panose="020B0604020202020204" pitchFamily="34" charset="0"/>
                        </a:rPr>
                        <a:t>1944</a:t>
                      </a:r>
                      <a:endParaRPr lang="fr-FR" sz="18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fr-FR" sz="1800" dirty="0">
                          <a:effectLst/>
                          <a:latin typeface="Arial" panose="020B0604020202020204" pitchFamily="34" charset="0"/>
                          <a:cs typeface="Arial" panose="020B0604020202020204" pitchFamily="34" charset="0"/>
                        </a:rPr>
                        <a:t>Suffrage universel, adoption du </a:t>
                      </a:r>
                      <a:r>
                        <a:rPr lang="fr-FR" sz="1800" b="1" dirty="0">
                          <a:effectLst/>
                          <a:latin typeface="Arial" panose="020B0604020202020204" pitchFamily="34" charset="0"/>
                          <a:cs typeface="Arial" panose="020B0604020202020204" pitchFamily="34" charset="0"/>
                        </a:rPr>
                        <a:t>droit de vote des femmes</a:t>
                      </a:r>
                      <a:endParaRPr lang="fr-FR" sz="1800" b="1"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444136">
                <a:tc>
                  <a:txBody>
                    <a:bodyPr/>
                    <a:lstStyle/>
                    <a:p>
                      <a:pPr>
                        <a:lnSpc>
                          <a:spcPct val="115000"/>
                        </a:lnSpc>
                        <a:spcAft>
                          <a:spcPts val="0"/>
                        </a:spcAft>
                      </a:pPr>
                      <a:r>
                        <a:rPr lang="fr-FR" sz="1800">
                          <a:effectLst/>
                          <a:latin typeface="Arial" panose="020B0604020202020204" pitchFamily="34" charset="0"/>
                          <a:cs typeface="Arial" panose="020B0604020202020204" pitchFamily="34" charset="0"/>
                        </a:rPr>
                        <a:t>1945</a:t>
                      </a:r>
                      <a:endParaRPr lang="fr-FR" sz="18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fr-FR" sz="1800" dirty="0">
                          <a:effectLst/>
                          <a:latin typeface="Arial" panose="020B0604020202020204" pitchFamily="34" charset="0"/>
                          <a:cs typeface="Arial" panose="020B0604020202020204" pitchFamily="34" charset="0"/>
                        </a:rPr>
                        <a:t>Droit de vote accordé </a:t>
                      </a:r>
                      <a:r>
                        <a:rPr lang="fr-FR" sz="1800" b="1" dirty="0">
                          <a:effectLst/>
                          <a:latin typeface="Arial" panose="020B0604020202020204" pitchFamily="34" charset="0"/>
                          <a:cs typeface="Arial" panose="020B0604020202020204" pitchFamily="34" charset="0"/>
                        </a:rPr>
                        <a:t>aux militaires de carrière</a:t>
                      </a:r>
                      <a:endParaRPr lang="fr-FR" sz="1800" b="1"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444136">
                <a:tc>
                  <a:txBody>
                    <a:bodyPr/>
                    <a:lstStyle/>
                    <a:p>
                      <a:pPr>
                        <a:lnSpc>
                          <a:spcPct val="115000"/>
                        </a:lnSpc>
                        <a:spcAft>
                          <a:spcPts val="0"/>
                        </a:spcAft>
                      </a:pPr>
                      <a:r>
                        <a:rPr lang="fr-FR" sz="1800">
                          <a:effectLst/>
                          <a:latin typeface="Arial" panose="020B0604020202020204" pitchFamily="34" charset="0"/>
                          <a:cs typeface="Arial" panose="020B0604020202020204" pitchFamily="34" charset="0"/>
                        </a:rPr>
                        <a:t>1946</a:t>
                      </a:r>
                      <a:endParaRPr lang="fr-FR" sz="18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fr-FR" sz="1800" dirty="0">
                          <a:effectLst/>
                          <a:latin typeface="Arial" panose="020B0604020202020204" pitchFamily="34" charset="0"/>
                          <a:cs typeface="Arial" panose="020B0604020202020204" pitchFamily="34" charset="0"/>
                        </a:rPr>
                        <a:t>Droit de vote accordé </a:t>
                      </a:r>
                      <a:r>
                        <a:rPr lang="fr-FR" sz="1800" b="1" i="0" dirty="0">
                          <a:effectLst/>
                          <a:latin typeface="Arial" panose="020B0604020202020204" pitchFamily="34" charset="0"/>
                          <a:cs typeface="Arial" panose="020B0604020202020204" pitchFamily="34" charset="0"/>
                        </a:rPr>
                        <a:t>aux français d’outre-mer</a:t>
                      </a:r>
                      <a:endParaRPr lang="fr-FR" sz="1800" b="1" i="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444136">
                <a:tc>
                  <a:txBody>
                    <a:bodyPr/>
                    <a:lstStyle/>
                    <a:p>
                      <a:pPr>
                        <a:lnSpc>
                          <a:spcPct val="115000"/>
                        </a:lnSpc>
                        <a:spcAft>
                          <a:spcPts val="0"/>
                        </a:spcAft>
                      </a:pPr>
                      <a:r>
                        <a:rPr lang="fr-FR" sz="1800">
                          <a:effectLst/>
                          <a:latin typeface="Arial" panose="020B0604020202020204" pitchFamily="34" charset="0"/>
                          <a:cs typeface="Arial" panose="020B0604020202020204" pitchFamily="34" charset="0"/>
                        </a:rPr>
                        <a:t>1974</a:t>
                      </a:r>
                      <a:endParaRPr lang="fr-FR" sz="18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fr-FR" sz="1800" dirty="0">
                          <a:effectLst/>
                          <a:latin typeface="Arial" panose="020B0604020202020204" pitchFamily="34" charset="0"/>
                          <a:cs typeface="Arial" panose="020B0604020202020204" pitchFamily="34" charset="0"/>
                        </a:rPr>
                        <a:t>Abaissement de l’âge du </a:t>
                      </a:r>
                      <a:r>
                        <a:rPr lang="fr-FR" sz="1800" b="1" dirty="0">
                          <a:effectLst/>
                          <a:latin typeface="Arial" panose="020B0604020202020204" pitchFamily="34" charset="0"/>
                          <a:cs typeface="Arial" panose="020B0604020202020204" pitchFamily="34" charset="0"/>
                        </a:rPr>
                        <a:t>droit de vote de 21 ans à 18 ans</a:t>
                      </a:r>
                      <a:endParaRPr lang="fr-FR" sz="1800" b="1"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888275">
                <a:tc>
                  <a:txBody>
                    <a:bodyPr/>
                    <a:lstStyle/>
                    <a:p>
                      <a:pPr>
                        <a:lnSpc>
                          <a:spcPct val="115000"/>
                        </a:lnSpc>
                        <a:spcAft>
                          <a:spcPts val="0"/>
                        </a:spcAft>
                      </a:pPr>
                      <a:r>
                        <a:rPr lang="fr-FR" sz="1800">
                          <a:effectLst/>
                          <a:latin typeface="Arial" panose="020B0604020202020204" pitchFamily="34" charset="0"/>
                          <a:cs typeface="Arial" panose="020B0604020202020204" pitchFamily="34" charset="0"/>
                        </a:rPr>
                        <a:t>1992</a:t>
                      </a:r>
                      <a:endParaRPr lang="fr-FR" sz="18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fr-FR" sz="1800" dirty="0">
                          <a:effectLst/>
                          <a:latin typeface="Arial" panose="020B0604020202020204" pitchFamily="34" charset="0"/>
                          <a:cs typeface="Arial" panose="020B0604020202020204" pitchFamily="34" charset="0"/>
                        </a:rPr>
                        <a:t>Droit de vote accordé </a:t>
                      </a:r>
                      <a:r>
                        <a:rPr lang="fr-FR" sz="1800" b="1" dirty="0">
                          <a:effectLst/>
                          <a:latin typeface="Arial" panose="020B0604020202020204" pitchFamily="34" charset="0"/>
                          <a:cs typeface="Arial" panose="020B0604020202020204" pitchFamily="34" charset="0"/>
                        </a:rPr>
                        <a:t>aux résidents étrangers de pays membres de l’U.E</a:t>
                      </a:r>
                      <a:r>
                        <a:rPr lang="fr-FR" sz="1800" dirty="0">
                          <a:effectLst/>
                          <a:latin typeface="Arial" panose="020B0604020202020204" pitchFamily="34" charset="0"/>
                          <a:cs typeface="Arial" panose="020B0604020202020204" pitchFamily="34" charset="0"/>
                        </a:rPr>
                        <a:t>. aux élections européennes et municipales</a:t>
                      </a:r>
                      <a:endParaRPr lang="fr-FR" sz="18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819354">
                <a:tc gridSpan="2">
                  <a:txBody>
                    <a:bodyPr/>
                    <a:lstStyle/>
                    <a:p>
                      <a:pPr algn="just">
                        <a:lnSpc>
                          <a:spcPct val="115000"/>
                        </a:lnSpc>
                        <a:spcAft>
                          <a:spcPts val="0"/>
                        </a:spcAft>
                      </a:pPr>
                      <a:r>
                        <a:rPr lang="fr-FR" sz="1800" b="0" dirty="0">
                          <a:effectLst/>
                          <a:latin typeface="Arial" panose="020B0604020202020204" pitchFamily="34" charset="0"/>
                          <a:cs typeface="Arial" panose="020B0604020202020204" pitchFamily="34" charset="0"/>
                        </a:rPr>
                        <a:t> Quelques revendications récurrentes pour l’évolution du droit de vote : </a:t>
                      </a:r>
                      <a:r>
                        <a:rPr lang="fr-FR" sz="1800" b="0" u="sng" dirty="0">
                          <a:effectLst/>
                          <a:latin typeface="Arial" panose="020B0604020202020204" pitchFamily="34" charset="0"/>
                          <a:cs typeface="Arial" panose="020B0604020202020204" pitchFamily="34" charset="0"/>
                        </a:rPr>
                        <a:t>abaissement de l’âge du droit de vote à 16 ans</a:t>
                      </a:r>
                      <a:r>
                        <a:rPr lang="fr-FR" sz="1800" b="0" dirty="0">
                          <a:effectLst/>
                          <a:latin typeface="Arial" panose="020B0604020202020204" pitchFamily="34" charset="0"/>
                          <a:cs typeface="Arial" panose="020B0604020202020204" pitchFamily="34" charset="0"/>
                        </a:rPr>
                        <a:t>, </a:t>
                      </a:r>
                      <a:r>
                        <a:rPr lang="fr-FR" sz="1800" b="0" u="sng" dirty="0">
                          <a:effectLst/>
                          <a:latin typeface="Arial" panose="020B0604020202020204" pitchFamily="34" charset="0"/>
                          <a:cs typeface="Arial" panose="020B0604020202020204" pitchFamily="34" charset="0"/>
                        </a:rPr>
                        <a:t>droit de vote des étrangers</a:t>
                      </a:r>
                      <a:r>
                        <a:rPr lang="fr-FR" sz="1800" b="0" dirty="0">
                          <a:effectLst/>
                          <a:latin typeface="Arial" panose="020B0604020202020204" pitchFamily="34" charset="0"/>
                          <a:cs typeface="Arial" panose="020B0604020202020204" pitchFamily="34" charset="0"/>
                        </a:rPr>
                        <a:t>, </a:t>
                      </a:r>
                      <a:r>
                        <a:rPr lang="fr-FR" sz="1800" b="0" u="sng" dirty="0">
                          <a:effectLst/>
                          <a:latin typeface="Arial" panose="020B0604020202020204" pitchFamily="34" charset="0"/>
                          <a:cs typeface="Arial" panose="020B0604020202020204" pitchFamily="34" charset="0"/>
                        </a:rPr>
                        <a:t>obligation de voter.</a:t>
                      </a:r>
                      <a:endParaRPr lang="fr-FR" sz="1800" b="0" u="sng" dirty="0">
                        <a:effectLst/>
                        <a:latin typeface="Arial" panose="020B0604020202020204" pitchFamily="34" charset="0"/>
                        <a:ea typeface="Calibri"/>
                        <a:cs typeface="Arial" panose="020B0604020202020204" pitchFamily="34" charset="0"/>
                      </a:endParaRPr>
                    </a:p>
                  </a:txBody>
                  <a:tcPr marL="68580" marR="68580" marT="0" marB="0" anchor="ctr"/>
                </a:tc>
                <a:tc hMerge="1">
                  <a:txBody>
                    <a:bodyPr/>
                    <a:lstStyle/>
                    <a:p>
                      <a:pPr>
                        <a:lnSpc>
                          <a:spcPct val="115000"/>
                        </a:lnSpc>
                        <a:spcAft>
                          <a:spcPts val="0"/>
                        </a:spcAft>
                      </a:pPr>
                      <a:endParaRPr lang="fr-FR" sz="1800" b="1"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bl>
          </a:graphicData>
        </a:graphic>
      </p:graphicFrame>
      <p:sp>
        <p:nvSpPr>
          <p:cNvPr id="13" name="ZoneTexte 10">
            <a:extLst>
              <a:ext uri="{FF2B5EF4-FFF2-40B4-BE49-F238E27FC236}">
                <a16:creationId xmlns:a16="http://schemas.microsoft.com/office/drawing/2014/main" id="{3151EF08-0E8F-4168-92D0-374BFD9C2E54}"/>
              </a:ext>
            </a:extLst>
          </p:cNvPr>
          <p:cNvSpPr txBox="1"/>
          <p:nvPr/>
        </p:nvSpPr>
        <p:spPr>
          <a:xfrm>
            <a:off x="9534949" y="1908041"/>
            <a:ext cx="2376265" cy="1477328"/>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La </a:t>
            </a:r>
            <a:r>
              <a:rPr lang="fr-FR" u="sng" dirty="0">
                <a:latin typeface="Arial" panose="020B0604020202020204" pitchFamily="34" charset="0"/>
                <a:cs typeface="Arial" panose="020B0604020202020204" pitchFamily="34" charset="0"/>
              </a:rPr>
              <a:t>construction sociale du vote </a:t>
            </a:r>
            <a:r>
              <a:rPr lang="fr-FR" dirty="0">
                <a:latin typeface="Arial" panose="020B0604020202020204" pitchFamily="34" charset="0"/>
                <a:cs typeface="Arial" panose="020B0604020202020204" pitchFamily="34" charset="0"/>
              </a:rPr>
              <a:t>montre notamment un </a:t>
            </a:r>
            <a:r>
              <a:rPr lang="fr-FR" u="sng" dirty="0">
                <a:latin typeface="Arial" panose="020B0604020202020204" pitchFamily="34" charset="0"/>
                <a:cs typeface="Arial" panose="020B0604020202020204" pitchFamily="34" charset="0"/>
              </a:rPr>
              <a:t>processus d’universalisation</a:t>
            </a:r>
            <a:r>
              <a:rPr lang="fr-FR" dirty="0">
                <a:latin typeface="Arial" panose="020B0604020202020204" pitchFamily="34" charset="0"/>
                <a:cs typeface="Arial" panose="020B0604020202020204" pitchFamily="34" charset="0"/>
              </a:rPr>
              <a:t>.</a:t>
            </a:r>
          </a:p>
        </p:txBody>
      </p:sp>
      <p:sp>
        <p:nvSpPr>
          <p:cNvPr id="11" name="Rectangle 10">
            <a:extLst>
              <a:ext uri="{FF2B5EF4-FFF2-40B4-BE49-F238E27FC236}">
                <a16:creationId xmlns:a16="http://schemas.microsoft.com/office/drawing/2014/main" id="{9B97DC83-4F03-4C6E-AE4B-5A54A1072524}"/>
              </a:ext>
            </a:extLst>
          </p:cNvPr>
          <p:cNvSpPr/>
          <p:nvPr>
            <p:custDataLst>
              <p:tags r:id="rId2"/>
            </p:custDataLst>
          </p:nvPr>
        </p:nvSpPr>
        <p:spPr>
          <a:xfrm>
            <a:off x="266971" y="254659"/>
            <a:ext cx="11700357" cy="707886"/>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spTree>
    <p:extLst>
      <p:ext uri="{BB962C8B-B14F-4D97-AF65-F5344CB8AC3E}">
        <p14:creationId xmlns:p14="http://schemas.microsoft.com/office/powerpoint/2010/main" val="14828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9614" y="1847426"/>
            <a:ext cx="11438725" cy="4801314"/>
          </a:xfrm>
          <a:prstGeom prst="rect">
            <a:avLst/>
          </a:prstGeom>
          <a:solidFill>
            <a:schemeClr val="bg1">
              <a:lumMod val="95000"/>
            </a:schemeClr>
          </a:solidFill>
          <a:ln>
            <a:solidFill>
              <a:schemeClr val="tx1">
                <a:lumMod val="50000"/>
                <a:lumOff val="50000"/>
              </a:schemeClr>
            </a:solidFill>
            <a:prstDash val="sysDot"/>
          </a:ln>
        </p:spPr>
        <p:txBody>
          <a:bodyPr wrap="square" rtlCol="0">
            <a:spAutoFit/>
          </a:bodyPr>
          <a:lstStyle/>
          <a:p>
            <a:pPr algn="just"/>
            <a:r>
              <a:rPr lang="fr-FR" sz="1700" u="sng" dirty="0">
                <a:latin typeface="Arial" panose="020B0604020202020204" pitchFamily="34" charset="0"/>
                <a:cs typeface="Arial" panose="020B0604020202020204" pitchFamily="34" charset="0"/>
              </a:rPr>
              <a:t>[La famille] reste un vecteur efficace dans la transmission des choix idéologiques </a:t>
            </a:r>
            <a:r>
              <a:rPr lang="fr-FR" sz="1700" dirty="0">
                <a:latin typeface="Arial" panose="020B0604020202020204" pitchFamily="34" charset="0"/>
                <a:cs typeface="Arial" panose="020B0604020202020204" pitchFamily="34" charset="0"/>
              </a:rPr>
              <a:t>et un creuset indéniable de l’identité politique des individus. Et cette transmission se fait d’autant mieux lorsque les choix des parents sont visibles et homogènes. Chaque famille n’a pas nécessairement les mêmes capacités à organiser une transmission, et la socialisation politique peut emprunter des chemins de traverse. </a:t>
            </a:r>
            <a:r>
              <a:rPr lang="fr-FR" sz="1700" u="sng" dirty="0">
                <a:latin typeface="Arial" panose="020B0604020202020204" pitchFamily="34" charset="0"/>
                <a:cs typeface="Arial" panose="020B0604020202020204" pitchFamily="34" charset="0"/>
              </a:rPr>
              <a:t>Celle-ci peut se construire dans des logiques d’opposition et de réaction, ou encore au travers de références non explicitement politiques.</a:t>
            </a:r>
            <a:r>
              <a:rPr lang="fr-FR" sz="1700" dirty="0">
                <a:latin typeface="Arial" panose="020B0604020202020204" pitchFamily="34" charset="0"/>
                <a:cs typeface="Arial" panose="020B0604020202020204" pitchFamily="34" charset="0"/>
              </a:rPr>
              <a:t> </a:t>
            </a:r>
            <a:r>
              <a:rPr lang="fr-FR" sz="1700" b="1" dirty="0">
                <a:latin typeface="Arial" panose="020B0604020202020204" pitchFamily="34" charset="0"/>
                <a:cs typeface="Arial" panose="020B0604020202020204" pitchFamily="34" charset="0"/>
              </a:rPr>
              <a:t>Mais la famille fournit les premiers repères ou les premières absences de repères et, par là même, joue un rôle décisif sur la formation des choix ultérieurs</a:t>
            </a:r>
            <a:r>
              <a:rPr lang="fr-FR" sz="1700" dirty="0">
                <a:latin typeface="Arial" panose="020B0604020202020204" pitchFamily="34" charset="0"/>
                <a:cs typeface="Arial" panose="020B0604020202020204" pitchFamily="34" charset="0"/>
              </a:rPr>
              <a:t>. </a:t>
            </a:r>
            <a:r>
              <a:rPr lang="fr-FR" sz="1700" u="sng" dirty="0">
                <a:latin typeface="Arial" panose="020B0604020202020204" pitchFamily="34" charset="0"/>
                <a:cs typeface="Arial" panose="020B0604020202020204" pitchFamily="34" charset="0"/>
              </a:rPr>
              <a:t>Quatre Français sur dix (41 %) s’inscrivent dans la continuité des choix de gauche ou de droite de leurs parents</a:t>
            </a:r>
            <a:r>
              <a:rPr lang="fr-FR" sz="1700" dirty="0">
                <a:latin typeface="Arial" panose="020B0604020202020204" pitchFamily="34" charset="0"/>
                <a:cs typeface="Arial" panose="020B0604020202020204" pitchFamily="34" charset="0"/>
              </a:rPr>
              <a:t>. Si l’on rajoute ceux qui reconnaissent une filiation apolitique, et refusent donc comme leurs parents de se classer entre la gauche et la droite, ce sont alors </a:t>
            </a:r>
            <a:r>
              <a:rPr lang="fr-FR" sz="1700" u="sng" dirty="0">
                <a:latin typeface="Arial" panose="020B0604020202020204" pitchFamily="34" charset="0"/>
                <a:cs typeface="Arial" panose="020B0604020202020204" pitchFamily="34" charset="0"/>
              </a:rPr>
              <a:t>les deux tiers des Français (65 %) qui se présentent comme des héritiers politiques</a:t>
            </a:r>
            <a:r>
              <a:rPr lang="fr-FR" sz="1700" dirty="0">
                <a:latin typeface="Arial" panose="020B0604020202020204" pitchFamily="34" charset="0"/>
                <a:cs typeface="Arial" panose="020B0604020202020204" pitchFamily="34" charset="0"/>
              </a:rPr>
              <a:t>. Les cas de vraies ruptures restent marginaux. Seuls 8 % des Français ont changé de camp politique par rapport à leurs deux parents, passant à gauche alors qu’ils ont deux parents à droite (le cas le plus fréquent), ou passant à droite alors que leurs deux parents sont à gauche. […]</a:t>
            </a:r>
          </a:p>
          <a:p>
            <a:pPr algn="just"/>
            <a:r>
              <a:rPr lang="fr-FR" sz="1700" u="sng" dirty="0">
                <a:latin typeface="Arial" panose="020B0604020202020204" pitchFamily="34" charset="0"/>
                <a:cs typeface="Arial" panose="020B0604020202020204" pitchFamily="34" charset="0"/>
              </a:rPr>
              <a:t>Mais c'est dans la confrontation avec les autres, et notamment avec les pairs, que les premiers héritages, que [la famille comme l'école] peuvent porter, vont être par la suite validés ou non</a:t>
            </a:r>
            <a:r>
              <a:rPr lang="fr-FR" sz="1700" dirty="0">
                <a:latin typeface="Arial" panose="020B0604020202020204" pitchFamily="34" charset="0"/>
                <a:cs typeface="Arial" panose="020B0604020202020204" pitchFamily="34" charset="0"/>
              </a:rPr>
              <a:t>. Des expériences directes vont mettre à l'épreuve les choix politiques antérieurs ou introduire de nouveaux schèmes identitaires. </a:t>
            </a:r>
            <a:r>
              <a:rPr lang="fr-FR" sz="1700" u="sng" dirty="0">
                <a:latin typeface="Arial" panose="020B0604020202020204" pitchFamily="34" charset="0"/>
                <a:cs typeface="Arial" panose="020B0604020202020204" pitchFamily="34" charset="0"/>
              </a:rPr>
              <a:t>La politisation se construit dans un processus à la fois cumulatif et sans cesse renégocié.</a:t>
            </a:r>
          </a:p>
          <a:p>
            <a:pPr marL="1349375" algn="just"/>
            <a:r>
              <a:rPr lang="fr-FR" sz="1700" dirty="0">
                <a:latin typeface="Arial" panose="020B0604020202020204" pitchFamily="34" charset="0"/>
                <a:cs typeface="Arial" panose="020B0604020202020204" pitchFamily="34" charset="0"/>
              </a:rPr>
              <a:t>Anne </a:t>
            </a:r>
            <a:r>
              <a:rPr lang="fr-FR" sz="1700" dirty="0" err="1">
                <a:latin typeface="Arial" panose="020B0604020202020204" pitchFamily="34" charset="0"/>
                <a:cs typeface="Arial" panose="020B0604020202020204" pitchFamily="34" charset="0"/>
              </a:rPr>
              <a:t>Muxel</a:t>
            </a:r>
            <a:r>
              <a:rPr lang="fr-FR" sz="1700" dirty="0">
                <a:latin typeface="Arial" panose="020B0604020202020204" pitchFamily="34" charset="0"/>
                <a:cs typeface="Arial" panose="020B0604020202020204" pitchFamily="34" charset="0"/>
              </a:rPr>
              <a:t>, « Les temporalités et les instances de la socialisation politique », Cahiers français, n° 350, La Documentation Française, mai-juin 2009</a:t>
            </a:r>
          </a:p>
        </p:txBody>
      </p:sp>
      <p:sp>
        <p:nvSpPr>
          <p:cNvPr id="11" name="Rectangle 10">
            <a:extLst>
              <a:ext uri="{FF2B5EF4-FFF2-40B4-BE49-F238E27FC236}">
                <a16:creationId xmlns:a16="http://schemas.microsoft.com/office/drawing/2014/main" id="{FDBDCA78-E826-4B35-9EAF-8A3B6E829E70}"/>
              </a:ext>
            </a:extLst>
          </p:cNvPr>
          <p:cNvSpPr/>
          <p:nvPr>
            <p:custDataLst>
              <p:tags r:id="rId1"/>
            </p:custDataLst>
          </p:nvPr>
        </p:nvSpPr>
        <p:spPr>
          <a:xfrm>
            <a:off x="301891" y="1018075"/>
            <a:ext cx="11676062" cy="646331"/>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2 : </a:t>
            </a:r>
            <a:r>
              <a:rPr lang="fr-FR" dirty="0">
                <a:solidFill>
                  <a:schemeClr val="tx2"/>
                </a:solidFill>
                <a:latin typeface="Arial" panose="020B0604020202020204" pitchFamily="34" charset="0"/>
                <a:cs typeface="Arial" panose="020B0604020202020204" pitchFamily="34" charset="0"/>
              </a:rPr>
              <a:t>être capable de montrer que </a:t>
            </a:r>
            <a:r>
              <a:rPr lang="fr-FR" b="1" dirty="0">
                <a:solidFill>
                  <a:schemeClr val="tx2"/>
                </a:solidFill>
                <a:latin typeface="Arial" panose="020B0604020202020204" pitchFamily="34" charset="0"/>
                <a:cs typeface="Arial" panose="020B0604020202020204" pitchFamily="34" charset="0"/>
              </a:rPr>
              <a:t>le vote est une norme sociale </a:t>
            </a:r>
            <a:r>
              <a:rPr lang="fr-FR" dirty="0">
                <a:solidFill>
                  <a:schemeClr val="tx2"/>
                </a:solidFill>
                <a:latin typeface="Arial" panose="020B0604020202020204" pitchFamily="34" charset="0"/>
                <a:cs typeface="Arial" panose="020B0604020202020204" pitchFamily="34" charset="0"/>
              </a:rPr>
              <a:t>qui s’est construite progressivement et qui est intériorisée par </a:t>
            </a:r>
            <a:r>
              <a:rPr lang="fr-FR" u="sng" dirty="0">
                <a:solidFill>
                  <a:schemeClr val="tx2"/>
                </a:solidFill>
                <a:latin typeface="Arial" panose="020B0604020202020204" pitchFamily="34" charset="0"/>
                <a:cs typeface="Arial" panose="020B0604020202020204" pitchFamily="34" charset="0"/>
              </a:rPr>
              <a:t>le processus de socialisation : le poids de la famille</a:t>
            </a:r>
            <a:r>
              <a:rPr lang="fr-FR" dirty="0">
                <a:solidFill>
                  <a:schemeClr val="tx2"/>
                </a:solidFill>
                <a:latin typeface="Arial" panose="020B0604020202020204" pitchFamily="34" charset="0"/>
                <a:cs typeface="Arial" panose="020B0604020202020204" pitchFamily="34" charset="0"/>
              </a:rPr>
              <a:t>.</a:t>
            </a:r>
          </a:p>
        </p:txBody>
      </p:sp>
      <p:sp>
        <p:nvSpPr>
          <p:cNvPr id="14" name="Rectangle 13">
            <a:extLst>
              <a:ext uri="{FF2B5EF4-FFF2-40B4-BE49-F238E27FC236}">
                <a16:creationId xmlns:a16="http://schemas.microsoft.com/office/drawing/2014/main" id="{9B97DC83-4F03-4C6E-AE4B-5A54A1072524}"/>
              </a:ext>
            </a:extLst>
          </p:cNvPr>
          <p:cNvSpPr/>
          <p:nvPr>
            <p:custDataLst>
              <p:tags r:id="rId2"/>
            </p:custDataLst>
          </p:nvPr>
        </p:nvSpPr>
        <p:spPr>
          <a:xfrm>
            <a:off x="301891" y="167765"/>
            <a:ext cx="11554173" cy="707886"/>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sp>
        <p:nvSpPr>
          <p:cNvPr id="15" name="ZoneTexte 10">
            <a:extLst>
              <a:ext uri="{FF2B5EF4-FFF2-40B4-BE49-F238E27FC236}">
                <a16:creationId xmlns:a16="http://schemas.microsoft.com/office/drawing/2014/main" id="{3151EF08-0E8F-4168-92D0-374BFD9C2E54}"/>
              </a:ext>
            </a:extLst>
          </p:cNvPr>
          <p:cNvSpPr txBox="1"/>
          <p:nvPr/>
        </p:nvSpPr>
        <p:spPr>
          <a:xfrm>
            <a:off x="4418257" y="1853499"/>
            <a:ext cx="7380082" cy="1754326"/>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u="sng" dirty="0">
                <a:latin typeface="Arial" panose="020B0604020202020204" pitchFamily="34" charset="0"/>
                <a:cs typeface="Arial" panose="020B0604020202020204" pitchFamily="34" charset="0"/>
              </a:rPr>
              <a:t>La socialisation et le contrôle social expliquent le comportement de participation (ou de non participation).</a:t>
            </a:r>
            <a:r>
              <a:rPr lang="fr-FR" dirty="0">
                <a:latin typeface="Arial" panose="020B0604020202020204" pitchFamily="34" charset="0"/>
                <a:cs typeface="Arial" panose="020B0604020202020204" pitchFamily="34" charset="0"/>
              </a:rPr>
              <a:t> Les rôles de différentes instances de socialisation sont travaillés : la famille, le groupe de pairs, les médias, les pouvoirs publics…</a:t>
            </a:r>
          </a:p>
          <a:p>
            <a:pPr algn="just"/>
            <a:r>
              <a:rPr lang="fr-FR" dirty="0">
                <a:latin typeface="Arial" panose="020B0604020202020204" pitchFamily="34" charset="0"/>
                <a:cs typeface="Arial" panose="020B0604020202020204" pitchFamily="34" charset="0"/>
              </a:rPr>
              <a:t>La </a:t>
            </a:r>
            <a:r>
              <a:rPr lang="fr-FR" u="sng" dirty="0">
                <a:latin typeface="Arial" panose="020B0604020202020204" pitchFamily="34" charset="0"/>
                <a:cs typeface="Arial" panose="020B0604020202020204" pitchFamily="34" charset="0"/>
              </a:rPr>
              <a:t>question du vote obligatoire</a:t>
            </a:r>
            <a:r>
              <a:rPr lang="fr-FR" dirty="0">
                <a:latin typeface="Arial" panose="020B0604020202020204" pitchFamily="34" charset="0"/>
                <a:cs typeface="Arial" panose="020B0604020202020204" pitchFamily="34" charset="0"/>
              </a:rPr>
              <a:t> peut être aussi abordée comme un moyen de faire face à la non participation. </a:t>
            </a:r>
          </a:p>
        </p:txBody>
      </p:sp>
    </p:spTree>
    <p:extLst>
      <p:ext uri="{BB962C8B-B14F-4D97-AF65-F5344CB8AC3E}">
        <p14:creationId xmlns:p14="http://schemas.microsoft.com/office/powerpoint/2010/main" val="906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690" y="2682944"/>
            <a:ext cx="5373323" cy="297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64" y="2851195"/>
            <a:ext cx="5408025" cy="276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156350" y="2204864"/>
            <a:ext cx="5662005"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Campagne de sensibilisation du Parlement européen</a:t>
            </a:r>
          </a:p>
        </p:txBody>
      </p:sp>
      <p:sp>
        <p:nvSpPr>
          <p:cNvPr id="12" name="Zone de texte 13"/>
          <p:cNvSpPr txBox="1"/>
          <p:nvPr/>
        </p:nvSpPr>
        <p:spPr>
          <a:xfrm>
            <a:off x="6326992" y="5766400"/>
            <a:ext cx="4500050" cy="5219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fr-FR" sz="1600" dirty="0">
                <a:effectLst/>
                <a:latin typeface="Arial" panose="020B0604020202020204" pitchFamily="34" charset="0"/>
                <a:ea typeface="Calibri"/>
                <a:cs typeface="Arial" panose="020B0604020202020204" pitchFamily="34" charset="0"/>
              </a:rPr>
              <a:t>Source : </a:t>
            </a:r>
            <a:r>
              <a:rPr lang="fr-FR" sz="1600" u="sng" dirty="0">
                <a:solidFill>
                  <a:srgbClr val="0000FF"/>
                </a:solidFill>
                <a:effectLst/>
                <a:latin typeface="Arial" panose="020B0604020202020204" pitchFamily="34" charset="0"/>
                <a:ea typeface="Calibri"/>
                <a:cs typeface="Arial" panose="020B0604020202020204" pitchFamily="34" charset="0"/>
                <a:hlinkClick r:id="rId6"/>
              </a:rPr>
              <a:t>http://www.europarl.europa.eu</a:t>
            </a:r>
            <a:endParaRPr lang="fr-FR" sz="16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fr-FR" sz="1600" dirty="0">
                <a:effectLst/>
                <a:latin typeface="Arial" panose="020B0604020202020204" pitchFamily="34" charset="0"/>
                <a:ea typeface="Calibri"/>
                <a:cs typeface="Arial" panose="020B0604020202020204" pitchFamily="34" charset="0"/>
              </a:rPr>
              <a:t> </a:t>
            </a:r>
          </a:p>
        </p:txBody>
      </p:sp>
      <p:sp>
        <p:nvSpPr>
          <p:cNvPr id="13" name="ZoneTexte 12"/>
          <p:cNvSpPr txBox="1"/>
          <p:nvPr/>
        </p:nvSpPr>
        <p:spPr>
          <a:xfrm>
            <a:off x="296207" y="2204864"/>
            <a:ext cx="5395695" cy="64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Couvertures de magazines avant les élections présidentielles de 2017</a:t>
            </a:r>
          </a:p>
        </p:txBody>
      </p:sp>
      <p:sp>
        <p:nvSpPr>
          <p:cNvPr id="15" name="Zone de texte 14"/>
          <p:cNvSpPr txBox="1"/>
          <p:nvPr/>
        </p:nvSpPr>
        <p:spPr>
          <a:xfrm>
            <a:off x="384493" y="5741604"/>
            <a:ext cx="4160990" cy="5219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2400"/>
              </a:spcAft>
            </a:pPr>
            <a:r>
              <a:rPr lang="fr-FR" sz="1600" dirty="0">
                <a:effectLst/>
                <a:latin typeface="Arial" panose="020B0604020202020204" pitchFamily="34" charset="0"/>
                <a:ea typeface="Calibri"/>
                <a:cs typeface="Arial" panose="020B0604020202020204" pitchFamily="34" charset="0"/>
              </a:rPr>
              <a:t>Source : </a:t>
            </a:r>
            <a:r>
              <a:rPr lang="fr-FR" sz="1600" u="sng" dirty="0">
                <a:solidFill>
                  <a:srgbClr val="0000FF"/>
                </a:solidFill>
                <a:effectLst/>
                <a:latin typeface="Arial" panose="020B0604020202020204" pitchFamily="34" charset="0"/>
                <a:ea typeface="Calibri"/>
                <a:cs typeface="Arial" panose="020B0604020202020204" pitchFamily="34" charset="0"/>
                <a:hlinkClick r:id="rId7"/>
              </a:rPr>
              <a:t>https://lyon2017.wordpress.com</a:t>
            </a:r>
            <a:endParaRPr lang="fr-FR" sz="16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fr-FR" sz="1600" dirty="0">
                <a:effectLst/>
                <a:latin typeface="Arial" panose="020B0604020202020204" pitchFamily="34" charset="0"/>
                <a:ea typeface="Calibri"/>
                <a:cs typeface="Arial" panose="020B0604020202020204" pitchFamily="34" charset="0"/>
              </a:rPr>
              <a:t> </a:t>
            </a:r>
          </a:p>
        </p:txBody>
      </p:sp>
      <p:sp>
        <p:nvSpPr>
          <p:cNvPr id="14" name="Rectangle 13">
            <a:extLst>
              <a:ext uri="{FF2B5EF4-FFF2-40B4-BE49-F238E27FC236}">
                <a16:creationId xmlns:a16="http://schemas.microsoft.com/office/drawing/2014/main" id="{FDBDCA78-E826-4B35-9EAF-8A3B6E829E70}"/>
              </a:ext>
            </a:extLst>
          </p:cNvPr>
          <p:cNvSpPr/>
          <p:nvPr>
            <p:custDataLst>
              <p:tags r:id="rId1"/>
            </p:custDataLst>
          </p:nvPr>
        </p:nvSpPr>
        <p:spPr>
          <a:xfrm>
            <a:off x="279439" y="1178975"/>
            <a:ext cx="11676062" cy="646331"/>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2 : </a:t>
            </a:r>
            <a:r>
              <a:rPr lang="fr-FR" dirty="0">
                <a:solidFill>
                  <a:schemeClr val="tx2"/>
                </a:solidFill>
                <a:latin typeface="Arial" panose="020B0604020202020204" pitchFamily="34" charset="0"/>
                <a:cs typeface="Arial" panose="020B0604020202020204" pitchFamily="34" charset="0"/>
              </a:rPr>
              <a:t>être capable de montrer que le vote est </a:t>
            </a:r>
            <a:r>
              <a:rPr lang="fr-FR" b="1" dirty="0">
                <a:solidFill>
                  <a:schemeClr val="tx2"/>
                </a:solidFill>
                <a:latin typeface="Arial" panose="020B0604020202020204" pitchFamily="34" charset="0"/>
                <a:cs typeface="Arial" panose="020B0604020202020204" pitchFamily="34" charset="0"/>
              </a:rPr>
              <a:t>une norme sociale </a:t>
            </a:r>
            <a:r>
              <a:rPr lang="fr-FR" dirty="0">
                <a:solidFill>
                  <a:schemeClr val="tx2"/>
                </a:solidFill>
                <a:latin typeface="Arial" panose="020B0604020202020204" pitchFamily="34" charset="0"/>
                <a:cs typeface="Arial" panose="020B0604020202020204" pitchFamily="34" charset="0"/>
              </a:rPr>
              <a:t>qui s’est construite progressivement et qui est intériorisée par le </a:t>
            </a:r>
            <a:r>
              <a:rPr lang="fr-FR" u="sng" dirty="0">
                <a:solidFill>
                  <a:schemeClr val="tx2"/>
                </a:solidFill>
                <a:latin typeface="Arial" panose="020B0604020202020204" pitchFamily="34" charset="0"/>
                <a:cs typeface="Arial" panose="020B0604020202020204" pitchFamily="34" charset="0"/>
              </a:rPr>
              <a:t>processus de socialisation</a:t>
            </a:r>
            <a:r>
              <a:rPr lang="fr-FR" dirty="0">
                <a:solidFill>
                  <a:schemeClr val="tx2"/>
                </a:solidFill>
                <a:latin typeface="Arial" panose="020B0604020202020204" pitchFamily="34" charset="0"/>
                <a:cs typeface="Arial" panose="020B0604020202020204" pitchFamily="34" charset="0"/>
              </a:rPr>
              <a:t> : le rôle des médias</a:t>
            </a:r>
          </a:p>
        </p:txBody>
      </p:sp>
      <p:sp>
        <p:nvSpPr>
          <p:cNvPr id="16" name="Rectangle 15">
            <a:extLst>
              <a:ext uri="{FF2B5EF4-FFF2-40B4-BE49-F238E27FC236}">
                <a16:creationId xmlns:a16="http://schemas.microsoft.com/office/drawing/2014/main" id="{9B97DC83-4F03-4C6E-AE4B-5A54A1072524}"/>
              </a:ext>
            </a:extLst>
          </p:cNvPr>
          <p:cNvSpPr/>
          <p:nvPr>
            <p:custDataLst>
              <p:tags r:id="rId2"/>
            </p:custDataLst>
          </p:nvPr>
        </p:nvSpPr>
        <p:spPr>
          <a:xfrm>
            <a:off x="266972" y="254659"/>
            <a:ext cx="11563646" cy="707886"/>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spTree>
    <p:extLst>
      <p:ext uri="{BB962C8B-B14F-4D97-AF65-F5344CB8AC3E}">
        <p14:creationId xmlns:p14="http://schemas.microsoft.com/office/powerpoint/2010/main" val="24106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2784" y="1988984"/>
            <a:ext cx="11646104" cy="2939266"/>
          </a:xfrm>
          <a:prstGeom prst="rect">
            <a:avLst/>
          </a:prstGeom>
          <a:solidFill>
            <a:schemeClr val="bg1">
              <a:lumMod val="95000"/>
            </a:schemeClr>
          </a:solidFill>
          <a:ln>
            <a:solidFill>
              <a:schemeClr val="tx1">
                <a:lumMod val="50000"/>
                <a:lumOff val="50000"/>
              </a:schemeClr>
            </a:solidFill>
            <a:prstDash val="sysDot"/>
          </a:ln>
        </p:spPr>
        <p:txBody>
          <a:bodyPr wrap="square" rtlCol="0">
            <a:spAutoFit/>
          </a:bodyPr>
          <a:lstStyle/>
          <a:p>
            <a:pPr algn="just"/>
            <a:r>
              <a:rPr lang="fr-FR" dirty="0">
                <a:latin typeface="Arial" panose="020B0604020202020204" pitchFamily="34" charset="0"/>
                <a:cs typeface="Arial" panose="020B0604020202020204" pitchFamily="34" charset="0"/>
              </a:rPr>
              <a:t>[…] </a:t>
            </a:r>
            <a:r>
              <a:rPr lang="fr-FR" u="sng" dirty="0">
                <a:latin typeface="Arial" panose="020B0604020202020204" pitchFamily="34" charset="0"/>
                <a:cs typeface="Arial" panose="020B0604020202020204" pitchFamily="34" charset="0"/>
              </a:rPr>
              <a:t>Quand tout le monde discute des élections à venir, qu’il n’est pas possible d’allumer la télévision ou d’écouter la radio sans en entendre parler</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quand elles acquièrent une place centrale dans </a:t>
            </a:r>
            <a:r>
              <a:rPr lang="fr-FR" u="sng" dirty="0">
                <a:latin typeface="Arial" panose="020B0604020202020204" pitchFamily="34" charset="0"/>
                <a:cs typeface="Arial" panose="020B0604020202020204" pitchFamily="34" charset="0"/>
              </a:rPr>
              <a:t>les discussions des déjeuners de cantines d’entreprises</a:t>
            </a:r>
            <a:r>
              <a:rPr lang="fr-FR" dirty="0">
                <a:latin typeface="Arial" panose="020B0604020202020204" pitchFamily="34" charset="0"/>
                <a:cs typeface="Arial" panose="020B0604020202020204" pitchFamily="34" charset="0"/>
              </a:rPr>
              <a:t>, quand les citoyens politisés a minima y puisent des sujets de conversation, alors </a:t>
            </a:r>
            <a:r>
              <a:rPr lang="fr-FR" u="sng" dirty="0">
                <a:latin typeface="Arial" panose="020B0604020202020204" pitchFamily="34" charset="0"/>
                <a:cs typeface="Arial" panose="020B0604020202020204" pitchFamily="34" charset="0"/>
              </a:rPr>
              <a:t>la campagne est susceptible d’affecter jusqu’à ceux qui s’intéressent le moins à la politique en conjoncture ordinaire</a:t>
            </a:r>
            <a:r>
              <a:rPr lang="fr-FR" dirty="0">
                <a:latin typeface="Arial" panose="020B0604020202020204" pitchFamily="34" charset="0"/>
                <a:cs typeface="Arial" panose="020B0604020202020204" pitchFamily="34" charset="0"/>
              </a:rPr>
              <a:t>. </a:t>
            </a:r>
          </a:p>
          <a:p>
            <a:pPr algn="just"/>
            <a:r>
              <a:rPr lang="fr-FR" dirty="0">
                <a:latin typeface="Arial" panose="020B0604020202020204" pitchFamily="34" charset="0"/>
                <a:cs typeface="Arial" panose="020B0604020202020204" pitchFamily="34" charset="0"/>
              </a:rPr>
              <a:t>Une telle campagne redonne en outre de la vigueur à </a:t>
            </a:r>
            <a:r>
              <a:rPr lang="fr-FR" u="sng" dirty="0">
                <a:latin typeface="Arial" panose="020B0604020202020204" pitchFamily="34" charset="0"/>
                <a:cs typeface="Arial" panose="020B0604020202020204" pitchFamily="34" charset="0"/>
              </a:rPr>
              <a:t>la norme civique dominante qui associe la figure du bon citoyen à une implication dans la vie de la cité</a:t>
            </a:r>
            <a:r>
              <a:rPr lang="fr-FR" dirty="0">
                <a:latin typeface="Arial" panose="020B0604020202020204" pitchFamily="34" charset="0"/>
                <a:cs typeface="Arial" panose="020B0604020202020204" pitchFamily="34" charset="0"/>
              </a:rPr>
              <a:t>. Il est, dans un tel contexte, plus difficile d’échapper aux micro-pressions à la participation.</a:t>
            </a:r>
          </a:p>
          <a:p>
            <a:pPr marL="2517775" algn="just">
              <a:spcBef>
                <a:spcPts val="600"/>
              </a:spcBef>
            </a:pPr>
            <a:r>
              <a:rPr lang="fr-FR" dirty="0">
                <a:latin typeface="Arial" panose="020B0604020202020204" pitchFamily="34" charset="0"/>
                <a:cs typeface="Arial" panose="020B0604020202020204" pitchFamily="34" charset="0"/>
              </a:rPr>
              <a:t>Braconnier, Céline, </a:t>
            </a:r>
            <a:r>
              <a:rPr lang="fr-FR" dirty="0">
                <a:latin typeface="Arial" panose="020B0604020202020204" pitchFamily="34" charset="0"/>
                <a:cs typeface="Arial" panose="020B0604020202020204" pitchFamily="34" charset="0"/>
                <a:hlinkClick r:id="rId4"/>
              </a:rPr>
              <a:t>Ce que le terrain peut faire à l'analyse des votes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Politix</a:t>
            </a:r>
            <a:r>
              <a:rPr lang="fr-FR" dirty="0">
                <a:latin typeface="Arial" panose="020B0604020202020204" pitchFamily="34" charset="0"/>
                <a:cs typeface="Arial" panose="020B0604020202020204" pitchFamily="34" charset="0"/>
              </a:rPr>
              <a:t>, vol. 100, no. 4, 2012, pp. 99-112.</a:t>
            </a:r>
          </a:p>
        </p:txBody>
      </p:sp>
      <p:sp>
        <p:nvSpPr>
          <p:cNvPr id="11" name="Rectangle 10">
            <a:extLst>
              <a:ext uri="{FF2B5EF4-FFF2-40B4-BE49-F238E27FC236}">
                <a16:creationId xmlns:a16="http://schemas.microsoft.com/office/drawing/2014/main" id="{FDBDCA78-E826-4B35-9EAF-8A3B6E829E70}"/>
              </a:ext>
            </a:extLst>
          </p:cNvPr>
          <p:cNvSpPr/>
          <p:nvPr>
            <p:custDataLst>
              <p:tags r:id="rId1"/>
            </p:custDataLst>
          </p:nvPr>
        </p:nvSpPr>
        <p:spPr>
          <a:xfrm>
            <a:off x="227805" y="1178975"/>
            <a:ext cx="11676062" cy="646331"/>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2 : </a:t>
            </a:r>
            <a:r>
              <a:rPr lang="fr-FR" dirty="0">
                <a:solidFill>
                  <a:schemeClr val="tx2"/>
                </a:solidFill>
                <a:latin typeface="Arial" panose="020B0604020202020204" pitchFamily="34" charset="0"/>
                <a:cs typeface="Arial" panose="020B0604020202020204" pitchFamily="34" charset="0"/>
              </a:rPr>
              <a:t>être capable de montrer que </a:t>
            </a:r>
            <a:r>
              <a:rPr lang="fr-FR" b="1" dirty="0">
                <a:solidFill>
                  <a:schemeClr val="tx2"/>
                </a:solidFill>
                <a:latin typeface="Arial" panose="020B0604020202020204" pitchFamily="34" charset="0"/>
                <a:cs typeface="Arial" panose="020B0604020202020204" pitchFamily="34" charset="0"/>
              </a:rPr>
              <a:t>le vote est une norme sociale </a:t>
            </a:r>
            <a:r>
              <a:rPr lang="fr-FR" dirty="0">
                <a:solidFill>
                  <a:schemeClr val="tx2"/>
                </a:solidFill>
                <a:latin typeface="Arial" panose="020B0604020202020204" pitchFamily="34" charset="0"/>
                <a:cs typeface="Arial" panose="020B0604020202020204" pitchFamily="34" charset="0"/>
              </a:rPr>
              <a:t>qui s’est construite progressivement et qui est intériorisée par le </a:t>
            </a:r>
            <a:r>
              <a:rPr lang="fr-FR" u="sng" dirty="0">
                <a:solidFill>
                  <a:schemeClr val="tx2"/>
                </a:solidFill>
                <a:latin typeface="Arial" panose="020B0604020202020204" pitchFamily="34" charset="0"/>
                <a:cs typeface="Arial" panose="020B0604020202020204" pitchFamily="34" charset="0"/>
              </a:rPr>
              <a:t>processus de socialisation : le rôle des médias et des groupes de pairs</a:t>
            </a:r>
            <a:r>
              <a:rPr lang="fr-FR" dirty="0">
                <a:solidFill>
                  <a:schemeClr val="tx2"/>
                </a:solidFill>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9B97DC83-4F03-4C6E-AE4B-5A54A1072524}"/>
              </a:ext>
            </a:extLst>
          </p:cNvPr>
          <p:cNvSpPr/>
          <p:nvPr>
            <p:custDataLst>
              <p:tags r:id="rId2"/>
            </p:custDataLst>
          </p:nvPr>
        </p:nvSpPr>
        <p:spPr>
          <a:xfrm>
            <a:off x="266971" y="254659"/>
            <a:ext cx="11710737" cy="707886"/>
          </a:xfrm>
          <a:prstGeom prst="rect">
            <a:avLst/>
          </a:prstGeom>
          <a:solidFill>
            <a:schemeClr val="accent3">
              <a:lumMod val="20000"/>
              <a:lumOff val="80000"/>
            </a:schemeClr>
          </a:solidFill>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spTree>
    <p:extLst>
      <p:ext uri="{BB962C8B-B14F-4D97-AF65-F5344CB8AC3E}">
        <p14:creationId xmlns:p14="http://schemas.microsoft.com/office/powerpoint/2010/main" val="309850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6972" y="2078985"/>
            <a:ext cx="11676062" cy="2662267"/>
          </a:xfrm>
          <a:prstGeom prst="rect">
            <a:avLst/>
          </a:prstGeom>
          <a:solidFill>
            <a:schemeClr val="bg1">
              <a:lumMod val="95000"/>
            </a:schemeClr>
          </a:solidFill>
          <a:ln>
            <a:solidFill>
              <a:schemeClr val="tx1">
                <a:lumMod val="50000"/>
                <a:lumOff val="50000"/>
              </a:schemeClr>
            </a:solidFill>
            <a:prstDash val="sysDot"/>
          </a:ln>
        </p:spPr>
        <p:txBody>
          <a:bodyPr wrap="square" rtlCol="0">
            <a:spAutoFit/>
          </a:bodyPr>
          <a:lstStyle/>
          <a:p>
            <a:pPr algn="just"/>
            <a:r>
              <a:rPr lang="fr-FR" b="1" dirty="0">
                <a:latin typeface="Arial" panose="020B0604020202020204" pitchFamily="34" charset="0"/>
                <a:cs typeface="Arial" panose="020B0604020202020204" pitchFamily="34" charset="0"/>
              </a:rPr>
              <a:t>Le vote obligatoire </a:t>
            </a:r>
            <a:r>
              <a:rPr lang="fr-FR" dirty="0">
                <a:latin typeface="Arial" panose="020B0604020202020204" pitchFamily="34" charset="0"/>
                <a:cs typeface="Arial" panose="020B0604020202020204" pitchFamily="34" charset="0"/>
              </a:rPr>
              <a:t>est aujourd'hui </a:t>
            </a:r>
            <a:r>
              <a:rPr lang="fr-FR" u="sng" dirty="0">
                <a:latin typeface="Arial" panose="020B0604020202020204" pitchFamily="34" charset="0"/>
                <a:cs typeface="Arial" panose="020B0604020202020204" pitchFamily="34" charset="0"/>
              </a:rPr>
              <a:t>présenté comme un moyen de lutter contre l'abstention</a:t>
            </a:r>
            <a:r>
              <a:rPr lang="fr-FR" dirty="0">
                <a:latin typeface="Arial" panose="020B0604020202020204" pitchFamily="34" charset="0"/>
                <a:cs typeface="Arial" panose="020B0604020202020204" pitchFamily="34" charset="0"/>
              </a:rPr>
              <a:t>, considérée comme un mal démocratique. Dans certains États (Belgique,  Australie, Autriche, Brésil…) le vote est obligatoire et ne pas voter peut exposer à des  sanctions. </a:t>
            </a:r>
            <a:r>
              <a:rPr lang="fr-FR" u="sng" dirty="0">
                <a:latin typeface="Arial" panose="020B0604020202020204" pitchFamily="34" charset="0"/>
                <a:cs typeface="Arial" panose="020B0604020202020204" pitchFamily="34" charset="0"/>
              </a:rPr>
              <a:t>De fait, le vote obligatoire a des effets sur le niveau d'abstention : en  Belgique, le taux de participation a longtemps dépassé les 90% </a:t>
            </a:r>
            <a:r>
              <a:rPr lang="fr-FR" dirty="0">
                <a:latin typeface="Arial" panose="020B0604020202020204" pitchFamily="34" charset="0"/>
                <a:cs typeface="Arial" panose="020B0604020202020204" pitchFamily="34" charset="0"/>
              </a:rPr>
              <a:t>; au Brésil, le vote  obligatoire se traduit par un équilibre entre le taux de participation des personnes  intéressées par la politique et celui de celles qui ne le sont pas.</a:t>
            </a:r>
          </a:p>
          <a:p>
            <a:pPr marL="900113" algn="just">
              <a:spcBef>
                <a:spcPts val="600"/>
              </a:spcBef>
            </a:pPr>
            <a:r>
              <a:rPr lang="fr-FR" dirty="0">
                <a:latin typeface="Arial" panose="020B0604020202020204" pitchFamily="34" charset="0"/>
                <a:cs typeface="Arial" panose="020B0604020202020204" pitchFamily="34" charset="0"/>
              </a:rPr>
              <a:t>Céline Braconnier, Jean-Yves </a:t>
            </a:r>
            <a:r>
              <a:rPr lang="fr-FR" dirty="0" err="1">
                <a:latin typeface="Arial" panose="020B0604020202020204" pitchFamily="34" charset="0"/>
                <a:cs typeface="Arial" panose="020B0604020202020204" pitchFamily="34" charset="0"/>
              </a:rPr>
              <a:t>Dormagen</a:t>
            </a:r>
            <a:r>
              <a:rPr lang="fr-FR" dirty="0">
                <a:latin typeface="Arial" panose="020B0604020202020204" pitchFamily="34" charset="0"/>
                <a:cs typeface="Arial" panose="020B0604020202020204" pitchFamily="34" charset="0"/>
              </a:rPr>
              <a:t>, et Daniella de Castro Rocha. « </a:t>
            </a:r>
            <a:r>
              <a:rPr lang="fr-FR" i="1" dirty="0">
                <a:latin typeface="Arial" panose="020B0604020202020204" pitchFamily="34" charset="0"/>
                <a:cs typeface="Arial" panose="020B0604020202020204" pitchFamily="34" charset="0"/>
              </a:rPr>
              <a:t>Quand les milieux populaires se rendent aux urnes. Mobilisation  électorale dans un quartier pauvre de Brasilia </a:t>
            </a:r>
            <a:r>
              <a:rPr lang="fr-FR" dirty="0">
                <a:latin typeface="Arial" panose="020B0604020202020204" pitchFamily="34" charset="0"/>
                <a:cs typeface="Arial" panose="020B0604020202020204" pitchFamily="34" charset="0"/>
              </a:rPr>
              <a:t>», Revue française de science politique, vol.63, no. 3, 2013, pp. 487-518.</a:t>
            </a:r>
          </a:p>
        </p:txBody>
      </p:sp>
      <p:sp>
        <p:nvSpPr>
          <p:cNvPr id="11" name="Rectangle 10">
            <a:extLst>
              <a:ext uri="{FF2B5EF4-FFF2-40B4-BE49-F238E27FC236}">
                <a16:creationId xmlns:a16="http://schemas.microsoft.com/office/drawing/2014/main" id="{FDBDCA78-E826-4B35-9EAF-8A3B6E829E70}"/>
              </a:ext>
            </a:extLst>
          </p:cNvPr>
          <p:cNvSpPr/>
          <p:nvPr>
            <p:custDataLst>
              <p:tags r:id="rId1"/>
            </p:custDataLst>
          </p:nvPr>
        </p:nvSpPr>
        <p:spPr>
          <a:xfrm>
            <a:off x="266972" y="1178975"/>
            <a:ext cx="11676062" cy="646331"/>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2 : </a:t>
            </a:r>
            <a:r>
              <a:rPr lang="fr-FR" dirty="0">
                <a:solidFill>
                  <a:schemeClr val="tx2"/>
                </a:solidFill>
                <a:latin typeface="Arial" panose="020B0604020202020204" pitchFamily="34" charset="0"/>
                <a:cs typeface="Arial" panose="020B0604020202020204" pitchFamily="34" charset="0"/>
              </a:rPr>
              <a:t>être capable de montrer que le vote </a:t>
            </a:r>
            <a:r>
              <a:rPr lang="fr-FR" b="1" dirty="0">
                <a:solidFill>
                  <a:schemeClr val="tx2"/>
                </a:solidFill>
                <a:latin typeface="Arial" panose="020B0604020202020204" pitchFamily="34" charset="0"/>
                <a:cs typeface="Arial" panose="020B0604020202020204" pitchFamily="34" charset="0"/>
              </a:rPr>
              <a:t>est une norme sociale </a:t>
            </a:r>
            <a:r>
              <a:rPr lang="fr-FR" dirty="0">
                <a:solidFill>
                  <a:schemeClr val="tx2"/>
                </a:solidFill>
                <a:latin typeface="Arial" panose="020B0604020202020204" pitchFamily="34" charset="0"/>
                <a:cs typeface="Arial" panose="020B0604020202020204" pitchFamily="34" charset="0"/>
              </a:rPr>
              <a:t>qui s’est construite progressivement et qui est intériorisée par le </a:t>
            </a:r>
            <a:r>
              <a:rPr lang="fr-FR" u="sng" dirty="0">
                <a:solidFill>
                  <a:schemeClr val="tx2"/>
                </a:solidFill>
                <a:latin typeface="Arial" panose="020B0604020202020204" pitchFamily="34" charset="0"/>
                <a:cs typeface="Arial" panose="020B0604020202020204" pitchFamily="34" charset="0"/>
              </a:rPr>
              <a:t>processus de socialisation</a:t>
            </a:r>
            <a:r>
              <a:rPr lang="fr-FR" dirty="0">
                <a:solidFill>
                  <a:schemeClr val="tx2"/>
                </a:solidFill>
                <a:latin typeface="Arial" panose="020B0604020202020204" pitchFamily="34" charset="0"/>
                <a:cs typeface="Arial" panose="020B0604020202020204" pitchFamily="34" charset="0"/>
              </a:rPr>
              <a:t> : le vote obligatoire ?</a:t>
            </a:r>
          </a:p>
        </p:txBody>
      </p:sp>
      <p:sp>
        <p:nvSpPr>
          <p:cNvPr id="12" name="Rectangle 11">
            <a:extLst>
              <a:ext uri="{FF2B5EF4-FFF2-40B4-BE49-F238E27FC236}">
                <a16:creationId xmlns:a16="http://schemas.microsoft.com/office/drawing/2014/main" id="{9B97DC83-4F03-4C6E-AE4B-5A54A1072524}"/>
              </a:ext>
            </a:extLst>
          </p:cNvPr>
          <p:cNvSpPr/>
          <p:nvPr>
            <p:custDataLst>
              <p:tags r:id="rId2"/>
            </p:custDataLst>
          </p:nvPr>
        </p:nvSpPr>
        <p:spPr>
          <a:xfrm>
            <a:off x="266972" y="254659"/>
            <a:ext cx="11676062" cy="707886"/>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spTree>
    <p:extLst>
      <p:ext uri="{BB962C8B-B14F-4D97-AF65-F5344CB8AC3E}">
        <p14:creationId xmlns:p14="http://schemas.microsoft.com/office/powerpoint/2010/main" val="31947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8141" y="1708512"/>
            <a:ext cx="10980122" cy="369332"/>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Taux d’abstention aux élections présidentielles, législatives et municipales entre 1995 et 2017 (en %)</a:t>
            </a:r>
          </a:p>
        </p:txBody>
      </p:sp>
      <p:sp>
        <p:nvSpPr>
          <p:cNvPr id="3" name="Rectangle 2"/>
          <p:cNvSpPr/>
          <p:nvPr/>
        </p:nvSpPr>
        <p:spPr>
          <a:xfrm>
            <a:off x="8578181" y="5877272"/>
            <a:ext cx="3293799" cy="615553"/>
          </a:xfrm>
          <a:prstGeom prst="rect">
            <a:avLst/>
          </a:prstGeom>
        </p:spPr>
        <p:txBody>
          <a:bodyPr wrap="square">
            <a:spAutoFit/>
          </a:bodyPr>
          <a:lstStyle/>
          <a:p>
            <a:r>
              <a:rPr lang="fr-FR" sz="1700" dirty="0">
                <a:latin typeface="Arial" panose="020B0604020202020204" pitchFamily="34" charset="0"/>
                <a:cs typeface="Arial" panose="020B0604020202020204" pitchFamily="34" charset="0"/>
              </a:rPr>
              <a:t>Source : d’après les données du </a:t>
            </a:r>
            <a:r>
              <a:rPr lang="fr-FR" sz="1700" dirty="0">
                <a:latin typeface="Arial" panose="020B0604020202020204" pitchFamily="34" charset="0"/>
                <a:cs typeface="Arial" panose="020B0604020202020204" pitchFamily="34" charset="0"/>
                <a:hlinkClick r:id="rId4"/>
              </a:rPr>
              <a:t>ministère de l’intérieur</a:t>
            </a:r>
            <a:endParaRPr lang="fr-FR" sz="1700" dirty="0">
              <a:latin typeface="Arial" panose="020B0604020202020204" pitchFamily="34" charset="0"/>
              <a:cs typeface="Arial" panose="020B0604020202020204" pitchFamily="34" charset="0"/>
            </a:endParaRPr>
          </a:p>
        </p:txBody>
      </p:sp>
      <p:sp>
        <p:nvSpPr>
          <p:cNvPr id="13" name="ZoneTexte 10">
            <a:extLst>
              <a:ext uri="{FF2B5EF4-FFF2-40B4-BE49-F238E27FC236}">
                <a16:creationId xmlns:a16="http://schemas.microsoft.com/office/drawing/2014/main" id="{3151EF08-0E8F-4168-92D0-374BFD9C2E54}"/>
              </a:ext>
            </a:extLst>
          </p:cNvPr>
          <p:cNvSpPr txBox="1"/>
          <p:nvPr/>
        </p:nvSpPr>
        <p:spPr>
          <a:xfrm>
            <a:off x="8616280" y="2319985"/>
            <a:ext cx="3255700" cy="2585323"/>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Les données permettent de constater </a:t>
            </a:r>
            <a:r>
              <a:rPr lang="fr-FR" u="sng" dirty="0">
                <a:latin typeface="Arial" panose="020B0604020202020204" pitchFamily="34" charset="0"/>
                <a:cs typeface="Arial" panose="020B0604020202020204" pitchFamily="34" charset="0"/>
              </a:rPr>
              <a:t>la progression de l’abstention.</a:t>
            </a:r>
          </a:p>
          <a:p>
            <a:r>
              <a:rPr lang="fr-FR" dirty="0">
                <a:latin typeface="Arial" panose="020B0604020202020204" pitchFamily="34" charset="0"/>
                <a:cs typeface="Arial" panose="020B0604020202020204" pitchFamily="34" charset="0"/>
              </a:rPr>
              <a:t>Il est important aussi de remarquer que </a:t>
            </a:r>
            <a:r>
              <a:rPr lang="fr-FR" u="sng" dirty="0">
                <a:latin typeface="Arial" panose="020B0604020202020204" pitchFamily="34" charset="0"/>
                <a:cs typeface="Arial" panose="020B0604020202020204" pitchFamily="34" charset="0"/>
              </a:rPr>
              <a:t>le taux d’abstention est plus ou moins élevé en fonction du type d’élection</a:t>
            </a:r>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variable contextuelle</a:t>
            </a:r>
            <a:r>
              <a:rPr lang="fr-FR" dirty="0">
                <a:latin typeface="Arial" panose="020B0604020202020204" pitchFamily="34" charset="0"/>
                <a:cs typeface="Arial" panose="020B0604020202020204" pitchFamily="34" charset="0"/>
              </a:rPr>
              <a:t>)</a:t>
            </a:r>
          </a:p>
        </p:txBody>
      </p:sp>
      <p:sp>
        <p:nvSpPr>
          <p:cNvPr id="15" name="Rectangle 14">
            <a:extLst>
              <a:ext uri="{FF2B5EF4-FFF2-40B4-BE49-F238E27FC236}">
                <a16:creationId xmlns:a16="http://schemas.microsoft.com/office/drawing/2014/main" id="{FDBDCA78-E826-4B35-9EAF-8A3B6E829E70}"/>
              </a:ext>
            </a:extLst>
          </p:cNvPr>
          <p:cNvSpPr/>
          <p:nvPr>
            <p:custDataLst>
              <p:tags r:id="rId1"/>
            </p:custDataLst>
          </p:nvPr>
        </p:nvSpPr>
        <p:spPr>
          <a:xfrm>
            <a:off x="195918" y="1097039"/>
            <a:ext cx="11676062" cy="369332"/>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3 : </a:t>
            </a:r>
            <a:r>
              <a:rPr lang="fr-FR" dirty="0">
                <a:solidFill>
                  <a:schemeClr val="tx2"/>
                </a:solidFill>
                <a:latin typeface="Arial" panose="020B0604020202020204" pitchFamily="34" charset="0"/>
                <a:cs typeface="Arial" panose="020B0604020202020204" pitchFamily="34" charset="0"/>
              </a:rPr>
              <a:t>être capable de caractériser la </a:t>
            </a:r>
            <a:r>
              <a:rPr lang="fr-FR" b="1" dirty="0">
                <a:solidFill>
                  <a:schemeClr val="tx2"/>
                </a:solidFill>
                <a:latin typeface="Arial" panose="020B0604020202020204" pitchFamily="34" charset="0"/>
                <a:cs typeface="Arial" panose="020B0604020202020204" pitchFamily="34" charset="0"/>
              </a:rPr>
              <a:t>hausse de l’abstention</a:t>
            </a:r>
          </a:p>
        </p:txBody>
      </p:sp>
      <p:sp>
        <p:nvSpPr>
          <p:cNvPr id="16" name="Rectangle 15">
            <a:extLst>
              <a:ext uri="{FF2B5EF4-FFF2-40B4-BE49-F238E27FC236}">
                <a16:creationId xmlns:a16="http://schemas.microsoft.com/office/drawing/2014/main" id="{9B97DC83-4F03-4C6E-AE4B-5A54A1072524}"/>
              </a:ext>
            </a:extLst>
          </p:cNvPr>
          <p:cNvSpPr/>
          <p:nvPr>
            <p:custDataLst>
              <p:tags r:id="rId2"/>
            </p:custDataLst>
          </p:nvPr>
        </p:nvSpPr>
        <p:spPr>
          <a:xfrm>
            <a:off x="239024" y="228232"/>
            <a:ext cx="11527039" cy="707886"/>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pic>
        <p:nvPicPr>
          <p:cNvPr id="4" name="Image 3"/>
          <p:cNvPicPr>
            <a:picLocks noChangeAspect="1"/>
          </p:cNvPicPr>
          <p:nvPr/>
        </p:nvPicPr>
        <p:blipFill>
          <a:blip r:embed="rId5"/>
          <a:stretch>
            <a:fillRect/>
          </a:stretch>
        </p:blipFill>
        <p:spPr>
          <a:xfrm>
            <a:off x="178343" y="2168986"/>
            <a:ext cx="8293921" cy="4572382"/>
          </a:xfrm>
          <a:prstGeom prst="rect">
            <a:avLst/>
          </a:prstGeom>
          <a:ln>
            <a:solidFill>
              <a:schemeClr val="bg1">
                <a:lumMod val="65000"/>
              </a:schemeClr>
            </a:solidFill>
            <a:prstDash val="sysDot"/>
          </a:ln>
        </p:spPr>
      </p:pic>
    </p:spTree>
    <p:extLst>
      <p:ext uri="{BB962C8B-B14F-4D97-AF65-F5344CB8AC3E}">
        <p14:creationId xmlns:p14="http://schemas.microsoft.com/office/powerpoint/2010/main" val="29425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851272-9B66-47F3-BAE5-E2FEA3E59654}"/>
              </a:ext>
            </a:extLst>
          </p:cNvPr>
          <p:cNvSpPr/>
          <p:nvPr>
            <p:custDataLst>
              <p:tags r:id="rId1"/>
            </p:custDataLst>
          </p:nvPr>
        </p:nvSpPr>
        <p:spPr>
          <a:xfrm>
            <a:off x="605937" y="431234"/>
            <a:ext cx="11223535" cy="830997"/>
          </a:xfrm>
          <a:prstGeom prst="rect">
            <a:avLst/>
          </a:prstGeom>
        </p:spPr>
        <p:txBody>
          <a:bodyPr wrap="square">
            <a:spAutoFit/>
          </a:bodyPr>
          <a:lstStyle/>
          <a:p>
            <a:pPr algn="ctr"/>
            <a:r>
              <a:rPr lang="fr-FR" sz="2400" b="1" dirty="0">
                <a:solidFill>
                  <a:schemeClr val="tx2"/>
                </a:solidFill>
                <a:latin typeface="Arial" panose="020B0604020202020204" pitchFamily="34" charset="0"/>
                <a:cs typeface="Arial" panose="020B0604020202020204" pitchFamily="34" charset="0"/>
              </a:rPr>
              <a:t>Thème 10.</a:t>
            </a:r>
          </a:p>
          <a:p>
            <a:pPr algn="ctr"/>
            <a:r>
              <a:rPr lang="fr-FR" sz="2400" b="1" dirty="0">
                <a:solidFill>
                  <a:schemeClr val="tx2"/>
                </a:solidFill>
                <a:latin typeface="Arial" panose="020B0604020202020204" pitchFamily="34" charset="0"/>
                <a:cs typeface="Arial" panose="020B0604020202020204" pitchFamily="34" charset="0"/>
              </a:rPr>
              <a:t>Voter : une affaire individuelle ou collective ?</a:t>
            </a:r>
          </a:p>
        </p:txBody>
      </p:sp>
      <p:sp>
        <p:nvSpPr>
          <p:cNvPr id="12" name="Rectangle 11">
            <a:extLst>
              <a:ext uri="{FF2B5EF4-FFF2-40B4-BE49-F238E27FC236}">
                <a16:creationId xmlns:a16="http://schemas.microsoft.com/office/drawing/2014/main" id="{31DB2A22-C9A5-4B7A-BB49-00E0CC4C071A}"/>
              </a:ext>
            </a:extLst>
          </p:cNvPr>
          <p:cNvSpPr/>
          <p:nvPr>
            <p:custDataLst>
              <p:tags r:id="rId2"/>
            </p:custDataLst>
          </p:nvPr>
        </p:nvSpPr>
        <p:spPr>
          <a:xfrm>
            <a:off x="640092" y="3284984"/>
            <a:ext cx="11223535" cy="1000274"/>
          </a:xfrm>
          <a:prstGeom prst="rect">
            <a:avLst/>
          </a:prstGeom>
          <a:noFill/>
          <a:ln>
            <a:solidFill>
              <a:schemeClr val="tx2"/>
            </a:solidFill>
            <a:prstDash val="sysDot"/>
          </a:ln>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 Problématique générale :</a:t>
            </a:r>
          </a:p>
          <a:p>
            <a:pPr marL="179388" algn="just">
              <a:spcBef>
                <a:spcPts val="600"/>
              </a:spcBef>
              <a:buClr>
                <a:srgbClr val="7030A0"/>
              </a:buClr>
            </a:pPr>
            <a:r>
              <a:rPr lang="fr-FR" dirty="0">
                <a:latin typeface="Arial" panose="020B0604020202020204" pitchFamily="34" charset="0"/>
                <a:cs typeface="Arial" panose="020B0604020202020204" pitchFamily="34" charset="0"/>
              </a:rPr>
              <a:t>Le vote (comme le non-vote) s’explique par des ressorts individuels, mais qui s’inscrivent dans des dynamiques sociales et sont donc sensibles à un certain nombre de variables socialement situées.</a:t>
            </a:r>
          </a:p>
        </p:txBody>
      </p:sp>
      <p:sp>
        <p:nvSpPr>
          <p:cNvPr id="13" name="ZoneTexte 10">
            <a:extLst>
              <a:ext uri="{FF2B5EF4-FFF2-40B4-BE49-F238E27FC236}">
                <a16:creationId xmlns:a16="http://schemas.microsoft.com/office/drawing/2014/main" id="{3151EF08-0E8F-4168-92D0-374BFD9C2E54}"/>
              </a:ext>
            </a:extLst>
          </p:cNvPr>
          <p:cNvSpPr txBox="1"/>
          <p:nvPr/>
        </p:nvSpPr>
        <p:spPr>
          <a:xfrm>
            <a:off x="641059" y="4610271"/>
            <a:ext cx="11223535" cy="1708160"/>
          </a:xfrm>
          <a:prstGeom prst="rect">
            <a:avLst/>
          </a:prstGeom>
          <a:solidFill>
            <a:srgbClr val="EDE2F6"/>
          </a:solid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2"/>
                </a:solidFill>
                <a:latin typeface="Arial" panose="020B0604020202020204" pitchFamily="34" charset="0"/>
                <a:cs typeface="Arial" panose="020B0604020202020204" pitchFamily="34" charset="0"/>
              </a:rPr>
              <a:t>⁞ </a:t>
            </a:r>
            <a:r>
              <a:rPr lang="fr-FR" dirty="0">
                <a:ln w="0"/>
                <a:latin typeface="Arial" panose="020B0604020202020204" pitchFamily="34" charset="0"/>
                <a:cs typeface="Arial" panose="020B0604020202020204" pitchFamily="34" charset="0"/>
              </a:rPr>
              <a:t>De manière sous-jacente, il apparaît que : </a:t>
            </a:r>
          </a:p>
          <a:p>
            <a:pPr marL="285750" indent="-196850">
              <a:spcBef>
                <a:spcPts val="600"/>
              </a:spcBef>
              <a:buFont typeface="Arial" panose="020B0604020202020204" pitchFamily="34" charset="0"/>
              <a:buChar char="•"/>
            </a:pPr>
            <a:r>
              <a:rPr lang="fr-FR" dirty="0">
                <a:ln w="0"/>
                <a:latin typeface="Arial" panose="020B0604020202020204" pitchFamily="34" charset="0"/>
                <a:cs typeface="Arial" panose="020B0604020202020204" pitchFamily="34" charset="0"/>
              </a:rPr>
              <a:t>L’affaiblissement des variables lourdes reflèterait un renforcement des aspects « individuels » aux dépens des aspects « collectifs ». </a:t>
            </a:r>
          </a:p>
          <a:p>
            <a:pPr marL="285750" indent="-196850">
              <a:spcBef>
                <a:spcPts val="600"/>
              </a:spcBef>
              <a:buFont typeface="Arial" panose="020B0604020202020204" pitchFamily="34" charset="0"/>
              <a:buChar char="•"/>
            </a:pPr>
            <a:r>
              <a:rPr lang="fr-FR" dirty="0">
                <a:ln w="0"/>
                <a:latin typeface="Arial" panose="020B0604020202020204" pitchFamily="34" charset="0"/>
                <a:cs typeface="Arial" panose="020B0604020202020204" pitchFamily="34" charset="0"/>
              </a:rPr>
              <a:t>L’analyse du vote est plutôt centrée sur l’explication de sa volatilité. </a:t>
            </a:r>
          </a:p>
          <a:p>
            <a:pPr marL="285750" indent="-196850">
              <a:spcBef>
                <a:spcPts val="600"/>
              </a:spcBef>
              <a:buFont typeface="Arial" panose="020B0604020202020204" pitchFamily="34" charset="0"/>
              <a:buChar char="•"/>
            </a:pPr>
            <a:r>
              <a:rPr lang="fr-FR" dirty="0">
                <a:ln w="0"/>
                <a:latin typeface="Arial" panose="020B0604020202020204" pitchFamily="34" charset="0"/>
                <a:cs typeface="Arial" panose="020B0604020202020204" pitchFamily="34" charset="0"/>
              </a:rPr>
              <a:t>Les déterminants classiques du vote sont évoqués essentiellement pour en signaler le déclin.</a:t>
            </a:r>
          </a:p>
        </p:txBody>
      </p:sp>
      <p:sp>
        <p:nvSpPr>
          <p:cNvPr id="5" name="Rectangle 4">
            <a:extLst>
              <a:ext uri="{FF2B5EF4-FFF2-40B4-BE49-F238E27FC236}">
                <a16:creationId xmlns:a16="http://schemas.microsoft.com/office/drawing/2014/main" id="{76851272-9B66-47F3-BAE5-E2FEA3E59654}"/>
              </a:ext>
            </a:extLst>
          </p:cNvPr>
          <p:cNvSpPr/>
          <p:nvPr>
            <p:custDataLst>
              <p:tags r:id="rId3"/>
            </p:custDataLst>
          </p:nvPr>
        </p:nvSpPr>
        <p:spPr>
          <a:xfrm>
            <a:off x="605937" y="1840236"/>
            <a:ext cx="9522512" cy="369332"/>
          </a:xfrm>
          <a:prstGeom prst="rect">
            <a:avLst/>
          </a:prstGeom>
        </p:spPr>
        <p:txBody>
          <a:bodyPr wrap="square">
            <a:spAutoFit/>
          </a:bodyPr>
          <a:lstStyle/>
          <a:p>
            <a:r>
              <a:rPr lang="fr-FR" b="1" dirty="0">
                <a:solidFill>
                  <a:schemeClr val="tx2"/>
                </a:solidFill>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L’un des deux nouveaux thèmes de Science politique du programme de première</a:t>
            </a:r>
          </a:p>
        </p:txBody>
      </p:sp>
      <p:sp>
        <p:nvSpPr>
          <p:cNvPr id="2" name="Rectangle 1"/>
          <p:cNvSpPr/>
          <p:nvPr/>
        </p:nvSpPr>
        <p:spPr>
          <a:xfrm>
            <a:off x="1127448" y="2236696"/>
            <a:ext cx="8568952" cy="723275"/>
          </a:xfrm>
          <a:prstGeom prst="rect">
            <a:avLst/>
          </a:prstGeom>
        </p:spPr>
        <p:txBody>
          <a:bodyPr wrap="square">
            <a:spAutoFit/>
          </a:bodyPr>
          <a:lstStyle/>
          <a:p>
            <a:pPr marL="285750" indent="-285750">
              <a:spcBef>
                <a:spcPts val="600"/>
              </a:spcBef>
              <a:buFont typeface="Arial" panose="020B0604020202020204" pitchFamily="34" charset="0"/>
              <a:buChar char="•"/>
            </a:pPr>
            <a:r>
              <a:rPr lang="fr-FR" i="1" dirty="0">
                <a:solidFill>
                  <a:srgbClr val="000000"/>
                </a:solidFill>
                <a:latin typeface="Arial" panose="020B0604020202020204" pitchFamily="34" charset="0"/>
                <a:cs typeface="Arial" panose="020B0604020202020204" pitchFamily="34" charset="0"/>
              </a:rPr>
              <a:t>Comment se forme et s’exprime l’opinion publique ?</a:t>
            </a:r>
          </a:p>
          <a:p>
            <a:pPr marL="285750" indent="-285750">
              <a:spcBef>
                <a:spcPts val="600"/>
              </a:spcBef>
              <a:buFont typeface="Arial" panose="020B0604020202020204" pitchFamily="34" charset="0"/>
              <a:buChar char="•"/>
            </a:pPr>
            <a:r>
              <a:rPr lang="fr-FR" i="1" dirty="0">
                <a:latin typeface="Arial" panose="020B0604020202020204" pitchFamily="34" charset="0"/>
                <a:cs typeface="Arial" panose="020B0604020202020204" pitchFamily="34" charset="0"/>
              </a:rPr>
              <a:t>Voter : une affaire individuelle ou collective ? </a:t>
            </a:r>
            <a:r>
              <a:rPr lang="fr-FR"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923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5654" y="1923334"/>
            <a:ext cx="4413363" cy="369332"/>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La participation aux scrutins de 2017</a:t>
            </a:r>
          </a:p>
        </p:txBody>
      </p:sp>
      <p:sp>
        <p:nvSpPr>
          <p:cNvPr id="3" name="Rectangle 2"/>
          <p:cNvSpPr/>
          <p:nvPr/>
        </p:nvSpPr>
        <p:spPr>
          <a:xfrm>
            <a:off x="9066033" y="5166844"/>
            <a:ext cx="3072682" cy="1323439"/>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Source : </a:t>
            </a:r>
            <a:r>
              <a:rPr lang="fr-FR" sz="1600" dirty="0">
                <a:latin typeface="Arial" panose="020B0604020202020204" pitchFamily="34" charset="0"/>
                <a:cs typeface="Arial" panose="020B0604020202020204" pitchFamily="34" charset="0"/>
                <a:hlinkClick r:id="rId4"/>
              </a:rPr>
              <a:t>Élections présidentielle et législatives de 2017 : neuf inscrits sur dix ont voté à au moins un tour de scrutin</a:t>
            </a:r>
            <a:r>
              <a:rPr lang="fr-FR" sz="1600" dirty="0">
                <a:latin typeface="Arial" panose="020B0604020202020204" pitchFamily="34" charset="0"/>
                <a:cs typeface="Arial" panose="020B0604020202020204" pitchFamily="34" charset="0"/>
              </a:rPr>
              <a:t>, Insee Première n° 1670, 19/10/2017</a:t>
            </a:r>
          </a:p>
        </p:txBody>
      </p:sp>
      <p:sp>
        <p:nvSpPr>
          <p:cNvPr id="15" name="ZoneTexte 10">
            <a:extLst>
              <a:ext uri="{FF2B5EF4-FFF2-40B4-BE49-F238E27FC236}">
                <a16:creationId xmlns:a16="http://schemas.microsoft.com/office/drawing/2014/main" id="{3151EF08-0E8F-4168-92D0-374BFD9C2E54}"/>
              </a:ext>
            </a:extLst>
          </p:cNvPr>
          <p:cNvSpPr txBox="1"/>
          <p:nvPr/>
        </p:nvSpPr>
        <p:spPr>
          <a:xfrm>
            <a:off x="8950162" y="2652129"/>
            <a:ext cx="2974949" cy="1831271"/>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dirty="0">
                <a:latin typeface="Arial" panose="020B0604020202020204" pitchFamily="34" charset="0"/>
                <a:cs typeface="Arial" panose="020B0604020202020204" pitchFamily="34" charset="0"/>
              </a:rPr>
              <a:t>35,5 % des inscrits ont voté aux 2 tours de la présidentielle et des législatives de 2017.</a:t>
            </a:r>
          </a:p>
          <a:p>
            <a:pPr>
              <a:spcBef>
                <a:spcPts val="600"/>
              </a:spcBef>
              <a:buClr>
                <a:srgbClr val="7030A0"/>
              </a:buClr>
            </a:pPr>
            <a:r>
              <a:rPr lang="fr-FR" b="1" dirty="0">
                <a:latin typeface="Arial" panose="020B0604020202020204" pitchFamily="34" charset="0"/>
                <a:cs typeface="Arial" panose="020B0604020202020204" pitchFamily="34" charset="0"/>
              </a:rPr>
              <a:t>Vote intermittent : </a:t>
            </a:r>
            <a:r>
              <a:rPr lang="fr-FR" dirty="0">
                <a:latin typeface="Arial" panose="020B0604020202020204" pitchFamily="34" charset="0"/>
                <a:cs typeface="Arial" panose="020B0604020202020204" pitchFamily="34" charset="0"/>
              </a:rPr>
              <a:t>51% des inscrits.</a:t>
            </a:r>
          </a:p>
        </p:txBody>
      </p:sp>
      <p:sp>
        <p:nvSpPr>
          <p:cNvPr id="13" name="Rectangle 12">
            <a:extLst>
              <a:ext uri="{FF2B5EF4-FFF2-40B4-BE49-F238E27FC236}">
                <a16:creationId xmlns:a16="http://schemas.microsoft.com/office/drawing/2014/main" id="{FDBDCA78-E826-4B35-9EAF-8A3B6E829E70}"/>
              </a:ext>
            </a:extLst>
          </p:cNvPr>
          <p:cNvSpPr/>
          <p:nvPr>
            <p:custDataLst>
              <p:tags r:id="rId1"/>
            </p:custDataLst>
          </p:nvPr>
        </p:nvSpPr>
        <p:spPr>
          <a:xfrm>
            <a:off x="194504" y="1112479"/>
            <a:ext cx="11676062" cy="723275"/>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3 : </a:t>
            </a:r>
            <a:r>
              <a:rPr lang="fr-FR" dirty="0">
                <a:solidFill>
                  <a:schemeClr val="tx2"/>
                </a:solidFill>
                <a:latin typeface="Arial" panose="020B0604020202020204" pitchFamily="34" charset="0"/>
                <a:cs typeface="Arial" panose="020B0604020202020204" pitchFamily="34" charset="0"/>
              </a:rPr>
              <a:t>être capable de caractériser </a:t>
            </a:r>
            <a:r>
              <a:rPr lang="fr-FR" b="1" dirty="0">
                <a:solidFill>
                  <a:schemeClr val="tx2"/>
                </a:solidFill>
                <a:latin typeface="Arial" panose="020B0604020202020204" pitchFamily="34" charset="0"/>
                <a:cs typeface="Arial" panose="020B0604020202020204" pitchFamily="34" charset="0"/>
              </a:rPr>
              <a:t>la hausse de l’abstention</a:t>
            </a:r>
          </a:p>
          <a:p>
            <a:pPr marL="285750" indent="-285750">
              <a:spcBef>
                <a:spcPts val="6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Poids du vote intermittent</a:t>
            </a:r>
          </a:p>
        </p:txBody>
      </p:sp>
      <p:sp>
        <p:nvSpPr>
          <p:cNvPr id="14" name="Rectangle 13">
            <a:extLst>
              <a:ext uri="{FF2B5EF4-FFF2-40B4-BE49-F238E27FC236}">
                <a16:creationId xmlns:a16="http://schemas.microsoft.com/office/drawing/2014/main" id="{9B97DC83-4F03-4C6E-AE4B-5A54A1072524}"/>
              </a:ext>
            </a:extLst>
          </p:cNvPr>
          <p:cNvSpPr/>
          <p:nvPr>
            <p:custDataLst>
              <p:tags r:id="rId2"/>
            </p:custDataLst>
          </p:nvPr>
        </p:nvSpPr>
        <p:spPr>
          <a:xfrm>
            <a:off x="239025" y="228232"/>
            <a:ext cx="11686086" cy="707886"/>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graphicFrame>
        <p:nvGraphicFramePr>
          <p:cNvPr id="4" name="Tableau 3"/>
          <p:cNvGraphicFramePr>
            <a:graphicFrameLocks noGrp="1"/>
          </p:cNvGraphicFramePr>
          <p:nvPr>
            <p:extLst>
              <p:ext uri="{D42A27DB-BD31-4B8C-83A1-F6EECF244321}">
                <p14:modId xmlns:p14="http://schemas.microsoft.com/office/powerpoint/2010/main" val="1750801103"/>
              </p:ext>
            </p:extLst>
          </p:nvPr>
        </p:nvGraphicFramePr>
        <p:xfrm>
          <a:off x="239025" y="2292664"/>
          <a:ext cx="8647010" cy="3547285"/>
        </p:xfrm>
        <a:graphic>
          <a:graphicData uri="http://schemas.openxmlformats.org/drawingml/2006/table">
            <a:tbl>
              <a:tblPr firstRow="1" bandRow="1">
                <a:tableStyleId>{5C22544A-7EE6-4342-B048-85BDC9FD1C3A}</a:tableStyleId>
              </a:tblPr>
              <a:tblGrid>
                <a:gridCol w="1837285">
                  <a:extLst>
                    <a:ext uri="{9D8B030D-6E8A-4147-A177-3AD203B41FA5}">
                      <a16:colId xmlns:a16="http://schemas.microsoft.com/office/drawing/2014/main" val="20000"/>
                    </a:ext>
                  </a:extLst>
                </a:gridCol>
                <a:gridCol w="1361945">
                  <a:extLst>
                    <a:ext uri="{9D8B030D-6E8A-4147-A177-3AD203B41FA5}">
                      <a16:colId xmlns:a16="http://schemas.microsoft.com/office/drawing/2014/main" val="20001"/>
                    </a:ext>
                  </a:extLst>
                </a:gridCol>
                <a:gridCol w="1361945">
                  <a:extLst>
                    <a:ext uri="{9D8B030D-6E8A-4147-A177-3AD203B41FA5}">
                      <a16:colId xmlns:a16="http://schemas.microsoft.com/office/drawing/2014/main" val="20002"/>
                    </a:ext>
                  </a:extLst>
                </a:gridCol>
                <a:gridCol w="1361945">
                  <a:extLst>
                    <a:ext uri="{9D8B030D-6E8A-4147-A177-3AD203B41FA5}">
                      <a16:colId xmlns:a16="http://schemas.microsoft.com/office/drawing/2014/main" val="20003"/>
                    </a:ext>
                  </a:extLst>
                </a:gridCol>
                <a:gridCol w="1361945">
                  <a:extLst>
                    <a:ext uri="{9D8B030D-6E8A-4147-A177-3AD203B41FA5}">
                      <a16:colId xmlns:a16="http://schemas.microsoft.com/office/drawing/2014/main" val="20004"/>
                    </a:ext>
                  </a:extLst>
                </a:gridCol>
                <a:gridCol w="1361945">
                  <a:extLst>
                    <a:ext uri="{9D8B030D-6E8A-4147-A177-3AD203B41FA5}">
                      <a16:colId xmlns:a16="http://schemas.microsoft.com/office/drawing/2014/main" val="20005"/>
                    </a:ext>
                  </a:extLst>
                </a:gridCol>
              </a:tblGrid>
              <a:tr h="386338">
                <a:tc>
                  <a:txBody>
                    <a:bodyPr/>
                    <a:lstStyle/>
                    <a:p>
                      <a:pPr algn="ctr"/>
                      <a:endParaRPr lang="fr-FR" sz="1700" dirty="0">
                        <a:latin typeface="Arial" panose="020B0604020202020204" pitchFamily="34" charset="0"/>
                        <a:cs typeface="Arial" panose="020B0604020202020204" pitchFamily="34" charset="0"/>
                      </a:endParaRPr>
                    </a:p>
                  </a:txBody>
                  <a:tcPr>
                    <a:solidFill>
                      <a:srgbClr val="AE78D6"/>
                    </a:solidFill>
                  </a:tcPr>
                </a:tc>
                <a:tc gridSpan="5">
                  <a:txBody>
                    <a:bodyPr/>
                    <a:lstStyle/>
                    <a:p>
                      <a:pPr algn="ctr"/>
                      <a:r>
                        <a:rPr lang="fr-FR" sz="1700" dirty="0">
                          <a:latin typeface="Arial" panose="020B0604020202020204" pitchFamily="34" charset="0"/>
                          <a:cs typeface="Arial" panose="020B0604020202020204" pitchFamily="34" charset="0"/>
                        </a:rPr>
                        <a:t>Participation aux législatives</a:t>
                      </a:r>
                    </a:p>
                  </a:txBody>
                  <a:tcPr anchor="ctr">
                    <a:solidFill>
                      <a:srgbClr val="AE78D6"/>
                    </a:solidFill>
                  </a:tcPr>
                </a:tc>
                <a:tc hMerge="1">
                  <a:txBody>
                    <a:bodyPr/>
                    <a:lstStyle/>
                    <a:p>
                      <a:pPr algn="ctr"/>
                      <a:endParaRPr lang="fr-FR" sz="1600" dirty="0">
                        <a:latin typeface="Arial" panose="020B0604020202020204" pitchFamily="34" charset="0"/>
                        <a:cs typeface="Arial" panose="020B0604020202020204" pitchFamily="34" charset="0"/>
                      </a:endParaRPr>
                    </a:p>
                  </a:txBody>
                  <a:tcPr anchor="ctr"/>
                </a:tc>
                <a:tc hMerge="1">
                  <a:txBody>
                    <a:bodyPr/>
                    <a:lstStyle/>
                    <a:p>
                      <a:pPr algn="ctr"/>
                      <a:endParaRPr lang="fr-FR" sz="1600" dirty="0">
                        <a:latin typeface="Arial" panose="020B0604020202020204" pitchFamily="34" charset="0"/>
                        <a:cs typeface="Arial" panose="020B0604020202020204" pitchFamily="34" charset="0"/>
                      </a:endParaRPr>
                    </a:p>
                  </a:txBody>
                  <a:tcPr anchor="ctr"/>
                </a:tc>
                <a:tc hMerge="1">
                  <a:txBody>
                    <a:bodyPr/>
                    <a:lstStyle/>
                    <a:p>
                      <a:pPr algn="ctr"/>
                      <a:endParaRPr lang="fr-FR" sz="1600" dirty="0">
                        <a:latin typeface="Arial" panose="020B0604020202020204" pitchFamily="34" charset="0"/>
                        <a:cs typeface="Arial" panose="020B0604020202020204" pitchFamily="34" charset="0"/>
                      </a:endParaRPr>
                    </a:p>
                  </a:txBody>
                  <a:tcPr anchor="ctr"/>
                </a:tc>
                <a:tc hMerge="1">
                  <a:txBody>
                    <a:bodyPr/>
                    <a:lstStyle/>
                    <a:p>
                      <a:pPr algn="ctr"/>
                      <a:endParaRPr lang="fr-FR"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667311">
                <a:tc>
                  <a:txBody>
                    <a:bodyPr/>
                    <a:lstStyle/>
                    <a:p>
                      <a:pPr algn="ctr"/>
                      <a:r>
                        <a:rPr lang="fr-FR" sz="1700" b="1" dirty="0">
                          <a:latin typeface="Arial" panose="020B0604020202020204" pitchFamily="34" charset="0"/>
                          <a:cs typeface="Arial" panose="020B0604020202020204" pitchFamily="34" charset="0"/>
                        </a:rPr>
                        <a:t>Participation à la présidentielle</a:t>
                      </a:r>
                    </a:p>
                  </a:txBody>
                  <a:tcPr anchor="ctr">
                    <a:solidFill>
                      <a:srgbClr val="EDE2F6"/>
                    </a:solidFill>
                  </a:tcPr>
                </a:tc>
                <a:tc>
                  <a:txBody>
                    <a:bodyPr/>
                    <a:lstStyle/>
                    <a:p>
                      <a:pPr algn="ctr"/>
                      <a:r>
                        <a:rPr lang="fr-FR" sz="1700" dirty="0">
                          <a:latin typeface="Arial" panose="020B0604020202020204" pitchFamily="34" charset="0"/>
                          <a:cs typeface="Arial" panose="020B0604020202020204" pitchFamily="34" charset="0"/>
                        </a:rPr>
                        <a:t>A tous les tours</a:t>
                      </a:r>
                    </a:p>
                  </a:txBody>
                  <a:tcPr anchor="ctr">
                    <a:solidFill>
                      <a:srgbClr val="EDE2F6"/>
                    </a:solidFill>
                  </a:tcPr>
                </a:tc>
                <a:tc>
                  <a:txBody>
                    <a:bodyPr/>
                    <a:lstStyle/>
                    <a:p>
                      <a:pPr algn="ctr"/>
                      <a:r>
                        <a:rPr lang="fr-FR" sz="1700" dirty="0">
                          <a:latin typeface="Arial" panose="020B0604020202020204" pitchFamily="34" charset="0"/>
                          <a:cs typeface="Arial" panose="020B0604020202020204" pitchFamily="34" charset="0"/>
                        </a:rPr>
                        <a:t>Au 1</a:t>
                      </a:r>
                      <a:r>
                        <a:rPr lang="fr-FR" sz="1700" baseline="30000" dirty="0">
                          <a:latin typeface="Arial" panose="020B0604020202020204" pitchFamily="34" charset="0"/>
                          <a:cs typeface="Arial" panose="020B0604020202020204" pitchFamily="34" charset="0"/>
                        </a:rPr>
                        <a:t>er</a:t>
                      </a:r>
                      <a:r>
                        <a:rPr lang="fr-FR" sz="1700" dirty="0">
                          <a:latin typeface="Arial" panose="020B0604020202020204" pitchFamily="34" charset="0"/>
                          <a:cs typeface="Arial" panose="020B0604020202020204" pitchFamily="34" charset="0"/>
                        </a:rPr>
                        <a:t> tour seulement</a:t>
                      </a:r>
                    </a:p>
                  </a:txBody>
                  <a:tcPr anchor="ctr">
                    <a:solidFill>
                      <a:srgbClr val="EDE2F6"/>
                    </a:solidFill>
                  </a:tcPr>
                </a:tc>
                <a:tc>
                  <a:txBody>
                    <a:bodyPr/>
                    <a:lstStyle/>
                    <a:p>
                      <a:pPr algn="ctr"/>
                      <a:r>
                        <a:rPr lang="fr-FR" sz="1700" dirty="0">
                          <a:latin typeface="Arial" panose="020B0604020202020204" pitchFamily="34" charset="0"/>
                          <a:cs typeface="Arial" panose="020B0604020202020204" pitchFamily="34" charset="0"/>
                        </a:rPr>
                        <a:t>Au 2</a:t>
                      </a:r>
                      <a:r>
                        <a:rPr lang="fr-FR" sz="1700" baseline="30000" dirty="0">
                          <a:latin typeface="Arial" panose="020B0604020202020204" pitchFamily="34" charset="0"/>
                          <a:cs typeface="Arial" panose="020B0604020202020204" pitchFamily="34" charset="0"/>
                        </a:rPr>
                        <a:t>e</a:t>
                      </a:r>
                      <a:r>
                        <a:rPr lang="fr-FR" sz="1700" dirty="0">
                          <a:latin typeface="Arial" panose="020B0604020202020204" pitchFamily="34" charset="0"/>
                          <a:cs typeface="Arial" panose="020B0604020202020204" pitchFamily="34" charset="0"/>
                        </a:rPr>
                        <a:t> tour seulement</a:t>
                      </a:r>
                    </a:p>
                  </a:txBody>
                  <a:tcPr anchor="ctr">
                    <a:solidFill>
                      <a:srgbClr val="EDE2F6"/>
                    </a:solidFill>
                  </a:tcPr>
                </a:tc>
                <a:tc>
                  <a:txBody>
                    <a:bodyPr/>
                    <a:lstStyle/>
                    <a:p>
                      <a:pPr algn="ctr"/>
                      <a:r>
                        <a:rPr lang="fr-FR" sz="1700" dirty="0">
                          <a:latin typeface="Arial" panose="020B0604020202020204" pitchFamily="34" charset="0"/>
                          <a:cs typeface="Arial" panose="020B0604020202020204" pitchFamily="34" charset="0"/>
                        </a:rPr>
                        <a:t>Aucun</a:t>
                      </a:r>
                    </a:p>
                  </a:txBody>
                  <a:tcPr anchor="ctr">
                    <a:solidFill>
                      <a:srgbClr val="EDE2F6"/>
                    </a:solidFill>
                  </a:tcPr>
                </a:tc>
                <a:tc>
                  <a:txBody>
                    <a:bodyPr/>
                    <a:lstStyle/>
                    <a:p>
                      <a:pPr algn="ctr"/>
                      <a:r>
                        <a:rPr lang="fr-FR" sz="1700" dirty="0">
                          <a:latin typeface="Arial" panose="020B0604020202020204" pitchFamily="34" charset="0"/>
                          <a:cs typeface="Arial" panose="020B0604020202020204" pitchFamily="34" charset="0"/>
                        </a:rPr>
                        <a:t>total</a:t>
                      </a:r>
                    </a:p>
                  </a:txBody>
                  <a:tcPr anchor="ctr">
                    <a:solidFill>
                      <a:srgbClr val="EDE2F6"/>
                    </a:solidFill>
                  </a:tcPr>
                </a:tc>
                <a:extLst>
                  <a:ext uri="{0D108BD9-81ED-4DB2-BD59-A6C34878D82A}">
                    <a16:rowId xmlns:a16="http://schemas.microsoft.com/office/drawing/2014/main" val="10001"/>
                  </a:ext>
                </a:extLst>
              </a:tr>
              <a:tr h="386338">
                <a:tc>
                  <a:txBody>
                    <a:bodyPr/>
                    <a:lstStyle/>
                    <a:p>
                      <a:r>
                        <a:rPr lang="fr-FR" sz="1700" dirty="0">
                          <a:latin typeface="Arial" panose="020B0604020202020204" pitchFamily="34" charset="0"/>
                          <a:cs typeface="Arial" panose="020B0604020202020204" pitchFamily="34" charset="0"/>
                        </a:rPr>
                        <a:t>A tous les tours</a:t>
                      </a:r>
                    </a:p>
                  </a:txBody>
                  <a:tcPr anchor="ctr"/>
                </a:tc>
                <a:tc>
                  <a:txBody>
                    <a:bodyPr/>
                    <a:lstStyle/>
                    <a:p>
                      <a:pPr algn="ctr"/>
                      <a:r>
                        <a:rPr lang="fr-FR" sz="1700" dirty="0">
                          <a:latin typeface="Arial" panose="020B0604020202020204" pitchFamily="34" charset="0"/>
                          <a:cs typeface="Arial" panose="020B0604020202020204" pitchFamily="34" charset="0"/>
                        </a:rPr>
                        <a:t>35,5</a:t>
                      </a:r>
                    </a:p>
                  </a:txBody>
                  <a:tcPr anchor="ctr"/>
                </a:tc>
                <a:tc>
                  <a:txBody>
                    <a:bodyPr/>
                    <a:lstStyle/>
                    <a:p>
                      <a:pPr algn="ctr"/>
                      <a:r>
                        <a:rPr lang="fr-FR" sz="1700" i="1" dirty="0">
                          <a:latin typeface="Arial" panose="020B0604020202020204" pitchFamily="34" charset="0"/>
                          <a:cs typeface="Arial" panose="020B0604020202020204" pitchFamily="34" charset="0"/>
                        </a:rPr>
                        <a:t>11,2</a:t>
                      </a:r>
                    </a:p>
                  </a:txBody>
                  <a:tcPr anchor="ctr"/>
                </a:tc>
                <a:tc>
                  <a:txBody>
                    <a:bodyPr/>
                    <a:lstStyle/>
                    <a:p>
                      <a:pPr algn="ctr"/>
                      <a:r>
                        <a:rPr lang="fr-FR" sz="1700" i="1" dirty="0">
                          <a:latin typeface="Arial" panose="020B0604020202020204" pitchFamily="34" charset="0"/>
                          <a:cs typeface="Arial" panose="020B0604020202020204" pitchFamily="34" charset="0"/>
                        </a:rPr>
                        <a:t>5,7</a:t>
                      </a:r>
                    </a:p>
                  </a:txBody>
                  <a:tcPr anchor="ctr"/>
                </a:tc>
                <a:tc>
                  <a:txBody>
                    <a:bodyPr/>
                    <a:lstStyle/>
                    <a:p>
                      <a:pPr algn="ctr"/>
                      <a:r>
                        <a:rPr lang="fr-FR" sz="1700" i="1" dirty="0">
                          <a:latin typeface="Arial" panose="020B0604020202020204" pitchFamily="34" charset="0"/>
                          <a:cs typeface="Arial" panose="020B0604020202020204" pitchFamily="34" charset="0"/>
                        </a:rPr>
                        <a:t>20,4</a:t>
                      </a:r>
                    </a:p>
                  </a:txBody>
                  <a:tcPr anchor="ctr"/>
                </a:tc>
                <a:tc>
                  <a:txBody>
                    <a:bodyPr/>
                    <a:lstStyle/>
                    <a:p>
                      <a:pPr algn="ctr"/>
                      <a:r>
                        <a:rPr lang="fr-FR" sz="1700" b="1" dirty="0">
                          <a:latin typeface="Arial" panose="020B0604020202020204" pitchFamily="34" charset="0"/>
                          <a:cs typeface="Arial" panose="020B0604020202020204" pitchFamily="34" charset="0"/>
                        </a:rPr>
                        <a:t>72,7</a:t>
                      </a:r>
                    </a:p>
                  </a:txBody>
                  <a:tcPr anchor="ctr"/>
                </a:tc>
                <a:extLst>
                  <a:ext uri="{0D108BD9-81ED-4DB2-BD59-A6C34878D82A}">
                    <a16:rowId xmlns:a16="http://schemas.microsoft.com/office/drawing/2014/main" val="10002"/>
                  </a:ext>
                </a:extLst>
              </a:tr>
              <a:tr h="667311">
                <a:tc>
                  <a:txBody>
                    <a:bodyPr/>
                    <a:lstStyle/>
                    <a:p>
                      <a:r>
                        <a:rPr lang="fr-FR" sz="1700" dirty="0">
                          <a:latin typeface="Arial" panose="020B0604020202020204" pitchFamily="34" charset="0"/>
                          <a:cs typeface="Arial" panose="020B0604020202020204" pitchFamily="34" charset="0"/>
                        </a:rPr>
                        <a:t>Au 1</a:t>
                      </a:r>
                      <a:r>
                        <a:rPr lang="fr-FR" sz="1700" baseline="30000" dirty="0">
                          <a:latin typeface="Arial" panose="020B0604020202020204" pitchFamily="34" charset="0"/>
                          <a:cs typeface="Arial" panose="020B0604020202020204" pitchFamily="34" charset="0"/>
                        </a:rPr>
                        <a:t>er</a:t>
                      </a:r>
                      <a:r>
                        <a:rPr lang="fr-FR" sz="1700" dirty="0">
                          <a:latin typeface="Arial" panose="020B0604020202020204" pitchFamily="34" charset="0"/>
                          <a:cs typeface="Arial" panose="020B0604020202020204" pitchFamily="34" charset="0"/>
                        </a:rPr>
                        <a:t> tour seulement</a:t>
                      </a:r>
                    </a:p>
                  </a:txBody>
                  <a:tcPr anchor="ctr">
                    <a:solidFill>
                      <a:srgbClr val="EDE2F6"/>
                    </a:solidFill>
                  </a:tcPr>
                </a:tc>
                <a:tc>
                  <a:txBody>
                    <a:bodyPr/>
                    <a:lstStyle/>
                    <a:p>
                      <a:pPr algn="ctr"/>
                      <a:r>
                        <a:rPr lang="fr-FR" sz="1700" i="1" dirty="0">
                          <a:latin typeface="Arial" panose="020B0604020202020204" pitchFamily="34" charset="0"/>
                          <a:cs typeface="Arial" panose="020B0604020202020204" pitchFamily="34" charset="0"/>
                        </a:rPr>
                        <a:t>1,5</a:t>
                      </a:r>
                    </a:p>
                  </a:txBody>
                  <a:tcPr anchor="ctr">
                    <a:solidFill>
                      <a:srgbClr val="EDE2F6"/>
                    </a:solidFill>
                  </a:tcPr>
                </a:tc>
                <a:tc>
                  <a:txBody>
                    <a:bodyPr/>
                    <a:lstStyle/>
                    <a:p>
                      <a:pPr algn="ctr"/>
                      <a:r>
                        <a:rPr lang="fr-FR" sz="1700" i="1" dirty="0">
                          <a:latin typeface="Arial" panose="020B0604020202020204" pitchFamily="34" charset="0"/>
                          <a:cs typeface="Arial" panose="020B0604020202020204" pitchFamily="34" charset="0"/>
                        </a:rPr>
                        <a:t>1,2</a:t>
                      </a:r>
                    </a:p>
                  </a:txBody>
                  <a:tcPr anchor="ctr">
                    <a:solidFill>
                      <a:srgbClr val="EDE2F6"/>
                    </a:solidFill>
                  </a:tcPr>
                </a:tc>
                <a:tc>
                  <a:txBody>
                    <a:bodyPr/>
                    <a:lstStyle/>
                    <a:p>
                      <a:pPr algn="ctr"/>
                      <a:r>
                        <a:rPr lang="fr-FR" sz="1700" i="1" dirty="0">
                          <a:latin typeface="Arial" panose="020B0604020202020204" pitchFamily="34" charset="0"/>
                          <a:cs typeface="Arial" panose="020B0604020202020204" pitchFamily="34" charset="0"/>
                        </a:rPr>
                        <a:t>0,4</a:t>
                      </a:r>
                    </a:p>
                  </a:txBody>
                  <a:tcPr anchor="ctr">
                    <a:solidFill>
                      <a:srgbClr val="EDE2F6"/>
                    </a:solidFill>
                  </a:tcPr>
                </a:tc>
                <a:tc>
                  <a:txBody>
                    <a:bodyPr/>
                    <a:lstStyle/>
                    <a:p>
                      <a:pPr algn="ctr"/>
                      <a:r>
                        <a:rPr lang="fr-FR" sz="1700" i="1" dirty="0">
                          <a:latin typeface="Arial" panose="020B0604020202020204" pitchFamily="34" charset="0"/>
                          <a:cs typeface="Arial" panose="020B0604020202020204" pitchFamily="34" charset="0"/>
                        </a:rPr>
                        <a:t>4,6</a:t>
                      </a:r>
                    </a:p>
                  </a:txBody>
                  <a:tcPr anchor="ctr">
                    <a:solidFill>
                      <a:srgbClr val="EDE2F6"/>
                    </a:solidFill>
                  </a:tcPr>
                </a:tc>
                <a:tc>
                  <a:txBody>
                    <a:bodyPr/>
                    <a:lstStyle/>
                    <a:p>
                      <a:pPr algn="ctr"/>
                      <a:r>
                        <a:rPr lang="fr-FR" sz="1700" b="1" dirty="0">
                          <a:latin typeface="Arial" panose="020B0604020202020204" pitchFamily="34" charset="0"/>
                          <a:cs typeface="Arial" panose="020B0604020202020204" pitchFamily="34" charset="0"/>
                        </a:rPr>
                        <a:t>7,8</a:t>
                      </a:r>
                    </a:p>
                  </a:txBody>
                  <a:tcPr anchor="ctr">
                    <a:solidFill>
                      <a:srgbClr val="EDE2F6"/>
                    </a:solidFill>
                  </a:tcPr>
                </a:tc>
                <a:extLst>
                  <a:ext uri="{0D108BD9-81ED-4DB2-BD59-A6C34878D82A}">
                    <a16:rowId xmlns:a16="http://schemas.microsoft.com/office/drawing/2014/main" val="10003"/>
                  </a:ext>
                </a:extLst>
              </a:tr>
              <a:tr h="667311">
                <a:tc>
                  <a:txBody>
                    <a:bodyPr/>
                    <a:lstStyle/>
                    <a:p>
                      <a:r>
                        <a:rPr lang="fr-FR" sz="1700" dirty="0">
                          <a:latin typeface="Arial" panose="020B0604020202020204" pitchFamily="34" charset="0"/>
                          <a:cs typeface="Arial" panose="020B0604020202020204" pitchFamily="34" charset="0"/>
                        </a:rPr>
                        <a:t>Au 2</a:t>
                      </a:r>
                      <a:r>
                        <a:rPr lang="fr-FR" sz="1700" baseline="30000" dirty="0">
                          <a:latin typeface="Arial" panose="020B0604020202020204" pitchFamily="34" charset="0"/>
                          <a:cs typeface="Arial" panose="020B0604020202020204" pitchFamily="34" charset="0"/>
                        </a:rPr>
                        <a:t>e</a:t>
                      </a:r>
                      <a:r>
                        <a:rPr lang="fr-FR" sz="1700" baseline="0" dirty="0">
                          <a:latin typeface="Arial" panose="020B0604020202020204" pitchFamily="34" charset="0"/>
                          <a:cs typeface="Arial" panose="020B0604020202020204" pitchFamily="34" charset="0"/>
                        </a:rPr>
                        <a:t> tour seulement</a:t>
                      </a:r>
                      <a:endParaRPr lang="fr-FR" sz="1700" dirty="0">
                        <a:latin typeface="Arial" panose="020B0604020202020204" pitchFamily="34" charset="0"/>
                        <a:cs typeface="Arial" panose="020B0604020202020204" pitchFamily="34" charset="0"/>
                      </a:endParaRPr>
                    </a:p>
                  </a:txBody>
                  <a:tcPr anchor="ctr"/>
                </a:tc>
                <a:tc>
                  <a:txBody>
                    <a:bodyPr/>
                    <a:lstStyle/>
                    <a:p>
                      <a:pPr algn="ctr"/>
                      <a:r>
                        <a:rPr lang="fr-FR" sz="1700" i="1" dirty="0">
                          <a:latin typeface="Arial" panose="020B0604020202020204" pitchFamily="34" charset="0"/>
                          <a:cs typeface="Arial" panose="020B0604020202020204" pitchFamily="34" charset="0"/>
                        </a:rPr>
                        <a:t>1,0</a:t>
                      </a:r>
                    </a:p>
                  </a:txBody>
                  <a:tcPr anchor="ctr"/>
                </a:tc>
                <a:tc>
                  <a:txBody>
                    <a:bodyPr/>
                    <a:lstStyle/>
                    <a:p>
                      <a:pPr algn="ctr"/>
                      <a:r>
                        <a:rPr lang="fr-FR" sz="1700" i="1" dirty="0">
                          <a:latin typeface="Arial" panose="020B0604020202020204" pitchFamily="34" charset="0"/>
                          <a:cs typeface="Arial" panose="020B0604020202020204" pitchFamily="34" charset="0"/>
                        </a:rPr>
                        <a:t>0,6</a:t>
                      </a:r>
                    </a:p>
                  </a:txBody>
                  <a:tcPr anchor="ctr"/>
                </a:tc>
                <a:tc>
                  <a:txBody>
                    <a:bodyPr/>
                    <a:lstStyle/>
                    <a:p>
                      <a:pPr algn="ctr"/>
                      <a:r>
                        <a:rPr lang="fr-FR" sz="1700" i="1" dirty="0">
                          <a:latin typeface="Arial" panose="020B0604020202020204" pitchFamily="34" charset="0"/>
                          <a:cs typeface="Arial" panose="020B0604020202020204" pitchFamily="34" charset="0"/>
                        </a:rPr>
                        <a:t>0,5</a:t>
                      </a:r>
                    </a:p>
                  </a:txBody>
                  <a:tcPr anchor="ctr"/>
                </a:tc>
                <a:tc>
                  <a:txBody>
                    <a:bodyPr/>
                    <a:lstStyle/>
                    <a:p>
                      <a:pPr algn="ctr"/>
                      <a:r>
                        <a:rPr lang="fr-FR" sz="1700" i="1" dirty="0">
                          <a:latin typeface="Arial" panose="020B0604020202020204" pitchFamily="34" charset="0"/>
                          <a:cs typeface="Arial" panose="020B0604020202020204" pitchFamily="34" charset="0"/>
                        </a:rPr>
                        <a:t>2,8</a:t>
                      </a:r>
                    </a:p>
                  </a:txBody>
                  <a:tcPr anchor="ctr"/>
                </a:tc>
                <a:tc>
                  <a:txBody>
                    <a:bodyPr/>
                    <a:lstStyle/>
                    <a:p>
                      <a:pPr algn="ctr"/>
                      <a:r>
                        <a:rPr lang="fr-FR" sz="1700" b="1" dirty="0">
                          <a:latin typeface="Arial" panose="020B0604020202020204" pitchFamily="34" charset="0"/>
                          <a:cs typeface="Arial" panose="020B0604020202020204" pitchFamily="34" charset="0"/>
                        </a:rPr>
                        <a:t>4,8</a:t>
                      </a:r>
                    </a:p>
                  </a:txBody>
                  <a:tcPr anchor="ctr"/>
                </a:tc>
                <a:extLst>
                  <a:ext uri="{0D108BD9-81ED-4DB2-BD59-A6C34878D82A}">
                    <a16:rowId xmlns:a16="http://schemas.microsoft.com/office/drawing/2014/main" val="10004"/>
                  </a:ext>
                </a:extLst>
              </a:tr>
              <a:tr h="386338">
                <a:tc>
                  <a:txBody>
                    <a:bodyPr/>
                    <a:lstStyle/>
                    <a:p>
                      <a:r>
                        <a:rPr lang="fr-FR" sz="1700" dirty="0">
                          <a:latin typeface="Arial" panose="020B0604020202020204" pitchFamily="34" charset="0"/>
                          <a:cs typeface="Arial" panose="020B0604020202020204" pitchFamily="34" charset="0"/>
                        </a:rPr>
                        <a:t>Aucun </a:t>
                      </a:r>
                    </a:p>
                  </a:txBody>
                  <a:tcPr anchor="ctr">
                    <a:solidFill>
                      <a:srgbClr val="EDE2F6"/>
                    </a:solidFill>
                  </a:tcPr>
                </a:tc>
                <a:tc>
                  <a:txBody>
                    <a:bodyPr/>
                    <a:lstStyle/>
                    <a:p>
                      <a:pPr algn="ctr"/>
                      <a:r>
                        <a:rPr lang="fr-FR" sz="1700" i="1" dirty="0">
                          <a:latin typeface="Arial" panose="020B0604020202020204" pitchFamily="34" charset="0"/>
                          <a:cs typeface="Arial" panose="020B0604020202020204" pitchFamily="34" charset="0"/>
                        </a:rPr>
                        <a:t>0,4</a:t>
                      </a:r>
                    </a:p>
                  </a:txBody>
                  <a:tcPr anchor="ctr">
                    <a:solidFill>
                      <a:srgbClr val="EDE2F6"/>
                    </a:solidFill>
                  </a:tcPr>
                </a:tc>
                <a:tc>
                  <a:txBody>
                    <a:bodyPr/>
                    <a:lstStyle/>
                    <a:p>
                      <a:pPr algn="ctr"/>
                      <a:r>
                        <a:rPr lang="fr-FR" sz="1700" i="1" dirty="0">
                          <a:latin typeface="Arial" panose="020B0604020202020204" pitchFamily="34" charset="0"/>
                          <a:cs typeface="Arial" panose="020B0604020202020204" pitchFamily="34" charset="0"/>
                        </a:rPr>
                        <a:t>0,3</a:t>
                      </a:r>
                    </a:p>
                  </a:txBody>
                  <a:tcPr anchor="ctr">
                    <a:solidFill>
                      <a:srgbClr val="EDE2F6"/>
                    </a:solidFill>
                  </a:tcPr>
                </a:tc>
                <a:tc>
                  <a:txBody>
                    <a:bodyPr/>
                    <a:lstStyle/>
                    <a:p>
                      <a:pPr algn="ctr"/>
                      <a:r>
                        <a:rPr lang="fr-FR" sz="1700" i="1" dirty="0">
                          <a:latin typeface="Arial" panose="020B0604020202020204" pitchFamily="34" charset="0"/>
                          <a:cs typeface="Arial" panose="020B0604020202020204" pitchFamily="34" charset="0"/>
                        </a:rPr>
                        <a:t>0,2</a:t>
                      </a:r>
                    </a:p>
                  </a:txBody>
                  <a:tcPr anchor="ctr">
                    <a:solidFill>
                      <a:srgbClr val="EDE2F6"/>
                    </a:solidFill>
                  </a:tcPr>
                </a:tc>
                <a:tc>
                  <a:txBody>
                    <a:bodyPr/>
                    <a:lstStyle/>
                    <a:p>
                      <a:pPr algn="ctr"/>
                      <a:r>
                        <a:rPr lang="fr-FR" sz="1700" i="0" dirty="0">
                          <a:latin typeface="Arial" panose="020B0604020202020204" pitchFamily="34" charset="0"/>
                          <a:cs typeface="Arial" panose="020B0604020202020204" pitchFamily="34" charset="0"/>
                        </a:rPr>
                        <a:t>13,8</a:t>
                      </a:r>
                    </a:p>
                  </a:txBody>
                  <a:tcPr anchor="ctr">
                    <a:solidFill>
                      <a:srgbClr val="EDE2F6"/>
                    </a:solidFill>
                  </a:tcPr>
                </a:tc>
                <a:tc>
                  <a:txBody>
                    <a:bodyPr/>
                    <a:lstStyle/>
                    <a:p>
                      <a:pPr algn="ctr"/>
                      <a:r>
                        <a:rPr lang="fr-FR" sz="1700" b="1" dirty="0">
                          <a:latin typeface="Arial" panose="020B0604020202020204" pitchFamily="34" charset="0"/>
                          <a:cs typeface="Arial" panose="020B0604020202020204" pitchFamily="34" charset="0"/>
                        </a:rPr>
                        <a:t>14,6</a:t>
                      </a:r>
                    </a:p>
                  </a:txBody>
                  <a:tcPr anchor="ctr">
                    <a:solidFill>
                      <a:srgbClr val="EDE2F6"/>
                    </a:solidFill>
                  </a:tcPr>
                </a:tc>
                <a:extLst>
                  <a:ext uri="{0D108BD9-81ED-4DB2-BD59-A6C34878D82A}">
                    <a16:rowId xmlns:a16="http://schemas.microsoft.com/office/drawing/2014/main" val="10005"/>
                  </a:ext>
                </a:extLst>
              </a:tr>
              <a:tr h="386338">
                <a:tc>
                  <a:txBody>
                    <a:bodyPr/>
                    <a:lstStyle/>
                    <a:p>
                      <a:r>
                        <a:rPr lang="fr-FR" sz="1700" b="1" dirty="0">
                          <a:latin typeface="Arial" panose="020B0604020202020204" pitchFamily="34" charset="0"/>
                          <a:cs typeface="Arial" panose="020B0604020202020204" pitchFamily="34" charset="0"/>
                        </a:rPr>
                        <a:t>total</a:t>
                      </a:r>
                    </a:p>
                  </a:txBody>
                  <a:tcPr anchor="ctr"/>
                </a:tc>
                <a:tc>
                  <a:txBody>
                    <a:bodyPr/>
                    <a:lstStyle/>
                    <a:p>
                      <a:pPr algn="ctr"/>
                      <a:r>
                        <a:rPr lang="fr-FR" sz="1700" b="1" dirty="0">
                          <a:latin typeface="Arial" panose="020B0604020202020204" pitchFamily="34" charset="0"/>
                          <a:cs typeface="Arial" panose="020B0604020202020204" pitchFamily="34" charset="0"/>
                        </a:rPr>
                        <a:t>38,4</a:t>
                      </a:r>
                    </a:p>
                  </a:txBody>
                  <a:tcPr anchor="ctr"/>
                </a:tc>
                <a:tc>
                  <a:txBody>
                    <a:bodyPr/>
                    <a:lstStyle/>
                    <a:p>
                      <a:pPr algn="ctr"/>
                      <a:r>
                        <a:rPr lang="fr-FR" sz="1700" b="1" dirty="0">
                          <a:latin typeface="Arial" panose="020B0604020202020204" pitchFamily="34" charset="0"/>
                          <a:cs typeface="Arial" panose="020B0604020202020204" pitchFamily="34" charset="0"/>
                        </a:rPr>
                        <a:t>13,3</a:t>
                      </a:r>
                    </a:p>
                  </a:txBody>
                  <a:tcPr anchor="ctr"/>
                </a:tc>
                <a:tc>
                  <a:txBody>
                    <a:bodyPr/>
                    <a:lstStyle/>
                    <a:p>
                      <a:pPr algn="ctr"/>
                      <a:r>
                        <a:rPr lang="fr-FR" sz="1700" b="1" dirty="0">
                          <a:latin typeface="Arial" panose="020B0604020202020204" pitchFamily="34" charset="0"/>
                          <a:cs typeface="Arial" panose="020B0604020202020204" pitchFamily="34" charset="0"/>
                        </a:rPr>
                        <a:t>6,8</a:t>
                      </a:r>
                    </a:p>
                  </a:txBody>
                  <a:tcPr anchor="ctr"/>
                </a:tc>
                <a:tc>
                  <a:txBody>
                    <a:bodyPr/>
                    <a:lstStyle/>
                    <a:p>
                      <a:pPr algn="ctr"/>
                      <a:r>
                        <a:rPr lang="fr-FR" sz="1700" b="1" dirty="0">
                          <a:latin typeface="Arial" panose="020B0604020202020204" pitchFamily="34" charset="0"/>
                          <a:cs typeface="Arial" panose="020B0604020202020204" pitchFamily="34" charset="0"/>
                        </a:rPr>
                        <a:t>41,5</a:t>
                      </a:r>
                    </a:p>
                  </a:txBody>
                  <a:tcPr anchor="ctr"/>
                </a:tc>
                <a:tc>
                  <a:txBody>
                    <a:bodyPr/>
                    <a:lstStyle/>
                    <a:p>
                      <a:pPr algn="ctr"/>
                      <a:r>
                        <a:rPr lang="fr-FR" sz="1700" b="1" dirty="0">
                          <a:latin typeface="Arial" panose="020B0604020202020204" pitchFamily="34" charset="0"/>
                          <a:cs typeface="Arial" panose="020B0604020202020204" pitchFamily="34" charset="0"/>
                        </a:rPr>
                        <a:t>100,0</a:t>
                      </a:r>
                    </a:p>
                  </a:txBody>
                  <a:tcPr anchor="ctr"/>
                </a:tc>
                <a:extLst>
                  <a:ext uri="{0D108BD9-81ED-4DB2-BD59-A6C34878D82A}">
                    <a16:rowId xmlns:a16="http://schemas.microsoft.com/office/drawing/2014/main" val="10006"/>
                  </a:ext>
                </a:extLst>
              </a:tr>
            </a:tbl>
          </a:graphicData>
        </a:graphic>
      </p:graphicFrame>
      <p:sp>
        <p:nvSpPr>
          <p:cNvPr id="5" name="ZoneTexte 4"/>
          <p:cNvSpPr txBox="1"/>
          <p:nvPr/>
        </p:nvSpPr>
        <p:spPr>
          <a:xfrm>
            <a:off x="227507" y="5839948"/>
            <a:ext cx="8910100" cy="869469"/>
          </a:xfrm>
          <a:prstGeom prst="rect">
            <a:avLst/>
          </a:prstGeom>
          <a:noFill/>
        </p:spPr>
        <p:txBody>
          <a:bodyPr wrap="square" rtlCol="0">
            <a:spAutoFit/>
          </a:bodyPr>
          <a:lstStyle/>
          <a:p>
            <a:pPr>
              <a:spcBef>
                <a:spcPts val="300"/>
              </a:spcBef>
            </a:pPr>
            <a:r>
              <a:rPr lang="fr-FR" sz="1600" dirty="0">
                <a:latin typeface="Arial" panose="020B0604020202020204" pitchFamily="34" charset="0"/>
                <a:cs typeface="Arial" panose="020B0604020202020204" pitchFamily="34" charset="0"/>
              </a:rPr>
              <a:t>Note : les chiffres en </a:t>
            </a:r>
            <a:r>
              <a:rPr lang="fr-FR" sz="1600" i="1" dirty="0">
                <a:latin typeface="Arial" panose="020B0604020202020204" pitchFamily="34" charset="0"/>
                <a:cs typeface="Arial" panose="020B0604020202020204" pitchFamily="34" charset="0"/>
              </a:rPr>
              <a:t>italique</a:t>
            </a:r>
            <a:r>
              <a:rPr lang="fr-FR" sz="1600" dirty="0">
                <a:latin typeface="Arial" panose="020B0604020202020204" pitchFamily="34" charset="0"/>
                <a:cs typeface="Arial" panose="020B0604020202020204" pitchFamily="34" charset="0"/>
              </a:rPr>
              <a:t> correspondent au vote intermittent, 51% des inscrits sont dans cas.</a:t>
            </a:r>
          </a:p>
          <a:p>
            <a:pPr>
              <a:spcBef>
                <a:spcPts val="300"/>
              </a:spcBef>
            </a:pPr>
            <a:r>
              <a:rPr lang="fr-FR" sz="1600" dirty="0">
                <a:latin typeface="Arial" panose="020B0604020202020204" pitchFamily="34" charset="0"/>
                <a:cs typeface="Arial" panose="020B0604020202020204" pitchFamily="34" charset="0"/>
              </a:rPr>
              <a:t>Champ : inscrits sur les listes électorales en France en 2017 et résidents en France en 2015 (hors </a:t>
            </a:r>
            <a:r>
              <a:rPr lang="fr-FR" sz="1600" dirty="0" err="1">
                <a:latin typeface="Arial" panose="020B0604020202020204" pitchFamily="34" charset="0"/>
                <a:cs typeface="Arial" panose="020B0604020202020204" pitchFamily="34" charset="0"/>
              </a:rPr>
              <a:t>mayotte</a:t>
            </a:r>
            <a:r>
              <a:rPr lang="fr-FR" sz="1600" dirty="0">
                <a:latin typeface="Arial" panose="020B0604020202020204" pitchFamily="34" charset="0"/>
                <a:cs typeface="Arial" panose="020B0604020202020204" pitchFamily="34" charset="0"/>
              </a:rPr>
              <a:t>)</a:t>
            </a:r>
          </a:p>
        </p:txBody>
      </p:sp>
      <p:sp>
        <p:nvSpPr>
          <p:cNvPr id="6" name="Ellipse 5"/>
          <p:cNvSpPr/>
          <p:nvPr/>
        </p:nvSpPr>
        <p:spPr>
          <a:xfrm>
            <a:off x="2483052" y="3364224"/>
            <a:ext cx="588611" cy="34591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528048" y="5092627"/>
            <a:ext cx="588611" cy="34591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190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animBg="1"/>
      <p:bldP spid="5" grpId="0"/>
      <p:bldP spid="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335360" y="1268760"/>
            <a:ext cx="8652540" cy="5373216"/>
          </a:xfrm>
          <a:prstGeom prst="rect">
            <a:avLst/>
          </a:prstGeom>
        </p:spPr>
      </p:pic>
      <p:sp>
        <p:nvSpPr>
          <p:cNvPr id="5" name="Rectangle 4">
            <a:extLst>
              <a:ext uri="{FF2B5EF4-FFF2-40B4-BE49-F238E27FC236}">
                <a16:creationId xmlns:a16="http://schemas.microsoft.com/office/drawing/2014/main" id="{FDBDCA78-E826-4B35-9EAF-8A3B6E829E70}"/>
              </a:ext>
            </a:extLst>
          </p:cNvPr>
          <p:cNvSpPr/>
          <p:nvPr>
            <p:custDataLst>
              <p:tags r:id="rId1"/>
            </p:custDataLst>
          </p:nvPr>
        </p:nvSpPr>
        <p:spPr>
          <a:xfrm>
            <a:off x="191344" y="332656"/>
            <a:ext cx="11676062" cy="723275"/>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3 : </a:t>
            </a:r>
            <a:r>
              <a:rPr lang="fr-FR" dirty="0">
                <a:solidFill>
                  <a:schemeClr val="tx2"/>
                </a:solidFill>
                <a:latin typeface="Arial" panose="020B0604020202020204" pitchFamily="34" charset="0"/>
                <a:cs typeface="Arial" panose="020B0604020202020204" pitchFamily="34" charset="0"/>
              </a:rPr>
              <a:t>être capable de caractériser </a:t>
            </a:r>
            <a:r>
              <a:rPr lang="fr-FR" b="1" dirty="0">
                <a:solidFill>
                  <a:schemeClr val="tx2"/>
                </a:solidFill>
                <a:latin typeface="Arial" panose="020B0604020202020204" pitchFamily="34" charset="0"/>
                <a:cs typeface="Arial" panose="020B0604020202020204" pitchFamily="34" charset="0"/>
              </a:rPr>
              <a:t>la hausse de l’abstention</a:t>
            </a:r>
          </a:p>
          <a:p>
            <a:pPr marL="285750" indent="-285750">
              <a:spcBef>
                <a:spcPts val="6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Poids du vote intermittent selon l’âge</a:t>
            </a:r>
          </a:p>
        </p:txBody>
      </p:sp>
      <p:sp>
        <p:nvSpPr>
          <p:cNvPr id="6" name="Rectangle 5"/>
          <p:cNvSpPr/>
          <p:nvPr/>
        </p:nvSpPr>
        <p:spPr>
          <a:xfrm>
            <a:off x="8832304" y="2204864"/>
            <a:ext cx="3288704" cy="3954929"/>
          </a:xfrm>
          <a:prstGeom prst="rect">
            <a:avLst/>
          </a:prstGeom>
        </p:spPr>
        <p:txBody>
          <a:bodyPr wrap="square">
            <a:spAutoFit/>
          </a:bodyPr>
          <a:lstStyle/>
          <a:p>
            <a:pPr fontAlgn="base"/>
            <a:r>
              <a:rPr lang="fr-FR" sz="1700" b="1" dirty="0">
                <a:solidFill>
                  <a:srgbClr val="525457"/>
                </a:solidFill>
                <a:latin typeface="Arial" panose="020B0604020202020204" pitchFamily="34" charset="0"/>
                <a:cs typeface="Arial" panose="020B0604020202020204" pitchFamily="34" charset="0"/>
              </a:rPr>
              <a:t>Note : </a:t>
            </a:r>
            <a:r>
              <a:rPr lang="fr-FR" sz="1700" dirty="0">
                <a:solidFill>
                  <a:srgbClr val="525457"/>
                </a:solidFill>
                <a:latin typeface="Arial" panose="020B0604020202020204" pitchFamily="34" charset="0"/>
                <a:cs typeface="Arial" panose="020B0604020202020204" pitchFamily="34" charset="0"/>
              </a:rPr>
              <a:t>les inscrits sont répartis entre ceux qui votent à tous les tours de la présidentielle et des législatives (vote systématique), ceux qui ne votent à aucun tour de ces scrutins (abstention systématique) et ceux qui votent de façon intermittente.</a:t>
            </a:r>
          </a:p>
          <a:p>
            <a:pPr fontAlgn="base">
              <a:spcBef>
                <a:spcPts val="600"/>
              </a:spcBef>
            </a:pPr>
            <a:r>
              <a:rPr lang="fr-FR" sz="1700" dirty="0">
                <a:solidFill>
                  <a:srgbClr val="525457"/>
                </a:solidFill>
                <a:latin typeface="Arial" panose="020B0604020202020204" pitchFamily="34" charset="0"/>
                <a:cs typeface="Arial" panose="020B0604020202020204" pitchFamily="34" charset="0"/>
              </a:rPr>
              <a:t>Champ : inscrits sur les listes électorales en France en 2017 et résidant en France en 2015 (hors Mayotte).</a:t>
            </a:r>
          </a:p>
          <a:p>
            <a:pPr fontAlgn="base">
              <a:spcBef>
                <a:spcPts val="1200"/>
              </a:spcBef>
            </a:pPr>
            <a:r>
              <a:rPr lang="fr-FR" sz="1600" i="1" dirty="0">
                <a:solidFill>
                  <a:srgbClr val="525457"/>
                </a:solidFill>
                <a:latin typeface="Arial" panose="020B0604020202020204" pitchFamily="34" charset="0"/>
                <a:cs typeface="Arial" panose="020B0604020202020204" pitchFamily="34" charset="0"/>
              </a:rPr>
              <a:t>Source : Insee, enquête sur la participation électorale 2017.</a:t>
            </a:r>
            <a:endParaRPr lang="fr-FR" sz="1600" b="0" i="0" dirty="0">
              <a:solidFill>
                <a:srgbClr val="525457"/>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43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97DC83-4F03-4C6E-AE4B-5A54A1072524}"/>
              </a:ext>
            </a:extLst>
          </p:cNvPr>
          <p:cNvSpPr/>
          <p:nvPr>
            <p:custDataLst>
              <p:tags r:id="rId1"/>
            </p:custDataLst>
          </p:nvPr>
        </p:nvSpPr>
        <p:spPr>
          <a:xfrm>
            <a:off x="186493" y="218374"/>
            <a:ext cx="11790131" cy="877163"/>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600"/>
              </a:spcBef>
            </a:pPr>
            <a:r>
              <a:rPr lang="fr-FR" sz="1700" b="1" dirty="0">
                <a:solidFill>
                  <a:srgbClr val="7030A0"/>
                </a:solidFill>
                <a:latin typeface="Arial" panose="020B0604020202020204" pitchFamily="34" charset="0"/>
                <a:cs typeface="Arial" panose="020B0604020202020204" pitchFamily="34" charset="0"/>
              </a:rPr>
              <a:t>Item 2 : </a:t>
            </a:r>
            <a:r>
              <a:rPr lang="fr-FR" sz="1700" i="1" dirty="0">
                <a:solidFill>
                  <a:srgbClr val="7030A0"/>
                </a:solidFill>
                <a:latin typeface="Arial" panose="020B0604020202020204" pitchFamily="34" charset="0"/>
                <a:cs typeface="Arial" panose="020B0604020202020204" pitchFamily="34" charset="0"/>
              </a:rPr>
              <a:t>« Comprendre que la participation électorale est liée à divers facteurs inégalement partagés au sein de la population (degré d’intégration  sociale, intérêt pour la politique, sentiment de compétence politique) et de variables contextuelles (perception des enjeux de l’élection, types  d’élection) ».</a:t>
            </a:r>
          </a:p>
        </p:txBody>
      </p:sp>
      <p:sp>
        <p:nvSpPr>
          <p:cNvPr id="2" name="ZoneTexte 1"/>
          <p:cNvSpPr txBox="1"/>
          <p:nvPr/>
        </p:nvSpPr>
        <p:spPr>
          <a:xfrm>
            <a:off x="186493" y="1916832"/>
            <a:ext cx="11820690" cy="4847481"/>
          </a:xfrm>
          <a:prstGeom prst="rect">
            <a:avLst/>
          </a:prstGeom>
          <a:solidFill>
            <a:schemeClr val="bg1">
              <a:lumMod val="95000"/>
            </a:schemeClr>
          </a:solidFill>
          <a:ln>
            <a:solidFill>
              <a:schemeClr val="tx1">
                <a:lumMod val="50000"/>
                <a:lumOff val="50000"/>
              </a:schemeClr>
            </a:solidFill>
            <a:prstDash val="sysDot"/>
          </a:ln>
        </p:spPr>
        <p:txBody>
          <a:bodyPr wrap="square" rtlCol="0">
            <a:spAutoFit/>
          </a:bodyPr>
          <a:lstStyle/>
          <a:p>
            <a:pPr algn="just"/>
            <a:r>
              <a:rPr lang="fr-FR" sz="1600" dirty="0">
                <a:latin typeface="Arial" panose="020B0604020202020204" pitchFamily="34" charset="0"/>
                <a:cs typeface="Arial" panose="020B0604020202020204" pitchFamily="34" charset="0"/>
              </a:rPr>
              <a:t>On peut, à la suite de </a:t>
            </a:r>
            <a:r>
              <a:rPr lang="fr-FR" sz="1600" b="1" dirty="0">
                <a:latin typeface="Arial" panose="020B0604020202020204" pitchFamily="34" charset="0"/>
                <a:cs typeface="Arial" panose="020B0604020202020204" pitchFamily="34" charset="0"/>
              </a:rPr>
              <a:t>Anne </a:t>
            </a:r>
            <a:r>
              <a:rPr lang="fr-FR" sz="1600" b="1" dirty="0" err="1">
                <a:latin typeface="Arial" panose="020B0604020202020204" pitchFamily="34" charset="0"/>
                <a:cs typeface="Arial" panose="020B0604020202020204" pitchFamily="34" charset="0"/>
              </a:rPr>
              <a:t>Muxel</a:t>
            </a:r>
            <a:r>
              <a:rPr lang="fr-FR" sz="1600" b="1" dirty="0">
                <a:latin typeface="Arial" panose="020B0604020202020204" pitchFamily="34" charset="0"/>
                <a:cs typeface="Arial" panose="020B0604020202020204" pitchFamily="34" charset="0"/>
              </a:rPr>
              <a:t> et Jérôme </a:t>
            </a:r>
            <a:r>
              <a:rPr lang="fr-FR" sz="1600" b="1" dirty="0" err="1">
                <a:latin typeface="Arial" panose="020B0604020202020204" pitchFamily="34" charset="0"/>
                <a:cs typeface="Arial" panose="020B0604020202020204" pitchFamily="34" charset="0"/>
              </a:rPr>
              <a:t>Jaffré</a:t>
            </a:r>
            <a:r>
              <a:rPr lang="fr-FR" sz="1600" dirty="0">
                <a:latin typeface="Arial" panose="020B0604020202020204" pitchFamily="34" charset="0"/>
                <a:cs typeface="Arial" panose="020B0604020202020204" pitchFamily="34" charset="0"/>
              </a:rPr>
              <a:t>, en se basant à la fois sur des caractéristiques sociologiques et le rapport à la politique, définir l'abstention "hors du jeu politique" et l'abstention "dans le jeu politique".</a:t>
            </a:r>
          </a:p>
          <a:p>
            <a:pPr algn="just"/>
            <a:r>
              <a:rPr lang="fr-FR" sz="1600" b="1" dirty="0">
                <a:latin typeface="Arial" panose="020B0604020202020204" pitchFamily="34" charset="0"/>
                <a:cs typeface="Arial" panose="020B0604020202020204" pitchFamily="34" charset="0"/>
              </a:rPr>
              <a:t>Les abstentionnistes "hors du jeu politique", </a:t>
            </a:r>
            <a:r>
              <a:rPr lang="fr-FR" sz="1600" dirty="0">
                <a:latin typeface="Arial" panose="020B0604020202020204" pitchFamily="34" charset="0"/>
                <a:cs typeface="Arial" panose="020B0604020202020204" pitchFamily="34" charset="0"/>
              </a:rPr>
              <a:t>se distinguent par un retrait de la politique et une certaine apathie. Ils sont plus nombreux </a:t>
            </a:r>
            <a:r>
              <a:rPr lang="fr-FR" sz="1600" u="sng" dirty="0">
                <a:latin typeface="Arial" panose="020B0604020202020204" pitchFamily="34" charset="0"/>
                <a:cs typeface="Arial" panose="020B0604020202020204" pitchFamily="34" charset="0"/>
              </a:rPr>
              <a:t>chez les femmes, au sein des populations urbaines, populaires, faiblement instruites, en difficulté d'insertion sociale. Ils ne se reconnaissent pas dans le jeu politique</a:t>
            </a:r>
            <a:r>
              <a:rPr lang="fr-FR" sz="1600" dirty="0">
                <a:latin typeface="Arial" panose="020B0604020202020204" pitchFamily="34" charset="0"/>
                <a:cs typeface="Arial" panose="020B0604020202020204" pitchFamily="34" charset="0"/>
              </a:rPr>
              <a:t>, se </a:t>
            </a:r>
            <a:r>
              <a:rPr lang="fr-FR" sz="1600" u="sng" dirty="0">
                <a:latin typeface="Arial" panose="020B0604020202020204" pitchFamily="34" charset="0"/>
                <a:cs typeface="Arial" panose="020B0604020202020204" pitchFamily="34" charset="0"/>
              </a:rPr>
              <a:t>sentent incompétents</a:t>
            </a:r>
            <a:r>
              <a:rPr lang="fr-FR" sz="1600" dirty="0">
                <a:latin typeface="Arial" panose="020B0604020202020204" pitchFamily="34" charset="0"/>
                <a:cs typeface="Arial" panose="020B0604020202020204" pitchFamily="34" charset="0"/>
              </a:rPr>
              <a:t>. Surtout, ils sont davantage </a:t>
            </a:r>
            <a:r>
              <a:rPr lang="fr-FR" sz="1600" u="sng" dirty="0">
                <a:latin typeface="Arial" panose="020B0604020202020204" pitchFamily="34" charset="0"/>
                <a:cs typeface="Arial" panose="020B0604020202020204" pitchFamily="34" charset="0"/>
              </a:rPr>
              <a:t>porteurs d'un refus et d'une contestation de la société telle qu'elle est</a:t>
            </a:r>
            <a:r>
              <a:rPr lang="fr-FR" sz="1600" dirty="0">
                <a:latin typeface="Arial" panose="020B0604020202020204" pitchFamily="34" charset="0"/>
                <a:cs typeface="Arial" panose="020B0604020202020204" pitchFamily="34" charset="0"/>
              </a:rPr>
              <a:t>, d'une référence </a:t>
            </a:r>
            <a:r>
              <a:rPr lang="fr-FR" sz="1600" u="sng" dirty="0">
                <a:latin typeface="Arial" panose="020B0604020202020204" pitchFamily="34" charset="0"/>
                <a:cs typeface="Arial" panose="020B0604020202020204" pitchFamily="34" charset="0"/>
              </a:rPr>
              <a:t>à l'ordre et à un certain </a:t>
            </a:r>
            <a:r>
              <a:rPr lang="fr-FR" sz="1600" u="sng" dirty="0" err="1">
                <a:latin typeface="Arial" panose="020B0604020202020204" pitchFamily="34" charset="0"/>
                <a:cs typeface="Arial" panose="020B0604020202020204" pitchFamily="34" charset="0"/>
              </a:rPr>
              <a:t>anti-étatisme</a:t>
            </a:r>
            <a:r>
              <a:rPr lang="fr-FR" sz="1600" dirty="0">
                <a:latin typeface="Arial" panose="020B0604020202020204" pitchFamily="34" charset="0"/>
                <a:cs typeface="Arial" panose="020B0604020202020204" pitchFamily="34" charset="0"/>
              </a:rPr>
              <a:t>. Préoccupés par leurs importants problèmes individuels, ils sont plutôt fermés aux autres, aux étrangers comme au voisinage […]. Globalement, les "hors-jeu" sont </a:t>
            </a:r>
            <a:r>
              <a:rPr lang="fr-FR" sz="1600" u="sng" dirty="0">
                <a:latin typeface="Arial" panose="020B0604020202020204" pitchFamily="34" charset="0"/>
                <a:cs typeface="Arial" panose="020B0604020202020204" pitchFamily="34" charset="0"/>
              </a:rPr>
              <a:t>des contestataires qui peuvent être sensibles au populisme d'extrême droite</a:t>
            </a:r>
            <a:r>
              <a:rPr lang="fr-FR" sz="1600" dirty="0">
                <a:latin typeface="Arial" panose="020B0604020202020204" pitchFamily="34" charset="0"/>
                <a:cs typeface="Arial" panose="020B0604020202020204" pitchFamily="34" charset="0"/>
              </a:rPr>
              <a:t>, s'inscrivant dans une logique de </a:t>
            </a:r>
            <a:r>
              <a:rPr lang="fr-FR" sz="1600" u="sng" dirty="0">
                <a:latin typeface="Arial" panose="020B0604020202020204" pitchFamily="34" charset="0"/>
                <a:cs typeface="Arial" panose="020B0604020202020204" pitchFamily="34" charset="0"/>
              </a:rPr>
              <a:t>refus des systèmes politique et social</a:t>
            </a:r>
            <a:r>
              <a:rPr lang="fr-FR" sz="1600" dirty="0">
                <a:latin typeface="Arial" panose="020B0604020202020204" pitchFamily="34" charset="0"/>
                <a:cs typeface="Arial" panose="020B0604020202020204" pitchFamily="34" charset="0"/>
              </a:rPr>
              <a:t>.</a:t>
            </a:r>
          </a:p>
          <a:p>
            <a:pPr algn="just"/>
            <a:r>
              <a:rPr lang="fr-FR" sz="1600" b="1" dirty="0">
                <a:latin typeface="Arial" panose="020B0604020202020204" pitchFamily="34" charset="0"/>
                <a:cs typeface="Arial" panose="020B0604020202020204" pitchFamily="34" charset="0"/>
              </a:rPr>
              <a:t>Les abstentionnistes "dans le jeu politique". </a:t>
            </a:r>
            <a:r>
              <a:rPr lang="fr-FR" sz="1600" dirty="0">
                <a:latin typeface="Arial" panose="020B0604020202020204" pitchFamily="34" charset="0"/>
                <a:cs typeface="Arial" panose="020B0604020202020204" pitchFamily="34" charset="0"/>
              </a:rPr>
              <a:t>« </a:t>
            </a:r>
            <a:r>
              <a:rPr lang="fr-FR" sz="1600" i="1" u="sng" dirty="0">
                <a:latin typeface="Arial" panose="020B0604020202020204" pitchFamily="34" charset="0"/>
                <a:cs typeface="Arial" panose="020B0604020202020204" pitchFamily="34" charset="0"/>
              </a:rPr>
              <a:t>Souvent jeunes, diplômés et plutôt favorisés</a:t>
            </a:r>
            <a:r>
              <a:rPr lang="fr-FR" sz="1600" i="1" dirty="0">
                <a:latin typeface="Arial" panose="020B0604020202020204" pitchFamily="34" charset="0"/>
                <a:cs typeface="Arial" panose="020B0604020202020204" pitchFamily="34" charset="0"/>
              </a:rPr>
              <a:t> quant aux conditions de leur insertion sociale, ils s'abstiennent sans qu'il s'agisse d'une désaffection politique et </a:t>
            </a:r>
            <a:r>
              <a:rPr lang="fr-FR" sz="1600" i="1" u="sng" dirty="0">
                <a:latin typeface="Arial" panose="020B0604020202020204" pitchFamily="34" charset="0"/>
                <a:cs typeface="Arial" panose="020B0604020202020204" pitchFamily="34" charset="0"/>
              </a:rPr>
              <a:t>se remettent à voter dès qu'ils peuvent à nouveau se reconnaître dans l'offre électorale proposée.</a:t>
            </a:r>
            <a:r>
              <a:rPr lang="fr-FR" sz="1600" i="1" dirty="0">
                <a:latin typeface="Arial" panose="020B0604020202020204" pitchFamily="34" charset="0"/>
                <a:cs typeface="Arial" panose="020B0604020202020204" pitchFamily="34" charset="0"/>
              </a:rPr>
              <a:t> Leur abstention est le plus souvent </a:t>
            </a:r>
            <a:r>
              <a:rPr lang="fr-FR" sz="1600" i="1" u="sng" dirty="0">
                <a:latin typeface="Arial" panose="020B0604020202020204" pitchFamily="34" charset="0"/>
                <a:cs typeface="Arial" panose="020B0604020202020204" pitchFamily="34" charset="0"/>
              </a:rPr>
              <a:t>intermittente</a:t>
            </a:r>
            <a:r>
              <a:rPr lang="fr-FR" sz="1600" i="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 précise Anne </a:t>
            </a:r>
            <a:r>
              <a:rPr lang="fr-FR" sz="1600" dirty="0" err="1">
                <a:latin typeface="Arial" panose="020B0604020202020204" pitchFamily="34" charset="0"/>
                <a:cs typeface="Arial" panose="020B0604020202020204" pitchFamily="34" charset="0"/>
              </a:rPr>
              <a:t>Muxel</a:t>
            </a:r>
            <a:r>
              <a:rPr lang="fr-FR" sz="1600" dirty="0">
                <a:latin typeface="Arial" panose="020B0604020202020204" pitchFamily="34" charset="0"/>
                <a:cs typeface="Arial" panose="020B0604020202020204" pitchFamily="34" charset="0"/>
              </a:rPr>
              <a:t>. Lors de l'élection présidentielle de 2002, </a:t>
            </a:r>
            <a:r>
              <a:rPr lang="fr-FR" sz="1600" u="sng" dirty="0">
                <a:latin typeface="Arial" panose="020B0604020202020204" pitchFamily="34" charset="0"/>
                <a:cs typeface="Arial" panose="020B0604020202020204" pitchFamily="34" charset="0"/>
              </a:rPr>
              <a:t>les "</a:t>
            </a:r>
            <a:r>
              <a:rPr lang="fr-FR" sz="1600" i="1" u="sng" dirty="0">
                <a:latin typeface="Arial" panose="020B0604020202020204" pitchFamily="34" charset="0"/>
                <a:cs typeface="Arial" panose="020B0604020202020204" pitchFamily="34" charset="0"/>
              </a:rPr>
              <a:t>dans le jeu</a:t>
            </a:r>
            <a:r>
              <a:rPr lang="fr-FR" sz="1600" u="sng" dirty="0">
                <a:latin typeface="Arial" panose="020B0604020202020204" pitchFamily="34" charset="0"/>
                <a:cs typeface="Arial" panose="020B0604020202020204" pitchFamily="34" charset="0"/>
              </a:rPr>
              <a:t>" représentaient les  deux tiers des abstentionnistes, soit 18,7 % des inscrits</a:t>
            </a:r>
            <a:r>
              <a:rPr lang="fr-FR" sz="1600" dirty="0">
                <a:latin typeface="Arial" panose="020B0604020202020204" pitchFamily="34" charset="0"/>
                <a:cs typeface="Arial" panose="020B0604020202020204" pitchFamily="34" charset="0"/>
              </a:rPr>
              <a:t>, contre 12,5% en 1995. </a:t>
            </a:r>
            <a:r>
              <a:rPr lang="fr-FR" sz="1600" u="sng" dirty="0">
                <a:latin typeface="Arial" panose="020B0604020202020204" pitchFamily="34" charset="0"/>
                <a:cs typeface="Arial" panose="020B0604020202020204" pitchFamily="34" charset="0"/>
              </a:rPr>
              <a:t>Les abstentionnistes "</a:t>
            </a:r>
            <a:r>
              <a:rPr lang="fr-FR" sz="1600" dirty="0">
                <a:latin typeface="Arial" panose="020B0604020202020204" pitchFamily="34" charset="0"/>
                <a:cs typeface="Arial" panose="020B0604020202020204" pitchFamily="34" charset="0"/>
              </a:rPr>
              <a:t>hors-jeu</a:t>
            </a:r>
            <a:r>
              <a:rPr lang="fr-FR" sz="1600" u="sng" dirty="0">
                <a:latin typeface="Arial" panose="020B0604020202020204" pitchFamily="34" charset="0"/>
                <a:cs typeface="Arial" panose="020B0604020202020204" pitchFamily="34" charset="0"/>
              </a:rPr>
              <a:t>" formaient pour leur part 8,5 % des inscrits en 2002</a:t>
            </a:r>
            <a:r>
              <a:rPr lang="fr-FR" sz="1600" dirty="0">
                <a:latin typeface="Arial" panose="020B0604020202020204" pitchFamily="34" charset="0"/>
                <a:cs typeface="Arial" panose="020B0604020202020204" pitchFamily="34" charset="0"/>
              </a:rPr>
              <a:t>, en hausse de 0,5 % par rapport à 1995. «</a:t>
            </a:r>
            <a:r>
              <a:rPr lang="fr-FR" sz="1600" i="1" dirty="0">
                <a:latin typeface="Arial" panose="020B0604020202020204" pitchFamily="34" charset="0"/>
                <a:cs typeface="Arial" panose="020B0604020202020204" pitchFamily="34" charset="0"/>
              </a:rPr>
              <a:t>La poussée différentielle des usages de l'abstention signe une volonté de sanction politique, la généralisation d'un malaise par rapport aux programmes et aux candidats</a:t>
            </a:r>
            <a:r>
              <a:rPr lang="fr-FR" sz="1600" dirty="0">
                <a:latin typeface="Arial" panose="020B0604020202020204" pitchFamily="34" charset="0"/>
                <a:cs typeface="Arial" panose="020B0604020202020204" pitchFamily="34" charset="0"/>
              </a:rPr>
              <a:t>», estime Anne </a:t>
            </a:r>
            <a:r>
              <a:rPr lang="fr-FR" sz="1600" dirty="0" err="1">
                <a:latin typeface="Arial" panose="020B0604020202020204" pitchFamily="34" charset="0"/>
                <a:cs typeface="Arial" panose="020B0604020202020204" pitchFamily="34" charset="0"/>
              </a:rPr>
              <a:t>Muxel</a:t>
            </a:r>
            <a:r>
              <a:rPr lang="fr-FR" sz="1600" dirty="0">
                <a:latin typeface="Arial" panose="020B0604020202020204" pitchFamily="34" charset="0"/>
                <a:cs typeface="Arial" panose="020B0604020202020204" pitchFamily="34" charset="0"/>
              </a:rPr>
              <a:t>. </a:t>
            </a:r>
            <a:r>
              <a:rPr lang="fr-FR" sz="1600" u="sng" dirty="0">
                <a:latin typeface="Arial" panose="020B0604020202020204" pitchFamily="34" charset="0"/>
                <a:cs typeface="Arial" panose="020B0604020202020204" pitchFamily="34" charset="0"/>
              </a:rPr>
              <a:t>Ces abstentionnistes "dans le jeu" se classent plutôt à gauche </a:t>
            </a:r>
            <a:r>
              <a:rPr lang="fr-FR" sz="1600" dirty="0">
                <a:latin typeface="Arial" panose="020B0604020202020204" pitchFamily="34" charset="0"/>
                <a:cs typeface="Arial" panose="020B0604020202020204" pitchFamily="34" charset="0"/>
              </a:rPr>
              <a:t>: en 2002, 62 % d'entre eux se déclaraient mécontents de la présence de Jean-Marie Le Pen au second tour, contre seulement 41% des " hors-jeu", plus indifférents, mais aussi plus ouverts aux idées du Front national.</a:t>
            </a:r>
          </a:p>
          <a:p>
            <a:pPr marL="1798638" algn="r">
              <a:spcBef>
                <a:spcPts val="600"/>
              </a:spcBef>
            </a:pPr>
            <a:r>
              <a:rPr lang="fr-FR" sz="1600" dirty="0">
                <a:latin typeface="Arial" panose="020B0604020202020204" pitchFamily="34" charset="0"/>
                <a:cs typeface="Arial" panose="020B0604020202020204" pitchFamily="34" charset="0"/>
              </a:rPr>
              <a:t>Source : lemonde.fr, publié le 27 octobre 2004 à 11h45 - Mis à jour le 18 mars 2010 à 13h45</a:t>
            </a:r>
          </a:p>
        </p:txBody>
      </p:sp>
      <p:sp>
        <p:nvSpPr>
          <p:cNvPr id="11" name="Rectangle 10">
            <a:extLst>
              <a:ext uri="{FF2B5EF4-FFF2-40B4-BE49-F238E27FC236}">
                <a16:creationId xmlns:a16="http://schemas.microsoft.com/office/drawing/2014/main" id="{FDBDCA78-E826-4B35-9EAF-8A3B6E829E70}"/>
              </a:ext>
            </a:extLst>
          </p:cNvPr>
          <p:cNvSpPr/>
          <p:nvPr>
            <p:custDataLst>
              <p:tags r:id="rId2"/>
            </p:custDataLst>
          </p:nvPr>
        </p:nvSpPr>
        <p:spPr>
          <a:xfrm>
            <a:off x="186493" y="1163783"/>
            <a:ext cx="11676062" cy="684803"/>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4 : </a:t>
            </a:r>
            <a:r>
              <a:rPr lang="fr-FR" dirty="0">
                <a:solidFill>
                  <a:schemeClr val="tx2"/>
                </a:solidFill>
                <a:latin typeface="Arial" panose="020B0604020202020204" pitchFamily="34" charset="0"/>
                <a:cs typeface="Arial" panose="020B0604020202020204" pitchFamily="34" charset="0"/>
              </a:rPr>
              <a:t>être capable de présenter </a:t>
            </a:r>
            <a:r>
              <a:rPr lang="fr-FR" b="1" dirty="0">
                <a:solidFill>
                  <a:schemeClr val="tx2"/>
                </a:solidFill>
                <a:latin typeface="Arial" panose="020B0604020202020204" pitchFamily="34" charset="0"/>
                <a:cs typeface="Arial" panose="020B0604020202020204" pitchFamily="34" charset="0"/>
              </a:rPr>
              <a:t>les causes de la participation ou de l’abstention.</a:t>
            </a:r>
          </a:p>
          <a:p>
            <a:pPr marL="285750" indent="-285750">
              <a:spcBef>
                <a:spcPts val="3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Les formes d’abstention : « hors du jeu politique » / « dans le jeu politique »</a:t>
            </a:r>
          </a:p>
        </p:txBody>
      </p:sp>
      <p:sp>
        <p:nvSpPr>
          <p:cNvPr id="13" name="ZoneTexte 10">
            <a:extLst>
              <a:ext uri="{FF2B5EF4-FFF2-40B4-BE49-F238E27FC236}">
                <a16:creationId xmlns:a16="http://schemas.microsoft.com/office/drawing/2014/main" id="{3151EF08-0E8F-4168-92D0-374BFD9C2E54}"/>
              </a:ext>
            </a:extLst>
          </p:cNvPr>
          <p:cNvSpPr txBox="1"/>
          <p:nvPr/>
        </p:nvSpPr>
        <p:spPr>
          <a:xfrm>
            <a:off x="5595758" y="1916832"/>
            <a:ext cx="6346312" cy="2062103"/>
          </a:xfrm>
          <a:prstGeom prst="rect">
            <a:avLst/>
          </a:prstGeom>
          <a:solidFill>
            <a:srgbClr val="EDE2F6"/>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dirty="0">
                <a:latin typeface="Arial" panose="020B0604020202020204" pitchFamily="34" charset="0"/>
                <a:cs typeface="Arial" panose="020B0604020202020204" pitchFamily="34" charset="0"/>
              </a:rPr>
              <a:t>Une multitude d’explications de la participation/abstention :</a:t>
            </a:r>
          </a:p>
          <a:p>
            <a:pPr marL="285750" indent="-196850">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Le rôle de variables lourdes (âge, diplôme…), </a:t>
            </a:r>
          </a:p>
          <a:p>
            <a:pPr marL="285750" indent="-196850">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L’intégration sociale, </a:t>
            </a:r>
          </a:p>
          <a:p>
            <a:pPr marL="285750" indent="-196850">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L’abstention dans le jeu/hors jeu,</a:t>
            </a:r>
          </a:p>
          <a:p>
            <a:pPr marL="285750" indent="-196850">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Le contexte (le type d’élection, la perception des enjeux, la succession d’élections…).</a:t>
            </a:r>
          </a:p>
        </p:txBody>
      </p:sp>
    </p:spTree>
    <p:extLst>
      <p:ext uri="{BB962C8B-B14F-4D97-AF65-F5344CB8AC3E}">
        <p14:creationId xmlns:p14="http://schemas.microsoft.com/office/powerpoint/2010/main" val="146652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620797666"/>
              </p:ext>
            </p:extLst>
          </p:nvPr>
        </p:nvGraphicFramePr>
        <p:xfrm>
          <a:off x="417911" y="908720"/>
          <a:ext cx="10657182" cy="5794958"/>
        </p:xfrm>
        <a:graphic>
          <a:graphicData uri="http://schemas.openxmlformats.org/drawingml/2006/table">
            <a:tbl>
              <a:tblPr firstRow="1" firstCol="1" bandRow="1">
                <a:tableStyleId>{5940675A-B579-460E-94D1-54222C63F5DA}</a:tableStyleId>
              </a:tblPr>
              <a:tblGrid>
                <a:gridCol w="4896543">
                  <a:extLst>
                    <a:ext uri="{9D8B030D-6E8A-4147-A177-3AD203B41FA5}">
                      <a16:colId xmlns:a16="http://schemas.microsoft.com/office/drawing/2014/main" val="20000"/>
                    </a:ext>
                  </a:extLst>
                </a:gridCol>
                <a:gridCol w="1920213">
                  <a:extLst>
                    <a:ext uri="{9D8B030D-6E8A-4147-A177-3AD203B41FA5}">
                      <a16:colId xmlns:a16="http://schemas.microsoft.com/office/drawing/2014/main" val="20001"/>
                    </a:ext>
                  </a:extLst>
                </a:gridCol>
                <a:gridCol w="1920213">
                  <a:extLst>
                    <a:ext uri="{9D8B030D-6E8A-4147-A177-3AD203B41FA5}">
                      <a16:colId xmlns:a16="http://schemas.microsoft.com/office/drawing/2014/main" val="20002"/>
                    </a:ext>
                  </a:extLst>
                </a:gridCol>
                <a:gridCol w="1920213">
                  <a:extLst>
                    <a:ext uri="{9D8B030D-6E8A-4147-A177-3AD203B41FA5}">
                      <a16:colId xmlns:a16="http://schemas.microsoft.com/office/drawing/2014/main" val="20003"/>
                    </a:ext>
                  </a:extLst>
                </a:gridCol>
              </a:tblGrid>
              <a:tr h="428032">
                <a:tc>
                  <a:txBody>
                    <a:bodyPr/>
                    <a:lstStyle/>
                    <a:p>
                      <a:pPr algn="l">
                        <a:lnSpc>
                          <a:spcPct val="107000"/>
                        </a:lnSpc>
                        <a:spcAft>
                          <a:spcPts val="0"/>
                        </a:spcAft>
                      </a:pPr>
                      <a:r>
                        <a:rPr lang="fr-FR" sz="1700" b="1" dirty="0">
                          <a:effectLst/>
                          <a:latin typeface="Arial" panose="020B0604020202020204" pitchFamily="34" charset="0"/>
                          <a:cs typeface="Arial" panose="020B0604020202020204" pitchFamily="34" charset="0"/>
                        </a:rPr>
                        <a:t> </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Vote </a:t>
                      </a:r>
                    </a:p>
                    <a:p>
                      <a:pPr algn="ctr">
                        <a:lnSpc>
                          <a:spcPct val="107000"/>
                        </a:lnSpc>
                        <a:spcAft>
                          <a:spcPts val="0"/>
                        </a:spcAft>
                      </a:pPr>
                      <a:r>
                        <a:rPr lang="fr-FR" sz="1700" b="1" dirty="0">
                          <a:effectLst/>
                          <a:latin typeface="Arial" panose="020B0604020202020204" pitchFamily="34" charset="0"/>
                          <a:cs typeface="Arial" panose="020B0604020202020204" pitchFamily="34" charset="0"/>
                        </a:rPr>
                        <a:t>systématique</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Vote</a:t>
                      </a:r>
                    </a:p>
                    <a:p>
                      <a:pPr algn="ctr">
                        <a:lnSpc>
                          <a:spcPct val="107000"/>
                        </a:lnSpc>
                        <a:spcAft>
                          <a:spcPts val="0"/>
                        </a:spcAft>
                      </a:pPr>
                      <a:r>
                        <a:rPr lang="fr-FR" sz="1700" b="1" dirty="0">
                          <a:effectLst/>
                          <a:latin typeface="Arial" panose="020B0604020202020204" pitchFamily="34" charset="0"/>
                          <a:cs typeface="Arial" panose="020B0604020202020204" pitchFamily="34" charset="0"/>
                        </a:rPr>
                        <a:t> intermittent</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Abstention </a:t>
                      </a:r>
                    </a:p>
                    <a:p>
                      <a:pPr algn="ctr">
                        <a:lnSpc>
                          <a:spcPct val="107000"/>
                        </a:lnSpc>
                        <a:spcAft>
                          <a:spcPts val="0"/>
                        </a:spcAft>
                      </a:pPr>
                      <a:r>
                        <a:rPr lang="fr-FR" sz="1700" b="1" dirty="0">
                          <a:effectLst/>
                          <a:latin typeface="Arial" panose="020B0604020202020204" pitchFamily="34" charset="0"/>
                          <a:cs typeface="Arial" panose="020B0604020202020204" pitchFamily="34" charset="0"/>
                        </a:rPr>
                        <a:t>systématique</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DE2F6"/>
                    </a:solidFill>
                  </a:tcPr>
                </a:tc>
                <a:extLst>
                  <a:ext uri="{0D108BD9-81ED-4DB2-BD59-A6C34878D82A}">
                    <a16:rowId xmlns:a16="http://schemas.microsoft.com/office/drawing/2014/main" val="10000"/>
                  </a:ext>
                </a:extLst>
              </a:tr>
              <a:tr h="284776">
                <a:tc>
                  <a:txBody>
                    <a:bodyPr/>
                    <a:lstStyle/>
                    <a:p>
                      <a:pPr algn="l">
                        <a:lnSpc>
                          <a:spcPct val="107000"/>
                        </a:lnSpc>
                        <a:spcAft>
                          <a:spcPts val="0"/>
                        </a:spcAft>
                      </a:pPr>
                      <a:r>
                        <a:rPr lang="fr-FR" sz="1700" b="1" dirty="0">
                          <a:effectLst/>
                          <a:latin typeface="Arial" panose="020B0604020202020204" pitchFamily="34" charset="0"/>
                          <a:cs typeface="Arial" panose="020B0604020202020204" pitchFamily="34" charset="0"/>
                        </a:rPr>
                        <a:t>Ensemble des inscrits</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b="1">
                          <a:effectLst/>
                          <a:latin typeface="Arial" panose="020B0604020202020204" pitchFamily="34" charset="0"/>
                          <a:cs typeface="Arial" panose="020B0604020202020204" pitchFamily="34" charset="0"/>
                        </a:rPr>
                        <a:t>35,5</a:t>
                      </a:r>
                      <a:endParaRPr lang="fr-FR" sz="1700" b="1">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50,8</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13,8</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3996">
                <a:tc gridSpan="4">
                  <a:txBody>
                    <a:bodyPr/>
                    <a:lstStyle/>
                    <a:p>
                      <a:pPr algn="l">
                        <a:lnSpc>
                          <a:spcPct val="107000"/>
                        </a:lnSpc>
                        <a:spcAft>
                          <a:spcPts val="0"/>
                        </a:spcAft>
                      </a:pPr>
                      <a:r>
                        <a:rPr lang="fr-FR" sz="1700" b="1" dirty="0">
                          <a:effectLst/>
                          <a:latin typeface="Arial" panose="020B0604020202020204" pitchFamily="34" charset="0"/>
                          <a:cs typeface="Arial" panose="020B0604020202020204" pitchFamily="34" charset="0"/>
                        </a:rPr>
                        <a:t>Pour les inscrits âgés de 25 ans ou plus</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271954">
                <a:tc gridSpan="4">
                  <a:txBody>
                    <a:bodyPr/>
                    <a:lstStyle/>
                    <a:p>
                      <a:pPr algn="l">
                        <a:lnSpc>
                          <a:spcPct val="107000"/>
                        </a:lnSpc>
                        <a:spcAft>
                          <a:spcPts val="0"/>
                        </a:spcAft>
                      </a:pPr>
                      <a:r>
                        <a:rPr lang="fr-FR" sz="1700" b="1" dirty="0">
                          <a:solidFill>
                            <a:schemeClr val="bg1"/>
                          </a:solidFill>
                          <a:effectLst/>
                          <a:latin typeface="Arial" panose="020B0604020202020204" pitchFamily="34" charset="0"/>
                          <a:cs typeface="Arial" panose="020B0604020202020204" pitchFamily="34" charset="0"/>
                        </a:rPr>
                        <a:t>Diplôme</a:t>
                      </a:r>
                      <a:endParaRPr lang="fr-FR" sz="17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AE78D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273996">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Sans diplôme</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28,7</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46,3</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25,0</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3996">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Bac</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34,7</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53,4</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11,9</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3996">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Supérieur au Bac</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41,6</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50,2</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8,2</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1954">
                <a:tc gridSpan="4">
                  <a:txBody>
                    <a:bodyPr/>
                    <a:lstStyle/>
                    <a:p>
                      <a:pPr algn="l">
                        <a:lnSpc>
                          <a:spcPct val="107000"/>
                        </a:lnSpc>
                        <a:spcAft>
                          <a:spcPts val="0"/>
                        </a:spcAft>
                      </a:pPr>
                      <a:r>
                        <a:rPr lang="fr-FR" sz="1700" b="1" dirty="0">
                          <a:solidFill>
                            <a:schemeClr val="bg1"/>
                          </a:solidFill>
                          <a:effectLst/>
                          <a:latin typeface="Arial" panose="020B0604020202020204" pitchFamily="34" charset="0"/>
                          <a:cs typeface="Arial" panose="020B0604020202020204" pitchFamily="34" charset="0"/>
                        </a:rPr>
                        <a:t>Catégorie sociale</a:t>
                      </a:r>
                      <a:endParaRPr lang="fr-FR" sz="17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AE78D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7"/>
                  </a:ext>
                </a:extLst>
              </a:tr>
              <a:tr h="284776">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Agriculteurs exploitants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44,1</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48,8</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7,1</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3996">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Artisans, commerçants et chefs d'entreprise</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36,2</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54,0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9,8</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02463">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Cadres et professions intellectuelles supérieures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45,1</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48,5</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6,4</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84776">
                <a:tc>
                  <a:txBody>
                    <a:bodyPr/>
                    <a:lstStyle/>
                    <a:p>
                      <a:pPr algn="l">
                        <a:lnSpc>
                          <a:spcPct val="107000"/>
                        </a:lnSpc>
                        <a:spcAft>
                          <a:spcPts val="0"/>
                        </a:spcAft>
                      </a:pPr>
                      <a:r>
                        <a:rPr lang="fr-FR" sz="1700">
                          <a:effectLst/>
                          <a:latin typeface="Arial" panose="020B0604020202020204" pitchFamily="34" charset="0"/>
                          <a:cs typeface="Arial" panose="020B0604020202020204" pitchFamily="34" charset="0"/>
                        </a:rPr>
                        <a:t>Professions intermédiaires</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35,4</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55,9</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8,7</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73996">
                <a:tc>
                  <a:txBody>
                    <a:bodyPr/>
                    <a:lstStyle/>
                    <a:p>
                      <a:pPr algn="l">
                        <a:lnSpc>
                          <a:spcPct val="107000"/>
                        </a:lnSpc>
                        <a:spcAft>
                          <a:spcPts val="0"/>
                        </a:spcAft>
                      </a:pPr>
                      <a:r>
                        <a:rPr lang="fr-FR" sz="1700">
                          <a:effectLst/>
                          <a:latin typeface="Arial" panose="020B0604020202020204" pitchFamily="34" charset="0"/>
                          <a:cs typeface="Arial" panose="020B0604020202020204" pitchFamily="34" charset="0"/>
                        </a:rPr>
                        <a:t>Employés</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30,3</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57,6</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12,1</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73996">
                <a:tc>
                  <a:txBody>
                    <a:bodyPr/>
                    <a:lstStyle/>
                    <a:p>
                      <a:pPr algn="l">
                        <a:lnSpc>
                          <a:spcPct val="107000"/>
                        </a:lnSpc>
                        <a:spcAft>
                          <a:spcPts val="0"/>
                        </a:spcAft>
                      </a:pPr>
                      <a:r>
                        <a:rPr lang="fr-FR" sz="1700">
                          <a:effectLst/>
                          <a:latin typeface="Arial" panose="020B0604020202020204" pitchFamily="34" charset="0"/>
                          <a:cs typeface="Arial" panose="020B0604020202020204" pitchFamily="34" charset="0"/>
                        </a:rPr>
                        <a:t>Ouvriers</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26,1</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57,9</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16,0</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73996">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Retraités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45,8</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38,2</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16,0</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71954">
                <a:tc gridSpan="4">
                  <a:txBody>
                    <a:bodyPr/>
                    <a:lstStyle/>
                    <a:p>
                      <a:pPr algn="l">
                        <a:lnSpc>
                          <a:spcPct val="107000"/>
                        </a:lnSpc>
                        <a:spcAft>
                          <a:spcPts val="0"/>
                        </a:spcAft>
                      </a:pPr>
                      <a:r>
                        <a:rPr lang="fr-FR" sz="1700" b="1" dirty="0">
                          <a:solidFill>
                            <a:schemeClr val="bg1"/>
                          </a:solidFill>
                          <a:effectLst/>
                          <a:latin typeface="Arial" panose="020B0604020202020204" pitchFamily="34" charset="0"/>
                          <a:cs typeface="Arial" panose="020B0604020202020204" pitchFamily="34" charset="0"/>
                        </a:rPr>
                        <a:t>Niveau de vie</a:t>
                      </a:r>
                      <a:endParaRPr lang="fr-FR" sz="17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AE78D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5"/>
                  </a:ext>
                </a:extLst>
              </a:tr>
              <a:tr h="273996">
                <a:tc>
                  <a:txBody>
                    <a:bodyPr/>
                    <a:lstStyle/>
                    <a:p>
                      <a:pPr algn="l">
                        <a:lnSpc>
                          <a:spcPct val="107000"/>
                        </a:lnSpc>
                        <a:spcAft>
                          <a:spcPts val="0"/>
                        </a:spcAft>
                      </a:pPr>
                      <a:r>
                        <a:rPr lang="fr-FR" sz="1700">
                          <a:effectLst/>
                          <a:latin typeface="Arial" panose="020B0604020202020204" pitchFamily="34" charset="0"/>
                          <a:cs typeface="Arial" panose="020B0604020202020204" pitchFamily="34" charset="0"/>
                        </a:rPr>
                        <a:t>1</a:t>
                      </a:r>
                      <a:r>
                        <a:rPr lang="fr-FR" sz="1700" baseline="30000">
                          <a:effectLst/>
                          <a:latin typeface="Arial" panose="020B0604020202020204" pitchFamily="34" charset="0"/>
                          <a:cs typeface="Arial" panose="020B0604020202020204" pitchFamily="34" charset="0"/>
                        </a:rPr>
                        <a:t>er</a:t>
                      </a:r>
                      <a:r>
                        <a:rPr lang="fr-FR" sz="1700">
                          <a:effectLst/>
                          <a:latin typeface="Arial" panose="020B0604020202020204" pitchFamily="34" charset="0"/>
                          <a:cs typeface="Arial" panose="020B0604020202020204" pitchFamily="34" charset="0"/>
                        </a:rPr>
                        <a:t> quartile</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28,5</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50,8</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20,7</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73996">
                <a:tc>
                  <a:txBody>
                    <a:bodyPr/>
                    <a:lstStyle/>
                    <a:p>
                      <a:pPr algn="l">
                        <a:lnSpc>
                          <a:spcPct val="107000"/>
                        </a:lnSpc>
                        <a:spcAft>
                          <a:spcPts val="0"/>
                        </a:spcAft>
                      </a:pPr>
                      <a:r>
                        <a:rPr lang="fr-FR" sz="1700">
                          <a:effectLst/>
                          <a:latin typeface="Arial" panose="020B0604020202020204" pitchFamily="34" charset="0"/>
                          <a:cs typeface="Arial" panose="020B0604020202020204" pitchFamily="34" charset="0"/>
                        </a:rPr>
                        <a:t>2</a:t>
                      </a:r>
                      <a:r>
                        <a:rPr lang="fr-FR" sz="1700" baseline="30000">
                          <a:effectLst/>
                          <a:latin typeface="Arial" panose="020B0604020202020204" pitchFamily="34" charset="0"/>
                          <a:cs typeface="Arial" panose="020B0604020202020204" pitchFamily="34" charset="0"/>
                        </a:rPr>
                        <a:t>e</a:t>
                      </a:r>
                      <a:r>
                        <a:rPr lang="fr-FR" sz="1700">
                          <a:effectLst/>
                          <a:latin typeface="Arial" panose="020B0604020202020204" pitchFamily="34" charset="0"/>
                          <a:cs typeface="Arial" panose="020B0604020202020204" pitchFamily="34" charset="0"/>
                        </a:rPr>
                        <a:t> quartile</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33,8</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52,0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14,2</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73996">
                <a:tc>
                  <a:txBody>
                    <a:bodyPr/>
                    <a:lstStyle/>
                    <a:p>
                      <a:pPr algn="l">
                        <a:lnSpc>
                          <a:spcPct val="107000"/>
                        </a:lnSpc>
                        <a:spcAft>
                          <a:spcPts val="0"/>
                        </a:spcAft>
                      </a:pPr>
                      <a:r>
                        <a:rPr lang="fr-FR" sz="1700">
                          <a:effectLst/>
                          <a:latin typeface="Arial" panose="020B0604020202020204" pitchFamily="34" charset="0"/>
                          <a:cs typeface="Arial" panose="020B0604020202020204" pitchFamily="34" charset="0"/>
                        </a:rPr>
                        <a:t>3</a:t>
                      </a:r>
                      <a:r>
                        <a:rPr lang="fr-FR" sz="1700" baseline="30000">
                          <a:effectLst/>
                          <a:latin typeface="Arial" panose="020B0604020202020204" pitchFamily="34" charset="0"/>
                          <a:cs typeface="Arial" panose="020B0604020202020204" pitchFamily="34" charset="0"/>
                        </a:rPr>
                        <a:t>e</a:t>
                      </a:r>
                      <a:r>
                        <a:rPr lang="fr-FR" sz="1700">
                          <a:effectLst/>
                          <a:latin typeface="Arial" panose="020B0604020202020204" pitchFamily="34" charset="0"/>
                          <a:cs typeface="Arial" panose="020B0604020202020204" pitchFamily="34" charset="0"/>
                        </a:rPr>
                        <a:t> quartile</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40,1</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49,6</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10,3</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73996">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4</a:t>
                      </a:r>
                      <a:r>
                        <a:rPr lang="fr-FR" sz="1700" baseline="30000" dirty="0">
                          <a:effectLst/>
                          <a:latin typeface="Arial" panose="020B0604020202020204" pitchFamily="34" charset="0"/>
                          <a:cs typeface="Arial" panose="020B0604020202020204" pitchFamily="34" charset="0"/>
                        </a:rPr>
                        <a:t>e</a:t>
                      </a:r>
                      <a:r>
                        <a:rPr lang="fr-FR" sz="1700" dirty="0">
                          <a:effectLst/>
                          <a:latin typeface="Arial" panose="020B0604020202020204" pitchFamily="34" charset="0"/>
                          <a:cs typeface="Arial" panose="020B0604020202020204" pitchFamily="34" charset="0"/>
                        </a:rPr>
                        <a:t> quartile</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46,7</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46,1</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7,2</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108000" marR="72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
        <p:nvSpPr>
          <p:cNvPr id="6" name="Rectangle 5">
            <a:extLst>
              <a:ext uri="{FF2B5EF4-FFF2-40B4-BE49-F238E27FC236}">
                <a16:creationId xmlns:a16="http://schemas.microsoft.com/office/drawing/2014/main" id="{FDBDCA78-E826-4B35-9EAF-8A3B6E829E70}"/>
              </a:ext>
            </a:extLst>
          </p:cNvPr>
          <p:cNvSpPr/>
          <p:nvPr>
            <p:custDataLst>
              <p:tags r:id="rId1"/>
            </p:custDataLst>
          </p:nvPr>
        </p:nvSpPr>
        <p:spPr>
          <a:xfrm>
            <a:off x="387798" y="145481"/>
            <a:ext cx="11676062" cy="723275"/>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4 : </a:t>
            </a:r>
            <a:r>
              <a:rPr lang="fr-FR" dirty="0">
                <a:solidFill>
                  <a:schemeClr val="tx2"/>
                </a:solidFill>
                <a:latin typeface="Arial" panose="020B0604020202020204" pitchFamily="34" charset="0"/>
                <a:cs typeface="Arial" panose="020B0604020202020204" pitchFamily="34" charset="0"/>
              </a:rPr>
              <a:t>être capable de présenter </a:t>
            </a:r>
            <a:r>
              <a:rPr lang="fr-FR" b="1" dirty="0">
                <a:solidFill>
                  <a:schemeClr val="tx2"/>
                </a:solidFill>
                <a:latin typeface="Arial" panose="020B0604020202020204" pitchFamily="34" charset="0"/>
                <a:cs typeface="Arial" panose="020B0604020202020204" pitchFamily="34" charset="0"/>
              </a:rPr>
              <a:t>les causes de la participation ou de l’abstention</a:t>
            </a:r>
            <a:r>
              <a:rPr lang="fr-FR" dirty="0">
                <a:solidFill>
                  <a:schemeClr val="tx2"/>
                </a:solidFill>
                <a:latin typeface="Arial" panose="020B0604020202020204" pitchFamily="34" charset="0"/>
                <a:cs typeface="Arial" panose="020B0604020202020204" pitchFamily="34" charset="0"/>
              </a:rPr>
              <a:t>.</a:t>
            </a:r>
          </a:p>
          <a:p>
            <a:pPr marL="285750" indent="-285750">
              <a:spcBef>
                <a:spcPts val="6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Rôle des variables sociales</a:t>
            </a:r>
          </a:p>
        </p:txBody>
      </p:sp>
      <p:sp>
        <p:nvSpPr>
          <p:cNvPr id="7" name="Rectangle 6"/>
          <p:cNvSpPr/>
          <p:nvPr/>
        </p:nvSpPr>
        <p:spPr>
          <a:xfrm rot="16200000">
            <a:off x="8473861" y="3324037"/>
            <a:ext cx="6096000" cy="338554"/>
          </a:xfrm>
          <a:prstGeom prst="rect">
            <a:avLst/>
          </a:prstGeom>
        </p:spPr>
        <p:txBody>
          <a:bodyPr>
            <a:spAutoFit/>
          </a:bodyPr>
          <a:lstStyle/>
          <a:p>
            <a:pPr algn="just" fontAlgn="base">
              <a:spcBef>
                <a:spcPts val="1200"/>
              </a:spcBef>
            </a:pPr>
            <a:r>
              <a:rPr lang="fr-FR" sz="1600" b="1" dirty="0">
                <a:solidFill>
                  <a:srgbClr val="525457"/>
                </a:solidFill>
                <a:latin typeface="Arial" panose="020B0604020202020204" pitchFamily="34" charset="0"/>
                <a:cs typeface="Arial" panose="020B0604020202020204" pitchFamily="34" charset="0"/>
              </a:rPr>
              <a:t>Source : </a:t>
            </a:r>
            <a:r>
              <a:rPr lang="fr-FR" sz="1600" dirty="0">
                <a:solidFill>
                  <a:srgbClr val="525457"/>
                </a:solidFill>
                <a:latin typeface="Arial" panose="020B0604020202020204" pitchFamily="34" charset="0"/>
                <a:cs typeface="Arial" panose="020B0604020202020204" pitchFamily="34" charset="0"/>
              </a:rPr>
              <a:t>Insee, enquête sur la participation électorale 2017.</a:t>
            </a:r>
          </a:p>
        </p:txBody>
      </p:sp>
      <p:sp>
        <p:nvSpPr>
          <p:cNvPr id="2" name="Ellipse 1">
            <a:extLst>
              <a:ext uri="{FF2B5EF4-FFF2-40B4-BE49-F238E27FC236}">
                <a16:creationId xmlns:a16="http://schemas.microsoft.com/office/drawing/2014/main" id="{6A2C24AA-68DB-4934-AEE3-8602CC900E1A}"/>
              </a:ext>
            </a:extLst>
          </p:cNvPr>
          <p:cNvSpPr/>
          <p:nvPr/>
        </p:nvSpPr>
        <p:spPr>
          <a:xfrm>
            <a:off x="9840416" y="1340768"/>
            <a:ext cx="648072" cy="43204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40BE0792-9C28-4391-BA0C-2FB192D384C1}"/>
              </a:ext>
            </a:extLst>
          </p:cNvPr>
          <p:cNvSpPr/>
          <p:nvPr/>
        </p:nvSpPr>
        <p:spPr>
          <a:xfrm>
            <a:off x="9840416" y="2204864"/>
            <a:ext cx="576064" cy="43204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4C77C229-51DD-4E06-B66A-FC546E1029F5}"/>
              </a:ext>
            </a:extLst>
          </p:cNvPr>
          <p:cNvSpPr/>
          <p:nvPr/>
        </p:nvSpPr>
        <p:spPr>
          <a:xfrm>
            <a:off x="9876420" y="4671812"/>
            <a:ext cx="576064" cy="43204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B71B792A-A9CC-4FEF-9053-B4CAE628849D}"/>
              </a:ext>
            </a:extLst>
          </p:cNvPr>
          <p:cNvSpPr/>
          <p:nvPr/>
        </p:nvSpPr>
        <p:spPr>
          <a:xfrm>
            <a:off x="9836294" y="5556776"/>
            <a:ext cx="576064" cy="39250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785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548680"/>
            <a:ext cx="11737304" cy="3046988"/>
          </a:xfrm>
          <a:prstGeom prst="rect">
            <a:avLst/>
          </a:prstGeom>
          <a:ln>
            <a:solidFill>
              <a:schemeClr val="bg1">
                <a:lumMod val="50000"/>
              </a:schemeClr>
            </a:solidFill>
            <a:prstDash val="sysDot"/>
          </a:ln>
        </p:spPr>
        <p:txBody>
          <a:bodyPr wrap="square">
            <a:spAutoFit/>
          </a:bodyPr>
          <a:lstStyle/>
          <a:p>
            <a:pPr algn="just" fontAlgn="base">
              <a:spcBef>
                <a:spcPts val="1200"/>
              </a:spcBef>
            </a:pPr>
            <a:r>
              <a:rPr lang="fr-FR" b="1" dirty="0">
                <a:solidFill>
                  <a:srgbClr val="525457"/>
                </a:solidFill>
                <a:latin typeface="Arial" panose="020B0604020202020204" pitchFamily="34" charset="0"/>
                <a:cs typeface="Arial" panose="020B0604020202020204" pitchFamily="34" charset="0"/>
              </a:rPr>
              <a:t>Note : </a:t>
            </a:r>
            <a:r>
              <a:rPr lang="fr-FR" dirty="0">
                <a:solidFill>
                  <a:srgbClr val="525457"/>
                </a:solidFill>
                <a:latin typeface="Arial" panose="020B0604020202020204" pitchFamily="34" charset="0"/>
                <a:cs typeface="Arial" panose="020B0604020202020204" pitchFamily="34" charset="0"/>
              </a:rPr>
              <a:t>les inscrits sont répartis entre ceux qui votent à tous les tours de la présidentielle et des législatives (vote systématique), ceux qui ne votent à aucun tour de ces scrutins (abstention systématique) et ceux qui votent de façon intermittente.</a:t>
            </a:r>
          </a:p>
          <a:p>
            <a:pPr algn="just" fontAlgn="base">
              <a:spcBef>
                <a:spcPts val="1200"/>
              </a:spcBef>
            </a:pPr>
            <a:r>
              <a:rPr lang="fr-FR" b="1" dirty="0">
                <a:solidFill>
                  <a:srgbClr val="525457"/>
                </a:solidFill>
                <a:latin typeface="Arial" panose="020B0604020202020204" pitchFamily="34" charset="0"/>
                <a:cs typeface="Arial" panose="020B0604020202020204" pitchFamily="34" charset="0"/>
              </a:rPr>
              <a:t>Lecture : </a:t>
            </a:r>
            <a:r>
              <a:rPr lang="fr-FR" dirty="0">
                <a:solidFill>
                  <a:srgbClr val="525457"/>
                </a:solidFill>
                <a:latin typeface="Arial" panose="020B0604020202020204" pitchFamily="34" charset="0"/>
                <a:cs typeface="Arial" panose="020B0604020202020204" pitchFamily="34" charset="0"/>
              </a:rPr>
              <a:t>28,7 % des inscrits de 25 ans ou plus sans diplôme ont participé à tous les tours des élections nationales (vote systématique), 46,3 % ont participé à au moins un tour (vote intermittent), et 25 % se sont abstenus à tous les tours (abstention systématique).</a:t>
            </a:r>
          </a:p>
          <a:p>
            <a:pPr algn="just" fontAlgn="base">
              <a:spcBef>
                <a:spcPts val="1200"/>
              </a:spcBef>
            </a:pPr>
            <a:r>
              <a:rPr lang="fr-FR" b="1" dirty="0">
                <a:solidFill>
                  <a:srgbClr val="525457"/>
                </a:solidFill>
                <a:latin typeface="Arial" panose="020B0604020202020204" pitchFamily="34" charset="0"/>
                <a:cs typeface="Arial" panose="020B0604020202020204" pitchFamily="34" charset="0"/>
              </a:rPr>
              <a:t>Champ : </a:t>
            </a:r>
            <a:r>
              <a:rPr lang="fr-FR" dirty="0">
                <a:solidFill>
                  <a:srgbClr val="525457"/>
                </a:solidFill>
                <a:latin typeface="Arial" panose="020B0604020202020204" pitchFamily="34" charset="0"/>
                <a:cs typeface="Arial" panose="020B0604020202020204" pitchFamily="34" charset="0"/>
              </a:rPr>
              <a:t>inscrits (18 ans ou plus pour l'ensemble, 25 ans ou plus pour les diplômes, catégories sociales et niveaux de vie) sur les listes électorales en France en 2017 et résidant en France en 2015 (hors Mayotte).</a:t>
            </a:r>
          </a:p>
          <a:p>
            <a:pPr algn="just" fontAlgn="base">
              <a:spcBef>
                <a:spcPts val="1200"/>
              </a:spcBef>
            </a:pPr>
            <a:r>
              <a:rPr lang="fr-FR" b="1" dirty="0">
                <a:solidFill>
                  <a:srgbClr val="525457"/>
                </a:solidFill>
                <a:latin typeface="Arial" panose="020B0604020202020204" pitchFamily="34" charset="0"/>
                <a:cs typeface="Arial" panose="020B0604020202020204" pitchFamily="34" charset="0"/>
              </a:rPr>
              <a:t>Source : </a:t>
            </a:r>
            <a:r>
              <a:rPr lang="fr-FR" dirty="0">
                <a:solidFill>
                  <a:srgbClr val="525457"/>
                </a:solidFill>
                <a:latin typeface="Arial" panose="020B0604020202020204" pitchFamily="34" charset="0"/>
                <a:cs typeface="Arial" panose="020B0604020202020204" pitchFamily="34" charset="0"/>
              </a:rPr>
              <a:t>Insee, enquête sur la participation électorale 2017.</a:t>
            </a:r>
            <a:endParaRPr lang="fr-FR" b="0" dirty="0">
              <a:solidFill>
                <a:srgbClr val="525457"/>
              </a:solidFill>
              <a:effectLst/>
              <a:latin typeface="Arial" panose="020B0604020202020204" pitchFamily="34" charset="0"/>
              <a:cs typeface="Arial" panose="020B0604020202020204" pitchFamily="34" charset="0"/>
            </a:endParaRPr>
          </a:p>
        </p:txBody>
      </p:sp>
      <p:sp>
        <p:nvSpPr>
          <p:cNvPr id="5" name="Rectangle 4"/>
          <p:cNvSpPr/>
          <p:nvPr/>
        </p:nvSpPr>
        <p:spPr>
          <a:xfrm>
            <a:off x="157435" y="3789040"/>
            <a:ext cx="11737304" cy="2262158"/>
          </a:xfrm>
          <a:prstGeom prst="rect">
            <a:avLst/>
          </a:prstGeom>
          <a:ln>
            <a:solidFill>
              <a:schemeClr val="bg1">
                <a:lumMod val="50000"/>
              </a:schemeClr>
            </a:solidFill>
            <a:prstDash val="sysDot"/>
          </a:ln>
        </p:spPr>
        <p:txBody>
          <a:bodyPr wrap="square">
            <a:spAutoFit/>
          </a:bodyPr>
          <a:lstStyle/>
          <a:p>
            <a:pPr fontAlgn="base"/>
            <a:r>
              <a:rPr lang="fr-FR" b="1" dirty="0">
                <a:solidFill>
                  <a:srgbClr val="0F417A"/>
                </a:solidFill>
                <a:latin typeface="Open Sans"/>
              </a:rPr>
              <a:t>Définitions</a:t>
            </a:r>
          </a:p>
          <a:p>
            <a:pPr fontAlgn="base">
              <a:spcBef>
                <a:spcPts val="600"/>
              </a:spcBef>
            </a:pPr>
            <a:r>
              <a:rPr lang="fr-FR" dirty="0">
                <a:solidFill>
                  <a:srgbClr val="525457"/>
                </a:solidFill>
                <a:latin typeface="inherit"/>
              </a:rPr>
              <a:t>L’</a:t>
            </a:r>
            <a:r>
              <a:rPr lang="fr-FR" b="1" dirty="0">
                <a:solidFill>
                  <a:srgbClr val="525457"/>
                </a:solidFill>
                <a:latin typeface="inherit"/>
              </a:rPr>
              <a:t>abstention systématique</a:t>
            </a:r>
            <a:r>
              <a:rPr lang="fr-FR" dirty="0">
                <a:solidFill>
                  <a:srgbClr val="525457"/>
                </a:solidFill>
                <a:latin typeface="inherit"/>
              </a:rPr>
              <a:t> désigne le comportement d’un électeur qui n’a participé à aucun des quatre tours de scrutins organisés dans l’année (ou trois pour les circonscriptions ayant élu leur député dès le premier tour). </a:t>
            </a:r>
          </a:p>
          <a:p>
            <a:pPr fontAlgn="base">
              <a:spcBef>
                <a:spcPts val="600"/>
              </a:spcBef>
            </a:pPr>
            <a:r>
              <a:rPr lang="fr-FR" dirty="0">
                <a:solidFill>
                  <a:srgbClr val="525457"/>
                </a:solidFill>
                <a:latin typeface="inherit"/>
              </a:rPr>
              <a:t>À l’opposé, la </a:t>
            </a:r>
            <a:r>
              <a:rPr lang="fr-FR" b="1" dirty="0">
                <a:solidFill>
                  <a:srgbClr val="525457"/>
                </a:solidFill>
                <a:latin typeface="inherit"/>
              </a:rPr>
              <a:t>participation systématique</a:t>
            </a:r>
            <a:r>
              <a:rPr lang="fr-FR" dirty="0">
                <a:solidFill>
                  <a:srgbClr val="525457"/>
                </a:solidFill>
                <a:latin typeface="inherit"/>
              </a:rPr>
              <a:t> désigne le comportement électoral d’une personne ayant voté à tous les scrutins. </a:t>
            </a:r>
          </a:p>
          <a:p>
            <a:pPr fontAlgn="base">
              <a:spcBef>
                <a:spcPts val="600"/>
              </a:spcBef>
            </a:pPr>
            <a:r>
              <a:rPr lang="fr-FR" dirty="0">
                <a:solidFill>
                  <a:srgbClr val="525457"/>
                </a:solidFill>
                <a:latin typeface="inherit"/>
              </a:rPr>
              <a:t>Les </a:t>
            </a:r>
            <a:r>
              <a:rPr lang="fr-FR" b="1" dirty="0">
                <a:solidFill>
                  <a:srgbClr val="525457"/>
                </a:solidFill>
                <a:latin typeface="inherit"/>
              </a:rPr>
              <a:t>électeurs intermittents</a:t>
            </a:r>
            <a:r>
              <a:rPr lang="fr-FR" dirty="0">
                <a:solidFill>
                  <a:srgbClr val="525457"/>
                </a:solidFill>
                <a:latin typeface="inherit"/>
              </a:rPr>
              <a:t> sont ceux qui ont voté au moins une fois et se sont abstenus à au moins un tour de scrutin.</a:t>
            </a:r>
            <a:endParaRPr lang="fr-FR" b="0" i="0" dirty="0">
              <a:solidFill>
                <a:srgbClr val="525457"/>
              </a:solidFill>
              <a:effectLst/>
              <a:latin typeface="inherit"/>
            </a:endParaRPr>
          </a:p>
        </p:txBody>
      </p:sp>
    </p:spTree>
    <p:extLst>
      <p:ext uri="{BB962C8B-B14F-4D97-AF65-F5344CB8AC3E}">
        <p14:creationId xmlns:p14="http://schemas.microsoft.com/office/powerpoint/2010/main" val="1191346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97DC83-4F03-4C6E-AE4B-5A54A1072524}"/>
              </a:ext>
            </a:extLst>
          </p:cNvPr>
          <p:cNvSpPr/>
          <p:nvPr>
            <p:custDataLst>
              <p:tags r:id="rId1"/>
            </p:custDataLst>
          </p:nvPr>
        </p:nvSpPr>
        <p:spPr>
          <a:xfrm>
            <a:off x="192026" y="194435"/>
            <a:ext cx="11574038" cy="923330"/>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Item 2 : </a:t>
            </a:r>
            <a:r>
              <a:rPr lang="fr-FR" i="1" dirty="0">
                <a:solidFill>
                  <a:srgbClr val="7030A0"/>
                </a:solidFill>
                <a:latin typeface="Arial" panose="020B0604020202020204" pitchFamily="34" charset="0"/>
                <a:cs typeface="Arial" panose="020B0604020202020204" pitchFamily="34" charset="0"/>
              </a:rPr>
              <a:t>« Comprendre que la participation électorale est liée à divers facteurs inégalement partagés au sein de la population (degré d’intégration  sociale, intérêt pour la politique, sentiment de compétence politique) et de variables contextuelles (perception des enjeux de l’élection, types  d’élection) ».</a:t>
            </a:r>
          </a:p>
        </p:txBody>
      </p:sp>
      <p:sp>
        <p:nvSpPr>
          <p:cNvPr id="13" name="Rectangle 12">
            <a:extLst>
              <a:ext uri="{FF2B5EF4-FFF2-40B4-BE49-F238E27FC236}">
                <a16:creationId xmlns:a16="http://schemas.microsoft.com/office/drawing/2014/main" id="{FDBDCA78-E826-4B35-9EAF-8A3B6E829E70}"/>
              </a:ext>
            </a:extLst>
          </p:cNvPr>
          <p:cNvSpPr/>
          <p:nvPr>
            <p:custDataLst>
              <p:tags r:id="rId2"/>
            </p:custDataLst>
          </p:nvPr>
        </p:nvSpPr>
        <p:spPr>
          <a:xfrm>
            <a:off x="173741" y="1388223"/>
            <a:ext cx="11676062" cy="723275"/>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4 : </a:t>
            </a:r>
            <a:r>
              <a:rPr lang="fr-FR" dirty="0">
                <a:solidFill>
                  <a:schemeClr val="tx2"/>
                </a:solidFill>
                <a:latin typeface="Arial" panose="020B0604020202020204" pitchFamily="34" charset="0"/>
                <a:cs typeface="Arial" panose="020B0604020202020204" pitchFamily="34" charset="0"/>
              </a:rPr>
              <a:t>être capable de présenter </a:t>
            </a:r>
            <a:r>
              <a:rPr lang="fr-FR" b="1" dirty="0">
                <a:solidFill>
                  <a:schemeClr val="tx2"/>
                </a:solidFill>
                <a:latin typeface="Arial" panose="020B0604020202020204" pitchFamily="34" charset="0"/>
                <a:cs typeface="Arial" panose="020B0604020202020204" pitchFamily="34" charset="0"/>
              </a:rPr>
              <a:t>les causes de la participation ou de l’abstention</a:t>
            </a:r>
            <a:r>
              <a:rPr lang="fr-FR" dirty="0">
                <a:solidFill>
                  <a:schemeClr val="tx2"/>
                </a:solidFill>
                <a:latin typeface="Arial" panose="020B0604020202020204" pitchFamily="34" charset="0"/>
                <a:cs typeface="Arial" panose="020B0604020202020204" pitchFamily="34" charset="0"/>
              </a:rPr>
              <a:t>.</a:t>
            </a:r>
          </a:p>
          <a:p>
            <a:pPr marL="285750" indent="-285750">
              <a:spcBef>
                <a:spcPts val="6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Rôle des variables contextuelles</a:t>
            </a:r>
          </a:p>
        </p:txBody>
      </p:sp>
      <p:sp>
        <p:nvSpPr>
          <p:cNvPr id="2" name="ZoneTexte 1"/>
          <p:cNvSpPr txBox="1"/>
          <p:nvPr/>
        </p:nvSpPr>
        <p:spPr>
          <a:xfrm>
            <a:off x="197037" y="2276872"/>
            <a:ext cx="9197794"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Taux d’abstention moyen aux différents types d’élections sous la Ve République*</a:t>
            </a:r>
          </a:p>
        </p:txBody>
      </p:sp>
      <p:graphicFrame>
        <p:nvGraphicFramePr>
          <p:cNvPr id="3" name="Tableau 2"/>
          <p:cNvGraphicFramePr>
            <a:graphicFrameLocks noGrp="1"/>
          </p:cNvGraphicFramePr>
          <p:nvPr>
            <p:extLst>
              <p:ext uri="{D42A27DB-BD31-4B8C-83A1-F6EECF244321}">
                <p14:modId xmlns:p14="http://schemas.microsoft.com/office/powerpoint/2010/main" val="2396166182"/>
              </p:ext>
            </p:extLst>
          </p:nvPr>
        </p:nvGraphicFramePr>
        <p:xfrm>
          <a:off x="240687" y="2741569"/>
          <a:ext cx="11565307" cy="914400"/>
        </p:xfrm>
        <a:graphic>
          <a:graphicData uri="http://schemas.openxmlformats.org/drawingml/2006/table">
            <a:tbl>
              <a:tblPr firstRow="1" bandRow="1">
                <a:tableStyleId>{F2DE63D5-997A-4646-A377-4702673A728D}</a:tableStyleId>
              </a:tblPr>
              <a:tblGrid>
                <a:gridCol w="2144283">
                  <a:extLst>
                    <a:ext uri="{9D8B030D-6E8A-4147-A177-3AD203B41FA5}">
                      <a16:colId xmlns:a16="http://schemas.microsoft.com/office/drawing/2014/main" val="20000"/>
                    </a:ext>
                  </a:extLst>
                </a:gridCol>
                <a:gridCol w="1634259">
                  <a:extLst>
                    <a:ext uri="{9D8B030D-6E8A-4147-A177-3AD203B41FA5}">
                      <a16:colId xmlns:a16="http://schemas.microsoft.com/office/drawing/2014/main" val="20001"/>
                    </a:ext>
                  </a:extLst>
                </a:gridCol>
                <a:gridCol w="1441994">
                  <a:extLst>
                    <a:ext uri="{9D8B030D-6E8A-4147-A177-3AD203B41FA5}">
                      <a16:colId xmlns:a16="http://schemas.microsoft.com/office/drawing/2014/main" val="20002"/>
                    </a:ext>
                  </a:extLst>
                </a:gridCol>
                <a:gridCol w="1441994">
                  <a:extLst>
                    <a:ext uri="{9D8B030D-6E8A-4147-A177-3AD203B41FA5}">
                      <a16:colId xmlns:a16="http://schemas.microsoft.com/office/drawing/2014/main" val="20003"/>
                    </a:ext>
                  </a:extLst>
                </a:gridCol>
                <a:gridCol w="1826525">
                  <a:extLst>
                    <a:ext uri="{9D8B030D-6E8A-4147-A177-3AD203B41FA5}">
                      <a16:colId xmlns:a16="http://schemas.microsoft.com/office/drawing/2014/main" val="20004"/>
                    </a:ext>
                  </a:extLst>
                </a:gridCol>
                <a:gridCol w="1538126">
                  <a:extLst>
                    <a:ext uri="{9D8B030D-6E8A-4147-A177-3AD203B41FA5}">
                      <a16:colId xmlns:a16="http://schemas.microsoft.com/office/drawing/2014/main" val="20005"/>
                    </a:ext>
                  </a:extLst>
                </a:gridCol>
                <a:gridCol w="1538126">
                  <a:extLst>
                    <a:ext uri="{9D8B030D-6E8A-4147-A177-3AD203B41FA5}">
                      <a16:colId xmlns:a16="http://schemas.microsoft.com/office/drawing/2014/main" val="20006"/>
                    </a:ext>
                  </a:extLst>
                </a:gridCol>
              </a:tblGrid>
              <a:tr h="160451">
                <a:tc>
                  <a:txBody>
                    <a:bodyPr/>
                    <a:lstStyle/>
                    <a:p>
                      <a:pPr algn="ctr"/>
                      <a:r>
                        <a:rPr lang="fr-FR" sz="1600" dirty="0">
                          <a:solidFill>
                            <a:schemeClr val="tx1"/>
                          </a:solidFill>
                          <a:latin typeface="Arial" panose="020B0604020202020204" pitchFamily="34" charset="0"/>
                          <a:cs typeface="Arial" panose="020B0604020202020204" pitchFamily="34" charset="0"/>
                        </a:rPr>
                        <a:t>Type d’élection</a:t>
                      </a:r>
                    </a:p>
                  </a:txBody>
                  <a:tcP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Présidentielles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Municipales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Législatives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Départementales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Régionales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Européennes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extLst>
                  <a:ext uri="{0D108BD9-81ED-4DB2-BD59-A6C34878D82A}">
                    <a16:rowId xmlns:a16="http://schemas.microsoft.com/office/drawing/2014/main" val="10000"/>
                  </a:ext>
                </a:extLst>
              </a:tr>
              <a:tr h="370840">
                <a:tc>
                  <a:txBody>
                    <a:bodyPr/>
                    <a:lstStyle/>
                    <a:p>
                      <a:pPr algn="ctr"/>
                      <a:r>
                        <a:rPr lang="fr-FR" sz="1600" dirty="0">
                          <a:latin typeface="Arial" panose="020B0604020202020204" pitchFamily="34" charset="0"/>
                          <a:cs typeface="Arial" panose="020B0604020202020204" pitchFamily="34" charset="0"/>
                        </a:rPr>
                        <a:t>Taux d’abstention moyen (en %)</a:t>
                      </a:r>
                    </a:p>
                  </a:txBody>
                  <a:tcP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600" b="1" dirty="0">
                          <a:latin typeface="Arial" panose="020B0604020202020204" pitchFamily="34" charset="0"/>
                          <a:cs typeface="Arial" panose="020B0604020202020204" pitchFamily="34" charset="0"/>
                        </a:rPr>
                        <a:t>19</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600" dirty="0">
                          <a:latin typeface="Arial" panose="020B0604020202020204" pitchFamily="34" charset="0"/>
                          <a:cs typeface="Arial" panose="020B0604020202020204" pitchFamily="34" charset="0"/>
                        </a:rPr>
                        <a:t>27</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600" dirty="0">
                          <a:latin typeface="Arial" panose="020B0604020202020204" pitchFamily="34" charset="0"/>
                          <a:cs typeface="Arial" panose="020B0604020202020204" pitchFamily="34" charset="0"/>
                        </a:rPr>
                        <a:t>30</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600" dirty="0">
                          <a:latin typeface="Arial" panose="020B0604020202020204" pitchFamily="34" charset="0"/>
                          <a:cs typeface="Arial" panose="020B0604020202020204" pitchFamily="34" charset="0"/>
                        </a:rPr>
                        <a:t>41</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600" dirty="0">
                          <a:latin typeface="Arial" panose="020B0604020202020204" pitchFamily="34" charset="0"/>
                          <a:cs typeface="Arial" panose="020B0604020202020204" pitchFamily="34" charset="0"/>
                        </a:rPr>
                        <a:t>41</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600" b="1" dirty="0">
                          <a:latin typeface="Arial" panose="020B0604020202020204" pitchFamily="34" charset="0"/>
                          <a:cs typeface="Arial" panose="020B0604020202020204" pitchFamily="34" charset="0"/>
                        </a:rPr>
                        <a:t>51</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p:cNvSpPr/>
          <p:nvPr/>
        </p:nvSpPr>
        <p:spPr>
          <a:xfrm>
            <a:off x="197037" y="3758145"/>
            <a:ext cx="5282215" cy="338554"/>
          </a:xfrm>
          <a:prstGeom prst="rect">
            <a:avLst/>
          </a:prstGeom>
        </p:spPr>
        <p:txBody>
          <a:bodyPr wrap="none">
            <a:spAutoFit/>
          </a:bodyPr>
          <a:lstStyle/>
          <a:p>
            <a:pPr algn="r"/>
            <a:r>
              <a:rPr lang="fr-FR" sz="1600" dirty="0">
                <a:latin typeface="Arial" panose="020B0604020202020204" pitchFamily="34" charset="0"/>
                <a:cs typeface="Arial" panose="020B0604020202020204" pitchFamily="34" charset="0"/>
              </a:rPr>
              <a:t>* Calculs à partir des données du Ministère de l’Intérieur</a:t>
            </a:r>
          </a:p>
        </p:txBody>
      </p:sp>
      <p:sp>
        <p:nvSpPr>
          <p:cNvPr id="6" name="Rectangle 5"/>
          <p:cNvSpPr/>
          <p:nvPr/>
        </p:nvSpPr>
        <p:spPr>
          <a:xfrm>
            <a:off x="6526984" y="3742756"/>
            <a:ext cx="5277279" cy="338554"/>
          </a:xfrm>
          <a:prstGeom prst="rect">
            <a:avLst/>
          </a:prstGeom>
        </p:spPr>
        <p:txBody>
          <a:bodyPr wrap="none">
            <a:spAutoFit/>
          </a:bodyPr>
          <a:lstStyle/>
          <a:p>
            <a:r>
              <a:rPr lang="fr-FR" sz="1600" dirty="0">
                <a:latin typeface="Arial" panose="020B0604020202020204" pitchFamily="34" charset="0"/>
                <a:cs typeface="Arial" panose="020B0604020202020204" pitchFamily="34" charset="0"/>
              </a:rPr>
              <a:t>Source : </a:t>
            </a:r>
            <a:r>
              <a:rPr lang="fr-FR" sz="1600" spc="-10" dirty="0">
                <a:latin typeface="Arial" panose="020B0604020202020204" pitchFamily="34" charset="0"/>
                <a:cs typeface="Arial" panose="020B0604020202020204" pitchFamily="34" charset="0"/>
              </a:rPr>
              <a:t>Anne-Cécile Douillet, </a:t>
            </a:r>
            <a:r>
              <a:rPr lang="fr-FR" sz="1600" i="1" spc="-5" dirty="0">
                <a:latin typeface="Arial" panose="020B0604020202020204" pitchFamily="34" charset="0"/>
                <a:cs typeface="Arial" panose="020B0604020202020204" pitchFamily="34" charset="0"/>
              </a:rPr>
              <a:t>Sociologie Politique</a:t>
            </a:r>
            <a:r>
              <a:rPr lang="fr-FR" sz="1600" spc="-5" dirty="0">
                <a:latin typeface="Arial" panose="020B0604020202020204" pitchFamily="34" charset="0"/>
                <a:cs typeface="Arial" panose="020B0604020202020204" pitchFamily="34" charset="0"/>
              </a:rPr>
              <a:t>,</a:t>
            </a:r>
            <a:r>
              <a:rPr lang="fr-FR" sz="1600" dirty="0">
                <a:latin typeface="Arial" panose="020B0604020202020204" pitchFamily="34" charset="0"/>
                <a:cs typeface="Arial" panose="020B0604020202020204" pitchFamily="34" charset="0"/>
              </a:rPr>
              <a:t> 2017</a:t>
            </a:r>
          </a:p>
        </p:txBody>
      </p:sp>
      <p:sp>
        <p:nvSpPr>
          <p:cNvPr id="4" name="Ellipse 3"/>
          <p:cNvSpPr/>
          <p:nvPr/>
        </p:nvSpPr>
        <p:spPr>
          <a:xfrm>
            <a:off x="2967579" y="3175206"/>
            <a:ext cx="504056" cy="36532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10744443" y="3175206"/>
            <a:ext cx="504056" cy="36532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754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97DC83-4F03-4C6E-AE4B-5A54A1072524}"/>
              </a:ext>
            </a:extLst>
          </p:cNvPr>
          <p:cNvSpPr/>
          <p:nvPr>
            <p:custDataLst>
              <p:tags r:id="rId1"/>
            </p:custDataLst>
          </p:nvPr>
        </p:nvSpPr>
        <p:spPr>
          <a:xfrm>
            <a:off x="155932" y="138125"/>
            <a:ext cx="11790131" cy="646331"/>
          </a:xfrm>
          <a:prstGeom prst="rect">
            <a:avLst/>
          </a:prstGeom>
          <a:solidFill>
            <a:schemeClr val="accent3">
              <a:lumMod val="20000"/>
              <a:lumOff val="80000"/>
            </a:schemeClr>
          </a:solidFill>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Item 3 : </a:t>
            </a:r>
            <a:r>
              <a:rPr lang="fr-FR" i="1" dirty="0">
                <a:solidFill>
                  <a:srgbClr val="7030A0"/>
                </a:solidFill>
                <a:latin typeface="Arial" panose="020B0604020202020204" pitchFamily="34" charset="0"/>
                <a:cs typeface="Arial" panose="020B0604020202020204" pitchFamily="34" charset="0"/>
              </a:rPr>
              <a:t>« Comprendre que le vote est à la fois un acte individuel (expression de  préférences en fonction d’un contexte et d’une offre électorale) et un acte  collectif (expression d’appartenances sociales) ».</a:t>
            </a:r>
          </a:p>
        </p:txBody>
      </p:sp>
      <p:sp>
        <p:nvSpPr>
          <p:cNvPr id="2" name="ZoneTexte 1"/>
          <p:cNvSpPr txBox="1"/>
          <p:nvPr/>
        </p:nvSpPr>
        <p:spPr>
          <a:xfrm>
            <a:off x="62804" y="1147801"/>
            <a:ext cx="11976388" cy="5755422"/>
          </a:xfrm>
          <a:prstGeom prst="rect">
            <a:avLst/>
          </a:prstGeom>
          <a:solidFill>
            <a:schemeClr val="bg2"/>
          </a:solidFill>
          <a:ln>
            <a:solidFill>
              <a:schemeClr val="tx1">
                <a:lumMod val="50000"/>
                <a:lumOff val="50000"/>
              </a:schemeClr>
            </a:solidFill>
            <a:prstDash val="sysDot"/>
          </a:ln>
        </p:spPr>
        <p:txBody>
          <a:bodyPr wrap="square" rtlCol="0">
            <a:spAutoFit/>
          </a:bodyPr>
          <a:lstStyle/>
          <a:p>
            <a:pPr algn="just"/>
            <a:r>
              <a:rPr lang="fr-FR" sz="1600" dirty="0">
                <a:latin typeface="Arial" panose="020B0604020202020204" pitchFamily="34" charset="0"/>
                <a:cs typeface="Arial" panose="020B0604020202020204" pitchFamily="34" charset="0"/>
              </a:rPr>
              <a:t>Retracer les controverses qui se sont développées depuis une trentaine d’années dans l’explication du comportement électoral donne effectivement parfois le sentiment que l’existence de paradigmes concurrents rend compte de façon assez parlante du débat qui a eu lieu. […]. Le premier, appelons-le « </a:t>
            </a:r>
            <a:r>
              <a:rPr lang="fr-FR" sz="1600" b="1" u="sng" dirty="0">
                <a:latin typeface="Arial" panose="020B0604020202020204" pitchFamily="34" charset="0"/>
                <a:cs typeface="Arial" panose="020B0604020202020204" pitchFamily="34" charset="0"/>
              </a:rPr>
              <a:t>modèle sociologique </a:t>
            </a:r>
            <a:r>
              <a:rPr lang="fr-FR" sz="1600" dirty="0">
                <a:latin typeface="Arial" panose="020B0604020202020204" pitchFamily="34" charset="0"/>
                <a:cs typeface="Arial" panose="020B0604020202020204" pitchFamily="34" charset="0"/>
              </a:rPr>
              <a:t>», est associé aux travaux du sociologue </a:t>
            </a:r>
            <a:r>
              <a:rPr lang="fr-FR" sz="1600" b="1" u="sng" dirty="0">
                <a:latin typeface="Arial" panose="020B0604020202020204" pitchFamily="34" charset="0"/>
                <a:cs typeface="Arial" panose="020B0604020202020204" pitchFamily="34" charset="0"/>
              </a:rPr>
              <a:t>Paul Lazarsfeld et de son équipe, à l’Université de Columbia</a:t>
            </a:r>
            <a:r>
              <a:rPr lang="fr-FR" sz="1600" dirty="0">
                <a:latin typeface="Arial" panose="020B0604020202020204" pitchFamily="34" charset="0"/>
                <a:cs typeface="Arial" panose="020B0604020202020204" pitchFamily="34" charset="0"/>
              </a:rPr>
              <a:t>. Lors de l’élection présidentielle de 1940, qui oppose le républicain </a:t>
            </a:r>
            <a:r>
              <a:rPr lang="fr-FR" sz="1600" dirty="0" err="1">
                <a:latin typeface="Arial" panose="020B0604020202020204" pitchFamily="34" charset="0"/>
                <a:cs typeface="Arial" panose="020B0604020202020204" pitchFamily="34" charset="0"/>
              </a:rPr>
              <a:t>Willkie</a:t>
            </a:r>
            <a:r>
              <a:rPr lang="fr-FR" sz="1600" dirty="0">
                <a:latin typeface="Arial" panose="020B0604020202020204" pitchFamily="34" charset="0"/>
                <a:cs typeface="Arial" panose="020B0604020202020204" pitchFamily="34" charset="0"/>
              </a:rPr>
              <a:t> au démocrate Roosevelt, ils se proposent d’étudier l’effet de la campagne sur les choix électoraux. Un panel représentatif des habitants d’un comté de l’Ohio est interrogé tout au long de celle-ci à sept reprises. À leur grande surprise, </a:t>
            </a:r>
            <a:r>
              <a:rPr lang="fr-FR" sz="1600" u="sng" dirty="0">
                <a:latin typeface="Arial" panose="020B0604020202020204" pitchFamily="34" charset="0"/>
                <a:cs typeface="Arial" panose="020B0604020202020204" pitchFamily="34" charset="0"/>
              </a:rPr>
              <a:t>la campagne n’a eu qu’un effet limité sur leurs choix politiques</a:t>
            </a:r>
            <a:r>
              <a:rPr lang="fr-FR" sz="1600" dirty="0">
                <a:latin typeface="Arial" panose="020B0604020202020204" pitchFamily="34" charset="0"/>
                <a:cs typeface="Arial" panose="020B0604020202020204" pitchFamily="34" charset="0"/>
              </a:rPr>
              <a:t>. Les électeurs se sont en majorité décidés bien avant la campagne et sont restés fidèles à leur choix initial, </a:t>
            </a:r>
            <a:r>
              <a:rPr lang="fr-FR" sz="1600" u="sng" dirty="0">
                <a:latin typeface="Arial" panose="020B0604020202020204" pitchFamily="34" charset="0"/>
                <a:cs typeface="Arial" panose="020B0604020202020204" pitchFamily="34" charset="0"/>
              </a:rPr>
              <a:t>leurs orientations politiques sont stables et conformes aux normes de leur milieu familial, social et culturel</a:t>
            </a:r>
            <a:r>
              <a:rPr lang="fr-FR" sz="1600" dirty="0">
                <a:latin typeface="Arial" panose="020B0604020202020204" pitchFamily="34" charset="0"/>
                <a:cs typeface="Arial" panose="020B0604020202020204" pitchFamily="34" charset="0"/>
              </a:rPr>
              <a:t>. Inversement, </a:t>
            </a:r>
            <a:r>
              <a:rPr lang="fr-FR" sz="1600" u="sng" dirty="0">
                <a:latin typeface="Arial" panose="020B0604020202020204" pitchFamily="34" charset="0"/>
                <a:cs typeface="Arial" panose="020B0604020202020204" pitchFamily="34" charset="0"/>
              </a:rPr>
              <a:t>la connaissance des groupes auxquels appartiennent les individus permet de prédire leur vote, comme le montre un indice de prédisposition politique combinant le statut social, la religion et le lieu de résidence</a:t>
            </a:r>
            <a:r>
              <a:rPr lang="fr-FR" sz="1600" dirty="0">
                <a:latin typeface="Arial" panose="020B0604020202020204" pitchFamily="34" charset="0"/>
                <a:cs typeface="Arial" panose="020B0604020202020204" pitchFamily="34" charset="0"/>
              </a:rPr>
              <a:t>. Les électeurs ruraux, protestants et aisés votent dans la proportion de trois sur quatre pour le candidat républicain, tandis que les électeurs urbains, catholiques et socialement défavorisés votent dans la même proportion pour le candidat démocrate. […]</a:t>
            </a:r>
          </a:p>
          <a:p>
            <a:pPr algn="just"/>
            <a:r>
              <a:rPr lang="fr-FR" sz="1600" dirty="0">
                <a:latin typeface="Arial" panose="020B0604020202020204" pitchFamily="34" charset="0"/>
                <a:cs typeface="Arial" panose="020B0604020202020204" pitchFamily="34" charset="0"/>
              </a:rPr>
              <a:t>Ce </a:t>
            </a:r>
            <a:r>
              <a:rPr lang="fr-FR" sz="1600" b="1" dirty="0">
                <a:latin typeface="Arial" panose="020B0604020202020204" pitchFamily="34" charset="0"/>
                <a:cs typeface="Arial" panose="020B0604020202020204" pitchFamily="34" charset="0"/>
              </a:rPr>
              <a:t>déterminisme social </a:t>
            </a:r>
            <a:r>
              <a:rPr lang="fr-FR" sz="1600" dirty="0">
                <a:latin typeface="Arial" panose="020B0604020202020204" pitchFamily="34" charset="0"/>
                <a:cs typeface="Arial" panose="020B0604020202020204" pitchFamily="34" charset="0"/>
              </a:rPr>
              <a:t>est sévèrement critiqué par les chercheurs du Survey </a:t>
            </a:r>
            <a:r>
              <a:rPr lang="fr-FR" sz="1600" dirty="0" err="1">
                <a:latin typeface="Arial" panose="020B0604020202020204" pitchFamily="34" charset="0"/>
                <a:cs typeface="Arial" panose="020B0604020202020204" pitchFamily="34" charset="0"/>
              </a:rPr>
              <a:t>Research</a:t>
            </a:r>
            <a:r>
              <a:rPr lang="fr-FR" sz="1600" dirty="0">
                <a:latin typeface="Arial" panose="020B0604020202020204" pitchFamily="34" charset="0"/>
                <a:cs typeface="Arial" panose="020B0604020202020204" pitchFamily="34" charset="0"/>
              </a:rPr>
              <a:t> Center de </a:t>
            </a:r>
            <a:r>
              <a:rPr lang="fr-FR" sz="1600" b="1" u="sng" dirty="0">
                <a:latin typeface="Arial" panose="020B0604020202020204" pitchFamily="34" charset="0"/>
                <a:cs typeface="Arial" panose="020B0604020202020204" pitchFamily="34" charset="0"/>
              </a:rPr>
              <a:t>l’Université du Michigan </a:t>
            </a:r>
            <a:r>
              <a:rPr lang="fr-FR" sz="1600" dirty="0">
                <a:latin typeface="Arial" panose="020B0604020202020204" pitchFamily="34" charset="0"/>
                <a:cs typeface="Arial" panose="020B0604020202020204" pitchFamily="34" charset="0"/>
              </a:rPr>
              <a:t>qui font l’hypothèse d’un second modèle « </a:t>
            </a:r>
            <a:r>
              <a:rPr lang="fr-FR" sz="1600" b="1" u="sng" dirty="0">
                <a:latin typeface="Arial" panose="020B0604020202020204" pitchFamily="34" charset="0"/>
                <a:cs typeface="Arial" panose="020B0604020202020204" pitchFamily="34" charset="0"/>
              </a:rPr>
              <a:t>psycho-politique</a:t>
            </a:r>
            <a:r>
              <a:rPr lang="fr-FR" sz="1600" b="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 Pour eux, </a:t>
            </a:r>
            <a:r>
              <a:rPr lang="fr-FR" sz="1600" u="sng" dirty="0">
                <a:latin typeface="Arial" panose="020B0604020202020204" pitchFamily="34" charset="0"/>
                <a:cs typeface="Arial" panose="020B0604020202020204" pitchFamily="34" charset="0"/>
              </a:rPr>
              <a:t>le vote est d’abord un acte politique, commandé par la perception qu’ont les électeurs des principaux objets politiques</a:t>
            </a:r>
            <a:r>
              <a:rPr lang="fr-FR" sz="1600" dirty="0">
                <a:latin typeface="Arial" panose="020B0604020202020204" pitchFamily="34" charset="0"/>
                <a:cs typeface="Arial" panose="020B0604020202020204" pitchFamily="34" charset="0"/>
              </a:rPr>
              <a:t>. […]. Le comportement électoral est analysé comme la résultante d’un champ de forces psychologiques, qu’ils mesurent au plus près de l’élection considérée, en s’attachant surtout à explorer les attitudes des électeurs à l’égard des candidats, des partis et des programmes. </a:t>
            </a:r>
            <a:r>
              <a:rPr lang="fr-FR" sz="1600" u="sng" dirty="0">
                <a:latin typeface="Arial" panose="020B0604020202020204" pitchFamily="34" charset="0"/>
                <a:cs typeface="Arial" panose="020B0604020202020204" pitchFamily="34" charset="0"/>
              </a:rPr>
              <a:t>La variable-clé du vote à leurs yeux est «</a:t>
            </a:r>
            <a:r>
              <a:rPr lang="fr-FR" sz="1600" b="1" u="sng" dirty="0">
                <a:latin typeface="Arial" panose="020B0604020202020204" pitchFamily="34" charset="0"/>
                <a:cs typeface="Arial" panose="020B0604020202020204" pitchFamily="34" charset="0"/>
              </a:rPr>
              <a:t>l’identification partisane</a:t>
            </a:r>
            <a:r>
              <a:rPr lang="fr-FR" sz="1600" u="sng" dirty="0">
                <a:latin typeface="Arial" panose="020B0604020202020204" pitchFamily="34" charset="0"/>
                <a:cs typeface="Arial" panose="020B0604020202020204" pitchFamily="34" charset="0"/>
              </a:rPr>
              <a:t>»</a:t>
            </a:r>
            <a:r>
              <a:rPr lang="fr-FR" sz="1600" dirty="0">
                <a:latin typeface="Arial" panose="020B0604020202020204" pitchFamily="34" charset="0"/>
                <a:cs typeface="Arial" panose="020B0604020202020204" pitchFamily="34" charset="0"/>
              </a:rPr>
              <a:t>, </a:t>
            </a:r>
            <a:r>
              <a:rPr lang="fr-FR" sz="1600" u="sng" dirty="0">
                <a:latin typeface="Arial" panose="020B0604020202020204" pitchFamily="34" charset="0"/>
                <a:cs typeface="Arial" panose="020B0604020202020204" pitchFamily="34" charset="0"/>
              </a:rPr>
              <a:t>attachement affectif et durable de l’électeur à un des deux grands partis</a:t>
            </a:r>
            <a:r>
              <a:rPr lang="fr-FR" sz="1600" dirty="0">
                <a:latin typeface="Arial" panose="020B0604020202020204" pitchFamily="34" charset="0"/>
                <a:cs typeface="Arial" panose="020B0604020202020204" pitchFamily="34" charset="0"/>
              </a:rPr>
              <a:t> qui structurent la vie politique américaine. […] </a:t>
            </a:r>
            <a:r>
              <a:rPr lang="fr-FR" sz="1600" u="sng" dirty="0">
                <a:latin typeface="Arial" panose="020B0604020202020204" pitchFamily="34" charset="0"/>
                <a:cs typeface="Arial" panose="020B0604020202020204" pitchFamily="34" charset="0"/>
              </a:rPr>
              <a:t>Celle-ci, généralement forgée dès l’enfance et transmise par les parents, renforcée par le milieu social et professionnel, confère une grande stabilité aux choix électoraux</a:t>
            </a:r>
            <a:r>
              <a:rPr lang="fr-FR" sz="1600" dirty="0">
                <a:latin typeface="Arial" panose="020B0604020202020204" pitchFamily="34" charset="0"/>
                <a:cs typeface="Arial" panose="020B0604020202020204" pitchFamily="34" charset="0"/>
              </a:rPr>
              <a:t>. La mobilité est un phénomène marginal, qui caractérise surtout les électeurs les moins instruits, les moins intégrés socialement et politiquement.</a:t>
            </a:r>
          </a:p>
          <a:p>
            <a:pPr algn="r">
              <a:spcBef>
                <a:spcPts val="400"/>
              </a:spcBef>
            </a:pPr>
            <a:r>
              <a:rPr lang="fr-FR" sz="1600" dirty="0" err="1">
                <a:latin typeface="Arial" panose="020B0604020202020204" pitchFamily="34" charset="0"/>
                <a:cs typeface="Arial" panose="020B0604020202020204" pitchFamily="34" charset="0"/>
              </a:rPr>
              <a:t>Nonna</a:t>
            </a:r>
            <a:r>
              <a:rPr lang="fr-FR" sz="1600" dirty="0">
                <a:latin typeface="Arial" panose="020B0604020202020204" pitchFamily="34" charset="0"/>
                <a:cs typeface="Arial" panose="020B0604020202020204" pitchFamily="34" charset="0"/>
              </a:rPr>
              <a:t> Mayer, Daniel Boy, </a:t>
            </a:r>
            <a:r>
              <a:rPr lang="fr-FR" sz="1600" dirty="0">
                <a:latin typeface="Arial" panose="020B0604020202020204" pitchFamily="34" charset="0"/>
                <a:cs typeface="Arial" panose="020B0604020202020204" pitchFamily="34" charset="0"/>
                <a:hlinkClick r:id="rId4"/>
              </a:rPr>
              <a:t>Les ” variables lourdes ” en sociologie électorale</a:t>
            </a:r>
            <a:r>
              <a:rPr lang="fr-FR" sz="1600" dirty="0">
                <a:latin typeface="Arial" panose="020B0604020202020204" pitchFamily="34" charset="0"/>
                <a:cs typeface="Arial" panose="020B0604020202020204" pitchFamily="34" charset="0"/>
              </a:rPr>
              <a:t>. Enquête, anthropologie, histoire, sociologie, 2008, pp.109-122.</a:t>
            </a:r>
          </a:p>
        </p:txBody>
      </p:sp>
      <p:sp>
        <p:nvSpPr>
          <p:cNvPr id="11" name="Rectangle 10">
            <a:extLst>
              <a:ext uri="{FF2B5EF4-FFF2-40B4-BE49-F238E27FC236}">
                <a16:creationId xmlns:a16="http://schemas.microsoft.com/office/drawing/2014/main" id="{FDBDCA78-E826-4B35-9EAF-8A3B6E829E70}"/>
              </a:ext>
            </a:extLst>
          </p:cNvPr>
          <p:cNvSpPr/>
          <p:nvPr>
            <p:custDataLst>
              <p:tags r:id="rId2"/>
            </p:custDataLst>
          </p:nvPr>
        </p:nvSpPr>
        <p:spPr>
          <a:xfrm>
            <a:off x="90234" y="773739"/>
            <a:ext cx="11470830" cy="353943"/>
          </a:xfrm>
          <a:prstGeom prst="rect">
            <a:avLst/>
          </a:prstGeom>
          <a:noFill/>
        </p:spPr>
        <p:txBody>
          <a:bodyPr wrap="square">
            <a:spAutoFit/>
          </a:bodyPr>
          <a:lstStyle/>
          <a:p>
            <a:pPr>
              <a:spcBef>
                <a:spcPts val="600"/>
              </a:spcBef>
              <a:buClr>
                <a:srgbClr val="7030A0"/>
              </a:buClr>
            </a:pPr>
            <a:r>
              <a:rPr lang="fr-FR" sz="1700" b="1" dirty="0">
                <a:solidFill>
                  <a:schemeClr val="tx2"/>
                </a:solidFill>
                <a:latin typeface="Arial" panose="020B0604020202020204" pitchFamily="34" charset="0"/>
                <a:cs typeface="Arial" panose="020B0604020202020204" pitchFamily="34" charset="0"/>
              </a:rPr>
              <a:t>Objectif 5 : </a:t>
            </a:r>
            <a:r>
              <a:rPr lang="fr-FR" sz="1700" dirty="0">
                <a:solidFill>
                  <a:schemeClr val="tx2"/>
                </a:solidFill>
                <a:latin typeface="Arial" panose="020B0604020202020204" pitchFamily="34" charset="0"/>
                <a:cs typeface="Arial" panose="020B0604020202020204" pitchFamily="34" charset="0"/>
              </a:rPr>
              <a:t>être capable de montrer que </a:t>
            </a:r>
            <a:r>
              <a:rPr lang="fr-FR" sz="1700" b="1" dirty="0">
                <a:solidFill>
                  <a:schemeClr val="tx2"/>
                </a:solidFill>
                <a:latin typeface="Arial" panose="020B0604020202020204" pitchFamily="34" charset="0"/>
                <a:cs typeface="Arial" panose="020B0604020202020204" pitchFamily="34" charset="0"/>
              </a:rPr>
              <a:t>les valeurs et le milieu social </a:t>
            </a:r>
            <a:r>
              <a:rPr lang="fr-FR" sz="1700" dirty="0">
                <a:solidFill>
                  <a:schemeClr val="tx2"/>
                </a:solidFill>
                <a:latin typeface="Arial" panose="020B0604020202020204" pitchFamily="34" charset="0"/>
                <a:cs typeface="Arial" panose="020B0604020202020204" pitchFamily="34" charset="0"/>
              </a:rPr>
              <a:t>conduisent à une certaine stabilité du vote.</a:t>
            </a:r>
          </a:p>
        </p:txBody>
      </p:sp>
      <p:sp>
        <p:nvSpPr>
          <p:cNvPr id="12" name="ZoneTexte 10">
            <a:extLst>
              <a:ext uri="{FF2B5EF4-FFF2-40B4-BE49-F238E27FC236}">
                <a16:creationId xmlns:a16="http://schemas.microsoft.com/office/drawing/2014/main" id="{3151EF08-0E8F-4168-92D0-374BFD9C2E54}"/>
              </a:ext>
            </a:extLst>
          </p:cNvPr>
          <p:cNvSpPr txBox="1"/>
          <p:nvPr/>
        </p:nvSpPr>
        <p:spPr>
          <a:xfrm>
            <a:off x="5467132" y="1173514"/>
            <a:ext cx="6563826" cy="2185214"/>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u="sng" dirty="0">
                <a:latin typeface="Arial" panose="020B0604020202020204" pitchFamily="34" charset="0"/>
                <a:cs typeface="Arial" panose="020B0604020202020204" pitchFamily="34" charset="0"/>
              </a:rPr>
              <a:t>Les aspects « collectifs » et les déterminants classiques de la stabilité du vote semblent en déclin face à une plus grande volatilité et à des déterminants plus individuels et contextuels</a:t>
            </a:r>
            <a:r>
              <a:rPr lang="fr-FR" dirty="0">
                <a:latin typeface="Arial" panose="020B0604020202020204" pitchFamily="34" charset="0"/>
                <a:cs typeface="Arial" panose="020B0604020202020204" pitchFamily="34" charset="0"/>
              </a:rPr>
              <a:t>, toutefois la complémentarité des paradigmes classiques demeure porteuse d’explication :</a:t>
            </a:r>
          </a:p>
          <a:p>
            <a:pPr marL="358775" indent="-179388">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Le poids du milieu social (Université de Columbia)</a:t>
            </a:r>
          </a:p>
          <a:p>
            <a:pPr marL="358775" indent="-179388">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L’identification partisane (Université du Michigan)</a:t>
            </a:r>
          </a:p>
        </p:txBody>
      </p:sp>
    </p:spTree>
    <p:extLst>
      <p:ext uri="{BB962C8B-B14F-4D97-AF65-F5344CB8AC3E}">
        <p14:creationId xmlns:p14="http://schemas.microsoft.com/office/powerpoint/2010/main" val="23255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p:cNvGraphicFramePr>
            <a:graphicFrameLocks noGrp="1"/>
          </p:cNvGraphicFramePr>
          <p:nvPr>
            <p:extLst>
              <p:ext uri="{D42A27DB-BD31-4B8C-83A1-F6EECF244321}">
                <p14:modId xmlns:p14="http://schemas.microsoft.com/office/powerpoint/2010/main" val="3482827333"/>
              </p:ext>
            </p:extLst>
          </p:nvPr>
        </p:nvGraphicFramePr>
        <p:xfrm>
          <a:off x="208301" y="1401099"/>
          <a:ext cx="4627684" cy="5267941"/>
        </p:xfrm>
        <a:graphic>
          <a:graphicData uri="http://schemas.openxmlformats.org/drawingml/2006/table">
            <a:tbl>
              <a:tblPr/>
              <a:tblGrid>
                <a:gridCol w="1498394">
                  <a:extLst>
                    <a:ext uri="{9D8B030D-6E8A-4147-A177-3AD203B41FA5}">
                      <a16:colId xmlns:a16="http://schemas.microsoft.com/office/drawing/2014/main" val="20000"/>
                    </a:ext>
                  </a:extLst>
                </a:gridCol>
                <a:gridCol w="1018211">
                  <a:extLst>
                    <a:ext uri="{9D8B030D-6E8A-4147-A177-3AD203B41FA5}">
                      <a16:colId xmlns:a16="http://schemas.microsoft.com/office/drawing/2014/main" val="20001"/>
                    </a:ext>
                  </a:extLst>
                </a:gridCol>
                <a:gridCol w="697853">
                  <a:extLst>
                    <a:ext uri="{9D8B030D-6E8A-4147-A177-3AD203B41FA5}">
                      <a16:colId xmlns:a16="http://schemas.microsoft.com/office/drawing/2014/main" val="20002"/>
                    </a:ext>
                  </a:extLst>
                </a:gridCol>
                <a:gridCol w="706613">
                  <a:extLst>
                    <a:ext uri="{9D8B030D-6E8A-4147-A177-3AD203B41FA5}">
                      <a16:colId xmlns:a16="http://schemas.microsoft.com/office/drawing/2014/main" val="20003"/>
                    </a:ext>
                  </a:extLst>
                </a:gridCol>
                <a:gridCol w="706613">
                  <a:extLst>
                    <a:ext uri="{9D8B030D-6E8A-4147-A177-3AD203B41FA5}">
                      <a16:colId xmlns:a16="http://schemas.microsoft.com/office/drawing/2014/main" val="20004"/>
                    </a:ext>
                  </a:extLst>
                </a:gridCol>
              </a:tblGrid>
              <a:tr h="434958">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En % de chaque catégorie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Mélenchon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Macron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Fillon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Le Pen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extLst>
                  <a:ext uri="{0D108BD9-81ED-4DB2-BD59-A6C34878D82A}">
                    <a16:rowId xmlns:a16="http://schemas.microsoft.com/office/drawing/2014/main" val="10000"/>
                  </a:ext>
                </a:extLst>
              </a:tr>
              <a:tr h="268117">
                <a:tc>
                  <a:txBody>
                    <a:bodyPr/>
                    <a:lstStyle/>
                    <a:p>
                      <a:pPr algn="l" fontAlgn="ctr"/>
                      <a:r>
                        <a:rPr lang="fr-FR" sz="1300" b="1" i="0" u="none" strike="noStrike">
                          <a:solidFill>
                            <a:srgbClr val="000000"/>
                          </a:solidFill>
                          <a:effectLst/>
                          <a:latin typeface="Arial" panose="020B0604020202020204" pitchFamily="34" charset="0"/>
                          <a:cs typeface="Arial" panose="020B0604020202020204" pitchFamily="34" charset="0"/>
                        </a:rPr>
                        <a:t>ENSEMBLE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19,2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23,7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1" i="0" u="none" strike="noStrike">
                          <a:solidFill>
                            <a:srgbClr val="000000"/>
                          </a:solidFill>
                          <a:effectLst/>
                          <a:latin typeface="Arial" panose="020B0604020202020204" pitchFamily="34" charset="0"/>
                          <a:cs typeface="Arial" panose="020B0604020202020204" pitchFamily="34" charset="0"/>
                        </a:rPr>
                        <a:t>19,7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21,9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68117">
                <a:tc gridSpan="5">
                  <a:txBody>
                    <a:bodyPr/>
                    <a:lstStyle/>
                    <a:p>
                      <a:pPr algn="l" fontAlgn="ctr"/>
                      <a:r>
                        <a:rPr lang="fr-FR" sz="1300" b="1" i="0" u="none" strike="noStrike" dirty="0">
                          <a:solidFill>
                            <a:srgbClr val="000000"/>
                          </a:solidFill>
                          <a:effectLst/>
                          <a:latin typeface="Arial" panose="020B0604020202020204" pitchFamily="34" charset="0"/>
                          <a:cs typeface="Arial" panose="020B0604020202020204" pitchFamily="34" charset="0"/>
                        </a:rPr>
                        <a:t>Sexe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endParaRPr lang="fr-FR"/>
                    </a:p>
                  </a:txBody>
                  <a:tcPr/>
                </a:tc>
                <a:tc hMerge="1">
                  <a:txBody>
                    <a:bodyPr/>
                    <a:lstStyle/>
                    <a:p>
                      <a:pPr algn="ctr" fontAlgn="ctr"/>
                      <a:endParaRPr lang="fr-FR" sz="1100" b="0" i="0" u="none" strike="noStrike" dirty="0">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dirty="0">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268117">
                <a:tc>
                  <a:txBody>
                    <a:bodyPr/>
                    <a:lstStyle/>
                    <a:p>
                      <a:pPr algn="l" fontAlgn="ctr"/>
                      <a:r>
                        <a:rPr lang="fr-FR" sz="1300" b="0" i="0" u="none" strike="noStrike" dirty="0">
                          <a:solidFill>
                            <a:srgbClr val="000000"/>
                          </a:solidFill>
                          <a:effectLst/>
                          <a:latin typeface="Arial" panose="020B0604020202020204" pitchFamily="34" charset="0"/>
                          <a:cs typeface="Arial" panose="020B0604020202020204" pitchFamily="34" charset="0"/>
                        </a:rPr>
                        <a:t>Homme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23</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18</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26811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Femme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17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25</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20</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268117">
                <a:tc gridSpan="5">
                  <a:txBody>
                    <a:bodyPr/>
                    <a:lstStyle/>
                    <a:p>
                      <a:pPr algn="l" fontAlgn="ctr"/>
                      <a:r>
                        <a:rPr lang="fr-FR" sz="1300" b="1" i="0" u="none" strike="noStrike" dirty="0">
                          <a:solidFill>
                            <a:srgbClr val="000000"/>
                          </a:solidFill>
                          <a:effectLst/>
                          <a:latin typeface="Arial" panose="020B0604020202020204" pitchFamily="34" charset="0"/>
                          <a:cs typeface="Arial" panose="020B0604020202020204" pitchFamily="34" charset="0"/>
                        </a:rPr>
                        <a:t>Âge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endParaRPr lang="fr-FR"/>
                    </a:p>
                  </a:txBody>
                  <a:tcPr/>
                </a:tc>
                <a:tc hMerge="1">
                  <a:txBody>
                    <a:bodyPr/>
                    <a:lstStyle/>
                    <a:p>
                      <a:pPr algn="ctr" fontAlgn="ctr"/>
                      <a:endParaRPr lang="fr-FR" sz="1100" b="0" i="0" u="none" strike="noStrike">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dirty="0">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6811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18-24 ans</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30</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18</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r h="26811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25-34 ans</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28</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8</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26811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35-49 ans</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8"/>
                  </a:ext>
                </a:extLst>
              </a:tr>
              <a:tr h="26811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50-59 ans</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13</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9"/>
                  </a:ext>
                </a:extLst>
              </a:tr>
              <a:tr h="26811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60-69 ans</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15</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26</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0"/>
                  </a:ext>
                </a:extLst>
              </a:tr>
              <a:tr h="26811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70 ans et plus</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45</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10</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1"/>
                  </a:ext>
                </a:extLst>
              </a:tr>
              <a:tr h="268117">
                <a:tc gridSpan="5">
                  <a:txBody>
                    <a:bodyPr/>
                    <a:lstStyle/>
                    <a:p>
                      <a:pPr algn="l" fontAlgn="ctr"/>
                      <a:r>
                        <a:rPr lang="fr-FR" sz="1300" b="1" i="0" u="none" strike="noStrike" dirty="0">
                          <a:solidFill>
                            <a:srgbClr val="000000"/>
                          </a:solidFill>
                          <a:effectLst/>
                          <a:latin typeface="Arial" panose="020B0604020202020204" pitchFamily="34" charset="0"/>
                          <a:cs typeface="Arial" panose="020B0604020202020204" pitchFamily="34" charset="0"/>
                        </a:rPr>
                        <a:t>Religion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endParaRPr lang="fr-FR"/>
                    </a:p>
                  </a:txBody>
                  <a:tcPr/>
                </a:tc>
                <a:tc hMerge="1">
                  <a:txBody>
                    <a:bodyPr/>
                    <a:lstStyle/>
                    <a:p>
                      <a:pPr algn="ctr" fontAlgn="ctr"/>
                      <a:endParaRPr lang="fr-FR" sz="1100" b="0" i="0" u="none" strike="noStrike">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dirty="0">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12"/>
                  </a:ext>
                </a:extLst>
              </a:tr>
              <a:tr h="26811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Catholique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13</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23</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28</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3"/>
                  </a:ext>
                </a:extLst>
              </a:tr>
              <a:tr h="405614">
                <a:tc>
                  <a:txBody>
                    <a:bodyPr/>
                    <a:lstStyle/>
                    <a:p>
                      <a:pPr algn="l" fontAlgn="ctr"/>
                      <a:r>
                        <a:rPr lang="fr-FR" sz="1300" b="0" i="1" u="none" strike="noStrike" dirty="0">
                          <a:solidFill>
                            <a:srgbClr val="000000"/>
                          </a:solidFill>
                          <a:effectLst/>
                          <a:latin typeface="Arial" panose="020B0604020202020204" pitchFamily="34" charset="0"/>
                          <a:cs typeface="Arial" panose="020B0604020202020204" pitchFamily="34" charset="0"/>
                        </a:rPr>
                        <a:t>Dont pratiquant régulier</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1" u="none" strike="noStrike">
                          <a:solidFill>
                            <a:srgbClr val="000000"/>
                          </a:solidFill>
                          <a:effectLst/>
                          <a:latin typeface="Arial" panose="020B0604020202020204" pitchFamily="34" charset="0"/>
                          <a:cs typeface="Arial" panose="020B0604020202020204" pitchFamily="34" charset="0"/>
                        </a:rPr>
                        <a:t>8</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1" u="none" strike="noStrike">
                          <a:solidFill>
                            <a:srgbClr val="000000"/>
                          </a:solidFill>
                          <a:effectLst/>
                          <a:latin typeface="Arial" panose="020B0604020202020204" pitchFamily="34" charset="0"/>
                          <a:cs typeface="Arial" panose="020B0604020202020204" pitchFamily="34" charset="0"/>
                        </a:rPr>
                        <a:t>20</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1" u="none" strike="noStrike">
                          <a:solidFill>
                            <a:srgbClr val="000000"/>
                          </a:solidFill>
                          <a:effectLst/>
                          <a:latin typeface="Arial" panose="020B0604020202020204" pitchFamily="34" charset="0"/>
                          <a:cs typeface="Arial" panose="020B0604020202020204" pitchFamily="34" charset="0"/>
                        </a:rPr>
                        <a:t>51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1" u="none" strike="noStrike" dirty="0">
                          <a:solidFill>
                            <a:srgbClr val="000000"/>
                          </a:solidFill>
                          <a:effectLst/>
                          <a:latin typeface="Arial" panose="020B0604020202020204" pitchFamily="34" charset="0"/>
                          <a:cs typeface="Arial" panose="020B0604020202020204" pitchFamily="34" charset="0"/>
                        </a:rPr>
                        <a:t>11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4"/>
                  </a:ext>
                </a:extLst>
              </a:tr>
              <a:tr h="405614">
                <a:tc>
                  <a:txBody>
                    <a:bodyPr/>
                    <a:lstStyle/>
                    <a:p>
                      <a:pPr algn="l" fontAlgn="ctr"/>
                      <a:r>
                        <a:rPr lang="fr-FR" sz="1300" b="0" i="1" u="none" strike="noStrike" dirty="0">
                          <a:solidFill>
                            <a:srgbClr val="000000"/>
                          </a:solidFill>
                          <a:effectLst/>
                          <a:latin typeface="Arial" panose="020B0604020202020204" pitchFamily="34" charset="0"/>
                          <a:cs typeface="Arial" panose="020B0604020202020204" pitchFamily="34" charset="0"/>
                        </a:rPr>
                        <a:t>Dont non pratiquant</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1" u="none" strike="noStrike" dirty="0">
                          <a:solidFill>
                            <a:srgbClr val="000000"/>
                          </a:solidFill>
                          <a:effectLst/>
                          <a:latin typeface="Arial" panose="020B0604020202020204" pitchFamily="34" charset="0"/>
                          <a:cs typeface="Arial" panose="020B0604020202020204" pitchFamily="34" charset="0"/>
                        </a:rPr>
                        <a:t>17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1" u="none" strike="noStrike">
                          <a:solidFill>
                            <a:srgbClr val="000000"/>
                          </a:solidFill>
                          <a:effectLst/>
                          <a:latin typeface="Arial" panose="020B0604020202020204" pitchFamily="34" charset="0"/>
                          <a:cs typeface="Arial" panose="020B0604020202020204" pitchFamily="34" charset="0"/>
                        </a:rPr>
                        <a:t>22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1" u="none" strike="noStrike" dirty="0">
                          <a:solidFill>
                            <a:srgbClr val="000000"/>
                          </a:solidFill>
                          <a:effectLst/>
                          <a:latin typeface="Arial" panose="020B0604020202020204" pitchFamily="34" charset="0"/>
                          <a:cs typeface="Arial" panose="020B0604020202020204" pitchFamily="34" charset="0"/>
                        </a:rPr>
                        <a:t>16</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1" u="none" strike="noStrike" dirty="0">
                          <a:solidFill>
                            <a:srgbClr val="000000"/>
                          </a:solidFill>
                          <a:effectLst/>
                          <a:latin typeface="Arial" panose="020B0604020202020204" pitchFamily="34" charset="0"/>
                          <a:cs typeface="Arial" panose="020B0604020202020204" pitchFamily="34" charset="0"/>
                        </a:rPr>
                        <a:t>29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5"/>
                  </a:ext>
                </a:extLst>
              </a:tr>
              <a:tr h="26811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Autre religion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23</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23</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15</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6"/>
                  </a:ext>
                </a:extLst>
              </a:tr>
              <a:tr h="26811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Sans religion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28</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25</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23</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13" name="Rectangle 12"/>
          <p:cNvSpPr/>
          <p:nvPr/>
        </p:nvSpPr>
        <p:spPr>
          <a:xfrm>
            <a:off x="9778016" y="1417441"/>
            <a:ext cx="2320449" cy="1077218"/>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Enquête sur le 1er tour de la  présidentielle de 2017,  sociologie des électorats</a:t>
            </a:r>
          </a:p>
        </p:txBody>
      </p:sp>
      <p:sp>
        <p:nvSpPr>
          <p:cNvPr id="14" name="Rectangle 13"/>
          <p:cNvSpPr/>
          <p:nvPr/>
        </p:nvSpPr>
        <p:spPr>
          <a:xfrm>
            <a:off x="9764050" y="5674570"/>
            <a:ext cx="2320449" cy="954107"/>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Source : </a:t>
            </a:r>
          </a:p>
          <a:p>
            <a:r>
              <a:rPr lang="fr-FR" sz="1400" dirty="0">
                <a:latin typeface="Arial" panose="020B0604020202020204" pitchFamily="34" charset="0"/>
                <a:cs typeface="Arial" panose="020B0604020202020204" pitchFamily="34" charset="0"/>
                <a:hlinkClick r:id="rId4"/>
              </a:rPr>
              <a:t>1er tour, sociologie des électorats et profils des abstentionnistes</a:t>
            </a:r>
            <a:r>
              <a:rPr lang="fr-FR" sz="1400" dirty="0">
                <a:latin typeface="Arial" panose="020B0604020202020204" pitchFamily="34" charset="0"/>
                <a:cs typeface="Arial" panose="020B0604020202020204" pitchFamily="34" charset="0"/>
              </a:rPr>
              <a:t>, Ipsos </a:t>
            </a:r>
          </a:p>
        </p:txBody>
      </p:sp>
      <p:sp>
        <p:nvSpPr>
          <p:cNvPr id="15" name="ZoneTexte 10">
            <a:extLst>
              <a:ext uri="{FF2B5EF4-FFF2-40B4-BE49-F238E27FC236}">
                <a16:creationId xmlns:a16="http://schemas.microsoft.com/office/drawing/2014/main" id="{3151EF08-0E8F-4168-92D0-374BFD9C2E54}"/>
              </a:ext>
            </a:extLst>
          </p:cNvPr>
          <p:cNvSpPr txBox="1"/>
          <p:nvPr/>
        </p:nvSpPr>
        <p:spPr>
          <a:xfrm>
            <a:off x="9840416" y="2790422"/>
            <a:ext cx="2195650" cy="1323439"/>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sz="1600" dirty="0">
                <a:latin typeface="Arial" panose="020B0604020202020204" pitchFamily="34" charset="0"/>
                <a:cs typeface="Arial" panose="020B0604020202020204" pitchFamily="34" charset="0"/>
              </a:rPr>
              <a:t>La confrontation des paradigmes aux données permet de montrer leur utilité et leurs limites.</a:t>
            </a:r>
          </a:p>
        </p:txBody>
      </p:sp>
      <p:sp>
        <p:nvSpPr>
          <p:cNvPr id="17" name="Rectangle 16">
            <a:extLst>
              <a:ext uri="{FF2B5EF4-FFF2-40B4-BE49-F238E27FC236}">
                <a16:creationId xmlns:a16="http://schemas.microsoft.com/office/drawing/2014/main" id="{9B97DC83-4F03-4C6E-AE4B-5A54A1072524}"/>
              </a:ext>
            </a:extLst>
          </p:cNvPr>
          <p:cNvSpPr/>
          <p:nvPr>
            <p:custDataLst>
              <p:tags r:id="rId1"/>
            </p:custDataLst>
          </p:nvPr>
        </p:nvSpPr>
        <p:spPr>
          <a:xfrm>
            <a:off x="147203" y="129844"/>
            <a:ext cx="11708862" cy="646331"/>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Item 3. </a:t>
            </a:r>
            <a:r>
              <a:rPr lang="fr-FR" i="1" dirty="0">
                <a:solidFill>
                  <a:srgbClr val="7030A0"/>
                </a:solidFill>
                <a:latin typeface="Arial" panose="020B0604020202020204" pitchFamily="34" charset="0"/>
                <a:cs typeface="Arial" panose="020B0604020202020204" pitchFamily="34" charset="0"/>
              </a:rPr>
              <a:t>« Comprendre que le vote est à la fois un acte individuel (expression de  préférences en fonction d’un contexte et d’une offre électorale) et un acte  collectif (expression d’appartenances sociales) ».</a:t>
            </a:r>
          </a:p>
        </p:txBody>
      </p:sp>
      <p:sp>
        <p:nvSpPr>
          <p:cNvPr id="18" name="Rectangle 17">
            <a:extLst>
              <a:ext uri="{FF2B5EF4-FFF2-40B4-BE49-F238E27FC236}">
                <a16:creationId xmlns:a16="http://schemas.microsoft.com/office/drawing/2014/main" id="{FDBDCA78-E826-4B35-9EAF-8A3B6E829E70}"/>
              </a:ext>
            </a:extLst>
          </p:cNvPr>
          <p:cNvSpPr/>
          <p:nvPr>
            <p:custDataLst>
              <p:tags r:id="rId2"/>
            </p:custDataLst>
          </p:nvPr>
        </p:nvSpPr>
        <p:spPr>
          <a:xfrm>
            <a:off x="147203" y="908972"/>
            <a:ext cx="11618861" cy="353943"/>
          </a:xfrm>
          <a:prstGeom prst="rect">
            <a:avLst/>
          </a:prstGeom>
          <a:noFill/>
        </p:spPr>
        <p:txBody>
          <a:bodyPr wrap="square">
            <a:spAutoFit/>
          </a:bodyPr>
          <a:lstStyle/>
          <a:p>
            <a:pPr algn="just">
              <a:spcBef>
                <a:spcPts val="600"/>
              </a:spcBef>
              <a:buClr>
                <a:srgbClr val="7030A0"/>
              </a:buClr>
            </a:pPr>
            <a:r>
              <a:rPr lang="fr-FR" sz="1700" b="1" dirty="0">
                <a:solidFill>
                  <a:schemeClr val="tx2"/>
                </a:solidFill>
                <a:latin typeface="Arial" panose="020B0604020202020204" pitchFamily="34" charset="0"/>
                <a:cs typeface="Arial" panose="020B0604020202020204" pitchFamily="34" charset="0"/>
              </a:rPr>
              <a:t>Objectif 5 : </a:t>
            </a:r>
            <a:r>
              <a:rPr lang="fr-FR" sz="1700" dirty="0">
                <a:solidFill>
                  <a:schemeClr val="tx2"/>
                </a:solidFill>
                <a:latin typeface="Arial" panose="020B0604020202020204" pitchFamily="34" charset="0"/>
                <a:cs typeface="Arial" panose="020B0604020202020204" pitchFamily="34" charset="0"/>
              </a:rPr>
              <a:t>être capable de montrer que </a:t>
            </a:r>
            <a:r>
              <a:rPr lang="fr-FR" sz="1700" b="1" dirty="0">
                <a:solidFill>
                  <a:schemeClr val="tx2"/>
                </a:solidFill>
                <a:latin typeface="Arial" panose="020B0604020202020204" pitchFamily="34" charset="0"/>
                <a:cs typeface="Arial" panose="020B0604020202020204" pitchFamily="34" charset="0"/>
              </a:rPr>
              <a:t>les valeurs et le milieu social</a:t>
            </a:r>
            <a:r>
              <a:rPr lang="fr-FR" sz="1700" dirty="0">
                <a:solidFill>
                  <a:schemeClr val="tx2"/>
                </a:solidFill>
                <a:latin typeface="Arial" panose="020B0604020202020204" pitchFamily="34" charset="0"/>
                <a:cs typeface="Arial" panose="020B0604020202020204" pitchFamily="34" charset="0"/>
              </a:rPr>
              <a:t> conduisent à une certaine stabilité du vote.</a:t>
            </a:r>
          </a:p>
        </p:txBody>
      </p:sp>
      <p:graphicFrame>
        <p:nvGraphicFramePr>
          <p:cNvPr id="2" name="Tableau 1"/>
          <p:cNvGraphicFramePr>
            <a:graphicFrameLocks noGrp="1"/>
          </p:cNvGraphicFramePr>
          <p:nvPr>
            <p:extLst>
              <p:ext uri="{D42A27DB-BD31-4B8C-83A1-F6EECF244321}">
                <p14:modId xmlns:p14="http://schemas.microsoft.com/office/powerpoint/2010/main" val="4006382123"/>
              </p:ext>
            </p:extLst>
          </p:nvPr>
        </p:nvGraphicFramePr>
        <p:xfrm>
          <a:off x="4965455" y="1412818"/>
          <a:ext cx="4722695" cy="5244501"/>
        </p:xfrm>
        <a:graphic>
          <a:graphicData uri="http://schemas.openxmlformats.org/drawingml/2006/table">
            <a:tbl>
              <a:tblPr/>
              <a:tblGrid>
                <a:gridCol w="1400410">
                  <a:extLst>
                    <a:ext uri="{9D8B030D-6E8A-4147-A177-3AD203B41FA5}">
                      <a16:colId xmlns:a16="http://schemas.microsoft.com/office/drawing/2014/main" val="20000"/>
                    </a:ext>
                  </a:extLst>
                </a:gridCol>
                <a:gridCol w="1003342">
                  <a:extLst>
                    <a:ext uri="{9D8B030D-6E8A-4147-A177-3AD203B41FA5}">
                      <a16:colId xmlns:a16="http://schemas.microsoft.com/office/drawing/2014/main" val="20001"/>
                    </a:ext>
                  </a:extLst>
                </a:gridCol>
                <a:gridCol w="713006">
                  <a:extLst>
                    <a:ext uri="{9D8B030D-6E8A-4147-A177-3AD203B41FA5}">
                      <a16:colId xmlns:a16="http://schemas.microsoft.com/office/drawing/2014/main" val="20002"/>
                    </a:ext>
                  </a:extLst>
                </a:gridCol>
                <a:gridCol w="802969">
                  <a:extLst>
                    <a:ext uri="{9D8B030D-6E8A-4147-A177-3AD203B41FA5}">
                      <a16:colId xmlns:a16="http://schemas.microsoft.com/office/drawing/2014/main" val="20003"/>
                    </a:ext>
                  </a:extLst>
                </a:gridCol>
                <a:gridCol w="802968">
                  <a:extLst>
                    <a:ext uri="{9D8B030D-6E8A-4147-A177-3AD203B41FA5}">
                      <a16:colId xmlns:a16="http://schemas.microsoft.com/office/drawing/2014/main" val="20004"/>
                    </a:ext>
                  </a:extLst>
                </a:gridCol>
              </a:tblGrid>
              <a:tr h="342605">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En % de chaque catégorie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Mélenchon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Macron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Fillon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Le Pen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DE2F6"/>
                    </a:solidFill>
                  </a:tcPr>
                </a:tc>
                <a:extLst>
                  <a:ext uri="{0D108BD9-81ED-4DB2-BD59-A6C34878D82A}">
                    <a16:rowId xmlns:a16="http://schemas.microsoft.com/office/drawing/2014/main" val="10000"/>
                  </a:ext>
                </a:extLst>
              </a:tr>
              <a:tr h="290247">
                <a:tc>
                  <a:txBody>
                    <a:bodyPr/>
                    <a:lstStyle/>
                    <a:p>
                      <a:pPr algn="l" fontAlgn="ctr"/>
                      <a:r>
                        <a:rPr lang="fr-FR" sz="1300" b="1" i="0" u="none" strike="noStrike" dirty="0">
                          <a:solidFill>
                            <a:srgbClr val="000000"/>
                          </a:solidFill>
                          <a:effectLst/>
                          <a:latin typeface="Arial" panose="020B0604020202020204" pitchFamily="34" charset="0"/>
                          <a:cs typeface="Arial" panose="020B0604020202020204" pitchFamily="34" charset="0"/>
                        </a:rPr>
                        <a:t>ENSEMBLE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19,2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1" i="0" u="none" strike="noStrike">
                          <a:solidFill>
                            <a:srgbClr val="000000"/>
                          </a:solidFill>
                          <a:effectLst/>
                          <a:latin typeface="Arial" panose="020B0604020202020204" pitchFamily="34" charset="0"/>
                          <a:cs typeface="Arial" panose="020B0604020202020204" pitchFamily="34" charset="0"/>
                        </a:rPr>
                        <a:t>23,7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19,7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1" i="0" u="none" strike="noStrike" dirty="0">
                          <a:solidFill>
                            <a:srgbClr val="000000"/>
                          </a:solidFill>
                          <a:effectLst/>
                          <a:latin typeface="Arial" panose="020B0604020202020204" pitchFamily="34" charset="0"/>
                          <a:cs typeface="Arial" panose="020B0604020202020204" pitchFamily="34" charset="0"/>
                        </a:rPr>
                        <a:t>21,9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90247">
                <a:tc gridSpan="5">
                  <a:txBody>
                    <a:bodyPr/>
                    <a:lstStyle/>
                    <a:p>
                      <a:pPr algn="l" fontAlgn="ctr"/>
                      <a:r>
                        <a:rPr lang="fr-FR" sz="1300" b="1" i="0" u="none" strike="noStrike" dirty="0">
                          <a:solidFill>
                            <a:srgbClr val="000000"/>
                          </a:solidFill>
                          <a:effectLst/>
                          <a:latin typeface="Arial" panose="020B0604020202020204" pitchFamily="34" charset="0"/>
                          <a:cs typeface="Arial" panose="020B0604020202020204" pitchFamily="34" charset="0"/>
                        </a:rPr>
                        <a:t>Profession</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dirty="0">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endParaRPr lang="fr-FR"/>
                    </a:p>
                  </a:txBody>
                  <a:tcPr/>
                </a:tc>
                <a:tc hMerge="1">
                  <a:txBody>
                    <a:bodyPr/>
                    <a:lstStyle/>
                    <a:p>
                      <a:pPr algn="ctr" fontAlgn="ctr"/>
                      <a:endParaRPr lang="fr-FR" sz="1100" b="0" i="0" u="none" strike="noStrike">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dirty="0">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Cadre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19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33</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20</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14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504084">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Profession intermédiaire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26</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13</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19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Employé</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8</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32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Ouvrier</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16</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5</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37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Retraité</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26</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36</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14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290247">
                <a:tc gridSpan="5">
                  <a:txBody>
                    <a:bodyPr/>
                    <a:lstStyle/>
                    <a:p>
                      <a:pPr algn="l" fontAlgn="ctr"/>
                      <a:r>
                        <a:rPr lang="fr-FR" sz="1300" b="1" i="0" u="none" strike="noStrike" dirty="0">
                          <a:solidFill>
                            <a:srgbClr val="000000"/>
                          </a:solidFill>
                          <a:effectLst/>
                          <a:latin typeface="Arial" panose="020B0604020202020204" pitchFamily="34" charset="0"/>
                          <a:cs typeface="Arial" panose="020B0604020202020204" pitchFamily="34" charset="0"/>
                        </a:rPr>
                        <a:t>Statut</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endParaRPr lang="fr-FR"/>
                    </a:p>
                  </a:txBody>
                  <a:tcPr/>
                </a:tc>
                <a:tc hMerge="1">
                  <a:txBody>
                    <a:bodyPr/>
                    <a:lstStyle/>
                    <a:p>
                      <a:pPr algn="ctr" fontAlgn="ctr"/>
                      <a:endParaRPr lang="fr-FR" sz="1100" b="0" i="0" u="none" strike="noStrike">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dirty="0">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08"/>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Salarié</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26</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9"/>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À votre compte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16</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0"/>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Au chômage</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31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8</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26</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1"/>
                  </a:ext>
                </a:extLst>
              </a:tr>
              <a:tr h="274106">
                <a:tc gridSpan="5">
                  <a:txBody>
                    <a:bodyPr/>
                    <a:lstStyle/>
                    <a:p>
                      <a:pPr algn="l" fontAlgn="ctr"/>
                      <a:r>
                        <a:rPr lang="fr-FR" sz="1300" b="1" i="0" u="none" strike="noStrike" dirty="0">
                          <a:solidFill>
                            <a:srgbClr val="000000"/>
                          </a:solidFill>
                          <a:effectLst/>
                          <a:latin typeface="Arial" panose="020B0604020202020204" pitchFamily="34" charset="0"/>
                          <a:cs typeface="Arial" panose="020B0604020202020204" pitchFamily="34" charset="0"/>
                        </a:rPr>
                        <a:t>Dernier diplôme obtenu</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endParaRPr lang="fr-FR"/>
                    </a:p>
                  </a:txBody>
                  <a:tcPr/>
                </a:tc>
                <a:tc hMerge="1">
                  <a:txBody>
                    <a:bodyPr/>
                    <a:lstStyle/>
                    <a:p>
                      <a:pPr algn="ctr" fontAlgn="ctr"/>
                      <a:endParaRPr lang="fr-FR" sz="1100" b="0" i="0" u="none" strike="noStrike">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tc hMerge="1">
                  <a:txBody>
                    <a:bodyPr/>
                    <a:lstStyle/>
                    <a:p>
                      <a:pPr algn="ctr" fontAlgn="ctr"/>
                      <a:endParaRPr lang="fr-FR" sz="1100" b="0" i="0" u="none" strike="noStrike" dirty="0">
                        <a:solidFill>
                          <a:srgbClr val="000000"/>
                        </a:solidFill>
                        <a:effectLst/>
                        <a:latin typeface="Calibri"/>
                      </a:endParaRP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10012"/>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Inférieur au bac</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17</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30</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3"/>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Baccalauréat</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21</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15</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4"/>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Bac +2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26</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22</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15</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5"/>
                  </a:ext>
                </a:extLst>
              </a:tr>
              <a:tr h="290247">
                <a:tc>
                  <a:txBody>
                    <a:bodyPr/>
                    <a:lstStyle/>
                    <a:p>
                      <a:pPr algn="l" fontAlgn="ctr"/>
                      <a:r>
                        <a:rPr lang="fr-FR" sz="1300" b="0" i="0" u="none" strike="noStrike">
                          <a:solidFill>
                            <a:srgbClr val="000000"/>
                          </a:solidFill>
                          <a:effectLst/>
                          <a:latin typeface="Arial" panose="020B0604020202020204" pitchFamily="34" charset="0"/>
                          <a:cs typeface="Arial" panose="020B0604020202020204" pitchFamily="34" charset="0"/>
                        </a:rPr>
                        <a:t>Au moins Bac +3</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20</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a:solidFill>
                            <a:srgbClr val="000000"/>
                          </a:solidFill>
                          <a:effectLst/>
                          <a:latin typeface="Arial" panose="020B0604020202020204" pitchFamily="34" charset="0"/>
                          <a:cs typeface="Arial" panose="020B0604020202020204" pitchFamily="34" charset="0"/>
                        </a:rPr>
                        <a:t>30</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24</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fr-FR" sz="1300" b="0" i="0" u="none" strike="noStrike" dirty="0">
                          <a:solidFill>
                            <a:srgbClr val="000000"/>
                          </a:solidFill>
                          <a:effectLst/>
                          <a:latin typeface="Arial" panose="020B0604020202020204" pitchFamily="34" charset="0"/>
                          <a:cs typeface="Arial" panose="020B0604020202020204" pitchFamily="34" charset="0"/>
                        </a:rPr>
                        <a:t>9</a:t>
                      </a:r>
                    </a:p>
                  </a:txBody>
                  <a:tcPr marL="72000" marR="36000" marT="6613"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8108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97DC83-4F03-4C6E-AE4B-5A54A1072524}"/>
              </a:ext>
            </a:extLst>
          </p:cNvPr>
          <p:cNvSpPr/>
          <p:nvPr>
            <p:custDataLst>
              <p:tags r:id="rId1"/>
            </p:custDataLst>
          </p:nvPr>
        </p:nvSpPr>
        <p:spPr>
          <a:xfrm>
            <a:off x="226079" y="278965"/>
            <a:ext cx="11704486" cy="1200329"/>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Item 4 : </a:t>
            </a:r>
            <a:r>
              <a:rPr lang="fr-FR" i="1" dirty="0">
                <a:solidFill>
                  <a:srgbClr val="7030A0"/>
                </a:solidFill>
                <a:latin typeface="Arial" panose="020B0604020202020204" pitchFamily="34" charset="0"/>
                <a:cs typeface="Arial" panose="020B0604020202020204" pitchFamily="34" charset="0"/>
              </a:rPr>
              <a:t>« Comprendre que </a:t>
            </a:r>
            <a:r>
              <a:rPr lang="fr-FR" b="1" i="1" dirty="0">
                <a:solidFill>
                  <a:srgbClr val="7030A0"/>
                </a:solidFill>
                <a:latin typeface="Arial" panose="020B0604020202020204" pitchFamily="34" charset="0"/>
                <a:cs typeface="Arial" panose="020B0604020202020204" pitchFamily="34" charset="0"/>
              </a:rPr>
              <a:t>la volatilité électorale </a:t>
            </a:r>
            <a:r>
              <a:rPr lang="fr-FR" i="1" dirty="0">
                <a:solidFill>
                  <a:srgbClr val="7030A0"/>
                </a:solidFill>
                <a:latin typeface="Arial" panose="020B0604020202020204" pitchFamily="34" charset="0"/>
                <a:cs typeface="Arial" panose="020B0604020202020204" pitchFamily="34" charset="0"/>
              </a:rPr>
              <a:t>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 ».</a:t>
            </a:r>
          </a:p>
        </p:txBody>
      </p:sp>
      <p:sp>
        <p:nvSpPr>
          <p:cNvPr id="2" name="ZoneTexte 1"/>
          <p:cNvSpPr txBox="1"/>
          <p:nvPr/>
        </p:nvSpPr>
        <p:spPr>
          <a:xfrm>
            <a:off x="278469" y="2924944"/>
            <a:ext cx="11590345" cy="2385268"/>
          </a:xfrm>
          <a:prstGeom prst="rect">
            <a:avLst/>
          </a:prstGeom>
          <a:solidFill>
            <a:schemeClr val="bg1">
              <a:lumMod val="95000"/>
            </a:schemeClr>
          </a:solidFill>
          <a:ln>
            <a:solidFill>
              <a:schemeClr val="tx1">
                <a:lumMod val="50000"/>
                <a:lumOff val="50000"/>
              </a:schemeClr>
            </a:solidFill>
            <a:prstDash val="sysDot"/>
          </a:ln>
        </p:spPr>
        <p:txBody>
          <a:bodyPr wrap="square" rtlCol="0">
            <a:spAutoFit/>
          </a:bodyPr>
          <a:lstStyle/>
          <a:p>
            <a:pPr algn="just"/>
            <a:r>
              <a:rPr lang="fr-FR" dirty="0">
                <a:latin typeface="Arial" panose="020B0604020202020204" pitchFamily="34" charset="0"/>
                <a:cs typeface="Arial" panose="020B0604020202020204" pitchFamily="34" charset="0"/>
              </a:rPr>
              <a:t>Les formes comme les ressorts de </a:t>
            </a:r>
            <a:r>
              <a:rPr lang="fr-FR" b="1" dirty="0">
                <a:latin typeface="Arial" panose="020B0604020202020204" pitchFamily="34" charset="0"/>
                <a:cs typeface="Arial" panose="020B0604020202020204" pitchFamily="34" charset="0"/>
              </a:rPr>
              <a:t>la volatilité </a:t>
            </a:r>
            <a:r>
              <a:rPr lang="fr-FR" dirty="0">
                <a:latin typeface="Arial" panose="020B0604020202020204" pitchFamily="34" charset="0"/>
                <a:cs typeface="Arial" panose="020B0604020202020204" pitchFamily="34" charset="0"/>
              </a:rPr>
              <a:t>sont variables. </a:t>
            </a:r>
            <a:r>
              <a:rPr lang="fr-FR" u="sng" dirty="0">
                <a:latin typeface="Arial" panose="020B0604020202020204" pitchFamily="34" charset="0"/>
                <a:cs typeface="Arial" panose="020B0604020202020204" pitchFamily="34" charset="0"/>
              </a:rPr>
              <a:t>C’est la mobilité entre abstention et vote qui paraît la plus significative</a:t>
            </a:r>
            <a:r>
              <a:rPr lang="fr-FR" b="1" u="sng" dirty="0">
                <a:latin typeface="Arial" panose="020B0604020202020204" pitchFamily="34" charset="0"/>
                <a:cs typeface="Arial" panose="020B0604020202020204" pitchFamily="34" charset="0"/>
              </a:rPr>
              <a:t>.</a:t>
            </a:r>
          </a:p>
          <a:p>
            <a:pPr algn="just"/>
            <a:r>
              <a:rPr lang="fr-FR" u="sng" dirty="0">
                <a:latin typeface="Arial" panose="020B0604020202020204" pitchFamily="34" charset="0"/>
                <a:cs typeface="Arial" panose="020B0604020202020204" pitchFamily="34" charset="0"/>
              </a:rPr>
              <a:t>Le deuxième type de volatilité la plus courante est celle interne à un camp </a:t>
            </a:r>
            <a:r>
              <a:rPr lang="fr-FR" dirty="0">
                <a:latin typeface="Arial" panose="020B0604020202020204" pitchFamily="34" charset="0"/>
                <a:cs typeface="Arial" panose="020B0604020202020204" pitchFamily="34" charset="0"/>
              </a:rPr>
              <a:t>(gauche ou droite). On reste dans sa famille politique mais on se déplace. La multiplication des partis dans les années 1980 et la </a:t>
            </a:r>
            <a:r>
              <a:rPr lang="fr-FR" u="sng" dirty="0">
                <a:latin typeface="Arial" panose="020B0604020202020204" pitchFamily="34" charset="0"/>
                <a:cs typeface="Arial" panose="020B0604020202020204" pitchFamily="34" charset="0"/>
              </a:rPr>
              <a:t>fragmentation du système partisan ont eu pour effet d’accroître l’instabilité </a:t>
            </a:r>
            <a:r>
              <a:rPr lang="fr-FR" dirty="0">
                <a:latin typeface="Arial" panose="020B0604020202020204" pitchFamily="34" charset="0"/>
                <a:cs typeface="Arial" panose="020B0604020202020204" pitchFamily="34" charset="0"/>
              </a:rPr>
              <a:t>: elle est aussi un effet de l’offre. </a:t>
            </a:r>
            <a:r>
              <a:rPr lang="fr-FR" u="sng" dirty="0">
                <a:latin typeface="Arial" panose="020B0604020202020204" pitchFamily="34" charset="0"/>
                <a:cs typeface="Arial" panose="020B0604020202020204" pitchFamily="34" charset="0"/>
              </a:rPr>
              <a:t>La mobilité «transgressive» (passer de gauche à droite ou inversement) est marginale</a:t>
            </a:r>
            <a:r>
              <a:rPr lang="fr-FR" dirty="0">
                <a:latin typeface="Arial" panose="020B0604020202020204" pitchFamily="34" charset="0"/>
                <a:cs typeface="Arial" panose="020B0604020202020204" pitchFamily="34" charset="0"/>
              </a:rPr>
              <a:t>. Elle ne concerne que 10 % des électeurs [depuis le début de la Ve République]. </a:t>
            </a:r>
          </a:p>
          <a:p>
            <a:pPr marL="719138" algn="r">
              <a:spcBef>
                <a:spcPts val="600"/>
              </a:spcBef>
            </a:pPr>
            <a:r>
              <a:rPr lang="fr-FR" dirty="0">
                <a:latin typeface="Arial" panose="020B0604020202020204" pitchFamily="34" charset="0"/>
                <a:cs typeface="Arial" panose="020B0604020202020204" pitchFamily="34" charset="0"/>
              </a:rPr>
              <a:t>Rémi Lefebvre, leçons d’introduction à la science politique, Ellipses 2010</a:t>
            </a:r>
          </a:p>
        </p:txBody>
      </p:sp>
      <p:sp>
        <p:nvSpPr>
          <p:cNvPr id="11" name="Rectangle 10">
            <a:extLst>
              <a:ext uri="{FF2B5EF4-FFF2-40B4-BE49-F238E27FC236}">
                <a16:creationId xmlns:a16="http://schemas.microsoft.com/office/drawing/2014/main" id="{FDBDCA78-E826-4B35-9EAF-8A3B6E829E70}"/>
              </a:ext>
            </a:extLst>
          </p:cNvPr>
          <p:cNvSpPr/>
          <p:nvPr>
            <p:custDataLst>
              <p:tags r:id="rId2"/>
            </p:custDataLst>
          </p:nvPr>
        </p:nvSpPr>
        <p:spPr>
          <a:xfrm>
            <a:off x="213110" y="1686314"/>
            <a:ext cx="11676062" cy="1077218"/>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6 : </a:t>
            </a:r>
            <a:r>
              <a:rPr lang="fr-FR" dirty="0">
                <a:solidFill>
                  <a:schemeClr val="tx2"/>
                </a:solidFill>
                <a:latin typeface="Arial" panose="020B0604020202020204" pitchFamily="34" charset="0"/>
                <a:cs typeface="Arial" panose="020B0604020202020204" pitchFamily="34" charset="0"/>
              </a:rPr>
              <a:t>être capable de </a:t>
            </a:r>
            <a:r>
              <a:rPr lang="fr-FR" b="1" dirty="0">
                <a:solidFill>
                  <a:schemeClr val="tx2"/>
                </a:solidFill>
                <a:latin typeface="Arial" panose="020B0604020202020204" pitchFamily="34" charset="0"/>
                <a:cs typeface="Arial" panose="020B0604020202020204" pitchFamily="34" charset="0"/>
              </a:rPr>
              <a:t>caractériser et d’expliquer la volatilité électorale</a:t>
            </a:r>
            <a:r>
              <a:rPr lang="fr-FR" dirty="0">
                <a:solidFill>
                  <a:schemeClr val="tx2"/>
                </a:solidFill>
                <a:latin typeface="Arial" panose="020B0604020202020204" pitchFamily="34" charset="0"/>
                <a:cs typeface="Arial" panose="020B0604020202020204" pitchFamily="34" charset="0"/>
              </a:rPr>
              <a:t>.</a:t>
            </a:r>
          </a:p>
          <a:p>
            <a:pPr marL="285750" indent="-285750">
              <a:spcBef>
                <a:spcPts val="6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Formes de la volatilité électorale</a:t>
            </a:r>
          </a:p>
          <a:p>
            <a:pPr marL="285750" indent="-285750">
              <a:spcBef>
                <a:spcPts val="6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La barrière gauche-droite reste imperméable</a:t>
            </a:r>
          </a:p>
        </p:txBody>
      </p:sp>
      <p:sp>
        <p:nvSpPr>
          <p:cNvPr id="12" name="ZoneTexte 10">
            <a:extLst>
              <a:ext uri="{FF2B5EF4-FFF2-40B4-BE49-F238E27FC236}">
                <a16:creationId xmlns:a16="http://schemas.microsoft.com/office/drawing/2014/main" id="{3151EF08-0E8F-4168-92D0-374BFD9C2E54}"/>
              </a:ext>
            </a:extLst>
          </p:cNvPr>
          <p:cNvSpPr txBox="1"/>
          <p:nvPr/>
        </p:nvSpPr>
        <p:spPr>
          <a:xfrm>
            <a:off x="233469" y="5517232"/>
            <a:ext cx="11635345" cy="923330"/>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dirty="0">
                <a:latin typeface="Arial" panose="020B0604020202020204" pitchFamily="34" charset="0"/>
                <a:cs typeface="Arial" panose="020B0604020202020204" pitchFamily="34" charset="0"/>
              </a:rPr>
              <a:t>L’étude de la volatilité électorale montre qu’elle est en premier lieu une mobilité entre abstention et participation, et dans une moindre mesure entre les partis dans un « camp » politique. Rarement, elle est un changement de bord politique. </a:t>
            </a:r>
          </a:p>
        </p:txBody>
      </p:sp>
    </p:spTree>
    <p:extLst>
      <p:ext uri="{BB962C8B-B14F-4D97-AF65-F5344CB8AC3E}">
        <p14:creationId xmlns:p14="http://schemas.microsoft.com/office/powerpoint/2010/main" val="304217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97DC83-4F03-4C6E-AE4B-5A54A1072524}"/>
              </a:ext>
            </a:extLst>
          </p:cNvPr>
          <p:cNvSpPr/>
          <p:nvPr>
            <p:custDataLst>
              <p:tags r:id="rId1"/>
            </p:custDataLst>
          </p:nvPr>
        </p:nvSpPr>
        <p:spPr>
          <a:xfrm>
            <a:off x="205218" y="278965"/>
            <a:ext cx="11837498" cy="1200329"/>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Item 4 : </a:t>
            </a:r>
            <a:r>
              <a:rPr lang="fr-FR" i="1" dirty="0">
                <a:solidFill>
                  <a:srgbClr val="7030A0"/>
                </a:solidFill>
                <a:latin typeface="Arial" panose="020B0604020202020204" pitchFamily="34" charset="0"/>
                <a:cs typeface="Arial" panose="020B0604020202020204" pitchFamily="34" charset="0"/>
              </a:rPr>
              <a:t>« Comprendre que </a:t>
            </a:r>
            <a:r>
              <a:rPr lang="fr-FR" b="1" i="1" dirty="0">
                <a:solidFill>
                  <a:srgbClr val="7030A0"/>
                </a:solidFill>
                <a:latin typeface="Arial" panose="020B0604020202020204" pitchFamily="34" charset="0"/>
                <a:cs typeface="Arial" panose="020B0604020202020204" pitchFamily="34" charset="0"/>
              </a:rPr>
              <a:t>la volatilité électorale </a:t>
            </a:r>
            <a:r>
              <a:rPr lang="fr-FR" i="1" dirty="0">
                <a:solidFill>
                  <a:srgbClr val="7030A0"/>
                </a:solidFill>
                <a:latin typeface="Arial" panose="020B0604020202020204" pitchFamily="34" charset="0"/>
                <a:cs typeface="Arial" panose="020B0604020202020204" pitchFamily="34" charset="0"/>
              </a:rPr>
              <a:t>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 ».</a:t>
            </a:r>
          </a:p>
        </p:txBody>
      </p:sp>
      <p:sp>
        <p:nvSpPr>
          <p:cNvPr id="2" name="ZoneTexte 1"/>
          <p:cNvSpPr txBox="1"/>
          <p:nvPr/>
        </p:nvSpPr>
        <p:spPr>
          <a:xfrm>
            <a:off x="205218" y="2564904"/>
            <a:ext cx="7812274" cy="3770263"/>
          </a:xfrm>
          <a:prstGeom prst="rect">
            <a:avLst/>
          </a:prstGeom>
          <a:solidFill>
            <a:schemeClr val="bg2"/>
          </a:solidFill>
          <a:ln>
            <a:solidFill>
              <a:schemeClr val="tx1">
                <a:lumMod val="50000"/>
                <a:lumOff val="50000"/>
              </a:schemeClr>
            </a:solidFill>
            <a:prstDash val="sysDot"/>
          </a:ln>
        </p:spPr>
        <p:txBody>
          <a:bodyPr wrap="square" rtlCol="0">
            <a:spAutoFit/>
          </a:bodyPr>
          <a:lstStyle/>
          <a:p>
            <a:pPr algn="just"/>
            <a:r>
              <a:rPr lang="fr-FR" dirty="0">
                <a:latin typeface="Arial" panose="020B0604020202020204" pitchFamily="34" charset="0"/>
                <a:cs typeface="Arial" panose="020B0604020202020204" pitchFamily="34" charset="0"/>
              </a:rPr>
              <a:t>À la faveur de ces débats, un modèle plus ancien proposé par </a:t>
            </a:r>
            <a:r>
              <a:rPr lang="fr-FR" b="1" dirty="0">
                <a:latin typeface="Arial" panose="020B0604020202020204" pitchFamily="34" charset="0"/>
                <a:cs typeface="Arial" panose="020B0604020202020204" pitchFamily="34" charset="0"/>
              </a:rPr>
              <a:t>Anthony Downs </a:t>
            </a:r>
            <a:r>
              <a:rPr lang="fr-FR" dirty="0">
                <a:latin typeface="Arial" panose="020B0604020202020204" pitchFamily="34" charset="0"/>
                <a:cs typeface="Arial" panose="020B0604020202020204" pitchFamily="34" charset="0"/>
              </a:rPr>
              <a:t>se trouve remis à l’honneur. </a:t>
            </a:r>
            <a:r>
              <a:rPr lang="fr-FR" u="sng" dirty="0">
                <a:latin typeface="Arial" panose="020B0604020202020204" pitchFamily="34" charset="0"/>
                <a:cs typeface="Arial" panose="020B0604020202020204" pitchFamily="34" charset="0"/>
              </a:rPr>
              <a:t>Il applique au vote le paradigme utilitariste tiré de l’économie classique</a:t>
            </a:r>
            <a:r>
              <a:rPr lang="fr-FR" dirty="0">
                <a:latin typeface="Arial" panose="020B0604020202020204" pitchFamily="34" charset="0"/>
                <a:cs typeface="Arial" panose="020B0604020202020204" pitchFamily="34" charset="0"/>
              </a:rPr>
              <a:t>. L’électeur ou l’électrice ont des préférences politiques, ils sont capables de les hiérarchiser, et de choisir l’alternative électorale qui maximise le bénéfice attendu. </a:t>
            </a:r>
            <a:r>
              <a:rPr lang="fr-FR" u="sng" dirty="0">
                <a:latin typeface="Arial" panose="020B0604020202020204" pitchFamily="34" charset="0"/>
                <a:cs typeface="Arial" panose="020B0604020202020204" pitchFamily="34" charset="0"/>
              </a:rPr>
              <a:t>L’électeur ou l’électrice type ferait son choix sur le marché politique comme le consommateur</a:t>
            </a:r>
            <a:r>
              <a:rPr lang="fr-FR" dirty="0">
                <a:latin typeface="Arial" panose="020B0604020202020204" pitchFamily="34" charset="0"/>
                <a:cs typeface="Arial" panose="020B0604020202020204" pitchFamily="34" charset="0"/>
              </a:rPr>
              <a:t> qui achète une marque de lessive. Et sa perception des candidats en présence, de leurs réalisations passées et de leurs promesses futures pèserait plus sur son choix que les affiliations partisanes ou les solidarités religieuses ou confessionnelles. </a:t>
            </a:r>
            <a:r>
              <a:rPr lang="fr-FR" u="sng" dirty="0">
                <a:latin typeface="Arial" panose="020B0604020202020204" pitchFamily="34" charset="0"/>
                <a:cs typeface="Arial" panose="020B0604020202020204" pitchFamily="34" charset="0"/>
              </a:rPr>
              <a:t>Ces modèles du «choix rationnel» ont connu un essor rapide aux États-Unis</a:t>
            </a:r>
            <a:r>
              <a:rPr lang="fr-FR" dirty="0">
                <a:latin typeface="Arial" panose="020B0604020202020204" pitchFamily="34" charset="0"/>
                <a:cs typeface="Arial" panose="020B0604020202020204" pitchFamily="34" charset="0"/>
              </a:rPr>
              <a:t>.</a:t>
            </a:r>
          </a:p>
          <a:p>
            <a:pPr marL="539750" algn="r">
              <a:spcBef>
                <a:spcPts val="600"/>
              </a:spcBef>
            </a:pPr>
            <a:r>
              <a:rPr lang="fr-FR" dirty="0" err="1">
                <a:latin typeface="Arial" panose="020B0604020202020204" pitchFamily="34" charset="0"/>
                <a:cs typeface="Arial" panose="020B0604020202020204" pitchFamily="34" charset="0"/>
              </a:rPr>
              <a:t>Nonna</a:t>
            </a:r>
            <a:r>
              <a:rPr lang="fr-FR" dirty="0">
                <a:latin typeface="Arial" panose="020B0604020202020204" pitchFamily="34" charset="0"/>
                <a:cs typeface="Arial" panose="020B0604020202020204" pitchFamily="34" charset="0"/>
              </a:rPr>
              <a:t> Mayer, </a:t>
            </a:r>
            <a:r>
              <a:rPr lang="fr-FR" dirty="0">
                <a:latin typeface="Arial" panose="020B0604020202020204" pitchFamily="34" charset="0"/>
                <a:cs typeface="Arial" panose="020B0604020202020204" pitchFamily="34" charset="0"/>
                <a:hlinkClick r:id="rId4"/>
              </a:rPr>
              <a:t>Qui vote pour qui et pourquoi ? Les modèles explicatifs du choix électoral</a:t>
            </a:r>
            <a:r>
              <a:rPr lang="fr-FR" dirty="0">
                <a:latin typeface="Arial" panose="020B0604020202020204" pitchFamily="34" charset="0"/>
                <a:cs typeface="Arial" panose="020B0604020202020204" pitchFamily="34" charset="0"/>
              </a:rPr>
              <a:t>, Pouvoirs 2007/1 (n° 120), pages 17 à 27</a:t>
            </a:r>
          </a:p>
        </p:txBody>
      </p:sp>
      <p:sp>
        <p:nvSpPr>
          <p:cNvPr id="11" name="Rectangle 10">
            <a:extLst>
              <a:ext uri="{FF2B5EF4-FFF2-40B4-BE49-F238E27FC236}">
                <a16:creationId xmlns:a16="http://schemas.microsoft.com/office/drawing/2014/main" id="{FDBDCA78-E826-4B35-9EAF-8A3B6E829E70}"/>
              </a:ext>
            </a:extLst>
          </p:cNvPr>
          <p:cNvSpPr/>
          <p:nvPr>
            <p:custDataLst>
              <p:tags r:id="rId2"/>
            </p:custDataLst>
          </p:nvPr>
        </p:nvSpPr>
        <p:spPr>
          <a:xfrm>
            <a:off x="155934" y="1680342"/>
            <a:ext cx="11676062" cy="723275"/>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6 : </a:t>
            </a:r>
            <a:r>
              <a:rPr lang="fr-FR" dirty="0">
                <a:solidFill>
                  <a:schemeClr val="tx2"/>
                </a:solidFill>
                <a:latin typeface="Arial" panose="020B0604020202020204" pitchFamily="34" charset="0"/>
                <a:cs typeface="Arial" panose="020B0604020202020204" pitchFamily="34" charset="0"/>
              </a:rPr>
              <a:t>être capable de </a:t>
            </a:r>
            <a:r>
              <a:rPr lang="fr-FR" b="1" dirty="0">
                <a:solidFill>
                  <a:schemeClr val="tx2"/>
                </a:solidFill>
                <a:latin typeface="Arial" panose="020B0604020202020204" pitchFamily="34" charset="0"/>
                <a:cs typeface="Arial" panose="020B0604020202020204" pitchFamily="34" charset="0"/>
              </a:rPr>
              <a:t>caractériser et d’expliquer la volatilité électorale</a:t>
            </a:r>
            <a:r>
              <a:rPr lang="fr-FR" dirty="0">
                <a:solidFill>
                  <a:schemeClr val="tx2"/>
                </a:solidFill>
                <a:latin typeface="Arial" panose="020B0604020202020204" pitchFamily="34" charset="0"/>
                <a:cs typeface="Arial" panose="020B0604020202020204" pitchFamily="34" charset="0"/>
              </a:rPr>
              <a:t>.</a:t>
            </a:r>
          </a:p>
          <a:p>
            <a:pPr marL="285750" indent="-285750">
              <a:spcBef>
                <a:spcPts val="6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L’électeur rationnel sur un marché politique</a:t>
            </a:r>
          </a:p>
        </p:txBody>
      </p:sp>
      <p:sp>
        <p:nvSpPr>
          <p:cNvPr id="12" name="ZoneTexte 10">
            <a:extLst>
              <a:ext uri="{FF2B5EF4-FFF2-40B4-BE49-F238E27FC236}">
                <a16:creationId xmlns:a16="http://schemas.microsoft.com/office/drawing/2014/main" id="{3151EF08-0E8F-4168-92D0-374BFD9C2E54}"/>
              </a:ext>
            </a:extLst>
          </p:cNvPr>
          <p:cNvSpPr txBox="1"/>
          <p:nvPr/>
        </p:nvSpPr>
        <p:spPr>
          <a:xfrm>
            <a:off x="8112224" y="2604665"/>
            <a:ext cx="3930492" cy="2816156"/>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dirty="0">
                <a:latin typeface="Arial" panose="020B0604020202020204" pitchFamily="34" charset="0"/>
                <a:cs typeface="Arial" panose="020B0604020202020204" pitchFamily="34" charset="0"/>
              </a:rPr>
              <a:t>Les multiples analyses de la volatilité électorale sont à présenter : </a:t>
            </a:r>
          </a:p>
          <a:p>
            <a:pPr marL="447675" indent="-268288">
              <a:spcBef>
                <a:spcPts val="600"/>
              </a:spcBef>
              <a:buClr>
                <a:srgbClr val="7030A0"/>
              </a:buClr>
              <a:buFont typeface="Courier New" panose="02070309020205020404" pitchFamily="49" charset="0"/>
              <a:buChar char="o"/>
            </a:pPr>
            <a:r>
              <a:rPr lang="fr-FR" dirty="0">
                <a:latin typeface="Arial" panose="020B0604020202020204" pitchFamily="34" charset="0"/>
                <a:cs typeface="Arial" panose="020B0604020202020204" pitchFamily="34" charset="0"/>
              </a:rPr>
              <a:t>L’électeur rationnel, l’électeur stratège,</a:t>
            </a:r>
          </a:p>
          <a:p>
            <a:pPr marL="447675" indent="-268288">
              <a:spcBef>
                <a:spcPts val="300"/>
              </a:spcBef>
              <a:buClr>
                <a:srgbClr val="7030A0"/>
              </a:buClr>
              <a:buFont typeface="Courier New" panose="02070309020205020404" pitchFamily="49" charset="0"/>
              <a:buChar char="o"/>
            </a:pPr>
            <a:r>
              <a:rPr lang="fr-FR" dirty="0">
                <a:latin typeface="Arial" panose="020B0604020202020204" pitchFamily="34" charset="0"/>
                <a:cs typeface="Arial" panose="020B0604020202020204" pitchFamily="34" charset="0"/>
              </a:rPr>
              <a:t>Le poids du contexte,</a:t>
            </a:r>
          </a:p>
          <a:p>
            <a:pPr marL="447675" indent="-268288">
              <a:spcBef>
                <a:spcPts val="300"/>
              </a:spcBef>
              <a:buClr>
                <a:srgbClr val="7030A0"/>
              </a:buClr>
              <a:buFont typeface="Courier New" panose="02070309020205020404" pitchFamily="49" charset="0"/>
              <a:buChar char="o"/>
            </a:pPr>
            <a:r>
              <a:rPr lang="fr-FR" dirty="0">
                <a:latin typeface="Arial" panose="020B0604020202020204" pitchFamily="34" charset="0"/>
                <a:cs typeface="Arial" panose="020B0604020202020204" pitchFamily="34" charset="0"/>
              </a:rPr>
              <a:t>Le vote sur enjeu,</a:t>
            </a:r>
          </a:p>
          <a:p>
            <a:pPr marL="447675" indent="-268288">
              <a:spcBef>
                <a:spcPts val="300"/>
              </a:spcBef>
              <a:buClr>
                <a:srgbClr val="7030A0"/>
              </a:buClr>
              <a:buFont typeface="Courier New" panose="02070309020205020404" pitchFamily="49" charset="0"/>
              <a:buChar char="o"/>
            </a:pPr>
            <a:r>
              <a:rPr lang="fr-FR" dirty="0">
                <a:latin typeface="Arial" panose="020B0604020202020204" pitchFamily="34" charset="0"/>
                <a:cs typeface="Arial" panose="020B0604020202020204" pitchFamily="34" charset="0"/>
              </a:rPr>
              <a:t>Un déclin de l’identification partisane, </a:t>
            </a:r>
          </a:p>
          <a:p>
            <a:pPr marL="447675" indent="-268288">
              <a:spcBef>
                <a:spcPts val="300"/>
              </a:spcBef>
              <a:buClr>
                <a:srgbClr val="7030A0"/>
              </a:buClr>
              <a:buFont typeface="Courier New" panose="02070309020205020404" pitchFamily="49" charset="0"/>
              <a:buChar char="o"/>
            </a:pPr>
            <a:r>
              <a:rPr lang="fr-FR" dirty="0">
                <a:latin typeface="Arial" panose="020B0604020202020204" pitchFamily="34" charset="0"/>
                <a:cs typeface="Arial" panose="020B0604020202020204" pitchFamily="34" charset="0"/>
              </a:rPr>
              <a:t>Le rôle des médias.</a:t>
            </a:r>
          </a:p>
        </p:txBody>
      </p:sp>
    </p:spTree>
    <p:extLst>
      <p:ext uri="{BB962C8B-B14F-4D97-AF65-F5344CB8AC3E}">
        <p14:creationId xmlns:p14="http://schemas.microsoft.com/office/powerpoint/2010/main" val="348617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335936" y="1690552"/>
            <a:ext cx="1" cy="4680000"/>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1DB2A22-C9A5-4B7A-BB49-00E0CC4C071A}"/>
              </a:ext>
            </a:extLst>
          </p:cNvPr>
          <p:cNvSpPr/>
          <p:nvPr>
            <p:custDataLst>
              <p:tags r:id="rId2"/>
            </p:custDataLst>
          </p:nvPr>
        </p:nvSpPr>
        <p:spPr>
          <a:xfrm>
            <a:off x="515938" y="5103581"/>
            <a:ext cx="11413049" cy="1323439"/>
          </a:xfrm>
          <a:prstGeom prst="rect">
            <a:avLst/>
          </a:prstGeom>
          <a:noFill/>
        </p:spPr>
        <p:txBody>
          <a:bodyPr wrap="square">
            <a:spAutoFit/>
          </a:bodyPr>
          <a:lstStyle/>
          <a:p>
            <a:pPr marL="268288" indent="-268288" algn="just">
              <a:spcBef>
                <a:spcPts val="1200"/>
              </a:spcBef>
              <a:buClr>
                <a:srgbClr val="7030A0"/>
              </a:buClr>
              <a:buFont typeface="Arial" panose="020B0604020202020204" pitchFamily="34" charset="0"/>
              <a:buChar char="•"/>
            </a:pPr>
            <a:r>
              <a:rPr lang="fr-FR" sz="2000" b="1" i="1" dirty="0">
                <a:latin typeface="Arial" panose="020B0604020202020204" pitchFamily="34" charset="0"/>
                <a:cs typeface="Arial" panose="020B0604020202020204" pitchFamily="34" charset="0"/>
              </a:rPr>
              <a:t>Comprendre</a:t>
            </a:r>
            <a:r>
              <a:rPr lang="fr-FR" sz="2000" i="1" dirty="0">
                <a:latin typeface="Arial" panose="020B0604020202020204" pitchFamily="34" charset="0"/>
                <a:cs typeface="Arial" panose="020B0604020202020204" pitchFamily="34" charset="0"/>
              </a:rPr>
              <a:t> que </a:t>
            </a:r>
            <a:r>
              <a:rPr lang="fr-FR" sz="2000" i="1" u="sng" dirty="0">
                <a:latin typeface="Arial" panose="020B0604020202020204" pitchFamily="34" charset="0"/>
                <a:cs typeface="Arial" panose="020B0604020202020204" pitchFamily="34" charset="0"/>
              </a:rPr>
              <a:t>la volatilité électorale revêt des formes variées</a:t>
            </a:r>
            <a:r>
              <a:rPr lang="fr-FR" sz="2000" i="1" dirty="0">
                <a:latin typeface="Arial" panose="020B0604020202020204" pitchFamily="34" charset="0"/>
                <a:cs typeface="Arial" panose="020B0604020202020204" pitchFamily="34" charset="0"/>
              </a:rPr>
              <a:t>  (intermittence du vote, changement des préférences électorales) et  qu’elle peut refléter </a:t>
            </a:r>
            <a:r>
              <a:rPr lang="fr-FR" sz="2000" i="1" u="sng" dirty="0">
                <a:latin typeface="Arial" panose="020B0604020202020204" pitchFamily="34" charset="0"/>
                <a:cs typeface="Arial" panose="020B0604020202020204" pitchFamily="34" charset="0"/>
              </a:rPr>
              <a:t>un affaiblissement ou une recomposition du poids de  certaines variables sociales</a:t>
            </a:r>
            <a:r>
              <a:rPr lang="fr-FR" sz="2000" i="1" dirty="0">
                <a:latin typeface="Arial" panose="020B0604020202020204" pitchFamily="34" charset="0"/>
                <a:cs typeface="Arial" panose="020B0604020202020204" pitchFamily="34" charset="0"/>
              </a:rPr>
              <a:t>, </a:t>
            </a:r>
            <a:r>
              <a:rPr lang="fr-FR" sz="2000" i="1" u="sng" dirty="0">
                <a:latin typeface="Arial" panose="020B0604020202020204" pitchFamily="34" charset="0"/>
                <a:cs typeface="Arial" panose="020B0604020202020204" pitchFamily="34" charset="0"/>
              </a:rPr>
              <a:t>un déclin de l’identification politique </a:t>
            </a:r>
            <a:r>
              <a:rPr lang="fr-FR" sz="2000" i="1" dirty="0">
                <a:latin typeface="Arial" panose="020B0604020202020204" pitchFamily="34" charset="0"/>
                <a:cs typeface="Arial" panose="020B0604020202020204" pitchFamily="34" charset="0"/>
              </a:rPr>
              <a:t>(clivage gauche/droite notamment) et </a:t>
            </a:r>
            <a:r>
              <a:rPr lang="fr-FR" sz="2000" i="1" u="sng" dirty="0">
                <a:latin typeface="Arial" panose="020B0604020202020204" pitchFamily="34" charset="0"/>
                <a:cs typeface="Arial" panose="020B0604020202020204" pitchFamily="34" charset="0"/>
              </a:rPr>
              <a:t>un renforcement du poids des variables contextuelles</a:t>
            </a:r>
            <a:r>
              <a:rPr lang="fr-FR" sz="2000" i="1" dirty="0">
                <a:latin typeface="Arial" panose="020B0604020202020204" pitchFamily="34" charset="0"/>
                <a:cs typeface="Arial" panose="020B0604020202020204" pitchFamily="34" charset="0"/>
              </a:rPr>
              <a:t>.</a:t>
            </a:r>
          </a:p>
        </p:txBody>
      </p:sp>
      <p:sp>
        <p:nvSpPr>
          <p:cNvPr id="18" name="ZoneTexte 17"/>
          <p:cNvSpPr txBox="1"/>
          <p:nvPr/>
        </p:nvSpPr>
        <p:spPr>
          <a:xfrm>
            <a:off x="515938" y="1490497"/>
            <a:ext cx="4950055" cy="400110"/>
          </a:xfrm>
          <a:prstGeom prst="rect">
            <a:avLst/>
          </a:prstGeom>
          <a:noFill/>
        </p:spPr>
        <p:txBody>
          <a:bodyPr wrap="square" rtlCol="0">
            <a:spAutoFit/>
          </a:bodyPr>
          <a:lstStyle/>
          <a:p>
            <a:r>
              <a:rPr lang="fr-FR" sz="2000" b="1" dirty="0">
                <a:solidFill>
                  <a:srgbClr val="7030A0"/>
                </a:solidFill>
                <a:latin typeface="Arial" panose="020B0604020202020204" pitchFamily="34" charset="0"/>
                <a:cs typeface="Arial" panose="020B0604020202020204" pitchFamily="34" charset="0"/>
              </a:rPr>
              <a:t>Les objectifs d’apprentissage</a:t>
            </a:r>
          </a:p>
        </p:txBody>
      </p:sp>
      <p:sp>
        <p:nvSpPr>
          <p:cNvPr id="7" name="Rectangle 6">
            <a:extLst>
              <a:ext uri="{FF2B5EF4-FFF2-40B4-BE49-F238E27FC236}">
                <a16:creationId xmlns:a16="http://schemas.microsoft.com/office/drawing/2014/main" id="{76851272-9B66-47F3-BAE5-E2FEA3E59654}"/>
              </a:ext>
            </a:extLst>
          </p:cNvPr>
          <p:cNvSpPr/>
          <p:nvPr>
            <p:custDataLst>
              <p:tags r:id="rId3"/>
            </p:custDataLst>
          </p:nvPr>
        </p:nvSpPr>
        <p:spPr>
          <a:xfrm>
            <a:off x="838777" y="368966"/>
            <a:ext cx="8744963" cy="830997"/>
          </a:xfrm>
          <a:prstGeom prst="rect">
            <a:avLst/>
          </a:prstGeom>
        </p:spPr>
        <p:txBody>
          <a:bodyPr wrap="square">
            <a:spAutoFit/>
          </a:bodyPr>
          <a:lstStyle/>
          <a:p>
            <a:pPr algn="ctr"/>
            <a:r>
              <a:rPr lang="fr-FR" sz="2400" b="1" dirty="0">
                <a:solidFill>
                  <a:schemeClr val="tx2"/>
                </a:solidFill>
                <a:latin typeface="Arial" panose="020B0604020202020204" pitchFamily="34" charset="0"/>
                <a:cs typeface="Arial" panose="020B0604020202020204" pitchFamily="34" charset="0"/>
              </a:rPr>
              <a:t>Thème 10.</a:t>
            </a:r>
          </a:p>
          <a:p>
            <a:pPr algn="ctr"/>
            <a:r>
              <a:rPr lang="fr-FR" sz="2400" b="1" dirty="0">
                <a:solidFill>
                  <a:schemeClr val="tx2"/>
                </a:solidFill>
                <a:latin typeface="Arial" panose="020B0604020202020204" pitchFamily="34" charset="0"/>
                <a:cs typeface="Arial" panose="020B0604020202020204" pitchFamily="34" charset="0"/>
              </a:rPr>
              <a:t>Voter : une affaire individuelle ou collective ?</a:t>
            </a:r>
          </a:p>
        </p:txBody>
      </p:sp>
      <p:sp>
        <p:nvSpPr>
          <p:cNvPr id="3" name="Rectangle 2"/>
          <p:cNvSpPr/>
          <p:nvPr/>
        </p:nvSpPr>
        <p:spPr>
          <a:xfrm>
            <a:off x="515938" y="2055214"/>
            <a:ext cx="11437220" cy="707886"/>
          </a:xfrm>
          <a:prstGeom prst="rect">
            <a:avLst/>
          </a:prstGeom>
        </p:spPr>
        <p:txBody>
          <a:bodyPr wrap="square">
            <a:spAutoFit/>
          </a:bodyPr>
          <a:lstStyle/>
          <a:p>
            <a:pPr marL="268288" indent="-268288" algn="just">
              <a:spcBef>
                <a:spcPts val="1200"/>
              </a:spcBef>
              <a:buClr>
                <a:srgbClr val="7030A0"/>
              </a:buClr>
              <a:buFont typeface="Arial" panose="020B0604020202020204" pitchFamily="34" charset="0"/>
              <a:buChar char="•"/>
            </a:pPr>
            <a:r>
              <a:rPr lang="fr-FR" sz="2000" b="1" i="1" dirty="0">
                <a:latin typeface="Arial" panose="020B0604020202020204" pitchFamily="34" charset="0"/>
                <a:cs typeface="Arial" panose="020B0604020202020204" pitchFamily="34" charset="0"/>
              </a:rPr>
              <a:t>Être capable d’interpréter </a:t>
            </a:r>
            <a:r>
              <a:rPr lang="fr-FR" sz="2000" i="1" dirty="0">
                <a:latin typeface="Arial" panose="020B0604020202020204" pitchFamily="34" charset="0"/>
                <a:cs typeface="Arial" panose="020B0604020202020204" pitchFamily="34" charset="0"/>
              </a:rPr>
              <a:t>des </a:t>
            </a:r>
            <a:r>
              <a:rPr lang="fr-FR" sz="2000" i="1" u="sng" dirty="0">
                <a:latin typeface="Arial" panose="020B0604020202020204" pitchFamily="34" charset="0"/>
                <a:cs typeface="Arial" panose="020B0604020202020204" pitchFamily="34" charset="0"/>
              </a:rPr>
              <a:t>taux d’inscription</a:t>
            </a:r>
            <a:r>
              <a:rPr lang="fr-FR" sz="2000" i="1" dirty="0">
                <a:latin typeface="Arial" panose="020B0604020202020204" pitchFamily="34" charset="0"/>
                <a:cs typeface="Arial" panose="020B0604020202020204" pitchFamily="34" charset="0"/>
              </a:rPr>
              <a:t> sur les listes électorales,  </a:t>
            </a:r>
            <a:r>
              <a:rPr lang="fr-FR" sz="2000" i="1" u="sng" dirty="0">
                <a:latin typeface="Arial" panose="020B0604020202020204" pitchFamily="34" charset="0"/>
                <a:cs typeface="Arial" panose="020B0604020202020204" pitchFamily="34" charset="0"/>
              </a:rPr>
              <a:t>des taux de participation et d’abstention aux élections</a:t>
            </a:r>
            <a:r>
              <a:rPr lang="fr-FR" sz="2000" i="1" dirty="0">
                <a:latin typeface="Arial" panose="020B0604020202020204" pitchFamily="34" charset="0"/>
                <a:cs typeface="Arial" panose="020B0604020202020204" pitchFamily="34" charset="0"/>
              </a:rPr>
              <a:t>.</a:t>
            </a:r>
          </a:p>
        </p:txBody>
      </p:sp>
      <p:sp>
        <p:nvSpPr>
          <p:cNvPr id="4" name="Rectangle 3"/>
          <p:cNvSpPr/>
          <p:nvPr/>
        </p:nvSpPr>
        <p:spPr>
          <a:xfrm>
            <a:off x="515938" y="2866152"/>
            <a:ext cx="11437220" cy="1323439"/>
          </a:xfrm>
          <a:prstGeom prst="rect">
            <a:avLst/>
          </a:prstGeom>
        </p:spPr>
        <p:txBody>
          <a:bodyPr wrap="square">
            <a:spAutoFit/>
          </a:bodyPr>
          <a:lstStyle/>
          <a:p>
            <a:pPr marL="268288" indent="-268288" algn="just">
              <a:spcBef>
                <a:spcPts val="1200"/>
              </a:spcBef>
              <a:buClr>
                <a:srgbClr val="7030A0"/>
              </a:buClr>
              <a:buFont typeface="Arial" panose="020B0604020202020204" pitchFamily="34" charset="0"/>
              <a:buChar char="•"/>
            </a:pPr>
            <a:r>
              <a:rPr lang="fr-FR" sz="2000" b="1" i="1" dirty="0">
                <a:latin typeface="Arial" panose="020B0604020202020204" pitchFamily="34" charset="0"/>
                <a:cs typeface="Arial" panose="020B0604020202020204" pitchFamily="34" charset="0"/>
              </a:rPr>
              <a:t>Comprendre</a:t>
            </a:r>
            <a:r>
              <a:rPr lang="fr-FR" sz="2000" i="1" dirty="0">
                <a:latin typeface="Arial" panose="020B0604020202020204" pitchFamily="34" charset="0"/>
                <a:cs typeface="Arial" panose="020B0604020202020204" pitchFamily="34" charset="0"/>
              </a:rPr>
              <a:t> que la participation électorale est liée à </a:t>
            </a:r>
            <a:r>
              <a:rPr lang="fr-FR" sz="2000" i="1" u="sng" dirty="0">
                <a:latin typeface="Arial" panose="020B0604020202020204" pitchFamily="34" charset="0"/>
                <a:cs typeface="Arial" panose="020B0604020202020204" pitchFamily="34" charset="0"/>
              </a:rPr>
              <a:t>divers facteurs inégalement partagés au sein de la population</a:t>
            </a:r>
            <a:r>
              <a:rPr lang="fr-FR" sz="2000" i="1" dirty="0">
                <a:latin typeface="Arial" panose="020B0604020202020204" pitchFamily="34" charset="0"/>
                <a:cs typeface="Arial" panose="020B0604020202020204" pitchFamily="34" charset="0"/>
              </a:rPr>
              <a:t> (degré d’intégration  sociale, intérêt pour la politique, sentiment de compétence politique) et </a:t>
            </a:r>
            <a:r>
              <a:rPr lang="fr-FR" sz="2000" i="1" u="sng" dirty="0">
                <a:latin typeface="Arial" panose="020B0604020202020204" pitchFamily="34" charset="0"/>
                <a:cs typeface="Arial" panose="020B0604020202020204" pitchFamily="34" charset="0"/>
              </a:rPr>
              <a:t>de variables contextuelles</a:t>
            </a:r>
            <a:r>
              <a:rPr lang="fr-FR" sz="2000" i="1" dirty="0">
                <a:latin typeface="Arial" panose="020B0604020202020204" pitchFamily="34" charset="0"/>
                <a:cs typeface="Arial" panose="020B0604020202020204" pitchFamily="34" charset="0"/>
              </a:rPr>
              <a:t> (perception des enjeux de l’élection, types  d’élection).</a:t>
            </a:r>
          </a:p>
        </p:txBody>
      </p:sp>
      <p:sp>
        <p:nvSpPr>
          <p:cNvPr id="8" name="Rectangle 7"/>
          <p:cNvSpPr/>
          <p:nvPr/>
        </p:nvSpPr>
        <p:spPr>
          <a:xfrm>
            <a:off x="537267" y="4292643"/>
            <a:ext cx="11430127" cy="707886"/>
          </a:xfrm>
          <a:prstGeom prst="rect">
            <a:avLst/>
          </a:prstGeom>
        </p:spPr>
        <p:txBody>
          <a:bodyPr wrap="square">
            <a:spAutoFit/>
          </a:bodyPr>
          <a:lstStyle/>
          <a:p>
            <a:pPr marL="268288" indent="-268288" algn="just">
              <a:spcBef>
                <a:spcPts val="1200"/>
              </a:spcBef>
              <a:buClr>
                <a:srgbClr val="7030A0"/>
              </a:buClr>
              <a:buFont typeface="Arial" panose="020B0604020202020204" pitchFamily="34" charset="0"/>
              <a:buChar char="•"/>
            </a:pPr>
            <a:r>
              <a:rPr lang="fr-FR" sz="2000" b="1" i="1" dirty="0">
                <a:latin typeface="Arial" panose="020B0604020202020204" pitchFamily="34" charset="0"/>
                <a:cs typeface="Arial" panose="020B0604020202020204" pitchFamily="34" charset="0"/>
              </a:rPr>
              <a:t>Comprendre </a:t>
            </a:r>
            <a:r>
              <a:rPr lang="fr-FR" sz="2000" i="1" dirty="0">
                <a:latin typeface="Arial" panose="020B0604020202020204" pitchFamily="34" charset="0"/>
                <a:cs typeface="Arial" panose="020B0604020202020204" pitchFamily="34" charset="0"/>
              </a:rPr>
              <a:t>que le vote est à la fois </a:t>
            </a:r>
            <a:r>
              <a:rPr lang="fr-FR" sz="2000" i="1" u="sng" dirty="0">
                <a:latin typeface="Arial" panose="020B0604020202020204" pitchFamily="34" charset="0"/>
                <a:cs typeface="Arial" panose="020B0604020202020204" pitchFamily="34" charset="0"/>
              </a:rPr>
              <a:t>un acte individuel</a:t>
            </a:r>
            <a:r>
              <a:rPr lang="fr-FR" sz="2000" i="1" dirty="0">
                <a:latin typeface="Arial" panose="020B0604020202020204" pitchFamily="34" charset="0"/>
                <a:cs typeface="Arial" panose="020B0604020202020204" pitchFamily="34" charset="0"/>
              </a:rPr>
              <a:t> (expression de  préférences en fonction d’un contexte et d’une offre électorale) et </a:t>
            </a:r>
            <a:r>
              <a:rPr lang="fr-FR" sz="2000" i="1" u="sng" dirty="0">
                <a:latin typeface="Arial" panose="020B0604020202020204" pitchFamily="34" charset="0"/>
                <a:cs typeface="Arial" panose="020B0604020202020204" pitchFamily="34" charset="0"/>
              </a:rPr>
              <a:t>un acte  collectif</a:t>
            </a:r>
            <a:r>
              <a:rPr lang="fr-FR" sz="2000" i="1" dirty="0">
                <a:latin typeface="Arial" panose="020B0604020202020204" pitchFamily="34" charset="0"/>
                <a:cs typeface="Arial" panose="020B0604020202020204" pitchFamily="34" charset="0"/>
              </a:rPr>
              <a:t> (expression d’appartenances sociales).</a:t>
            </a:r>
          </a:p>
        </p:txBody>
      </p:sp>
      <p:sp>
        <p:nvSpPr>
          <p:cNvPr id="2" name="ZoneTexte 1">
            <a:extLst>
              <a:ext uri="{FF2B5EF4-FFF2-40B4-BE49-F238E27FC236}">
                <a16:creationId xmlns:a16="http://schemas.microsoft.com/office/drawing/2014/main" id="{91AA55ED-EA2B-4EEB-BC8E-420B99D8E6E6}"/>
              </a:ext>
            </a:extLst>
          </p:cNvPr>
          <p:cNvSpPr txBox="1"/>
          <p:nvPr/>
        </p:nvSpPr>
        <p:spPr>
          <a:xfrm>
            <a:off x="4811748" y="3892533"/>
            <a:ext cx="6240116" cy="400110"/>
          </a:xfrm>
          <a:prstGeom prst="rect">
            <a:avLst/>
          </a:prstGeom>
          <a:solidFill>
            <a:srgbClr val="E8D9F3"/>
          </a:solidFill>
          <a:ln>
            <a:solidFill>
              <a:schemeClr val="bg1">
                <a:lumMod val="50000"/>
              </a:schemeClr>
            </a:solidFill>
            <a:prstDash val="sysDot"/>
          </a:ln>
        </p:spPr>
        <p:txBody>
          <a:bodyPr wrap="square" rtlCol="0">
            <a:spAutoFit/>
          </a:bodyPr>
          <a:lstStyle/>
          <a:p>
            <a:r>
              <a:rPr lang="fr-FR" sz="2000" dirty="0"/>
              <a:t>Être capable d’expliquer que … ou savoir expliquer que …</a:t>
            </a:r>
          </a:p>
        </p:txBody>
      </p:sp>
      <p:cxnSp>
        <p:nvCxnSpPr>
          <p:cNvPr id="9" name="Connecteur droit avec flèche 8">
            <a:extLst>
              <a:ext uri="{FF2B5EF4-FFF2-40B4-BE49-F238E27FC236}">
                <a16:creationId xmlns:a16="http://schemas.microsoft.com/office/drawing/2014/main" id="{DA718F31-556B-4F0A-919D-DC7D7C70EED9}"/>
              </a:ext>
            </a:extLst>
          </p:cNvPr>
          <p:cNvCxnSpPr>
            <a:cxnSpLocks/>
            <a:endCxn id="19" idx="1"/>
          </p:cNvCxnSpPr>
          <p:nvPr/>
        </p:nvCxnSpPr>
        <p:spPr>
          <a:xfrm flipV="1">
            <a:off x="3850217" y="1694211"/>
            <a:ext cx="1795776" cy="407170"/>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CE8D5D3-8BF3-4595-A969-86E03580A95E}"/>
              </a:ext>
            </a:extLst>
          </p:cNvPr>
          <p:cNvCxnSpPr>
            <a:cxnSpLocks/>
          </p:cNvCxnSpPr>
          <p:nvPr/>
        </p:nvCxnSpPr>
        <p:spPr>
          <a:xfrm>
            <a:off x="2405651" y="2969205"/>
            <a:ext cx="2394204" cy="1125696"/>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21A61E14-81C6-441B-B9A6-DEA614D1E488}"/>
              </a:ext>
            </a:extLst>
          </p:cNvPr>
          <p:cNvCxnSpPr>
            <a:cxnSpLocks/>
          </p:cNvCxnSpPr>
          <p:nvPr/>
        </p:nvCxnSpPr>
        <p:spPr>
          <a:xfrm flipV="1">
            <a:off x="2207568" y="4094901"/>
            <a:ext cx="2376264" cy="197742"/>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C94A299D-3428-42B1-92D8-85ADEDC3C0DB}"/>
              </a:ext>
            </a:extLst>
          </p:cNvPr>
          <p:cNvSpPr txBox="1"/>
          <p:nvPr/>
        </p:nvSpPr>
        <p:spPr>
          <a:xfrm>
            <a:off x="5645993" y="1494156"/>
            <a:ext cx="4626457" cy="400110"/>
          </a:xfrm>
          <a:prstGeom prst="rect">
            <a:avLst/>
          </a:prstGeom>
          <a:solidFill>
            <a:srgbClr val="E8D9F3"/>
          </a:solidFill>
          <a:ln>
            <a:solidFill>
              <a:schemeClr val="bg1">
                <a:lumMod val="50000"/>
              </a:schemeClr>
            </a:solidFill>
            <a:prstDash val="sysDot"/>
          </a:ln>
        </p:spPr>
        <p:txBody>
          <a:bodyPr wrap="square" rtlCol="0">
            <a:spAutoFit/>
          </a:bodyPr>
          <a:lstStyle/>
          <a:p>
            <a:r>
              <a:rPr lang="fr-FR" sz="2000" dirty="0"/>
              <a:t>Savoir calculer, lire et interpréter …</a:t>
            </a:r>
          </a:p>
        </p:txBody>
      </p:sp>
      <p:cxnSp>
        <p:nvCxnSpPr>
          <p:cNvPr id="28" name="Connecteur droit avec flèche 27">
            <a:extLst>
              <a:ext uri="{FF2B5EF4-FFF2-40B4-BE49-F238E27FC236}">
                <a16:creationId xmlns:a16="http://schemas.microsoft.com/office/drawing/2014/main" id="{82F002BF-9E57-40B4-8BC0-8C16B2E58591}"/>
              </a:ext>
            </a:extLst>
          </p:cNvPr>
          <p:cNvCxnSpPr>
            <a:cxnSpLocks/>
          </p:cNvCxnSpPr>
          <p:nvPr/>
        </p:nvCxnSpPr>
        <p:spPr>
          <a:xfrm flipV="1">
            <a:off x="2405651" y="4189591"/>
            <a:ext cx="2394204" cy="974198"/>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38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3" grpId="0"/>
      <p:bldP spid="4" grpId="0"/>
      <p:bldP spid="8" grpId="0"/>
      <p:bldP spid="2" grpId="0" animBg="1"/>
      <p:bldP spid="2" grpId="1" animBg="1"/>
      <p:bldP spid="19" grpId="0" animBg="1"/>
      <p:bldP spid="1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1988" y="2564904"/>
            <a:ext cx="11857308" cy="4047262"/>
          </a:xfrm>
          <a:prstGeom prst="rect">
            <a:avLst/>
          </a:prstGeom>
          <a:solidFill>
            <a:schemeClr val="bg1">
              <a:lumMod val="95000"/>
            </a:schemeClr>
          </a:solidFill>
          <a:ln>
            <a:solidFill>
              <a:schemeClr val="tx1">
                <a:lumMod val="50000"/>
                <a:lumOff val="50000"/>
              </a:schemeClr>
            </a:solidFill>
            <a:prstDash val="sysDot"/>
          </a:ln>
        </p:spPr>
        <p:txBody>
          <a:bodyPr wrap="square" rtlCol="0">
            <a:spAutoFit/>
          </a:bodyPr>
          <a:lstStyle/>
          <a:p>
            <a:pPr algn="just"/>
            <a:r>
              <a:rPr lang="fr-FR" dirty="0">
                <a:latin typeface="Arial" panose="020B0604020202020204" pitchFamily="34" charset="0"/>
                <a:cs typeface="Arial" panose="020B0604020202020204" pitchFamily="34" charset="0"/>
              </a:rPr>
              <a:t>Moins fréquentes, </a:t>
            </a:r>
            <a:r>
              <a:rPr lang="fr-FR" u="sng" dirty="0">
                <a:latin typeface="Arial" panose="020B0604020202020204" pitchFamily="34" charset="0"/>
                <a:cs typeface="Arial" panose="020B0604020202020204" pitchFamily="34" charset="0"/>
              </a:rPr>
              <a:t>les identifications seraient ensuite beaucoup moins fortes qu'auparavant.</a:t>
            </a:r>
            <a:r>
              <a:rPr lang="fr-FR" dirty="0">
                <a:latin typeface="Arial" panose="020B0604020202020204" pitchFamily="34" charset="0"/>
                <a:cs typeface="Arial" panose="020B0604020202020204" pitchFamily="34" charset="0"/>
              </a:rPr>
              <a:t> C'est ainsi, en amont, </a:t>
            </a:r>
            <a:r>
              <a:rPr lang="fr-FR" u="sng" dirty="0">
                <a:latin typeface="Arial" panose="020B0604020202020204" pitchFamily="34" charset="0"/>
                <a:cs typeface="Arial" panose="020B0604020202020204" pitchFamily="34" charset="0"/>
              </a:rPr>
              <a:t>le processus de reproduction familiale des identifications partisanes qui paraît grippé </a:t>
            </a:r>
            <a:r>
              <a:rPr lang="fr-FR" dirty="0">
                <a:latin typeface="Arial" panose="020B0604020202020204" pitchFamily="34" charset="0"/>
                <a:cs typeface="Arial" panose="020B0604020202020204" pitchFamily="34" charset="0"/>
              </a:rPr>
              <a:t>: assurée au cours des années 1950, cette reproduction devient plus aléatoire et les déterminants sociaux de l'identification démocrate ou républicaine moins prédictifs. Enfin, lorsque néanmoins elle subsiste, l'identification partisane s’avère moins prédictive du vote. </a:t>
            </a:r>
            <a:r>
              <a:rPr lang="fr-FR" u="sng" dirty="0">
                <a:latin typeface="Arial" panose="020B0604020202020204" pitchFamily="34" charset="0"/>
                <a:cs typeface="Arial" panose="020B0604020202020204" pitchFamily="34" charset="0"/>
              </a:rPr>
              <a:t>Cette part croissante de votes échappant aux identifications partisanes, est analysée par les auteurs de </a:t>
            </a:r>
            <a:r>
              <a:rPr lang="fr-FR" i="1" u="sng" dirty="0">
                <a:latin typeface="Arial" panose="020B0604020202020204" pitchFamily="34" charset="0"/>
                <a:cs typeface="Arial" panose="020B0604020202020204" pitchFamily="34" charset="0"/>
              </a:rPr>
              <a:t>The </a:t>
            </a:r>
            <a:r>
              <a:rPr lang="fr-FR" i="1" u="sng" dirty="0" err="1">
                <a:latin typeface="Arial" panose="020B0604020202020204" pitchFamily="34" charset="0"/>
                <a:cs typeface="Arial" panose="020B0604020202020204" pitchFamily="34" charset="0"/>
              </a:rPr>
              <a:t>Changing</a:t>
            </a:r>
            <a:r>
              <a:rPr lang="fr-FR" i="1" u="sng" dirty="0">
                <a:latin typeface="Arial" panose="020B0604020202020204" pitchFamily="34" charset="0"/>
                <a:cs typeface="Arial" panose="020B0604020202020204" pitchFamily="34" charset="0"/>
              </a:rPr>
              <a:t> American Voter </a:t>
            </a:r>
            <a:r>
              <a:rPr lang="fr-FR" u="sng" dirty="0">
                <a:latin typeface="Arial" panose="020B0604020202020204" pitchFamily="34" charset="0"/>
                <a:cs typeface="Arial" panose="020B0604020202020204" pitchFamily="34" charset="0"/>
              </a:rPr>
              <a:t>comme un </a:t>
            </a:r>
            <a:r>
              <a:rPr lang="fr-FR" b="1" u="sng" dirty="0">
                <a:latin typeface="Arial" panose="020B0604020202020204" pitchFamily="34" charset="0"/>
                <a:cs typeface="Arial" panose="020B0604020202020204" pitchFamily="34" charset="0"/>
              </a:rPr>
              <a:t>« vote sur enjeux </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t>
            </a:r>
            <a:r>
              <a:rPr lang="fr-FR" i="1" dirty="0">
                <a:latin typeface="Arial" panose="020B0604020202020204" pitchFamily="34" charset="0"/>
                <a:cs typeface="Arial" panose="020B0604020202020204" pitchFamily="34" charset="0"/>
              </a:rPr>
              <a:t>issue </a:t>
            </a:r>
            <a:r>
              <a:rPr lang="fr-FR" i="1" dirty="0" err="1">
                <a:latin typeface="Arial" panose="020B0604020202020204" pitchFamily="34" charset="0"/>
                <a:cs typeface="Arial" panose="020B0604020202020204" pitchFamily="34" charset="0"/>
              </a:rPr>
              <a:t>voting</a:t>
            </a:r>
            <a:r>
              <a:rPr lang="fr-FR" dirty="0">
                <a:latin typeface="Arial" panose="020B0604020202020204" pitchFamily="34" charset="0"/>
                <a:cs typeface="Arial" panose="020B0604020202020204" pitchFamily="34" charset="0"/>
              </a:rPr>
              <a:t>). Dans cette hypothèse, le ressort du choix des électeurs réside dans la </a:t>
            </a:r>
            <a:r>
              <a:rPr lang="fr-FR" u="sng" dirty="0">
                <a:latin typeface="Arial" panose="020B0604020202020204" pitchFamily="34" charset="0"/>
                <a:cs typeface="Arial" panose="020B0604020202020204" pitchFamily="34" charset="0"/>
              </a:rPr>
              <a:t>confrontation de leur position sur certains des enjeux du moment à l’offre politique</a:t>
            </a:r>
            <a:r>
              <a:rPr lang="fr-FR" dirty="0">
                <a:latin typeface="Arial" panose="020B0604020202020204" pitchFamily="34" charset="0"/>
                <a:cs typeface="Arial" panose="020B0604020202020204" pitchFamily="34" charset="0"/>
              </a:rPr>
              <a:t> (les positions des candidats et partis sur ces mêmes enjeux). Son vote n'étant plus lié par les déterminations de l’identification partisane (ou des appartenances sociales et culturelles dans la perspective de Columbia), en situation électorale, l'électeur envisagera l'ensemble de l’offre politique et, au coup par coup, se prononcera en faveur du candidat dont les positions sur le(s) enjeu(x) qui, à ce moment, lui semblent le(s) plus important(s), sont les plus proches des siennes. </a:t>
            </a:r>
            <a:r>
              <a:rPr lang="fr-FR" u="sng" dirty="0">
                <a:latin typeface="Arial" panose="020B0604020202020204" pitchFamily="34" charset="0"/>
                <a:cs typeface="Arial" panose="020B0604020202020204" pitchFamily="34" charset="0"/>
              </a:rPr>
              <a:t>L’accroissement des phénomènes de mobilité électorale s`inscrit alors dans ces deux mouvements simultanés de déclin du vote partisan et d’essor du vote sur enjeu.</a:t>
            </a:r>
          </a:p>
          <a:p>
            <a:pPr marL="900113" algn="r">
              <a:spcBef>
                <a:spcPts val="600"/>
              </a:spcBef>
            </a:pPr>
            <a:r>
              <a:rPr lang="fr-FR" dirty="0">
                <a:latin typeface="Arial" panose="020B0604020202020204" pitchFamily="34" charset="0"/>
                <a:cs typeface="Arial" panose="020B0604020202020204" pitchFamily="34" charset="0"/>
              </a:rPr>
              <a:t>Jean-Philippe Lecomte, Sociologie Politique, </a:t>
            </a:r>
            <a:r>
              <a:rPr lang="fr-FR" dirty="0" err="1">
                <a:latin typeface="Arial" panose="020B0604020202020204" pitchFamily="34" charset="0"/>
                <a:cs typeface="Arial" panose="020B0604020202020204" pitchFamily="34" charset="0"/>
              </a:rPr>
              <a:t>Gualino</a:t>
            </a:r>
            <a:r>
              <a:rPr lang="fr-FR" dirty="0">
                <a:latin typeface="Arial" panose="020B0604020202020204" pitchFamily="34" charset="0"/>
                <a:cs typeface="Arial" panose="020B0604020202020204" pitchFamily="34" charset="0"/>
              </a:rPr>
              <a:t>, 2005</a:t>
            </a:r>
          </a:p>
        </p:txBody>
      </p:sp>
      <p:sp>
        <p:nvSpPr>
          <p:cNvPr id="10" name="Rectangle 9">
            <a:extLst>
              <a:ext uri="{FF2B5EF4-FFF2-40B4-BE49-F238E27FC236}">
                <a16:creationId xmlns:a16="http://schemas.microsoft.com/office/drawing/2014/main" id="{9B97DC83-4F03-4C6E-AE4B-5A54A1072524}"/>
              </a:ext>
            </a:extLst>
          </p:cNvPr>
          <p:cNvSpPr/>
          <p:nvPr>
            <p:custDataLst>
              <p:tags r:id="rId1"/>
            </p:custDataLst>
          </p:nvPr>
        </p:nvSpPr>
        <p:spPr>
          <a:xfrm>
            <a:off x="205218" y="278965"/>
            <a:ext cx="11830848" cy="1200329"/>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Item 4 : </a:t>
            </a:r>
            <a:r>
              <a:rPr lang="fr-FR" i="1" dirty="0">
                <a:solidFill>
                  <a:srgbClr val="7030A0"/>
                </a:solidFill>
                <a:latin typeface="Arial" panose="020B0604020202020204" pitchFamily="34" charset="0"/>
                <a:cs typeface="Arial" panose="020B0604020202020204" pitchFamily="34" charset="0"/>
              </a:rPr>
              <a:t>« Comprendre que la </a:t>
            </a:r>
            <a:r>
              <a:rPr lang="fr-FR" b="1" i="1" dirty="0">
                <a:solidFill>
                  <a:srgbClr val="7030A0"/>
                </a:solidFill>
                <a:latin typeface="Arial" panose="020B0604020202020204" pitchFamily="34" charset="0"/>
                <a:cs typeface="Arial" panose="020B0604020202020204" pitchFamily="34" charset="0"/>
              </a:rPr>
              <a:t>volatilité électorale </a:t>
            </a:r>
            <a:r>
              <a:rPr lang="fr-FR" i="1" dirty="0">
                <a:solidFill>
                  <a:srgbClr val="7030A0"/>
                </a:solidFill>
                <a:latin typeface="Arial" panose="020B0604020202020204" pitchFamily="34" charset="0"/>
                <a:cs typeface="Arial" panose="020B0604020202020204" pitchFamily="34" charset="0"/>
              </a:rPr>
              <a:t>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 ».</a:t>
            </a:r>
          </a:p>
        </p:txBody>
      </p:sp>
      <p:sp>
        <p:nvSpPr>
          <p:cNvPr id="12" name="Rectangle 11">
            <a:extLst>
              <a:ext uri="{FF2B5EF4-FFF2-40B4-BE49-F238E27FC236}">
                <a16:creationId xmlns:a16="http://schemas.microsoft.com/office/drawing/2014/main" id="{FDBDCA78-E826-4B35-9EAF-8A3B6E829E70}"/>
              </a:ext>
            </a:extLst>
          </p:cNvPr>
          <p:cNvSpPr/>
          <p:nvPr>
            <p:custDataLst>
              <p:tags r:id="rId2"/>
            </p:custDataLst>
          </p:nvPr>
        </p:nvSpPr>
        <p:spPr>
          <a:xfrm>
            <a:off x="205218" y="1635435"/>
            <a:ext cx="11676062" cy="723275"/>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6 : </a:t>
            </a:r>
            <a:r>
              <a:rPr lang="fr-FR" dirty="0">
                <a:solidFill>
                  <a:schemeClr val="tx2"/>
                </a:solidFill>
                <a:latin typeface="Arial" panose="020B0604020202020204" pitchFamily="34" charset="0"/>
                <a:cs typeface="Arial" panose="020B0604020202020204" pitchFamily="34" charset="0"/>
              </a:rPr>
              <a:t>être capable de </a:t>
            </a:r>
            <a:r>
              <a:rPr lang="fr-FR" b="1" dirty="0">
                <a:solidFill>
                  <a:schemeClr val="tx2"/>
                </a:solidFill>
                <a:latin typeface="Arial" panose="020B0604020202020204" pitchFamily="34" charset="0"/>
                <a:cs typeface="Arial" panose="020B0604020202020204" pitchFamily="34" charset="0"/>
              </a:rPr>
              <a:t>caractériser et d’expliquer la volatilité électorale</a:t>
            </a:r>
          </a:p>
          <a:p>
            <a:pPr marL="285750" indent="-285750">
              <a:spcBef>
                <a:spcPts val="6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Déclin du vote partisan et essor du vote sur enjeu.</a:t>
            </a:r>
          </a:p>
        </p:txBody>
      </p:sp>
    </p:spTree>
    <p:extLst>
      <p:ext uri="{BB962C8B-B14F-4D97-AF65-F5344CB8AC3E}">
        <p14:creationId xmlns:p14="http://schemas.microsoft.com/office/powerpoint/2010/main" val="27774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97DC83-4F03-4C6E-AE4B-5A54A1072524}"/>
              </a:ext>
            </a:extLst>
          </p:cNvPr>
          <p:cNvSpPr/>
          <p:nvPr>
            <p:custDataLst>
              <p:tags r:id="rId1"/>
            </p:custDataLst>
          </p:nvPr>
        </p:nvSpPr>
        <p:spPr>
          <a:xfrm>
            <a:off x="205218" y="278965"/>
            <a:ext cx="11673109" cy="1200329"/>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Item 4 : </a:t>
            </a:r>
            <a:r>
              <a:rPr lang="fr-FR" i="1" dirty="0">
                <a:solidFill>
                  <a:srgbClr val="7030A0"/>
                </a:solidFill>
                <a:latin typeface="Arial" panose="020B0604020202020204" pitchFamily="34" charset="0"/>
                <a:cs typeface="Arial" panose="020B0604020202020204" pitchFamily="34" charset="0"/>
              </a:rPr>
              <a:t>« Comprendre que </a:t>
            </a:r>
            <a:r>
              <a:rPr lang="fr-FR" b="1" i="1" dirty="0">
                <a:solidFill>
                  <a:srgbClr val="7030A0"/>
                </a:solidFill>
                <a:latin typeface="Arial" panose="020B0604020202020204" pitchFamily="34" charset="0"/>
                <a:cs typeface="Arial" panose="020B0604020202020204" pitchFamily="34" charset="0"/>
              </a:rPr>
              <a:t>la volatilité électorale </a:t>
            </a:r>
            <a:r>
              <a:rPr lang="fr-FR" i="1" dirty="0">
                <a:solidFill>
                  <a:srgbClr val="7030A0"/>
                </a:solidFill>
                <a:latin typeface="Arial" panose="020B0604020202020204" pitchFamily="34" charset="0"/>
                <a:cs typeface="Arial" panose="020B0604020202020204" pitchFamily="34" charset="0"/>
              </a:rPr>
              <a:t>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 ».</a:t>
            </a:r>
          </a:p>
        </p:txBody>
      </p:sp>
      <p:sp>
        <p:nvSpPr>
          <p:cNvPr id="13" name="Rectangle 12">
            <a:extLst>
              <a:ext uri="{FF2B5EF4-FFF2-40B4-BE49-F238E27FC236}">
                <a16:creationId xmlns:a16="http://schemas.microsoft.com/office/drawing/2014/main" id="{FDBDCA78-E826-4B35-9EAF-8A3B6E829E70}"/>
              </a:ext>
            </a:extLst>
          </p:cNvPr>
          <p:cNvSpPr/>
          <p:nvPr>
            <p:custDataLst>
              <p:tags r:id="rId2"/>
            </p:custDataLst>
          </p:nvPr>
        </p:nvSpPr>
        <p:spPr>
          <a:xfrm>
            <a:off x="205218" y="1808982"/>
            <a:ext cx="11676062" cy="369332"/>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6 : </a:t>
            </a:r>
            <a:r>
              <a:rPr lang="fr-FR" dirty="0">
                <a:solidFill>
                  <a:schemeClr val="tx2"/>
                </a:solidFill>
                <a:latin typeface="Arial" panose="020B0604020202020204" pitchFamily="34" charset="0"/>
                <a:cs typeface="Arial" panose="020B0604020202020204" pitchFamily="34" charset="0"/>
              </a:rPr>
              <a:t>être capable de </a:t>
            </a:r>
            <a:r>
              <a:rPr lang="fr-FR" b="1" dirty="0">
                <a:solidFill>
                  <a:schemeClr val="tx2"/>
                </a:solidFill>
                <a:latin typeface="Arial" panose="020B0604020202020204" pitchFamily="34" charset="0"/>
                <a:cs typeface="Arial" panose="020B0604020202020204" pitchFamily="34" charset="0"/>
              </a:rPr>
              <a:t>caractériser et d’expliquer la volatilité électorale.</a:t>
            </a:r>
          </a:p>
        </p:txBody>
      </p:sp>
      <p:sp>
        <p:nvSpPr>
          <p:cNvPr id="14" name="ZoneTexte 13"/>
          <p:cNvSpPr txBox="1"/>
          <p:nvPr/>
        </p:nvSpPr>
        <p:spPr>
          <a:xfrm>
            <a:off x="176914" y="2326669"/>
            <a:ext cx="9197794"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Taux d’abstention moyen aux différents types d’élections sous la Ve République*</a:t>
            </a:r>
          </a:p>
        </p:txBody>
      </p:sp>
      <p:graphicFrame>
        <p:nvGraphicFramePr>
          <p:cNvPr id="15" name="Tableau 14"/>
          <p:cNvGraphicFramePr>
            <a:graphicFrameLocks noGrp="1"/>
          </p:cNvGraphicFramePr>
          <p:nvPr>
            <p:extLst>
              <p:ext uri="{D42A27DB-BD31-4B8C-83A1-F6EECF244321}">
                <p14:modId xmlns:p14="http://schemas.microsoft.com/office/powerpoint/2010/main" val="3395137880"/>
              </p:ext>
            </p:extLst>
          </p:nvPr>
        </p:nvGraphicFramePr>
        <p:xfrm>
          <a:off x="220564" y="2791366"/>
          <a:ext cx="11693696" cy="960120"/>
        </p:xfrm>
        <a:graphic>
          <a:graphicData uri="http://schemas.openxmlformats.org/drawingml/2006/table">
            <a:tbl>
              <a:tblPr firstRow="1" bandRow="1">
                <a:tableStyleId>{F2DE63D5-997A-4646-A377-4702673A728D}</a:tableStyleId>
              </a:tblPr>
              <a:tblGrid>
                <a:gridCol w="2009062">
                  <a:extLst>
                    <a:ext uri="{9D8B030D-6E8A-4147-A177-3AD203B41FA5}">
                      <a16:colId xmlns:a16="http://schemas.microsoft.com/office/drawing/2014/main" val="20000"/>
                    </a:ext>
                  </a:extLst>
                </a:gridCol>
                <a:gridCol w="1811426">
                  <a:extLst>
                    <a:ext uri="{9D8B030D-6E8A-4147-A177-3AD203B41FA5}">
                      <a16:colId xmlns:a16="http://schemas.microsoft.com/office/drawing/2014/main" val="20001"/>
                    </a:ext>
                  </a:extLst>
                </a:gridCol>
                <a:gridCol w="1458002">
                  <a:extLst>
                    <a:ext uri="{9D8B030D-6E8A-4147-A177-3AD203B41FA5}">
                      <a16:colId xmlns:a16="http://schemas.microsoft.com/office/drawing/2014/main" val="20002"/>
                    </a:ext>
                  </a:extLst>
                </a:gridCol>
                <a:gridCol w="1458002">
                  <a:extLst>
                    <a:ext uri="{9D8B030D-6E8A-4147-A177-3AD203B41FA5}">
                      <a16:colId xmlns:a16="http://schemas.microsoft.com/office/drawing/2014/main" val="20003"/>
                    </a:ext>
                  </a:extLst>
                </a:gridCol>
                <a:gridCol w="1947256">
                  <a:extLst>
                    <a:ext uri="{9D8B030D-6E8A-4147-A177-3AD203B41FA5}">
                      <a16:colId xmlns:a16="http://schemas.microsoft.com/office/drawing/2014/main" val="20004"/>
                    </a:ext>
                  </a:extLst>
                </a:gridCol>
                <a:gridCol w="1454747">
                  <a:extLst>
                    <a:ext uri="{9D8B030D-6E8A-4147-A177-3AD203B41FA5}">
                      <a16:colId xmlns:a16="http://schemas.microsoft.com/office/drawing/2014/main" val="20005"/>
                    </a:ext>
                  </a:extLst>
                </a:gridCol>
                <a:gridCol w="1555201">
                  <a:extLst>
                    <a:ext uri="{9D8B030D-6E8A-4147-A177-3AD203B41FA5}">
                      <a16:colId xmlns:a16="http://schemas.microsoft.com/office/drawing/2014/main" val="20006"/>
                    </a:ext>
                  </a:extLst>
                </a:gridCol>
              </a:tblGrid>
              <a:tr h="160451">
                <a:tc>
                  <a:txBody>
                    <a:bodyPr/>
                    <a:lstStyle/>
                    <a:p>
                      <a:pPr algn="ctr"/>
                      <a:r>
                        <a:rPr lang="fr-FR" sz="1700" dirty="0">
                          <a:solidFill>
                            <a:schemeClr val="tx1"/>
                          </a:solidFill>
                          <a:latin typeface="Arial" panose="020B0604020202020204" pitchFamily="34" charset="0"/>
                          <a:cs typeface="Arial" panose="020B0604020202020204" pitchFamily="34" charset="0"/>
                        </a:rPr>
                        <a:t>Type d’élection</a:t>
                      </a:r>
                    </a:p>
                  </a:txBody>
                  <a:tcP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700" dirty="0">
                          <a:solidFill>
                            <a:schemeClr val="tx1"/>
                          </a:solidFill>
                          <a:latin typeface="Arial" panose="020B0604020202020204" pitchFamily="34" charset="0"/>
                          <a:cs typeface="Arial" panose="020B0604020202020204" pitchFamily="34" charset="0"/>
                        </a:rPr>
                        <a:t>Présidentielles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700" dirty="0">
                          <a:solidFill>
                            <a:schemeClr val="tx1"/>
                          </a:solidFill>
                          <a:latin typeface="Arial" panose="020B0604020202020204" pitchFamily="34" charset="0"/>
                          <a:cs typeface="Arial" panose="020B0604020202020204" pitchFamily="34" charset="0"/>
                        </a:rPr>
                        <a:t>Municipales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700" dirty="0">
                          <a:solidFill>
                            <a:schemeClr val="tx1"/>
                          </a:solidFill>
                          <a:latin typeface="Arial" panose="020B0604020202020204" pitchFamily="34" charset="0"/>
                          <a:cs typeface="Arial" panose="020B0604020202020204" pitchFamily="34" charset="0"/>
                        </a:rPr>
                        <a:t>Législatives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700" dirty="0">
                          <a:solidFill>
                            <a:schemeClr val="tx1"/>
                          </a:solidFill>
                          <a:latin typeface="Arial" panose="020B0604020202020204" pitchFamily="34" charset="0"/>
                          <a:cs typeface="Arial" panose="020B0604020202020204" pitchFamily="34" charset="0"/>
                        </a:rPr>
                        <a:t>Départementales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700" dirty="0">
                          <a:solidFill>
                            <a:schemeClr val="tx1"/>
                          </a:solidFill>
                          <a:latin typeface="Arial" panose="020B0604020202020204" pitchFamily="34" charset="0"/>
                          <a:cs typeface="Arial" panose="020B0604020202020204" pitchFamily="34" charset="0"/>
                        </a:rPr>
                        <a:t>Régionales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tc>
                  <a:txBody>
                    <a:bodyPr/>
                    <a:lstStyle/>
                    <a:p>
                      <a:pPr algn="ctr"/>
                      <a:r>
                        <a:rPr lang="fr-FR" sz="1700" dirty="0">
                          <a:solidFill>
                            <a:schemeClr val="tx1"/>
                          </a:solidFill>
                          <a:latin typeface="Arial" panose="020B0604020202020204" pitchFamily="34" charset="0"/>
                          <a:cs typeface="Arial" panose="020B0604020202020204" pitchFamily="34" charset="0"/>
                        </a:rPr>
                        <a:t>Européennes</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EDE2F6"/>
                    </a:solidFill>
                  </a:tcPr>
                </a:tc>
                <a:extLst>
                  <a:ext uri="{0D108BD9-81ED-4DB2-BD59-A6C34878D82A}">
                    <a16:rowId xmlns:a16="http://schemas.microsoft.com/office/drawing/2014/main" val="10000"/>
                  </a:ext>
                </a:extLst>
              </a:tr>
              <a:tr h="370840">
                <a:tc>
                  <a:txBody>
                    <a:bodyPr/>
                    <a:lstStyle/>
                    <a:p>
                      <a:pPr algn="ctr"/>
                      <a:r>
                        <a:rPr lang="fr-FR" sz="1700" dirty="0">
                          <a:latin typeface="Arial" panose="020B0604020202020204" pitchFamily="34" charset="0"/>
                          <a:cs typeface="Arial" panose="020B0604020202020204" pitchFamily="34" charset="0"/>
                        </a:rPr>
                        <a:t>Taux d’abstention moyen (en %)</a:t>
                      </a:r>
                    </a:p>
                  </a:txBody>
                  <a:tcP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700" dirty="0">
                          <a:latin typeface="Arial" panose="020B0604020202020204" pitchFamily="34" charset="0"/>
                          <a:cs typeface="Arial" panose="020B0604020202020204" pitchFamily="34" charset="0"/>
                        </a:rPr>
                        <a:t>19</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700" dirty="0">
                          <a:latin typeface="Arial" panose="020B0604020202020204" pitchFamily="34" charset="0"/>
                          <a:cs typeface="Arial" panose="020B0604020202020204" pitchFamily="34" charset="0"/>
                        </a:rPr>
                        <a:t>27</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700" dirty="0">
                          <a:latin typeface="Arial" panose="020B0604020202020204" pitchFamily="34" charset="0"/>
                          <a:cs typeface="Arial" panose="020B0604020202020204" pitchFamily="34" charset="0"/>
                        </a:rPr>
                        <a:t>30</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700" dirty="0">
                          <a:latin typeface="Arial" panose="020B0604020202020204" pitchFamily="34" charset="0"/>
                          <a:cs typeface="Arial" panose="020B0604020202020204" pitchFamily="34" charset="0"/>
                        </a:rPr>
                        <a:t>41</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700" dirty="0">
                          <a:latin typeface="Arial" panose="020B0604020202020204" pitchFamily="34" charset="0"/>
                          <a:cs typeface="Arial" panose="020B0604020202020204" pitchFamily="34" charset="0"/>
                        </a:rPr>
                        <a:t>41</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tc>
                  <a:txBody>
                    <a:bodyPr/>
                    <a:lstStyle/>
                    <a:p>
                      <a:pPr algn="ctr"/>
                      <a:r>
                        <a:rPr lang="fr-FR" sz="1700" dirty="0">
                          <a:latin typeface="Arial" panose="020B0604020202020204" pitchFamily="34" charset="0"/>
                          <a:cs typeface="Arial" panose="020B0604020202020204" pitchFamily="34" charset="0"/>
                        </a:rPr>
                        <a:t>51</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6" name="Rectangle 15"/>
          <p:cNvSpPr/>
          <p:nvPr/>
        </p:nvSpPr>
        <p:spPr>
          <a:xfrm>
            <a:off x="17831" y="3846851"/>
            <a:ext cx="5614036" cy="353943"/>
          </a:xfrm>
          <a:prstGeom prst="rect">
            <a:avLst/>
          </a:prstGeom>
        </p:spPr>
        <p:txBody>
          <a:bodyPr wrap="none">
            <a:spAutoFit/>
          </a:bodyPr>
          <a:lstStyle/>
          <a:p>
            <a:pPr algn="r"/>
            <a:r>
              <a:rPr lang="fr-FR" sz="1700" dirty="0">
                <a:latin typeface="Arial" panose="020B0604020202020204" pitchFamily="34" charset="0"/>
                <a:cs typeface="Arial" panose="020B0604020202020204" pitchFamily="34" charset="0"/>
              </a:rPr>
              <a:t>* Calculs à partir des données du Ministère de l’Intérieur</a:t>
            </a:r>
          </a:p>
        </p:txBody>
      </p:sp>
      <p:sp>
        <p:nvSpPr>
          <p:cNvPr id="17" name="Rectangle 16"/>
          <p:cNvSpPr/>
          <p:nvPr/>
        </p:nvSpPr>
        <p:spPr>
          <a:xfrm>
            <a:off x="6291439" y="3847808"/>
            <a:ext cx="5622821" cy="353943"/>
          </a:xfrm>
          <a:prstGeom prst="rect">
            <a:avLst/>
          </a:prstGeom>
        </p:spPr>
        <p:txBody>
          <a:bodyPr wrap="none">
            <a:spAutoFit/>
          </a:bodyPr>
          <a:lstStyle/>
          <a:p>
            <a:r>
              <a:rPr lang="fr-FR" sz="1700" dirty="0">
                <a:latin typeface="Arial" panose="020B0604020202020204" pitchFamily="34" charset="0"/>
                <a:cs typeface="Arial" panose="020B0604020202020204" pitchFamily="34" charset="0"/>
              </a:rPr>
              <a:t>Source : </a:t>
            </a:r>
            <a:r>
              <a:rPr lang="fr-FR" sz="1700" spc="-10" dirty="0">
                <a:latin typeface="Arial" panose="020B0604020202020204" pitchFamily="34" charset="0"/>
                <a:cs typeface="Arial" panose="020B0604020202020204" pitchFamily="34" charset="0"/>
              </a:rPr>
              <a:t>Anne-Cécile Douillet, </a:t>
            </a:r>
            <a:r>
              <a:rPr lang="fr-FR" sz="1700" i="1" spc="-5" dirty="0">
                <a:latin typeface="Arial" panose="020B0604020202020204" pitchFamily="34" charset="0"/>
                <a:cs typeface="Arial" panose="020B0604020202020204" pitchFamily="34" charset="0"/>
              </a:rPr>
              <a:t>Sociologie Politique</a:t>
            </a:r>
            <a:r>
              <a:rPr lang="fr-FR" sz="1700" spc="-5" dirty="0">
                <a:latin typeface="Arial" panose="020B0604020202020204" pitchFamily="34" charset="0"/>
                <a:cs typeface="Arial" panose="020B0604020202020204" pitchFamily="34" charset="0"/>
              </a:rPr>
              <a:t>,</a:t>
            </a:r>
            <a:r>
              <a:rPr lang="fr-FR" sz="1700" dirty="0">
                <a:latin typeface="Arial" panose="020B0604020202020204" pitchFamily="34" charset="0"/>
                <a:cs typeface="Arial" panose="020B0604020202020204" pitchFamily="34" charset="0"/>
              </a:rPr>
              <a:t> 2017</a:t>
            </a:r>
          </a:p>
        </p:txBody>
      </p:sp>
      <p:sp>
        <p:nvSpPr>
          <p:cNvPr id="2" name="Ellipse 1"/>
          <p:cNvSpPr/>
          <p:nvPr/>
        </p:nvSpPr>
        <p:spPr>
          <a:xfrm>
            <a:off x="2824849" y="3271426"/>
            <a:ext cx="678863" cy="37359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10776520" y="3271426"/>
            <a:ext cx="678863" cy="37359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9397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4614" y="2188279"/>
            <a:ext cx="11938050" cy="4716676"/>
          </a:xfrm>
          <a:prstGeom prst="rect">
            <a:avLst/>
          </a:prstGeom>
          <a:solidFill>
            <a:schemeClr val="bg1">
              <a:lumMod val="95000"/>
            </a:schemeClr>
          </a:solidFill>
          <a:ln>
            <a:solidFill>
              <a:schemeClr val="tx1">
                <a:lumMod val="50000"/>
                <a:lumOff val="50000"/>
              </a:schemeClr>
            </a:solidFill>
            <a:prstDash val="sysDot"/>
          </a:ln>
        </p:spPr>
        <p:txBody>
          <a:bodyPr wrap="square" rtlCol="0">
            <a:spAutoFit/>
          </a:bodyPr>
          <a:lstStyle/>
          <a:p>
            <a:pPr algn="just"/>
            <a:r>
              <a:rPr lang="fr-FR" sz="1600" dirty="0">
                <a:latin typeface="Arial" panose="020B0604020202020204" pitchFamily="34" charset="0"/>
                <a:cs typeface="Arial" panose="020B0604020202020204" pitchFamily="34" charset="0"/>
              </a:rPr>
              <a:t>Dans l’une de ses études</a:t>
            </a:r>
            <a:r>
              <a:rPr lang="fr-FR" sz="1600" baseline="30000" dirty="0">
                <a:latin typeface="Arial" panose="020B0604020202020204" pitchFamily="34" charset="0"/>
                <a:cs typeface="Arial" panose="020B0604020202020204" pitchFamily="34" charset="0"/>
              </a:rPr>
              <a:t>1</a:t>
            </a:r>
            <a:r>
              <a:rPr lang="fr-FR" sz="1600" dirty="0">
                <a:latin typeface="Arial" panose="020B0604020202020204" pitchFamily="34" charset="0"/>
                <a:cs typeface="Arial" panose="020B0604020202020204" pitchFamily="34" charset="0"/>
              </a:rPr>
              <a:t>, </a:t>
            </a:r>
            <a:r>
              <a:rPr lang="fr-FR" sz="1600" b="1" dirty="0">
                <a:latin typeface="Arial" panose="020B0604020202020204" pitchFamily="34" charset="0"/>
                <a:cs typeface="Arial" panose="020B0604020202020204" pitchFamily="34" charset="0"/>
              </a:rPr>
              <a:t>Ruben Durante </a:t>
            </a:r>
            <a:r>
              <a:rPr lang="fr-FR" sz="1600" dirty="0">
                <a:latin typeface="Arial" panose="020B0604020202020204" pitchFamily="34" charset="0"/>
                <a:cs typeface="Arial" panose="020B0604020202020204" pitchFamily="34" charset="0"/>
              </a:rPr>
              <a:t>interroge </a:t>
            </a:r>
            <a:r>
              <a:rPr lang="fr-FR" sz="1600" u="sng" dirty="0">
                <a:latin typeface="Arial" panose="020B0604020202020204" pitchFamily="34" charset="0"/>
                <a:cs typeface="Arial" panose="020B0604020202020204" pitchFamily="34" charset="0"/>
              </a:rPr>
              <a:t>l’impact des spots publicitaires politiques sur les intentions de vote</a:t>
            </a:r>
            <a:r>
              <a:rPr lang="fr-FR" sz="1600" dirty="0">
                <a:latin typeface="Arial" panose="020B0604020202020204" pitchFamily="34" charset="0"/>
                <a:cs typeface="Arial" panose="020B0604020202020204" pitchFamily="34" charset="0"/>
              </a:rPr>
              <a:t> lors de la campagne présidentielle mexicaine de 2012. Il démontre que si, en l’occurrence, </a:t>
            </a:r>
            <a:r>
              <a:rPr lang="fr-FR" sz="1600" u="sng" dirty="0">
                <a:latin typeface="Arial" panose="020B0604020202020204" pitchFamily="34" charset="0"/>
                <a:cs typeface="Arial" panose="020B0604020202020204" pitchFamily="34" charset="0"/>
              </a:rPr>
              <a:t>l’impact des campagnes télévisées avait été significatif sur les intentions de vote, il était resté bref et décroissant à l’approche du scrutin</a:t>
            </a:r>
            <a:r>
              <a:rPr lang="fr-FR" sz="1600" dirty="0">
                <a:latin typeface="Arial" panose="020B0604020202020204" pitchFamily="34" charset="0"/>
                <a:cs typeface="Arial" panose="020B0604020202020204" pitchFamily="34" charset="0"/>
              </a:rPr>
              <a:t>. Par ailleurs, il montre que son effet avait été </a:t>
            </a:r>
            <a:r>
              <a:rPr lang="fr-FR" sz="1600" u="sng" dirty="0">
                <a:latin typeface="Arial" panose="020B0604020202020204" pitchFamily="34" charset="0"/>
                <a:cs typeface="Arial" panose="020B0604020202020204" pitchFamily="34" charset="0"/>
              </a:rPr>
              <a:t>plus important sur les électeurs les plus diplômés</a:t>
            </a:r>
            <a:r>
              <a:rPr lang="fr-FR" sz="1600" dirty="0">
                <a:latin typeface="Arial" panose="020B0604020202020204" pitchFamily="34" charset="0"/>
                <a:cs typeface="Arial" panose="020B0604020202020204" pitchFamily="34" charset="0"/>
              </a:rPr>
              <a:t> et qu’il est surtout venu </a:t>
            </a:r>
            <a:r>
              <a:rPr lang="fr-FR" sz="1600" u="sng" dirty="0">
                <a:latin typeface="Arial" panose="020B0604020202020204" pitchFamily="34" charset="0"/>
                <a:cs typeface="Arial" panose="020B0604020202020204" pitchFamily="34" charset="0"/>
              </a:rPr>
              <a:t>renforcer des convictions déjà acquises. </a:t>
            </a:r>
            <a:r>
              <a:rPr lang="fr-FR" sz="1600" dirty="0">
                <a:latin typeface="Arial" panose="020B0604020202020204" pitchFamily="34" charset="0"/>
                <a:cs typeface="Arial" panose="020B0604020202020204" pitchFamily="34" charset="0"/>
              </a:rPr>
              <a:t>Enfin, il souligne que ces publicités n’avaient pas apporté aux téléspectateurs une meilleure connaissance des projets politiques.</a:t>
            </a:r>
          </a:p>
          <a:p>
            <a:pPr algn="just"/>
            <a:r>
              <a:rPr lang="fr-FR" sz="1600" dirty="0">
                <a:latin typeface="Arial" panose="020B0604020202020204" pitchFamily="34" charset="0"/>
                <a:cs typeface="Arial" panose="020B0604020202020204" pitchFamily="34" charset="0"/>
              </a:rPr>
              <a:t>Dans une deuxième étude</a:t>
            </a:r>
            <a:r>
              <a:rPr lang="fr-FR" sz="1600" baseline="30000" dirty="0">
                <a:latin typeface="Arial" panose="020B0604020202020204" pitchFamily="34" charset="0"/>
                <a:cs typeface="Arial" panose="020B0604020202020204" pitchFamily="34" charset="0"/>
              </a:rPr>
              <a:t>2</a:t>
            </a:r>
            <a:r>
              <a:rPr lang="fr-FR" sz="1600" dirty="0">
                <a:latin typeface="Arial" panose="020B0604020202020204" pitchFamily="34" charset="0"/>
                <a:cs typeface="Arial" panose="020B0604020202020204" pitchFamily="34" charset="0"/>
              </a:rPr>
              <a:t>, </a:t>
            </a:r>
            <a:r>
              <a:rPr lang="fr-FR" sz="1600" b="1" dirty="0">
                <a:latin typeface="Arial" panose="020B0604020202020204" pitchFamily="34" charset="0"/>
                <a:cs typeface="Arial" panose="020B0604020202020204" pitchFamily="34" charset="0"/>
              </a:rPr>
              <a:t>Ruben Durante </a:t>
            </a:r>
            <a:r>
              <a:rPr lang="fr-FR" sz="1600" dirty="0">
                <a:latin typeface="Arial" panose="020B0604020202020204" pitchFamily="34" charset="0"/>
                <a:cs typeface="Arial" panose="020B0604020202020204" pitchFamily="34" charset="0"/>
              </a:rPr>
              <a:t>s’est penché sur </a:t>
            </a:r>
            <a:r>
              <a:rPr lang="fr-FR" sz="1600" u="sng" dirty="0">
                <a:latin typeface="Arial" panose="020B0604020202020204" pitchFamily="34" charset="0"/>
                <a:cs typeface="Arial" panose="020B0604020202020204" pitchFamily="34" charset="0"/>
              </a:rPr>
              <a:t>l’impact électoral des chaînes télévisées du groupe Berlusconi</a:t>
            </a:r>
            <a:r>
              <a:rPr lang="fr-FR" sz="1600" dirty="0">
                <a:latin typeface="Arial" panose="020B0604020202020204" pitchFamily="34" charset="0"/>
                <a:cs typeface="Arial" panose="020B0604020202020204" pitchFamily="34" charset="0"/>
              </a:rPr>
              <a:t>. En s’appuyant sur les données permettant de suivre pas à pas leur implantation à travers le pays, il montre que les communes les plus précocement exposées aux chaînes de divertissement de ce groupe ont voté plus favorablement pour son propriétaire que les communes qui le furent plus tard. […] Plus précisément, il montre que </a:t>
            </a:r>
            <a:r>
              <a:rPr lang="fr-FR" sz="1600" u="sng" dirty="0">
                <a:latin typeface="Arial" panose="020B0604020202020204" pitchFamily="34" charset="0"/>
                <a:cs typeface="Arial" panose="020B0604020202020204" pitchFamily="34" charset="0"/>
              </a:rPr>
              <a:t>l’exposition à un jeune âge à ces chaînes de divertissement entraîne un moindre degré de conscience civique</a:t>
            </a:r>
            <a:r>
              <a:rPr lang="fr-FR" sz="1600" b="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et aboutit à des capacités cognitives moins élaborées. Approfondissant son examen de l’impact des médias sur la vie politique italienne, il démontre</a:t>
            </a:r>
            <a:r>
              <a:rPr lang="fr-FR" sz="1600" baseline="30000" dirty="0">
                <a:latin typeface="Arial" panose="020B0604020202020204" pitchFamily="34" charset="0"/>
                <a:cs typeface="Arial" panose="020B0604020202020204" pitchFamily="34" charset="0"/>
              </a:rPr>
              <a:t>3</a:t>
            </a:r>
            <a:r>
              <a:rPr lang="fr-FR" sz="1600" dirty="0">
                <a:latin typeface="Arial" panose="020B0604020202020204" pitchFamily="34" charset="0"/>
                <a:cs typeface="Arial" panose="020B0604020202020204" pitchFamily="34" charset="0"/>
              </a:rPr>
              <a:t> que l’accès à internet à haut-débit y a joué un vrai rôle. Ainsi, le taux de participation aux élections nationales des électeurs votant aux extrêmes et qui se sont servi d’internet comme déversoir de leurs critiques, a été plus faible dans un premier temps. Mais, au fur et à mesure, </a:t>
            </a:r>
            <a:r>
              <a:rPr lang="fr-FR" sz="1600" u="sng" dirty="0">
                <a:latin typeface="Arial" panose="020B0604020202020204" pitchFamily="34" charset="0"/>
                <a:cs typeface="Arial" panose="020B0604020202020204" pitchFamily="34" charset="0"/>
              </a:rPr>
              <a:t>la prise de parole en ligne a fait éclore une nouvelle offre politique capable de remobiliser les électeurs</a:t>
            </a:r>
            <a:r>
              <a:rPr lang="fr-FR" sz="1600" dirty="0">
                <a:latin typeface="Arial" panose="020B0604020202020204" pitchFamily="34" charset="0"/>
                <a:cs typeface="Arial" panose="020B0604020202020204" pitchFamily="34" charset="0"/>
              </a:rPr>
              <a:t> ; le meilleur exemple en étant le mouvement 5 étoiles de </a:t>
            </a:r>
            <a:r>
              <a:rPr lang="fr-FR" sz="1600" dirty="0" err="1">
                <a:latin typeface="Arial" panose="020B0604020202020204" pitchFamily="34" charset="0"/>
                <a:cs typeface="Arial" panose="020B0604020202020204" pitchFamily="34" charset="0"/>
              </a:rPr>
              <a:t>Beppe</a:t>
            </a:r>
            <a:r>
              <a:rPr lang="fr-FR" sz="1600" dirty="0">
                <a:latin typeface="Arial" panose="020B0604020202020204" pitchFamily="34" charset="0"/>
                <a:cs typeface="Arial" panose="020B0604020202020204" pitchFamily="34" charset="0"/>
              </a:rPr>
              <a:t> Grillo, partisan de la cyberdémocratie et qui s’est construit en 2008/2009 à partir de plateformes en ligne.</a:t>
            </a:r>
          </a:p>
          <a:p>
            <a:pPr marL="449263" algn="r"/>
            <a:r>
              <a:rPr lang="fr-FR" sz="1600" dirty="0">
                <a:latin typeface="Arial" panose="020B0604020202020204" pitchFamily="34" charset="0"/>
                <a:cs typeface="Arial" panose="020B0604020202020204" pitchFamily="34" charset="0"/>
              </a:rPr>
              <a:t>Source : </a:t>
            </a:r>
            <a:r>
              <a:rPr lang="fr-FR" sz="1600" dirty="0">
                <a:latin typeface="Arial" panose="020B0604020202020204" pitchFamily="34" charset="0"/>
                <a:cs typeface="Arial" panose="020B0604020202020204" pitchFamily="34" charset="0"/>
                <a:hlinkClick r:id="rId4"/>
              </a:rPr>
              <a:t>Les médias </a:t>
            </a:r>
            <a:r>
              <a:rPr lang="fr-FR" sz="1600" dirty="0" err="1">
                <a:latin typeface="Arial" panose="020B0604020202020204" pitchFamily="34" charset="0"/>
                <a:cs typeface="Arial" panose="020B0604020202020204" pitchFamily="34" charset="0"/>
                <a:hlinkClick r:id="rId4"/>
              </a:rPr>
              <a:t>font-ils</a:t>
            </a:r>
            <a:r>
              <a:rPr lang="fr-FR" sz="1600" dirty="0">
                <a:latin typeface="Arial" panose="020B0604020202020204" pitchFamily="34" charset="0"/>
                <a:cs typeface="Arial" panose="020B0604020202020204" pitchFamily="34" charset="0"/>
                <a:hlinkClick r:id="rId4"/>
              </a:rPr>
              <a:t> les élections ? </a:t>
            </a:r>
            <a:r>
              <a:rPr lang="fr-FR" sz="1600" dirty="0">
                <a:latin typeface="Arial" panose="020B0604020202020204" pitchFamily="34" charset="0"/>
                <a:cs typeface="Arial" panose="020B0604020202020204" pitchFamily="34" charset="0"/>
              </a:rPr>
              <a:t>Cogito la lettre de la recherche, </a:t>
            </a:r>
            <a:r>
              <a:rPr lang="fr-FR" sz="1600" dirty="0" err="1">
                <a:latin typeface="Arial" panose="020B0604020202020204" pitchFamily="34" charset="0"/>
                <a:cs typeface="Arial" panose="020B0604020202020204" pitchFamily="34" charset="0"/>
              </a:rPr>
              <a:t>SciencesPo</a:t>
            </a:r>
            <a:r>
              <a:rPr lang="fr-FR" sz="1600" dirty="0">
                <a:latin typeface="Arial" panose="020B0604020202020204" pitchFamily="34" charset="0"/>
                <a:cs typeface="Arial" panose="020B0604020202020204" pitchFamily="34" charset="0"/>
              </a:rPr>
              <a:t>, 27 février 2017</a:t>
            </a:r>
          </a:p>
          <a:p>
            <a:pPr marL="85725">
              <a:spcBef>
                <a:spcPts val="300"/>
              </a:spcBef>
            </a:pPr>
            <a:r>
              <a:rPr lang="fr-FR" sz="1400" i="1" baseline="30000" dirty="0">
                <a:latin typeface="Arial" panose="020B0604020202020204" pitchFamily="34" charset="0"/>
                <a:cs typeface="Arial" panose="020B0604020202020204" pitchFamily="34" charset="0"/>
              </a:rPr>
              <a:t>1 </a:t>
            </a:r>
            <a:r>
              <a:rPr lang="fr-FR" sz="1400" i="1" dirty="0" err="1">
                <a:latin typeface="Arial" panose="020B0604020202020204" pitchFamily="34" charset="0"/>
                <a:cs typeface="Arial" panose="020B0604020202020204" pitchFamily="34" charset="0"/>
              </a:rPr>
              <a:t>Political</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Advertising</a:t>
            </a:r>
            <a:r>
              <a:rPr lang="fr-FR" sz="1400" i="1" dirty="0">
                <a:latin typeface="Arial" panose="020B0604020202020204" pitchFamily="34" charset="0"/>
                <a:cs typeface="Arial" panose="020B0604020202020204" pitchFamily="34" charset="0"/>
              </a:rPr>
              <a:t> and </a:t>
            </a:r>
            <a:r>
              <a:rPr lang="fr-FR" sz="1400" i="1" dirty="0" err="1">
                <a:latin typeface="Arial" panose="020B0604020202020204" pitchFamily="34" charset="0"/>
                <a:cs typeface="Arial" panose="020B0604020202020204" pitchFamily="34" charset="0"/>
              </a:rPr>
              <a:t>Voting</a:t>
            </a:r>
            <a:r>
              <a:rPr lang="fr-FR" sz="1400" i="1" dirty="0">
                <a:latin typeface="Arial" panose="020B0604020202020204" pitchFamily="34" charset="0"/>
                <a:cs typeface="Arial" panose="020B0604020202020204" pitchFamily="34" charset="0"/>
              </a:rPr>
              <a:t> Intention: Evidence </a:t>
            </a:r>
            <a:r>
              <a:rPr lang="fr-FR" sz="1400" i="1" dirty="0" err="1">
                <a:latin typeface="Arial" panose="020B0604020202020204" pitchFamily="34" charset="0"/>
                <a:cs typeface="Arial" panose="020B0604020202020204" pitchFamily="34" charset="0"/>
              </a:rPr>
              <a:t>from</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Exogenous</a:t>
            </a:r>
            <a:r>
              <a:rPr lang="fr-FR" sz="1400" i="1" dirty="0">
                <a:latin typeface="Arial" panose="020B0604020202020204" pitchFamily="34" charset="0"/>
                <a:cs typeface="Arial" panose="020B0604020202020204" pitchFamily="34" charset="0"/>
              </a:rPr>
              <a:t> Variation in </a:t>
            </a:r>
            <a:r>
              <a:rPr lang="fr-FR" sz="1400" i="1" dirty="0" err="1">
                <a:latin typeface="Arial" panose="020B0604020202020204" pitchFamily="34" charset="0"/>
                <a:cs typeface="Arial" panose="020B0604020202020204" pitchFamily="34" charset="0"/>
              </a:rPr>
              <a:t>Ads</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Viewership</a:t>
            </a:r>
            <a:endParaRPr lang="fr-FR" sz="1400" i="1" dirty="0">
              <a:latin typeface="Arial" panose="020B0604020202020204" pitchFamily="34" charset="0"/>
              <a:cs typeface="Arial" panose="020B0604020202020204" pitchFamily="34" charset="0"/>
            </a:endParaRPr>
          </a:p>
          <a:p>
            <a:pPr marL="85725"/>
            <a:r>
              <a:rPr lang="fr-FR" sz="1400" i="1" baseline="30000" dirty="0">
                <a:latin typeface="Arial" panose="020B0604020202020204" pitchFamily="34" charset="0"/>
                <a:cs typeface="Arial" panose="020B0604020202020204" pitchFamily="34" charset="0"/>
              </a:rPr>
              <a:t>2</a:t>
            </a:r>
            <a:r>
              <a:rPr lang="fr-FR" sz="1400" i="1" dirty="0">
                <a:latin typeface="Arial" panose="020B0604020202020204" pitchFamily="34" charset="0"/>
                <a:cs typeface="Arial" panose="020B0604020202020204" pitchFamily="34" charset="0"/>
              </a:rPr>
              <a:t>The </a:t>
            </a:r>
            <a:r>
              <a:rPr lang="fr-FR" sz="1400" i="1" dirty="0" err="1">
                <a:latin typeface="Arial" panose="020B0604020202020204" pitchFamily="34" charset="0"/>
                <a:cs typeface="Arial" panose="020B0604020202020204" pitchFamily="34" charset="0"/>
              </a:rPr>
              <a:t>Political</a:t>
            </a:r>
            <a:r>
              <a:rPr lang="fr-FR" sz="1400" i="1" dirty="0">
                <a:latin typeface="Arial" panose="020B0604020202020204" pitchFamily="34" charset="0"/>
                <a:cs typeface="Arial" panose="020B0604020202020204" pitchFamily="34" charset="0"/>
              </a:rPr>
              <a:t> </a:t>
            </a:r>
            <a:r>
              <a:rPr lang="fr-FR" sz="1400" i="1" dirty="0" err="1">
                <a:latin typeface="Arial" panose="020B0604020202020204" pitchFamily="34" charset="0"/>
                <a:cs typeface="Arial" panose="020B0604020202020204" pitchFamily="34" charset="0"/>
              </a:rPr>
              <a:t>Legacy</a:t>
            </a:r>
            <a:r>
              <a:rPr lang="fr-FR" sz="1400" i="1" dirty="0">
                <a:latin typeface="Arial" panose="020B0604020202020204" pitchFamily="34" charset="0"/>
                <a:cs typeface="Arial" panose="020B0604020202020204" pitchFamily="34" charset="0"/>
              </a:rPr>
              <a:t> of Entertainment TV</a:t>
            </a:r>
          </a:p>
          <a:p>
            <a:pPr marL="85725"/>
            <a:r>
              <a:rPr lang="fr-FR" sz="1400" baseline="30000" dirty="0">
                <a:latin typeface="Arial" panose="020B0604020202020204" pitchFamily="34" charset="0"/>
                <a:cs typeface="Arial" panose="020B0604020202020204" pitchFamily="34" charset="0"/>
              </a:rPr>
              <a:t>3 </a:t>
            </a:r>
            <a:r>
              <a:rPr lang="fr-FR" sz="1400" dirty="0" err="1">
                <a:latin typeface="Arial" panose="020B0604020202020204" pitchFamily="34" charset="0"/>
                <a:cs typeface="Arial" panose="020B0604020202020204" pitchFamily="34" charset="0"/>
              </a:rPr>
              <a:t>Politics</a:t>
            </a:r>
            <a:r>
              <a:rPr lang="fr-FR" sz="1400" dirty="0">
                <a:latin typeface="Arial" panose="020B0604020202020204" pitchFamily="34" charset="0"/>
                <a:cs typeface="Arial" panose="020B0604020202020204" pitchFamily="34" charset="0"/>
              </a:rPr>
              <a:t> 2.0 : the </a:t>
            </a:r>
            <a:r>
              <a:rPr lang="fr-FR" sz="1400" dirty="0" err="1">
                <a:latin typeface="Arial" panose="020B0604020202020204" pitchFamily="34" charset="0"/>
                <a:cs typeface="Arial" panose="020B0604020202020204" pitchFamily="34" charset="0"/>
              </a:rPr>
              <a:t>Multifaceted</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Effect</a:t>
            </a:r>
            <a:r>
              <a:rPr lang="fr-FR" sz="1400" dirty="0">
                <a:latin typeface="Arial" panose="020B0604020202020204" pitchFamily="34" charset="0"/>
                <a:cs typeface="Arial" panose="020B0604020202020204" pitchFamily="34" charset="0"/>
              </a:rPr>
              <a:t> of Broadband Internet on </a:t>
            </a:r>
            <a:r>
              <a:rPr lang="fr-FR" sz="1400" dirty="0" err="1">
                <a:latin typeface="Arial" panose="020B0604020202020204" pitchFamily="34" charset="0"/>
                <a:cs typeface="Arial" panose="020B0604020202020204" pitchFamily="34" charset="0"/>
              </a:rPr>
              <a:t>Political</a:t>
            </a:r>
            <a:r>
              <a:rPr lang="fr-FR" sz="1400" dirty="0">
                <a:latin typeface="Arial" panose="020B0604020202020204" pitchFamily="34" charset="0"/>
                <a:cs typeface="Arial" panose="020B0604020202020204" pitchFamily="34" charset="0"/>
              </a:rPr>
              <a:t> </a:t>
            </a:r>
            <a:r>
              <a:rPr lang="fr-FR" sz="1400" i="1" dirty="0">
                <a:latin typeface="Arial" panose="020B0604020202020204" pitchFamily="34" charset="0"/>
                <a:cs typeface="Arial" panose="020B0604020202020204" pitchFamily="34" charset="0"/>
              </a:rPr>
              <a:t>Participation</a:t>
            </a:r>
            <a:r>
              <a:rPr lang="fr-FR" sz="1400" dirty="0">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9B97DC83-4F03-4C6E-AE4B-5A54A1072524}"/>
              </a:ext>
            </a:extLst>
          </p:cNvPr>
          <p:cNvSpPr/>
          <p:nvPr>
            <p:custDataLst>
              <p:tags r:id="rId1"/>
            </p:custDataLst>
          </p:nvPr>
        </p:nvSpPr>
        <p:spPr>
          <a:xfrm>
            <a:off x="203681" y="145708"/>
            <a:ext cx="11740847" cy="1200329"/>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Item 4 : </a:t>
            </a:r>
            <a:r>
              <a:rPr lang="fr-FR" i="1" dirty="0">
                <a:solidFill>
                  <a:srgbClr val="7030A0"/>
                </a:solidFill>
                <a:latin typeface="Arial" panose="020B0604020202020204" pitchFamily="34" charset="0"/>
                <a:cs typeface="Arial" panose="020B0604020202020204" pitchFamily="34" charset="0"/>
              </a:rPr>
              <a:t>« Comprendre que </a:t>
            </a:r>
            <a:r>
              <a:rPr lang="fr-FR" b="1" i="1" dirty="0">
                <a:solidFill>
                  <a:srgbClr val="7030A0"/>
                </a:solidFill>
                <a:latin typeface="Arial" panose="020B0604020202020204" pitchFamily="34" charset="0"/>
                <a:cs typeface="Arial" panose="020B0604020202020204" pitchFamily="34" charset="0"/>
              </a:rPr>
              <a:t>la volatilité électorale </a:t>
            </a:r>
            <a:r>
              <a:rPr lang="fr-FR" i="1" dirty="0">
                <a:solidFill>
                  <a:srgbClr val="7030A0"/>
                </a:solidFill>
                <a:latin typeface="Arial" panose="020B0604020202020204" pitchFamily="34" charset="0"/>
                <a:cs typeface="Arial" panose="020B0604020202020204" pitchFamily="34" charset="0"/>
              </a:rPr>
              <a:t>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 ».</a:t>
            </a:r>
          </a:p>
        </p:txBody>
      </p:sp>
      <p:sp>
        <p:nvSpPr>
          <p:cNvPr id="12" name="Rectangle 11">
            <a:extLst>
              <a:ext uri="{FF2B5EF4-FFF2-40B4-BE49-F238E27FC236}">
                <a16:creationId xmlns:a16="http://schemas.microsoft.com/office/drawing/2014/main" id="{FDBDCA78-E826-4B35-9EAF-8A3B6E829E70}"/>
              </a:ext>
            </a:extLst>
          </p:cNvPr>
          <p:cNvSpPr/>
          <p:nvPr>
            <p:custDataLst>
              <p:tags r:id="rId2"/>
            </p:custDataLst>
          </p:nvPr>
        </p:nvSpPr>
        <p:spPr>
          <a:xfrm>
            <a:off x="186316" y="1449817"/>
            <a:ext cx="11676062" cy="684803"/>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6 : </a:t>
            </a:r>
            <a:r>
              <a:rPr lang="fr-FR" dirty="0">
                <a:solidFill>
                  <a:schemeClr val="tx2"/>
                </a:solidFill>
                <a:latin typeface="Arial" panose="020B0604020202020204" pitchFamily="34" charset="0"/>
                <a:cs typeface="Arial" panose="020B0604020202020204" pitchFamily="34" charset="0"/>
              </a:rPr>
              <a:t>être capable de </a:t>
            </a:r>
            <a:r>
              <a:rPr lang="fr-FR" b="1" dirty="0">
                <a:solidFill>
                  <a:schemeClr val="tx2"/>
                </a:solidFill>
                <a:latin typeface="Arial" panose="020B0604020202020204" pitchFamily="34" charset="0"/>
                <a:cs typeface="Arial" panose="020B0604020202020204" pitchFamily="34" charset="0"/>
              </a:rPr>
              <a:t>caractériser et d’expliquer la volatilité électorale. </a:t>
            </a:r>
          </a:p>
          <a:p>
            <a:pPr marL="285750" indent="-285750">
              <a:spcBef>
                <a:spcPts val="3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impact des médias sur la vie politique</a:t>
            </a:r>
          </a:p>
        </p:txBody>
      </p:sp>
    </p:spTree>
    <p:extLst>
      <p:ext uri="{BB962C8B-B14F-4D97-AF65-F5344CB8AC3E}">
        <p14:creationId xmlns:p14="http://schemas.microsoft.com/office/powerpoint/2010/main" val="31428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97DC83-4F03-4C6E-AE4B-5A54A1072524}"/>
              </a:ext>
            </a:extLst>
          </p:cNvPr>
          <p:cNvSpPr/>
          <p:nvPr>
            <p:custDataLst>
              <p:tags r:id="rId1"/>
            </p:custDataLst>
          </p:nvPr>
        </p:nvSpPr>
        <p:spPr>
          <a:xfrm>
            <a:off x="245935" y="278965"/>
            <a:ext cx="11758809" cy="1200329"/>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Item 4 :</a:t>
            </a:r>
            <a:r>
              <a:rPr lang="fr-FR" dirty="0">
                <a:solidFill>
                  <a:srgbClr val="7030A0"/>
                </a:solidFill>
                <a:latin typeface="Arial" panose="020B0604020202020204" pitchFamily="34" charset="0"/>
                <a:cs typeface="Arial" panose="020B0604020202020204" pitchFamily="34" charset="0"/>
              </a:rPr>
              <a:t> « </a:t>
            </a:r>
            <a:r>
              <a:rPr lang="fr-FR" i="1" dirty="0">
                <a:solidFill>
                  <a:srgbClr val="7030A0"/>
                </a:solidFill>
                <a:latin typeface="Arial" panose="020B0604020202020204" pitchFamily="34" charset="0"/>
                <a:cs typeface="Arial" panose="020B0604020202020204" pitchFamily="34" charset="0"/>
              </a:rPr>
              <a:t>Comprendre que </a:t>
            </a:r>
            <a:r>
              <a:rPr lang="fr-FR" b="1" i="1" dirty="0">
                <a:solidFill>
                  <a:srgbClr val="7030A0"/>
                </a:solidFill>
                <a:latin typeface="Arial" panose="020B0604020202020204" pitchFamily="34" charset="0"/>
                <a:cs typeface="Arial" panose="020B0604020202020204" pitchFamily="34" charset="0"/>
              </a:rPr>
              <a:t>la volatilité électorale </a:t>
            </a:r>
            <a:r>
              <a:rPr lang="fr-FR" i="1" dirty="0">
                <a:solidFill>
                  <a:srgbClr val="7030A0"/>
                </a:solidFill>
                <a:latin typeface="Arial" panose="020B0604020202020204" pitchFamily="34" charset="0"/>
                <a:cs typeface="Arial" panose="020B0604020202020204" pitchFamily="34" charset="0"/>
              </a:rPr>
              <a:t>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a:t>
            </a:r>
            <a:r>
              <a:rPr lang="fr-FR" dirty="0">
                <a:solidFill>
                  <a:srgbClr val="7030A0"/>
                </a:solidFill>
                <a:latin typeface="Arial" panose="020B0604020202020204" pitchFamily="34" charset="0"/>
                <a:cs typeface="Arial" panose="020B0604020202020204" pitchFamily="34" charset="0"/>
              </a:rPr>
              <a:t> ».</a:t>
            </a:r>
          </a:p>
        </p:txBody>
      </p:sp>
      <p:sp>
        <p:nvSpPr>
          <p:cNvPr id="2" name="ZoneTexte 1"/>
          <p:cNvSpPr txBox="1"/>
          <p:nvPr/>
        </p:nvSpPr>
        <p:spPr>
          <a:xfrm>
            <a:off x="171755" y="2256740"/>
            <a:ext cx="11832989" cy="4601260"/>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just"/>
            <a:r>
              <a:rPr lang="fr-FR" sz="1600" dirty="0">
                <a:latin typeface="Arial" panose="020B0604020202020204" pitchFamily="34" charset="0"/>
                <a:cs typeface="Arial" panose="020B0604020202020204" pitchFamily="34" charset="0"/>
              </a:rPr>
              <a:t>La fréquence des alternances politiques et les périodes de cohabitation ont d’abord eu pour effet de révéler que l’action gouvernementale (politiques économiques et sociales, politiques étrangère et européenne notamment) ne faisait pas l’objet de remises en causes idéologiques et qu’elle restait toujours soumises aux impératifs d’urgence et de nécessité. Malgré une certaine « dramatisation » des discours ou des échanges entre candidats lors des campagnes électorales, destinée à repositionner les acteurs de part et d’autre du clivage gauche-droite, </a:t>
            </a:r>
            <a:r>
              <a:rPr lang="fr-FR" sz="1600" u="sng" dirty="0">
                <a:latin typeface="Arial" panose="020B0604020202020204" pitchFamily="34" charset="0"/>
                <a:cs typeface="Arial" panose="020B0604020202020204" pitchFamily="34" charset="0"/>
              </a:rPr>
              <a:t>les électeurs se sont mis à douter des divergences proclamées.</a:t>
            </a:r>
            <a:r>
              <a:rPr lang="fr-FR" sz="1600" dirty="0">
                <a:latin typeface="Arial" panose="020B0604020202020204" pitchFamily="34" charset="0"/>
                <a:cs typeface="Arial" panose="020B0604020202020204" pitchFamily="34" charset="0"/>
              </a:rPr>
              <a:t> […] </a:t>
            </a:r>
          </a:p>
          <a:p>
            <a:pPr algn="just"/>
            <a:r>
              <a:rPr lang="fr-FR" sz="1600" dirty="0">
                <a:latin typeface="Arial" panose="020B0604020202020204" pitchFamily="34" charset="0"/>
                <a:cs typeface="Arial" panose="020B0604020202020204" pitchFamily="34" charset="0"/>
              </a:rPr>
              <a:t>La recomposition du système partisan explique également </a:t>
            </a:r>
            <a:r>
              <a:rPr lang="fr-FR" sz="1600" u="sng" dirty="0">
                <a:latin typeface="Arial" panose="020B0604020202020204" pitchFamily="34" charset="0"/>
                <a:cs typeface="Arial" panose="020B0604020202020204" pitchFamily="34" charset="0"/>
              </a:rPr>
              <a:t>le sentiment d’effacement de ce clivage.</a:t>
            </a:r>
            <a:r>
              <a:rPr lang="fr-FR" sz="1600" dirty="0">
                <a:latin typeface="Arial" panose="020B0604020202020204" pitchFamily="34" charset="0"/>
                <a:cs typeface="Arial" panose="020B0604020202020204" pitchFamily="34" charset="0"/>
              </a:rPr>
              <a:t> […] Celle-ci prend la forme soit d’une tripartition des forces avec la consolidation de Front national, soit d’une division de l’électorat en cinq groupes (La République en marche, le Front national, Les Républicains, La France insoumise et les abstentionnistes) comme l’ont montré les scrutins présidentiel et législatifs de 2017 (Pascal </a:t>
            </a:r>
            <a:r>
              <a:rPr lang="fr-FR" sz="1600" dirty="0" err="1">
                <a:latin typeface="Arial" panose="020B0604020202020204" pitchFamily="34" charset="0"/>
                <a:cs typeface="Arial" panose="020B0604020202020204" pitchFamily="34" charset="0"/>
              </a:rPr>
              <a:t>Perrineau</a:t>
            </a:r>
            <a:r>
              <a:rPr lang="fr-FR" sz="1600" dirty="0">
                <a:latin typeface="Arial" panose="020B0604020202020204" pitchFamily="34" charset="0"/>
                <a:cs typeface="Arial" panose="020B0604020202020204" pitchFamily="34" charset="0"/>
              </a:rPr>
              <a:t>, Le Vote disruptif, Paris, Sciences Po Les Presses, 2017). […]</a:t>
            </a:r>
          </a:p>
          <a:p>
            <a:pPr algn="just"/>
            <a:r>
              <a:rPr lang="fr-FR" sz="1600" u="sng" dirty="0">
                <a:latin typeface="Arial" panose="020B0604020202020204" pitchFamily="34" charset="0"/>
                <a:cs typeface="Arial" panose="020B0604020202020204" pitchFamily="34" charset="0"/>
              </a:rPr>
              <a:t>La thèse de l’affaiblissement de la pertinence du clivage gauche-droite trouve une autre partie de ses explications dans le brouillage idéologique qui semble sévir dans la société française. [</a:t>
            </a:r>
            <a:r>
              <a:rPr lang="fr-FR" sz="1600" dirty="0">
                <a:latin typeface="Arial" panose="020B0604020202020204" pitchFamily="34" charset="0"/>
                <a:cs typeface="Arial" panose="020B0604020202020204" pitchFamily="34" charset="0"/>
              </a:rPr>
              <a:t>…] Un phénomène important de </a:t>
            </a:r>
            <a:r>
              <a:rPr lang="fr-FR" sz="1600" u="sng" dirty="0">
                <a:latin typeface="Arial" panose="020B0604020202020204" pitchFamily="34" charset="0"/>
                <a:cs typeface="Arial" panose="020B0604020202020204" pitchFamily="34" charset="0"/>
              </a:rPr>
              <a:t>translation des idées</a:t>
            </a:r>
            <a:r>
              <a:rPr lang="fr-FR" sz="1600" dirty="0">
                <a:latin typeface="Arial" panose="020B0604020202020204" pitchFamily="34" charset="0"/>
                <a:cs typeface="Arial" panose="020B0604020202020204" pitchFamily="34" charset="0"/>
              </a:rPr>
              <a:t>, accompagné parfois de transfuge (le plus souvent de la gauche vers la droite) a modifié l’ordre idéologique classique : d’un côté la </a:t>
            </a:r>
            <a:r>
              <a:rPr lang="fr-FR" sz="1600" u="sng" dirty="0">
                <a:latin typeface="Arial" panose="020B0604020202020204" pitchFamily="34" charset="0"/>
                <a:cs typeface="Arial" panose="020B0604020202020204" pitchFamily="34" charset="0"/>
              </a:rPr>
              <a:t>récupération à droite de la laïcité</a:t>
            </a:r>
            <a:r>
              <a:rPr lang="fr-FR" sz="1600" dirty="0">
                <a:latin typeface="Arial" panose="020B0604020202020204" pitchFamily="34" charset="0"/>
                <a:cs typeface="Arial" panose="020B0604020202020204" pitchFamily="34" charset="0"/>
              </a:rPr>
              <a:t> ou </a:t>
            </a:r>
            <a:r>
              <a:rPr lang="fr-FR" sz="1600" u="sng" dirty="0">
                <a:latin typeface="Arial" panose="020B0604020202020204" pitchFamily="34" charset="0"/>
                <a:cs typeface="Arial" panose="020B0604020202020204" pitchFamily="34" charset="0"/>
              </a:rPr>
              <a:t>des droits de l’homme</a:t>
            </a:r>
            <a:r>
              <a:rPr lang="fr-FR" sz="1600" dirty="0">
                <a:latin typeface="Arial" panose="020B0604020202020204" pitchFamily="34" charset="0"/>
                <a:cs typeface="Arial" panose="020B0604020202020204" pitchFamily="34" charset="0"/>
              </a:rPr>
              <a:t> comme éléments stratégiques de lutte contre l’immigration et l’islam, de l’autre, </a:t>
            </a:r>
            <a:r>
              <a:rPr lang="fr-FR" sz="1600" u="sng" dirty="0">
                <a:latin typeface="Arial" panose="020B0604020202020204" pitchFamily="34" charset="0"/>
                <a:cs typeface="Arial" panose="020B0604020202020204" pitchFamily="34" charset="0"/>
              </a:rPr>
              <a:t>la redécouverte opportuniste par la gauche des questions d’identité, de sécurité </a:t>
            </a:r>
            <a:r>
              <a:rPr lang="fr-FR" sz="1600" dirty="0">
                <a:latin typeface="Arial" panose="020B0604020202020204" pitchFamily="34" charset="0"/>
                <a:cs typeface="Arial" panose="020B0604020202020204" pitchFamily="34" charset="0"/>
              </a:rPr>
              <a:t>ou de raison d’État ont contribué à </a:t>
            </a:r>
            <a:r>
              <a:rPr lang="fr-FR" sz="1600" b="1" u="sng" dirty="0">
                <a:latin typeface="Arial" panose="020B0604020202020204" pitchFamily="34" charset="0"/>
                <a:cs typeface="Arial" panose="020B0604020202020204" pitchFamily="34" charset="0"/>
              </a:rPr>
              <a:t>fragiliser la cartographie des idées</a:t>
            </a:r>
            <a:r>
              <a:rPr lang="fr-FR" sz="1600" dirty="0">
                <a:latin typeface="Arial" panose="020B0604020202020204" pitchFamily="34" charset="0"/>
                <a:cs typeface="Arial" panose="020B0604020202020204" pitchFamily="34" charset="0"/>
              </a:rPr>
              <a:t>. </a:t>
            </a:r>
          </a:p>
          <a:p>
            <a:pPr algn="r">
              <a:spcBef>
                <a:spcPts val="600"/>
              </a:spcBef>
            </a:pPr>
            <a:r>
              <a:rPr lang="fr-FR" sz="1600" dirty="0">
                <a:latin typeface="Arial" panose="020B0604020202020204" pitchFamily="34" charset="0"/>
                <a:cs typeface="Arial" panose="020B0604020202020204" pitchFamily="34" charset="0"/>
              </a:rPr>
              <a:t>Michel Hastings, Le clivage gauche-droite : disparition ou renouvellement ?, La documentation française, Cahier français n°404, mai-juin 2018</a:t>
            </a:r>
          </a:p>
        </p:txBody>
      </p:sp>
      <p:sp>
        <p:nvSpPr>
          <p:cNvPr id="11" name="Rectangle 10">
            <a:extLst>
              <a:ext uri="{FF2B5EF4-FFF2-40B4-BE49-F238E27FC236}">
                <a16:creationId xmlns:a16="http://schemas.microsoft.com/office/drawing/2014/main" id="{FDBDCA78-E826-4B35-9EAF-8A3B6E829E70}"/>
              </a:ext>
            </a:extLst>
          </p:cNvPr>
          <p:cNvSpPr/>
          <p:nvPr>
            <p:custDataLst>
              <p:tags r:id="rId2"/>
            </p:custDataLst>
          </p:nvPr>
        </p:nvSpPr>
        <p:spPr>
          <a:xfrm>
            <a:off x="155934" y="1569533"/>
            <a:ext cx="11676062" cy="684803"/>
          </a:xfrm>
          <a:prstGeom prst="rect">
            <a:avLst/>
          </a:prstGeom>
          <a:noFill/>
        </p:spPr>
        <p:txBody>
          <a:bodyPr wrap="square">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6 : </a:t>
            </a:r>
            <a:r>
              <a:rPr lang="fr-FR" dirty="0">
                <a:solidFill>
                  <a:schemeClr val="tx2"/>
                </a:solidFill>
                <a:latin typeface="Arial" panose="020B0604020202020204" pitchFamily="34" charset="0"/>
                <a:cs typeface="Arial" panose="020B0604020202020204" pitchFamily="34" charset="0"/>
              </a:rPr>
              <a:t>être capable de </a:t>
            </a:r>
            <a:r>
              <a:rPr lang="fr-FR" b="1" dirty="0">
                <a:solidFill>
                  <a:schemeClr val="tx2"/>
                </a:solidFill>
                <a:latin typeface="Arial" panose="020B0604020202020204" pitchFamily="34" charset="0"/>
                <a:cs typeface="Arial" panose="020B0604020202020204" pitchFamily="34" charset="0"/>
              </a:rPr>
              <a:t>caractériser et d’expliquer la volatilité électorale.</a:t>
            </a:r>
          </a:p>
          <a:p>
            <a:pPr marL="285750" indent="-285750">
              <a:spcBef>
                <a:spcPts val="300"/>
              </a:spcBef>
              <a:buClr>
                <a:srgbClr val="7030A0"/>
              </a:buClr>
              <a:buFont typeface="Arial" panose="020B0604020202020204" pitchFamily="34" charset="0"/>
              <a:buChar char="•"/>
            </a:pPr>
            <a:r>
              <a:rPr lang="fr-FR" i="1" dirty="0">
                <a:solidFill>
                  <a:schemeClr val="tx2"/>
                </a:solidFill>
                <a:latin typeface="Arial" panose="020B0604020202020204" pitchFamily="34" charset="0"/>
                <a:cs typeface="Arial" panose="020B0604020202020204" pitchFamily="34" charset="0"/>
              </a:rPr>
              <a:t>Affaiblissement du clivage gauche-droite ?</a:t>
            </a:r>
          </a:p>
        </p:txBody>
      </p:sp>
    </p:spTree>
    <p:extLst>
      <p:ext uri="{BB962C8B-B14F-4D97-AF65-F5344CB8AC3E}">
        <p14:creationId xmlns:p14="http://schemas.microsoft.com/office/powerpoint/2010/main" val="172925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1"/>
            </p:custDataLst>
          </p:nvPr>
        </p:nvCxnSpPr>
        <p:spPr>
          <a:xfrm flipV="1">
            <a:off x="11111777" y="5142982"/>
            <a:ext cx="1048379" cy="1739083"/>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2"/>
            </p:custDataLst>
          </p:nvPr>
        </p:nvCxnSpPr>
        <p:spPr>
          <a:xfrm flipV="1">
            <a:off x="11620150" y="5935100"/>
            <a:ext cx="540006" cy="901436"/>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DBDCA78-E826-4B35-9EAF-8A3B6E829E70}"/>
              </a:ext>
            </a:extLst>
          </p:cNvPr>
          <p:cNvSpPr/>
          <p:nvPr>
            <p:custDataLst>
              <p:tags r:id="rId3"/>
            </p:custDataLst>
          </p:nvPr>
        </p:nvSpPr>
        <p:spPr>
          <a:xfrm>
            <a:off x="605939" y="458967"/>
            <a:ext cx="11250125" cy="5555367"/>
          </a:xfrm>
          <a:prstGeom prst="rect">
            <a:avLst/>
          </a:prstGeom>
          <a:noFill/>
          <a:ln>
            <a:solidFill>
              <a:schemeClr val="tx1"/>
            </a:solidFill>
            <a:prstDash val="sysDot"/>
          </a:ln>
        </p:spPr>
        <p:txBody>
          <a:bodyPr wrap="square">
            <a:spAutoFit/>
          </a:bodyPr>
          <a:lstStyle/>
          <a:p>
            <a:pPr marL="268288" indent="-179388">
              <a:spcBef>
                <a:spcPts val="12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Paul Bois, « Les paysans de l'Ouest », 1971.</a:t>
            </a:r>
          </a:p>
          <a:p>
            <a:pPr marL="268288" indent="-179388">
              <a:spcBef>
                <a:spcPts val="12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Céline Braconnier et al. «</a:t>
            </a:r>
            <a:r>
              <a:rPr lang="fr-FR" sz="1700" dirty="0">
                <a:latin typeface="Arial" panose="020B0604020202020204" pitchFamily="34" charset="0"/>
                <a:cs typeface="Arial" panose="020B0604020202020204" pitchFamily="34" charset="0"/>
                <a:hlinkClick r:id="rId5"/>
              </a:rPr>
              <a:t>Sociologie de la mal-inscription et de ses conséquences sur la  participation électorale</a:t>
            </a:r>
            <a:r>
              <a:rPr lang="fr-FR" sz="1700" dirty="0">
                <a:latin typeface="Arial" panose="020B0604020202020204" pitchFamily="34" charset="0"/>
                <a:cs typeface="Arial" panose="020B0604020202020204" pitchFamily="34" charset="0"/>
              </a:rPr>
              <a:t>», Revue française de sociologie, vol. 57, n°1, 2016, pp. 17-44.</a:t>
            </a:r>
          </a:p>
          <a:p>
            <a:pPr marL="268288" indent="-179388">
              <a:spcBef>
                <a:spcPts val="12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Céline Braconnier, Baptiste </a:t>
            </a:r>
            <a:r>
              <a:rPr lang="fr-FR" sz="1700" dirty="0" err="1">
                <a:latin typeface="Arial" panose="020B0604020202020204" pitchFamily="34" charset="0"/>
                <a:cs typeface="Arial" panose="020B0604020202020204" pitchFamily="34" charset="0"/>
              </a:rPr>
              <a:t>Coulmont</a:t>
            </a:r>
            <a:r>
              <a:rPr lang="fr-FR" sz="1700" dirty="0">
                <a:latin typeface="Arial" panose="020B0604020202020204" pitchFamily="34" charset="0"/>
                <a:cs typeface="Arial" panose="020B0604020202020204" pitchFamily="34" charset="0"/>
              </a:rPr>
              <a:t>, et Jean-Yves </a:t>
            </a:r>
            <a:r>
              <a:rPr lang="fr-FR" sz="1700" dirty="0" err="1">
                <a:latin typeface="Arial" panose="020B0604020202020204" pitchFamily="34" charset="0"/>
                <a:cs typeface="Arial" panose="020B0604020202020204" pitchFamily="34" charset="0"/>
              </a:rPr>
              <a:t>Dormagen</a:t>
            </a:r>
            <a:r>
              <a:rPr lang="fr-FR" sz="1700" dirty="0">
                <a:latin typeface="Arial" panose="020B0604020202020204" pitchFamily="34" charset="0"/>
                <a:cs typeface="Arial" panose="020B0604020202020204" pitchFamily="34" charset="0"/>
              </a:rPr>
              <a:t>. « </a:t>
            </a:r>
            <a:r>
              <a:rPr lang="fr-FR" sz="1700" dirty="0">
                <a:latin typeface="Arial" panose="020B0604020202020204" pitchFamily="34" charset="0"/>
                <a:cs typeface="Arial" panose="020B0604020202020204" pitchFamily="34" charset="0"/>
                <a:hlinkClick r:id="rId6"/>
              </a:rPr>
              <a:t>Toujours pas de chrysanthèmes pour les variables lourdes de la participation électorale. Chute de la participation et  augmentation des inégalités électorales au printemps 2017</a:t>
            </a:r>
            <a:r>
              <a:rPr lang="fr-FR" sz="1700" dirty="0">
                <a:latin typeface="Arial" panose="020B0604020202020204" pitchFamily="34" charset="0"/>
                <a:cs typeface="Arial" panose="020B0604020202020204" pitchFamily="34" charset="0"/>
              </a:rPr>
              <a:t> », Revue française de science  politique, vol. vol. 67, n°6, 2017, pp. 1023-1040.</a:t>
            </a:r>
          </a:p>
          <a:p>
            <a:pPr marL="268288" indent="-179388">
              <a:spcBef>
                <a:spcPts val="12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Céline Braconnier, </a:t>
            </a:r>
            <a:r>
              <a:rPr lang="fr-FR" sz="1700" i="1" dirty="0">
                <a:latin typeface="Arial" panose="020B0604020202020204" pitchFamily="34" charset="0"/>
                <a:cs typeface="Arial" panose="020B0604020202020204" pitchFamily="34" charset="0"/>
                <a:hlinkClick r:id="rId7"/>
              </a:rPr>
              <a:t>Ce que le terrain peut faire à l'analyse des votes</a:t>
            </a:r>
            <a:r>
              <a:rPr lang="fr-FR" sz="1700" dirty="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Politix</a:t>
            </a:r>
            <a:r>
              <a:rPr lang="fr-FR" sz="1700" dirty="0">
                <a:latin typeface="Arial" panose="020B0604020202020204" pitchFamily="34" charset="0"/>
                <a:cs typeface="Arial" panose="020B0604020202020204" pitchFamily="34" charset="0"/>
              </a:rPr>
              <a:t>, vol. 100, no. 4, 2012 </a:t>
            </a:r>
          </a:p>
          <a:p>
            <a:pPr marL="268288" indent="-179388">
              <a:spcBef>
                <a:spcPts val="12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David Butler et Donald Stokes, « </a:t>
            </a:r>
            <a:r>
              <a:rPr lang="fr-FR" sz="1700" dirty="0" err="1">
                <a:latin typeface="Arial" panose="020B0604020202020204" pitchFamily="34" charset="0"/>
                <a:cs typeface="Arial" panose="020B0604020202020204" pitchFamily="34" charset="0"/>
              </a:rPr>
              <a:t>Political</a:t>
            </a:r>
            <a:r>
              <a:rPr lang="fr-FR" sz="1700" dirty="0">
                <a:latin typeface="Arial" panose="020B0604020202020204" pitchFamily="34" charset="0"/>
                <a:cs typeface="Arial" panose="020B0604020202020204" pitchFamily="34" charset="0"/>
              </a:rPr>
              <a:t> Change in </a:t>
            </a:r>
            <a:r>
              <a:rPr lang="fr-FR" sz="1700" dirty="0" err="1">
                <a:latin typeface="Arial" panose="020B0604020202020204" pitchFamily="34" charset="0"/>
                <a:cs typeface="Arial" panose="020B0604020202020204" pitchFamily="34" charset="0"/>
              </a:rPr>
              <a:t>Britain</a:t>
            </a:r>
            <a:r>
              <a:rPr lang="fr-FR"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The Evolution of Electoral Choice</a:t>
            </a:r>
            <a:r>
              <a:rPr lang="fr-FR" sz="1700" dirty="0">
                <a:latin typeface="Arial" panose="020B0604020202020204" pitchFamily="34" charset="0"/>
                <a:cs typeface="Arial" panose="020B0604020202020204" pitchFamily="34" charset="0"/>
              </a:rPr>
              <a:t> », 1969.</a:t>
            </a:r>
          </a:p>
          <a:p>
            <a:pPr marL="268288" indent="-179388">
              <a:spcBef>
                <a:spcPts val="1200"/>
              </a:spcBef>
              <a:buClr>
                <a:srgbClr val="7030A0"/>
              </a:buClr>
              <a:buFont typeface="Arial" panose="020B0604020202020204" pitchFamily="34" charset="0"/>
              <a:buChar char="•"/>
            </a:pPr>
            <a:r>
              <a:rPr lang="en-US" sz="1700" dirty="0">
                <a:latin typeface="Arial" panose="020B0604020202020204" pitchFamily="34" charset="0"/>
                <a:cs typeface="Arial" panose="020B0604020202020204" pitchFamily="34" charset="0"/>
              </a:rPr>
              <a:t>Anthony Downs, </a:t>
            </a:r>
            <a:r>
              <a:rPr lang="fr-FR" sz="1700" dirty="0">
                <a:latin typeface="Arial" panose="020B0604020202020204" pitchFamily="34" charset="0"/>
                <a:cs typeface="Arial" panose="020B0604020202020204" pitchFamily="34" charset="0"/>
              </a:rPr>
              <a:t>« </a:t>
            </a:r>
            <a:r>
              <a:rPr lang="en-US" sz="1700" i="1" dirty="0">
                <a:latin typeface="Arial" panose="020B0604020202020204" pitchFamily="34" charset="0"/>
                <a:cs typeface="Arial" panose="020B0604020202020204" pitchFamily="34" charset="0"/>
                <a:hlinkClick r:id="rId8"/>
              </a:rPr>
              <a:t>An Economic Theory of Democracy</a:t>
            </a:r>
            <a:r>
              <a:rPr lang="en-US" sz="1700" i="1" dirty="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1957.</a:t>
            </a:r>
            <a:endParaRPr lang="fr-FR" sz="1700" dirty="0">
              <a:latin typeface="Arial" panose="020B0604020202020204" pitchFamily="34" charset="0"/>
              <a:cs typeface="Arial" panose="020B0604020202020204" pitchFamily="34" charset="0"/>
            </a:endParaRPr>
          </a:p>
          <a:p>
            <a:pPr marL="268288" indent="-179388">
              <a:spcBef>
                <a:spcPts val="12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Daniel </a:t>
            </a:r>
            <a:r>
              <a:rPr lang="fr-FR" sz="1700" dirty="0" err="1">
                <a:latin typeface="Arial" panose="020B0604020202020204" pitchFamily="34" charset="0"/>
                <a:cs typeface="Arial" panose="020B0604020202020204" pitchFamily="34" charset="0"/>
              </a:rPr>
              <a:t>Gaxie</a:t>
            </a:r>
            <a:r>
              <a:rPr lang="fr-FR" sz="1700" dirty="0">
                <a:latin typeface="Arial" panose="020B0604020202020204" pitchFamily="34" charset="0"/>
                <a:cs typeface="Arial" panose="020B0604020202020204" pitchFamily="34" charset="0"/>
              </a:rPr>
              <a:t>, Le sens caché, Seuil, 1977</a:t>
            </a:r>
          </a:p>
          <a:p>
            <a:pPr marL="268288" indent="-179388">
              <a:spcBef>
                <a:spcPts val="1200"/>
              </a:spcBef>
              <a:buClr>
                <a:srgbClr val="7030A0"/>
              </a:buClr>
              <a:buFont typeface="Arial" panose="020B0604020202020204" pitchFamily="34" charset="0"/>
              <a:buChar char="•"/>
            </a:pPr>
            <a:r>
              <a:rPr lang="fr-FR" sz="1700" spc="-5" dirty="0">
                <a:latin typeface="Arial" panose="020B0604020202020204" pitchFamily="34" charset="0"/>
                <a:cs typeface="Arial" panose="020B0604020202020204" pitchFamily="34" charset="0"/>
              </a:rPr>
              <a:t>Alain Lancelot, « </a:t>
            </a:r>
            <a:r>
              <a:rPr lang="fr-FR" sz="1700" i="1" spc="-5" dirty="0">
                <a:latin typeface="Arial" panose="020B0604020202020204" pitchFamily="34" charset="0"/>
                <a:cs typeface="Arial" panose="020B0604020202020204" pitchFamily="34" charset="0"/>
              </a:rPr>
              <a:t>L’abstentionnisme électoral </a:t>
            </a:r>
            <a:r>
              <a:rPr lang="fr-FR" sz="1700" i="1" dirty="0">
                <a:latin typeface="Arial" panose="020B0604020202020204" pitchFamily="34" charset="0"/>
                <a:cs typeface="Arial" panose="020B0604020202020204" pitchFamily="34" charset="0"/>
              </a:rPr>
              <a:t>en </a:t>
            </a:r>
            <a:r>
              <a:rPr lang="fr-FR" sz="1700" i="1" spc="5" dirty="0">
                <a:latin typeface="Arial" panose="020B0604020202020204" pitchFamily="34" charset="0"/>
                <a:cs typeface="Arial" panose="020B0604020202020204" pitchFamily="34" charset="0"/>
              </a:rPr>
              <a:t>France »</a:t>
            </a:r>
            <a:r>
              <a:rPr lang="fr-FR" sz="1700" spc="5" dirty="0">
                <a:latin typeface="Arial" panose="020B0604020202020204" pitchFamily="34" charset="0"/>
                <a:cs typeface="Arial" panose="020B0604020202020204" pitchFamily="34" charset="0"/>
              </a:rPr>
              <a:t>,</a:t>
            </a:r>
            <a:r>
              <a:rPr lang="fr-FR" sz="1700" spc="35" dirty="0">
                <a:latin typeface="Arial" panose="020B0604020202020204" pitchFamily="34" charset="0"/>
                <a:cs typeface="Arial" panose="020B0604020202020204" pitchFamily="34" charset="0"/>
              </a:rPr>
              <a:t> Presses de Sciences Po, </a:t>
            </a:r>
            <a:r>
              <a:rPr lang="fr-FR" sz="1700" spc="-5" dirty="0">
                <a:latin typeface="Arial" panose="020B0604020202020204" pitchFamily="34" charset="0"/>
                <a:cs typeface="Arial" panose="020B0604020202020204" pitchFamily="34" charset="0"/>
              </a:rPr>
              <a:t>1968.</a:t>
            </a:r>
          </a:p>
          <a:p>
            <a:pPr marL="268288" indent="-179388">
              <a:spcBef>
                <a:spcPts val="1200"/>
              </a:spcBef>
              <a:buClr>
                <a:srgbClr val="7030A0"/>
              </a:buClr>
              <a:buFont typeface="Arial" panose="020B0604020202020204" pitchFamily="34" charset="0"/>
              <a:buChar char="•"/>
            </a:pPr>
            <a:r>
              <a:rPr lang="en-US" sz="1700" dirty="0">
                <a:latin typeface="Arial" panose="020B0604020202020204" pitchFamily="34" charset="0"/>
                <a:cs typeface="Arial" panose="020B0604020202020204" pitchFamily="34" charset="0"/>
              </a:rPr>
              <a:t>P. </a:t>
            </a:r>
            <a:r>
              <a:rPr lang="en-US" sz="1700" dirty="0" err="1">
                <a:latin typeface="Arial" panose="020B0604020202020204" pitchFamily="34" charset="0"/>
                <a:cs typeface="Arial" panose="020B0604020202020204" pitchFamily="34" charset="0"/>
              </a:rPr>
              <a:t>Lazarsfeld</a:t>
            </a:r>
            <a:r>
              <a:rPr lang="en-US" sz="1700" dirty="0">
                <a:latin typeface="Arial" panose="020B0604020202020204" pitchFamily="34" charset="0"/>
                <a:cs typeface="Arial" panose="020B0604020202020204" pitchFamily="34" charset="0"/>
              </a:rPr>
              <a:t>, B. </a:t>
            </a:r>
            <a:r>
              <a:rPr lang="en-US" sz="1700" dirty="0" err="1">
                <a:latin typeface="Arial" panose="020B0604020202020204" pitchFamily="34" charset="0"/>
                <a:cs typeface="Arial" panose="020B0604020202020204" pitchFamily="34" charset="0"/>
              </a:rPr>
              <a:t>Berelson</a:t>
            </a:r>
            <a:r>
              <a:rPr lang="en-US" sz="1700" dirty="0">
                <a:latin typeface="Arial" panose="020B0604020202020204" pitchFamily="34" charset="0"/>
                <a:cs typeface="Arial" panose="020B0604020202020204" pitchFamily="34" charset="0"/>
              </a:rPr>
              <a:t>, W. Mc </a:t>
            </a:r>
            <a:r>
              <a:rPr lang="en-US" sz="1700" dirty="0" err="1">
                <a:latin typeface="Arial" panose="020B0604020202020204" pitchFamily="34" charset="0"/>
                <a:cs typeface="Arial" panose="020B0604020202020204" pitchFamily="34" charset="0"/>
              </a:rPr>
              <a:t>Phee</a:t>
            </a:r>
            <a:r>
              <a:rPr lang="en-US" sz="1700" dirty="0">
                <a:latin typeface="Arial" panose="020B0604020202020204" pitchFamily="34" charset="0"/>
                <a:cs typeface="Arial" panose="020B0604020202020204" pitchFamily="34" charset="0"/>
              </a:rPr>
              <a:t>,  « </a:t>
            </a:r>
            <a:r>
              <a:rPr lang="en-US" sz="1700" i="1" dirty="0">
                <a:latin typeface="Arial" panose="020B0604020202020204" pitchFamily="34" charset="0"/>
                <a:cs typeface="Arial" panose="020B0604020202020204" pitchFamily="34" charset="0"/>
              </a:rPr>
              <a:t>Voting. A study of opinion formation in a presidential campaign</a:t>
            </a:r>
            <a:r>
              <a:rPr lang="en-US" sz="1700" dirty="0">
                <a:latin typeface="Arial" panose="020B0604020202020204" pitchFamily="34" charset="0"/>
                <a:cs typeface="Arial" panose="020B0604020202020204" pitchFamily="34" charset="0"/>
              </a:rPr>
              <a:t> », University Of Chicago Press, 1954</a:t>
            </a:r>
          </a:p>
          <a:p>
            <a:pPr marL="268288" indent="-179388">
              <a:spcBef>
                <a:spcPts val="1200"/>
              </a:spcBef>
              <a:buClr>
                <a:srgbClr val="7030A0"/>
              </a:buClr>
              <a:buFont typeface="Arial" panose="020B0604020202020204" pitchFamily="34" charset="0"/>
              <a:buChar char="•"/>
            </a:pPr>
            <a:r>
              <a:rPr lang="fr-FR" sz="1700" dirty="0" err="1">
                <a:latin typeface="Arial" panose="020B0604020202020204" pitchFamily="34" charset="0"/>
                <a:cs typeface="Arial" panose="020B0604020202020204" pitchFamily="34" charset="0"/>
              </a:rPr>
              <a:t>Nonna</a:t>
            </a:r>
            <a:r>
              <a:rPr lang="fr-FR" sz="1700" dirty="0">
                <a:latin typeface="Arial" panose="020B0604020202020204" pitchFamily="34" charset="0"/>
                <a:cs typeface="Arial" panose="020B0604020202020204" pitchFamily="34" charset="0"/>
              </a:rPr>
              <a:t> Mayer, « </a:t>
            </a:r>
            <a:r>
              <a:rPr lang="fr-FR" sz="1700" i="1" dirty="0">
                <a:latin typeface="Arial" panose="020B0604020202020204" pitchFamily="34" charset="0"/>
                <a:cs typeface="Arial" panose="020B0604020202020204" pitchFamily="34" charset="0"/>
                <a:hlinkClick r:id="rId9"/>
              </a:rPr>
              <a:t>La boutique contre la gauche</a:t>
            </a:r>
            <a:r>
              <a:rPr lang="fr-FR" sz="1700" i="1" dirty="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 Revue française de sociologie  Année 1988  29-3  pp. 533-536.</a:t>
            </a:r>
          </a:p>
          <a:p>
            <a:pPr marL="268288" indent="-179388">
              <a:spcBef>
                <a:spcPts val="1200"/>
              </a:spcBef>
              <a:buClr>
                <a:srgbClr val="7030A0"/>
              </a:buClr>
              <a:buFont typeface="Arial" panose="020B0604020202020204" pitchFamily="34" charset="0"/>
              <a:buChar char="•"/>
            </a:pPr>
            <a:r>
              <a:rPr lang="fr-FR" sz="1700" dirty="0" err="1">
                <a:latin typeface="Arial" panose="020B0604020202020204" pitchFamily="34" charset="0"/>
                <a:cs typeface="Arial" panose="020B0604020202020204" pitchFamily="34" charset="0"/>
              </a:rPr>
              <a:t>Nonna</a:t>
            </a:r>
            <a:r>
              <a:rPr lang="fr-FR" sz="1700" dirty="0">
                <a:latin typeface="Arial" panose="020B0604020202020204" pitchFamily="34" charset="0"/>
                <a:cs typeface="Arial" panose="020B0604020202020204" pitchFamily="34" charset="0"/>
              </a:rPr>
              <a:t> Mayer, Daniel Boy. « </a:t>
            </a:r>
            <a:r>
              <a:rPr lang="fr-FR" sz="1700" i="1" dirty="0">
                <a:latin typeface="Arial" panose="020B0604020202020204" pitchFamily="34" charset="0"/>
                <a:cs typeface="Arial" panose="020B0604020202020204" pitchFamily="34" charset="0"/>
                <a:hlinkClick r:id="rId10"/>
              </a:rPr>
              <a:t>Les ”variables lourdes” en sociologie électorale</a:t>
            </a:r>
            <a:r>
              <a:rPr lang="fr-FR" sz="1700" i="1" dirty="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 Enquête, n°5,  1997, pp.109-122.</a:t>
            </a:r>
          </a:p>
        </p:txBody>
      </p:sp>
      <p:sp>
        <p:nvSpPr>
          <p:cNvPr id="19" name="ZoneTexte 18"/>
          <p:cNvSpPr txBox="1"/>
          <p:nvPr/>
        </p:nvSpPr>
        <p:spPr>
          <a:xfrm rot="16200000">
            <a:off x="-2479405" y="3051985"/>
            <a:ext cx="5555368" cy="369332"/>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ctr"/>
            <a:r>
              <a:rPr lang="fr-FR" b="1" dirty="0">
                <a:latin typeface="Arial" panose="020B0604020202020204" pitchFamily="34" charset="0"/>
                <a:cs typeface="Arial" panose="020B0604020202020204" pitchFamily="34" charset="0"/>
              </a:rPr>
              <a:t>Bibliographie</a:t>
            </a:r>
          </a:p>
        </p:txBody>
      </p:sp>
    </p:spTree>
    <p:extLst>
      <p:ext uri="{BB962C8B-B14F-4D97-AF65-F5344CB8AC3E}">
        <p14:creationId xmlns:p14="http://schemas.microsoft.com/office/powerpoint/2010/main" val="1334641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BDCA78-E826-4B35-9EAF-8A3B6E829E70}"/>
              </a:ext>
            </a:extLst>
          </p:cNvPr>
          <p:cNvSpPr/>
          <p:nvPr>
            <p:custDataLst>
              <p:tags r:id="rId1"/>
            </p:custDataLst>
          </p:nvPr>
        </p:nvSpPr>
        <p:spPr>
          <a:xfrm>
            <a:off x="623392" y="548967"/>
            <a:ext cx="11250125" cy="4837222"/>
          </a:xfrm>
          <a:prstGeom prst="rect">
            <a:avLst/>
          </a:prstGeom>
          <a:noFill/>
          <a:ln>
            <a:solidFill>
              <a:schemeClr val="tx1"/>
            </a:solidFill>
            <a:prstDash val="sysDot"/>
          </a:ln>
        </p:spPr>
        <p:txBody>
          <a:bodyPr wrap="square">
            <a:spAutoFit/>
          </a:bodyPr>
          <a:lstStyle/>
          <a:p>
            <a:pPr marL="268288" indent="-179388">
              <a:spcBef>
                <a:spcPts val="8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Anne </a:t>
            </a:r>
            <a:r>
              <a:rPr lang="fr-FR" sz="1700" dirty="0" err="1">
                <a:latin typeface="Arial" panose="020B0604020202020204" pitchFamily="34" charset="0"/>
                <a:cs typeface="Arial" panose="020B0604020202020204" pitchFamily="34" charset="0"/>
              </a:rPr>
              <a:t>Muxel</a:t>
            </a:r>
            <a:r>
              <a:rPr lang="fr-FR" sz="1700" dirty="0">
                <a:latin typeface="Arial" panose="020B0604020202020204" pitchFamily="34" charset="0"/>
                <a:cs typeface="Arial" panose="020B0604020202020204" pitchFamily="34" charset="0"/>
              </a:rPr>
              <a:t>, « </a:t>
            </a:r>
            <a:r>
              <a:rPr lang="fr-FR" sz="1700" dirty="0">
                <a:latin typeface="Arial" panose="020B0604020202020204" pitchFamily="34" charset="0"/>
                <a:cs typeface="Arial" panose="020B0604020202020204" pitchFamily="34" charset="0"/>
                <a:hlinkClick r:id="rId5"/>
              </a:rPr>
              <a:t>L'abstention : déficit démocratique ou vitalité politique ?</a:t>
            </a:r>
            <a:r>
              <a:rPr lang="fr-FR" sz="1700" dirty="0">
                <a:latin typeface="Arial" panose="020B0604020202020204" pitchFamily="34" charset="0"/>
                <a:cs typeface="Arial" panose="020B0604020202020204" pitchFamily="34" charset="0"/>
              </a:rPr>
              <a:t> », Pouvoirs, vol. 120, n°1, 2007, pp. 43-55.</a:t>
            </a:r>
          </a:p>
          <a:p>
            <a:pPr marL="268288" indent="-179388">
              <a:spcBef>
                <a:spcPts val="8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Guy </a:t>
            </a:r>
            <a:r>
              <a:rPr lang="fr-FR" sz="1700" dirty="0" err="1">
                <a:latin typeface="Arial" panose="020B0604020202020204" pitchFamily="34" charset="0"/>
                <a:cs typeface="Arial" panose="020B0604020202020204" pitchFamily="34" charset="0"/>
              </a:rPr>
              <a:t>Michelat</a:t>
            </a:r>
            <a:r>
              <a:rPr lang="fr-FR" sz="1700" dirty="0">
                <a:latin typeface="Arial" panose="020B0604020202020204" pitchFamily="34" charset="0"/>
                <a:cs typeface="Arial" panose="020B0604020202020204" pitchFamily="34" charset="0"/>
              </a:rPr>
              <a:t> et Michel Simon, « </a:t>
            </a:r>
            <a:r>
              <a:rPr lang="fr-FR" sz="1700" i="1" dirty="0">
                <a:latin typeface="Arial" panose="020B0604020202020204" pitchFamily="34" charset="0"/>
                <a:cs typeface="Arial" panose="020B0604020202020204" pitchFamily="34" charset="0"/>
              </a:rPr>
              <a:t>Classe, religion et comportement politique</a:t>
            </a:r>
            <a:r>
              <a:rPr lang="fr-FR" sz="1700" dirty="0">
                <a:latin typeface="Arial" panose="020B0604020202020204" pitchFamily="34" charset="0"/>
                <a:cs typeface="Arial" panose="020B0604020202020204" pitchFamily="34" charset="0"/>
              </a:rPr>
              <a:t> », </a:t>
            </a:r>
            <a:r>
              <a:rPr lang="fr-FR" sz="1700" spc="35" dirty="0">
                <a:latin typeface="Arial" panose="020B0604020202020204" pitchFamily="34" charset="0"/>
                <a:cs typeface="Arial" panose="020B0604020202020204" pitchFamily="34" charset="0"/>
              </a:rPr>
              <a:t>Presses de Sciences Po, </a:t>
            </a:r>
            <a:r>
              <a:rPr lang="fr-FR" sz="1700" dirty="0">
                <a:latin typeface="Arial" panose="020B0604020202020204" pitchFamily="34" charset="0"/>
                <a:cs typeface="Arial" panose="020B0604020202020204" pitchFamily="34" charset="0"/>
              </a:rPr>
              <a:t>1977.</a:t>
            </a:r>
          </a:p>
          <a:p>
            <a:pPr marL="268288" indent="-179388">
              <a:spcBef>
                <a:spcPts val="8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Guy  </a:t>
            </a:r>
            <a:r>
              <a:rPr lang="fr-FR" sz="1700" dirty="0" err="1">
                <a:latin typeface="Arial" panose="020B0604020202020204" pitchFamily="34" charset="0"/>
                <a:cs typeface="Arial" panose="020B0604020202020204" pitchFamily="34" charset="0"/>
              </a:rPr>
              <a:t>Michelat</a:t>
            </a:r>
            <a:r>
              <a:rPr lang="fr-FR" sz="1700" dirty="0">
                <a:latin typeface="Arial" panose="020B0604020202020204" pitchFamily="34" charset="0"/>
                <a:cs typeface="Arial" panose="020B0604020202020204" pitchFamily="34" charset="0"/>
              </a:rPr>
              <a:t> et Michel Simon, « </a:t>
            </a:r>
            <a:r>
              <a:rPr lang="fr-FR" sz="1700" i="1" dirty="0">
                <a:latin typeface="Arial" panose="020B0604020202020204" pitchFamily="34" charset="0"/>
                <a:cs typeface="Arial" panose="020B0604020202020204" pitchFamily="34" charset="0"/>
                <a:hlinkClick r:id="rId6"/>
              </a:rPr>
              <a:t>Déterminations socio-économiques, organisations symboliques et comportement électoral </a:t>
            </a:r>
            <a:r>
              <a:rPr lang="fr-FR" sz="1700" dirty="0">
                <a:latin typeface="Arial" panose="020B0604020202020204" pitchFamily="34" charset="0"/>
                <a:cs typeface="Arial" panose="020B0604020202020204" pitchFamily="34" charset="0"/>
              </a:rPr>
              <a:t>», Revue française de science politique, vol.26, n°1, 1985.</a:t>
            </a:r>
          </a:p>
          <a:p>
            <a:pPr marL="268288" indent="-179388">
              <a:spcBef>
                <a:spcPts val="800"/>
              </a:spcBef>
              <a:buClr>
                <a:srgbClr val="7030A0"/>
              </a:buClr>
              <a:buFont typeface="Arial" panose="020B0604020202020204" pitchFamily="34" charset="0"/>
              <a:buChar char="•"/>
            </a:pPr>
            <a:r>
              <a:rPr lang="en-US" sz="1700" dirty="0">
                <a:latin typeface="Arial" panose="020B0604020202020204" pitchFamily="34" charset="0"/>
                <a:cs typeface="Arial" panose="020B0604020202020204" pitchFamily="34" charset="0"/>
              </a:rPr>
              <a:t>N. </a:t>
            </a:r>
            <a:r>
              <a:rPr lang="en-US" sz="1700" dirty="0" err="1">
                <a:latin typeface="Arial" panose="020B0604020202020204" pitchFamily="34" charset="0"/>
                <a:cs typeface="Arial" panose="020B0604020202020204" pitchFamily="34" charset="0"/>
              </a:rPr>
              <a:t>Nie</a:t>
            </a:r>
            <a:r>
              <a:rPr lang="en-US" sz="1700" dirty="0">
                <a:latin typeface="Arial" panose="020B0604020202020204" pitchFamily="34" charset="0"/>
                <a:cs typeface="Arial" panose="020B0604020202020204" pitchFamily="34" charset="0"/>
              </a:rPr>
              <a:t> et al., </a:t>
            </a:r>
            <a:r>
              <a:rPr lang="fr-FR"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The  Changing American Voter </a:t>
            </a:r>
            <a:r>
              <a:rPr lang="fr-FR" sz="17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1976.</a:t>
            </a:r>
            <a:endParaRPr lang="fr-FR" sz="1700" dirty="0">
              <a:latin typeface="Arial" panose="020B0604020202020204" pitchFamily="34" charset="0"/>
              <a:cs typeface="Arial" panose="020B0604020202020204" pitchFamily="34" charset="0"/>
            </a:endParaRPr>
          </a:p>
          <a:p>
            <a:pPr marL="268288" indent="-179388">
              <a:spcBef>
                <a:spcPts val="8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Jean-Luc Parodi, </a:t>
            </a:r>
            <a:r>
              <a:rPr lang="fr-FR" sz="1700" spc="5" dirty="0">
                <a:latin typeface="Arial" panose="020B0604020202020204" pitchFamily="34" charset="0"/>
                <a:cs typeface="Arial" panose="020B0604020202020204" pitchFamily="34" charset="0"/>
              </a:rPr>
              <a:t>« D</a:t>
            </a:r>
            <a:r>
              <a:rPr lang="fr-FR" sz="1700" dirty="0">
                <a:latin typeface="Arial" panose="020B0604020202020204" pitchFamily="34" charset="0"/>
                <a:cs typeface="Arial" panose="020B0604020202020204" pitchFamily="34" charset="0"/>
              </a:rPr>
              <a:t>ans </a:t>
            </a:r>
            <a:r>
              <a:rPr lang="fr-FR" sz="1700" spc="5" dirty="0">
                <a:latin typeface="Arial" panose="020B0604020202020204" pitchFamily="34" charset="0"/>
                <a:cs typeface="Arial" panose="020B0604020202020204" pitchFamily="34" charset="0"/>
              </a:rPr>
              <a:t>la </a:t>
            </a:r>
            <a:r>
              <a:rPr lang="fr-FR" sz="1700" dirty="0">
                <a:latin typeface="Arial" panose="020B0604020202020204" pitchFamily="34" charset="0"/>
                <a:cs typeface="Arial" panose="020B0604020202020204" pitchFamily="34" charset="0"/>
              </a:rPr>
              <a:t>logique des élections intermédiaires », Revue politique</a:t>
            </a:r>
            <a:r>
              <a:rPr lang="fr-FR" sz="1700" spc="360" dirty="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et parlementaire, n° 903,</a:t>
            </a:r>
            <a:r>
              <a:rPr lang="fr-FR" sz="1700" spc="-15" dirty="0">
                <a:latin typeface="Arial" panose="020B0604020202020204" pitchFamily="34" charset="0"/>
                <a:cs typeface="Arial" panose="020B0604020202020204" pitchFamily="34" charset="0"/>
              </a:rPr>
              <a:t> </a:t>
            </a:r>
            <a:r>
              <a:rPr lang="fr-FR" sz="1700" spc="-5" dirty="0">
                <a:latin typeface="Arial" panose="020B0604020202020204" pitchFamily="34" charset="0"/>
                <a:cs typeface="Arial" panose="020B0604020202020204" pitchFamily="34" charset="0"/>
              </a:rPr>
              <a:t>1983.</a:t>
            </a:r>
          </a:p>
          <a:p>
            <a:pPr marL="268288" indent="-179388">
              <a:spcBef>
                <a:spcPts val="8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Jean-Luc Parodi, « </a:t>
            </a:r>
            <a:r>
              <a:rPr lang="fr-FR" sz="1700" dirty="0">
                <a:latin typeface="Arial" panose="020B0604020202020204" pitchFamily="34" charset="0"/>
                <a:cs typeface="Arial" panose="020B0604020202020204" pitchFamily="34" charset="0"/>
                <a:hlinkClick r:id="rId7"/>
              </a:rPr>
              <a:t>Les élections « intermédiaires » du printemps 2004 : entre structure et événement</a:t>
            </a:r>
            <a:r>
              <a:rPr lang="fr-FR" sz="1700" dirty="0">
                <a:latin typeface="Arial" panose="020B0604020202020204" pitchFamily="34" charset="0"/>
                <a:cs typeface="Arial" panose="020B0604020202020204" pitchFamily="34" charset="0"/>
              </a:rPr>
              <a:t> », Revue française de science politique 2004/4 (Vol. 54), p. 533 à 543.</a:t>
            </a:r>
            <a:r>
              <a:rPr lang="en-US" sz="1700" dirty="0">
                <a:latin typeface="Arial" panose="020B0604020202020204" pitchFamily="34" charset="0"/>
                <a:cs typeface="Arial" panose="020B0604020202020204" pitchFamily="34" charset="0"/>
              </a:rPr>
              <a:t> </a:t>
            </a:r>
          </a:p>
          <a:p>
            <a:pPr marL="268288" indent="-179388">
              <a:spcBef>
                <a:spcPts val="800"/>
              </a:spcBef>
              <a:buClr>
                <a:srgbClr val="7030A0"/>
              </a:buClr>
              <a:buFont typeface="Arial" panose="020B0604020202020204" pitchFamily="34" charset="0"/>
              <a:buChar char="•"/>
            </a:pPr>
            <a:r>
              <a:rPr lang="en-US" sz="1700" dirty="0">
                <a:latin typeface="Arial" panose="020B0604020202020204" pitchFamily="34" charset="0"/>
                <a:cs typeface="Arial" panose="020B0604020202020204" pitchFamily="34" charset="0"/>
              </a:rPr>
              <a:t>Samuel </a:t>
            </a:r>
            <a:r>
              <a:rPr lang="en-US" sz="1700" dirty="0" err="1">
                <a:latin typeface="Arial" panose="020B0604020202020204" pitchFamily="34" charset="0"/>
                <a:cs typeface="Arial" panose="020B0604020202020204" pitchFamily="34" charset="0"/>
              </a:rPr>
              <a:t>Popkin</a:t>
            </a:r>
            <a:r>
              <a:rPr lang="en-US" sz="1700" dirty="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Reasoning Voter</a:t>
            </a:r>
            <a:r>
              <a:rPr lang="fr-FR"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1991.</a:t>
            </a:r>
          </a:p>
          <a:p>
            <a:pPr marL="268288" indent="-179388">
              <a:spcBef>
                <a:spcPts val="800"/>
              </a:spcBef>
              <a:buClr>
                <a:srgbClr val="7030A0"/>
              </a:buClr>
              <a:buFont typeface="Arial" panose="020B0604020202020204" pitchFamily="34" charset="0"/>
              <a:buChar char="•"/>
            </a:pPr>
            <a:r>
              <a:rPr lang="fr-FR" sz="1700" spc="-5" dirty="0">
                <a:latin typeface="Arial" panose="020B0604020202020204" pitchFamily="34" charset="0"/>
                <a:cs typeface="Arial" panose="020B0604020202020204" pitchFamily="34" charset="0"/>
              </a:rPr>
              <a:t>André Siegfried, « </a:t>
            </a:r>
            <a:r>
              <a:rPr lang="fr-FR" sz="1700" i="1" spc="-5" dirty="0">
                <a:latin typeface="Arial" panose="020B0604020202020204" pitchFamily="34" charset="0"/>
                <a:cs typeface="Arial" panose="020B0604020202020204" pitchFamily="34" charset="0"/>
                <a:hlinkClick r:id="rId8"/>
              </a:rPr>
              <a:t>Tableau politique de la France de l'Ouest sous la IIIe République</a:t>
            </a:r>
            <a:r>
              <a:rPr lang="fr-FR" sz="1700" spc="-5" dirty="0">
                <a:latin typeface="Arial" panose="020B0604020202020204" pitchFamily="34" charset="0"/>
                <a:cs typeface="Arial" panose="020B0604020202020204" pitchFamily="34" charset="0"/>
              </a:rPr>
              <a:t> », Parlement[s], Revue d'histoire politique 2014/2 (n° HS 10), </a:t>
            </a:r>
            <a:br>
              <a:rPr lang="fr-FR" sz="1700" spc="-5" dirty="0">
                <a:latin typeface="Arial" panose="020B0604020202020204" pitchFamily="34" charset="0"/>
                <a:cs typeface="Arial" panose="020B0604020202020204" pitchFamily="34" charset="0"/>
              </a:rPr>
            </a:br>
            <a:r>
              <a:rPr lang="fr-FR" sz="1700" spc="-5" dirty="0">
                <a:latin typeface="Arial" panose="020B0604020202020204" pitchFamily="34" charset="0"/>
                <a:cs typeface="Arial" panose="020B0604020202020204" pitchFamily="34" charset="0"/>
              </a:rPr>
              <a:t>pages 159 à 164  (1913). </a:t>
            </a:r>
          </a:p>
          <a:p>
            <a:pPr marL="268288" indent="-179388">
              <a:spcBef>
                <a:spcPts val="8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La fin du clivage gauche-droite, Cahier français 404, La documentation française, mai-juin 2018</a:t>
            </a:r>
          </a:p>
        </p:txBody>
      </p:sp>
      <p:sp>
        <p:nvSpPr>
          <p:cNvPr id="5" name="ZoneTexte 4"/>
          <p:cNvSpPr txBox="1"/>
          <p:nvPr/>
        </p:nvSpPr>
        <p:spPr>
          <a:xfrm rot="16200000">
            <a:off x="-2099720" y="2782913"/>
            <a:ext cx="4837224" cy="369332"/>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ctr"/>
            <a:r>
              <a:rPr lang="fr-FR" b="1" dirty="0">
                <a:latin typeface="Arial" panose="020B0604020202020204" pitchFamily="34" charset="0"/>
                <a:cs typeface="Arial" panose="020B0604020202020204" pitchFamily="34" charset="0"/>
              </a:rPr>
              <a:t>Bibliographie</a:t>
            </a:r>
          </a:p>
        </p:txBody>
      </p:sp>
      <p:cxnSp>
        <p:nvCxnSpPr>
          <p:cNvPr id="6" name="Connecteur droit 5">
            <a:extLst>
              <a:ext uri="{FF2B5EF4-FFF2-40B4-BE49-F238E27FC236}">
                <a16:creationId xmlns:a16="http://schemas.microsoft.com/office/drawing/2014/main" id="{2E2681A4-E6A8-4B39-8B3C-6B82844CCCE9}"/>
              </a:ext>
            </a:extLst>
          </p:cNvPr>
          <p:cNvCxnSpPr>
            <a:cxnSpLocks/>
          </p:cNvCxnSpPr>
          <p:nvPr>
            <p:custDataLst>
              <p:tags r:id="rId2"/>
            </p:custDataLst>
          </p:nvPr>
        </p:nvCxnSpPr>
        <p:spPr>
          <a:xfrm flipV="1">
            <a:off x="11111777" y="5142982"/>
            <a:ext cx="1048379" cy="1739083"/>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0218BBA-E2DF-4169-9D08-FFDE42A8523B}"/>
              </a:ext>
            </a:extLst>
          </p:cNvPr>
          <p:cNvCxnSpPr>
            <a:cxnSpLocks/>
          </p:cNvCxnSpPr>
          <p:nvPr>
            <p:custDataLst>
              <p:tags r:id="rId3"/>
            </p:custDataLst>
          </p:nvPr>
        </p:nvCxnSpPr>
        <p:spPr>
          <a:xfrm flipV="1">
            <a:off x="11620150" y="5935100"/>
            <a:ext cx="540006" cy="901436"/>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931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BDCA78-E826-4B35-9EAF-8A3B6E829E70}"/>
              </a:ext>
            </a:extLst>
          </p:cNvPr>
          <p:cNvSpPr/>
          <p:nvPr>
            <p:custDataLst>
              <p:tags r:id="rId1"/>
            </p:custDataLst>
          </p:nvPr>
        </p:nvSpPr>
        <p:spPr>
          <a:xfrm>
            <a:off x="623392" y="458967"/>
            <a:ext cx="11250125" cy="5270674"/>
          </a:xfrm>
          <a:prstGeom prst="rect">
            <a:avLst/>
          </a:prstGeom>
          <a:noFill/>
          <a:ln>
            <a:solidFill>
              <a:schemeClr val="tx1"/>
            </a:solidFill>
            <a:prstDash val="sysDot"/>
          </a:ln>
        </p:spPr>
        <p:txBody>
          <a:bodyPr wrap="square">
            <a:spAutoFit/>
          </a:bodyPr>
          <a:lstStyle/>
          <a:p>
            <a:pPr marL="12700" lvl="0">
              <a:spcBef>
                <a:spcPts val="100"/>
              </a:spcBef>
              <a:tabLst>
                <a:tab pos="241300" algn="l"/>
              </a:tabLst>
            </a:pPr>
            <a:r>
              <a:rPr lang="fr-FR" sz="1700" b="1" dirty="0">
                <a:solidFill>
                  <a:schemeClr val="tx2"/>
                </a:solidFill>
                <a:latin typeface="Arial" panose="020B0604020202020204" pitchFamily="34" charset="0"/>
                <a:cs typeface="Arial" panose="020B0604020202020204" pitchFamily="34" charset="0"/>
              </a:rPr>
              <a:t>⁞</a:t>
            </a:r>
            <a:r>
              <a:rPr lang="fr-FR" sz="1700" dirty="0">
                <a:solidFill>
                  <a:schemeClr val="tx2"/>
                </a:solidFill>
                <a:latin typeface="Arial" panose="020B0604020202020204" pitchFamily="34" charset="0"/>
                <a:cs typeface="Arial" panose="020B0604020202020204" pitchFamily="34" charset="0"/>
              </a:rPr>
              <a:t> </a:t>
            </a:r>
            <a:r>
              <a:rPr lang="fr-FR" sz="1700" b="1" spc="-5" dirty="0">
                <a:solidFill>
                  <a:schemeClr val="tx2"/>
                </a:solidFill>
                <a:latin typeface="Arial" panose="020B0604020202020204" pitchFamily="34" charset="0"/>
                <a:cs typeface="Arial" panose="020B0604020202020204" pitchFamily="34" charset="0"/>
              </a:rPr>
              <a:t>Pour les données statistiques sur la participation électorale</a:t>
            </a:r>
            <a:r>
              <a:rPr lang="fr-FR" sz="1700" b="1" spc="-35" dirty="0">
                <a:solidFill>
                  <a:schemeClr val="tx2"/>
                </a:solidFill>
                <a:latin typeface="Arial" panose="020B0604020202020204" pitchFamily="34" charset="0"/>
                <a:cs typeface="Arial" panose="020B0604020202020204" pitchFamily="34" charset="0"/>
              </a:rPr>
              <a:t> </a:t>
            </a:r>
            <a:r>
              <a:rPr lang="fr-FR" sz="1700" b="1" dirty="0">
                <a:solidFill>
                  <a:schemeClr val="tx2"/>
                </a:solidFill>
                <a:latin typeface="Arial" panose="020B0604020202020204" pitchFamily="34" charset="0"/>
                <a:cs typeface="Arial" panose="020B0604020202020204" pitchFamily="34" charset="0"/>
              </a:rPr>
              <a:t>:</a:t>
            </a:r>
          </a:p>
          <a:p>
            <a:pPr marL="447675" indent="-179388">
              <a:spcBef>
                <a:spcPts val="6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Sébastien </a:t>
            </a:r>
            <a:r>
              <a:rPr lang="fr-FR" sz="1700" dirty="0" err="1">
                <a:latin typeface="Arial" panose="020B0604020202020204" pitchFamily="34" charset="0"/>
                <a:cs typeface="Arial" panose="020B0604020202020204" pitchFamily="34" charset="0"/>
              </a:rPr>
              <a:t>Durier</a:t>
            </a:r>
            <a:r>
              <a:rPr lang="fr-FR" sz="1700" dirty="0">
                <a:latin typeface="Arial" panose="020B0604020202020204" pitchFamily="34" charset="0"/>
                <a:cs typeface="Arial" panose="020B0604020202020204" pitchFamily="34" charset="0"/>
              </a:rPr>
              <a:t>, Guillaume Touré, « </a:t>
            </a:r>
            <a:r>
              <a:rPr lang="fr-FR" sz="1700" dirty="0">
                <a:latin typeface="Arial" panose="020B0604020202020204" pitchFamily="34" charset="0"/>
                <a:cs typeface="Arial" panose="020B0604020202020204" pitchFamily="34" charset="0"/>
                <a:hlinkClick r:id="rId5"/>
              </a:rPr>
              <a:t>Inscriptions électorales de 2018 : les trentenaires moins  inscrits que les autres </a:t>
            </a:r>
            <a:r>
              <a:rPr lang="fr-FR" sz="1700" dirty="0">
                <a:latin typeface="Arial" panose="020B0604020202020204" pitchFamily="34" charset="0"/>
                <a:cs typeface="Arial" panose="020B0604020202020204" pitchFamily="34" charset="0"/>
              </a:rPr>
              <a:t>», Enquêtes et études démographiques, Insee FOCUS</a:t>
            </a:r>
          </a:p>
          <a:p>
            <a:pPr marL="447675" indent="-179388">
              <a:spcBef>
                <a:spcPts val="6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Chantal Villette, Cyril </a:t>
            </a:r>
            <a:r>
              <a:rPr lang="fr-FR" sz="1700" dirty="0" err="1">
                <a:latin typeface="Arial" panose="020B0604020202020204" pitchFamily="34" charset="0"/>
                <a:cs typeface="Arial" panose="020B0604020202020204" pitchFamily="34" charset="0"/>
              </a:rPr>
              <a:t>Hervy</a:t>
            </a:r>
            <a:r>
              <a:rPr lang="fr-FR" sz="1700" dirty="0">
                <a:latin typeface="Arial" panose="020B0604020202020204" pitchFamily="34" charset="0"/>
                <a:cs typeface="Arial" panose="020B0604020202020204" pitchFamily="34" charset="0"/>
              </a:rPr>
              <a:t>, « </a:t>
            </a:r>
            <a:r>
              <a:rPr lang="fr-FR" sz="1700" dirty="0">
                <a:latin typeface="Arial" panose="020B0604020202020204" pitchFamily="34" charset="0"/>
                <a:cs typeface="Arial" panose="020B0604020202020204" pitchFamily="34" charset="0"/>
                <a:hlinkClick r:id="rId6"/>
              </a:rPr>
              <a:t>Recul du nombre d’électeurs en 2018</a:t>
            </a:r>
            <a:r>
              <a:rPr lang="fr-FR" sz="1700" dirty="0">
                <a:latin typeface="Arial" panose="020B0604020202020204" pitchFamily="34" charset="0"/>
                <a:cs typeface="Arial" panose="020B0604020202020204" pitchFamily="34" charset="0"/>
              </a:rPr>
              <a:t> », département de la  démographie, Insee FOCUS.</a:t>
            </a:r>
          </a:p>
          <a:p>
            <a:pPr marL="447675" indent="-179388">
              <a:spcBef>
                <a:spcPts val="6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Guillemette Buisson et Sandrine </a:t>
            </a:r>
            <a:r>
              <a:rPr lang="fr-FR" sz="1700" dirty="0" err="1">
                <a:latin typeface="Arial" panose="020B0604020202020204" pitchFamily="34" charset="0"/>
                <a:cs typeface="Arial" panose="020B0604020202020204" pitchFamily="34" charset="0"/>
              </a:rPr>
              <a:t>Penant</a:t>
            </a:r>
            <a:r>
              <a:rPr lang="fr-FR" sz="1700" dirty="0">
                <a:latin typeface="Arial" panose="020B0604020202020204" pitchFamily="34" charset="0"/>
                <a:cs typeface="Arial" panose="020B0604020202020204" pitchFamily="34" charset="0"/>
              </a:rPr>
              <a:t>, « </a:t>
            </a:r>
            <a:r>
              <a:rPr lang="fr-FR" sz="1700" dirty="0">
                <a:latin typeface="Arial" panose="020B0604020202020204" pitchFamily="34" charset="0"/>
                <a:cs typeface="Arial" panose="020B0604020202020204" pitchFamily="34" charset="0"/>
                <a:hlinkClick r:id="rId7"/>
              </a:rPr>
              <a:t>Élections présidentielle et législatives de 2017 : neuf  inscrits sur dix ont voté à au moins un tour de scrutin</a:t>
            </a:r>
            <a:r>
              <a:rPr lang="fr-FR" sz="1700" dirty="0">
                <a:latin typeface="Arial" panose="020B0604020202020204" pitchFamily="34" charset="0"/>
                <a:cs typeface="Arial" panose="020B0604020202020204" pitchFamily="34" charset="0"/>
              </a:rPr>
              <a:t> », Insee Première, n°1670, octobre 2017.</a:t>
            </a:r>
          </a:p>
          <a:p>
            <a:pPr marL="447675" indent="-179388">
              <a:spcBef>
                <a:spcPts val="6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 Abstention et sociologie de l'électorat au 1er tour des présidentielles 2017. Avril-mai 2017 » </a:t>
            </a:r>
            <a:r>
              <a:rPr lang="fr-FR" sz="1700" dirty="0">
                <a:latin typeface="Arial" panose="020B0604020202020204" pitchFamily="34" charset="0"/>
                <a:cs typeface="Arial" panose="020B0604020202020204" pitchFamily="34" charset="0"/>
                <a:hlinkClick r:id="rId8"/>
              </a:rPr>
              <a:t>http://ses.ens-lyon.fr</a:t>
            </a:r>
            <a:endParaRPr lang="fr-FR" sz="1700" dirty="0">
              <a:latin typeface="Arial" panose="020B0604020202020204" pitchFamily="34" charset="0"/>
              <a:cs typeface="Arial" panose="020B0604020202020204" pitchFamily="34" charset="0"/>
            </a:endParaRPr>
          </a:p>
          <a:p>
            <a:pPr marL="268287">
              <a:spcBef>
                <a:spcPts val="600"/>
              </a:spcBef>
              <a:buClr>
                <a:srgbClr val="7030A0"/>
              </a:buClr>
            </a:pPr>
            <a:endParaRPr lang="fr-FR" sz="1700" dirty="0">
              <a:solidFill>
                <a:srgbClr val="7030A0"/>
              </a:solidFill>
              <a:latin typeface="Arial" panose="020B0604020202020204" pitchFamily="34" charset="0"/>
              <a:cs typeface="Arial" panose="020B0604020202020204" pitchFamily="34" charset="0"/>
            </a:endParaRPr>
          </a:p>
          <a:p>
            <a:pPr>
              <a:spcBef>
                <a:spcPts val="600"/>
              </a:spcBef>
              <a:buClr>
                <a:srgbClr val="7030A0"/>
              </a:buClr>
            </a:pPr>
            <a:r>
              <a:rPr lang="fr-FR" sz="1700" b="1" dirty="0">
                <a:solidFill>
                  <a:schemeClr val="tx2"/>
                </a:solidFill>
                <a:latin typeface="Arial" panose="020B0604020202020204" pitchFamily="34" charset="0"/>
                <a:cs typeface="Arial" panose="020B0604020202020204" pitchFamily="34" charset="0"/>
              </a:rPr>
              <a:t>⁞ Pour une vision synthétique de l’ensemble des enjeux du chapitre :</a:t>
            </a:r>
          </a:p>
          <a:p>
            <a:pPr marL="447675" indent="-179388">
              <a:spcBef>
                <a:spcPts val="600"/>
              </a:spcBef>
              <a:buClr>
                <a:srgbClr val="7030A0"/>
              </a:buClr>
              <a:buFont typeface="Arial" panose="020B0604020202020204" pitchFamily="34" charset="0"/>
              <a:buChar char="•"/>
            </a:pPr>
            <a:r>
              <a:rPr lang="fr-FR" sz="1700" dirty="0">
                <a:latin typeface="Arial" panose="020B0604020202020204" pitchFamily="34" charset="0"/>
                <a:cs typeface="Arial" panose="020B0604020202020204" pitchFamily="34" charset="0"/>
              </a:rPr>
              <a:t>Anne-Cécile Douillet, « Sociologie Politique, Armand Colin », 2017, pp. 61-91.</a:t>
            </a:r>
          </a:p>
          <a:p>
            <a:pPr marL="268287">
              <a:spcBef>
                <a:spcPts val="600"/>
              </a:spcBef>
              <a:buClr>
                <a:srgbClr val="7030A0"/>
              </a:buClr>
            </a:pPr>
            <a:endParaRPr lang="fr-FR" sz="1700" dirty="0">
              <a:latin typeface="Arial" panose="020B0604020202020204" pitchFamily="34" charset="0"/>
              <a:cs typeface="Arial" panose="020B0604020202020204" pitchFamily="34" charset="0"/>
            </a:endParaRPr>
          </a:p>
          <a:p>
            <a:pPr>
              <a:spcBef>
                <a:spcPts val="600"/>
              </a:spcBef>
              <a:buClr>
                <a:srgbClr val="7030A0"/>
              </a:buClr>
            </a:pPr>
            <a:r>
              <a:rPr lang="fr-FR" sz="1700" b="1" dirty="0">
                <a:solidFill>
                  <a:schemeClr val="tx2"/>
                </a:solidFill>
                <a:latin typeface="Arial" panose="020B0604020202020204" pitchFamily="34" charset="0"/>
                <a:cs typeface="Arial" panose="020B0604020202020204" pitchFamily="34" charset="0"/>
              </a:rPr>
              <a:t>⁞ Quelques données chiffrées :</a:t>
            </a:r>
          </a:p>
          <a:p>
            <a:pPr marL="447675" lvl="0" indent="-179388">
              <a:spcBef>
                <a:spcPts val="100"/>
              </a:spcBef>
              <a:buClr>
                <a:srgbClr val="7030A0"/>
              </a:buClr>
              <a:buFont typeface="Arial" panose="020B0604020202020204" pitchFamily="34" charset="0"/>
              <a:buChar char="•"/>
              <a:tabLst>
                <a:tab pos="1252538" algn="l"/>
              </a:tabLst>
            </a:pPr>
            <a:r>
              <a:rPr lang="fr-FR" sz="1700" spc="-5" dirty="0">
                <a:solidFill>
                  <a:prstClr val="black"/>
                </a:solidFill>
                <a:latin typeface="Arial" panose="020B0604020202020204" pitchFamily="34" charset="0"/>
                <a:cs typeface="Arial" panose="020B0604020202020204" pitchFamily="34" charset="0"/>
              </a:rPr>
              <a:t>La non-participation électorale (dossier documentaire) :</a:t>
            </a:r>
          </a:p>
          <a:p>
            <a:pPr marL="268287" lvl="0">
              <a:spcBef>
                <a:spcPts val="100"/>
              </a:spcBef>
              <a:buClr>
                <a:srgbClr val="7030A0"/>
              </a:buClr>
              <a:tabLst>
                <a:tab pos="1252538" algn="l"/>
              </a:tabLst>
            </a:pPr>
            <a:r>
              <a:rPr lang="fr-FR" sz="1700" dirty="0">
                <a:latin typeface="Arial" panose="020B0604020202020204" pitchFamily="34" charset="0"/>
                <a:cs typeface="Arial" panose="020B0604020202020204" pitchFamily="34" charset="0"/>
                <a:hlinkClick r:id="rId9"/>
              </a:rPr>
              <a:t>ENS de Lyon – Concours Lettres et sciences humaines - Session 2016</a:t>
            </a:r>
          </a:p>
          <a:p>
            <a:pPr marL="268287" lvl="0">
              <a:spcBef>
                <a:spcPts val="100"/>
              </a:spcBef>
              <a:buClr>
                <a:srgbClr val="7030A0"/>
              </a:buClr>
              <a:tabLst>
                <a:tab pos="1252538" algn="l"/>
              </a:tabLst>
            </a:pPr>
            <a:r>
              <a:rPr lang="fr-FR" sz="1700" dirty="0">
                <a:latin typeface="Arial" panose="020B0604020202020204" pitchFamily="34" charset="0"/>
                <a:cs typeface="Arial" panose="020B0604020202020204" pitchFamily="34" charset="0"/>
                <a:hlinkClick r:id="rId9"/>
              </a:rPr>
              <a:t>Épreuve d’admission : Oral de sociologie - Série : SES</a:t>
            </a:r>
            <a:endParaRPr lang="fr-FR" sz="1700" dirty="0">
              <a:latin typeface="Arial" panose="020B0604020202020204" pitchFamily="34" charset="0"/>
              <a:cs typeface="Arial" panose="020B0604020202020204" pitchFamily="34" charset="0"/>
            </a:endParaRPr>
          </a:p>
        </p:txBody>
      </p:sp>
      <p:sp>
        <p:nvSpPr>
          <p:cNvPr id="5" name="ZoneTexte 4"/>
          <p:cNvSpPr txBox="1"/>
          <p:nvPr/>
        </p:nvSpPr>
        <p:spPr>
          <a:xfrm rot="16200000">
            <a:off x="-2328536" y="2909638"/>
            <a:ext cx="5270674" cy="369332"/>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ctr"/>
            <a:r>
              <a:rPr lang="fr-FR" b="1" dirty="0">
                <a:latin typeface="Arial" panose="020B0604020202020204" pitchFamily="34" charset="0"/>
                <a:cs typeface="Arial" panose="020B0604020202020204" pitchFamily="34" charset="0"/>
              </a:rPr>
              <a:t>Bibliographie</a:t>
            </a:r>
          </a:p>
        </p:txBody>
      </p:sp>
      <p:cxnSp>
        <p:nvCxnSpPr>
          <p:cNvPr id="6" name="Connecteur droit 5">
            <a:extLst>
              <a:ext uri="{FF2B5EF4-FFF2-40B4-BE49-F238E27FC236}">
                <a16:creationId xmlns:a16="http://schemas.microsoft.com/office/drawing/2014/main" id="{2E2681A4-E6A8-4B39-8B3C-6B82844CCCE9}"/>
              </a:ext>
            </a:extLst>
          </p:cNvPr>
          <p:cNvCxnSpPr>
            <a:cxnSpLocks/>
          </p:cNvCxnSpPr>
          <p:nvPr>
            <p:custDataLst>
              <p:tags r:id="rId2"/>
            </p:custDataLst>
          </p:nvPr>
        </p:nvCxnSpPr>
        <p:spPr>
          <a:xfrm flipV="1">
            <a:off x="11111777" y="5142982"/>
            <a:ext cx="1048379" cy="1739083"/>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0218BBA-E2DF-4169-9D08-FFDE42A8523B}"/>
              </a:ext>
            </a:extLst>
          </p:cNvPr>
          <p:cNvCxnSpPr>
            <a:cxnSpLocks/>
          </p:cNvCxnSpPr>
          <p:nvPr>
            <p:custDataLst>
              <p:tags r:id="rId3"/>
            </p:custDataLst>
          </p:nvPr>
        </p:nvCxnSpPr>
        <p:spPr>
          <a:xfrm flipV="1">
            <a:off x="11620150" y="5935100"/>
            <a:ext cx="540006" cy="901436"/>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560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847" y="2854387"/>
            <a:ext cx="11089232" cy="1234184"/>
          </a:xfrm>
          <a:prstGeom prst="rect">
            <a:avLst/>
          </a:prstGeom>
        </p:spPr>
        <p:txBody>
          <a:bodyPr wrap="square">
            <a:spAutoFit/>
          </a:bodyPr>
          <a:lstStyle/>
          <a:p>
            <a:pPr algn="just">
              <a:lnSpc>
                <a:spcPct val="107000"/>
              </a:lnSpc>
            </a:pPr>
            <a:r>
              <a:rPr lang="fr-FR" sz="2000" dirty="0">
                <a:latin typeface="Arial" panose="020B0604020202020204" pitchFamily="34" charset="0"/>
                <a:ea typeface="Cambria" panose="02040503050406030204" pitchFamily="18" charset="0"/>
                <a:cs typeface="Arial" panose="020B0604020202020204" pitchFamily="34" charset="0"/>
              </a:rPr>
              <a:t>1. Donnez le mode de calcul du taux d’inscription électoral et du taux d’abstention électoral. </a:t>
            </a:r>
            <a:endParaRPr lang="fr-FR" sz="2000" dirty="0">
              <a:latin typeface="Arial" panose="020B0604020202020204" pitchFamily="34" charset="0"/>
              <a:ea typeface="MS Mincho" panose="02020609040205080304" pitchFamily="49" charset="-128"/>
              <a:cs typeface="Arial" panose="020B0604020202020204" pitchFamily="34" charset="0"/>
            </a:endParaRPr>
          </a:p>
          <a:p>
            <a:pPr lvl="0" algn="just">
              <a:lnSpc>
                <a:spcPct val="107000"/>
              </a:lnSpc>
              <a:spcBef>
                <a:spcPts val="1200"/>
              </a:spcBef>
              <a:spcAft>
                <a:spcPts val="0"/>
              </a:spcAft>
            </a:pPr>
            <a:r>
              <a:rPr lang="fr-FR" sz="2000" dirty="0">
                <a:latin typeface="Arial" panose="020B0604020202020204" pitchFamily="34" charset="0"/>
                <a:ea typeface="Cambria" panose="02040503050406030204" pitchFamily="18" charset="0"/>
                <a:cs typeface="Arial" panose="020B0604020202020204" pitchFamily="34" charset="0"/>
              </a:rPr>
              <a:t>2. À l’aide de deux exemples, montrez que la participation électorale est liée à des variables sociales et contextuelles. </a:t>
            </a:r>
          </a:p>
        </p:txBody>
      </p:sp>
      <p:sp>
        <p:nvSpPr>
          <p:cNvPr id="3" name="Rectangle 2">
            <a:extLst>
              <a:ext uri="{FF2B5EF4-FFF2-40B4-BE49-F238E27FC236}">
                <a16:creationId xmlns:a16="http://schemas.microsoft.com/office/drawing/2014/main" id="{C304F2F8-A11F-4A99-B371-D8F0BC5E9006}"/>
              </a:ext>
            </a:extLst>
          </p:cNvPr>
          <p:cNvSpPr/>
          <p:nvPr>
            <p:custDataLst>
              <p:tags r:id="rId1"/>
            </p:custDataLst>
          </p:nvPr>
        </p:nvSpPr>
        <p:spPr>
          <a:xfrm>
            <a:off x="629722" y="715107"/>
            <a:ext cx="8378265" cy="400110"/>
          </a:xfrm>
          <a:prstGeom prst="rect">
            <a:avLst/>
          </a:prstGeom>
        </p:spPr>
        <p:txBody>
          <a:bodyPr wrap="square">
            <a:spAutoFit/>
          </a:bodyPr>
          <a:lstStyle/>
          <a:p>
            <a:r>
              <a:rPr lang="fr-FR" sz="2000" b="1" dirty="0">
                <a:latin typeface="Arial" panose="020B0604020202020204" pitchFamily="34" charset="0"/>
                <a:cs typeface="Arial" panose="020B0604020202020204" pitchFamily="34" charset="0"/>
              </a:rPr>
              <a:t>Epreuve commune de contrôle continu en classe de première - E3C</a:t>
            </a:r>
          </a:p>
        </p:txBody>
      </p:sp>
      <p:sp>
        <p:nvSpPr>
          <p:cNvPr id="4" name="Rectangle 3"/>
          <p:cNvSpPr/>
          <p:nvPr/>
        </p:nvSpPr>
        <p:spPr>
          <a:xfrm>
            <a:off x="613847" y="1584692"/>
            <a:ext cx="9001000" cy="400110"/>
          </a:xfrm>
          <a:prstGeom prst="rect">
            <a:avLst/>
          </a:prstGeom>
        </p:spPr>
        <p:txBody>
          <a:bodyPr wrap="square">
            <a:spAutoFit/>
          </a:bodyPr>
          <a:lstStyle/>
          <a:p>
            <a:r>
              <a:rPr lang="fr-FR" sz="2000" b="1" dirty="0">
                <a:latin typeface="Arial" panose="020B0604020202020204" pitchFamily="34" charset="0"/>
                <a:cs typeface="Arial" panose="020B0604020202020204" pitchFamily="34" charset="0"/>
              </a:rPr>
              <a:t>1</a:t>
            </a:r>
            <a:r>
              <a:rPr lang="fr-FR" sz="2000" b="1" baseline="30000" dirty="0">
                <a:latin typeface="Arial" panose="020B0604020202020204" pitchFamily="34" charset="0"/>
                <a:cs typeface="Arial" panose="020B0604020202020204" pitchFamily="34" charset="0"/>
              </a:rPr>
              <a:t>ère</a:t>
            </a:r>
            <a:r>
              <a:rPr lang="fr-FR" sz="2000" b="1" dirty="0">
                <a:latin typeface="Arial" panose="020B0604020202020204" pitchFamily="34" charset="0"/>
                <a:cs typeface="Arial" panose="020B0604020202020204" pitchFamily="34" charset="0"/>
              </a:rPr>
              <a:t> partie : </a:t>
            </a:r>
            <a:r>
              <a:rPr lang="fr-FR" sz="2000" dirty="0">
                <a:latin typeface="Arial" panose="020B0604020202020204" pitchFamily="34" charset="0"/>
                <a:cs typeface="Arial" panose="020B0604020202020204" pitchFamily="34" charset="0"/>
              </a:rPr>
              <a:t>Mobilisation des connaissances et traitement de l’information  </a:t>
            </a:r>
            <a:endParaRPr lang="fr-FR" sz="2000" dirty="0"/>
          </a:p>
        </p:txBody>
      </p:sp>
      <p:sp>
        <p:nvSpPr>
          <p:cNvPr id="5" name="Rectangle 4"/>
          <p:cNvSpPr/>
          <p:nvPr/>
        </p:nvSpPr>
        <p:spPr>
          <a:xfrm>
            <a:off x="629722" y="2076635"/>
            <a:ext cx="9126313" cy="400110"/>
          </a:xfrm>
          <a:prstGeom prst="rect">
            <a:avLst/>
          </a:prstGeom>
        </p:spPr>
        <p:txBody>
          <a:bodyPr wrap="square">
            <a:spAutoFit/>
          </a:bodyPr>
          <a:lstStyle/>
          <a:p>
            <a:pPr marL="177800" indent="-177800">
              <a:spcBef>
                <a:spcPts val="300"/>
              </a:spcBef>
              <a:buClr>
                <a:srgbClr val="7030A0"/>
              </a:buClr>
              <a:buFont typeface="Calibri" panose="020F0502020204030204" pitchFamily="34" charset="0"/>
              <a:buChar char="⁞"/>
            </a:pPr>
            <a:r>
              <a:rPr lang="fr-FR" sz="2000" dirty="0">
                <a:latin typeface="Arial" panose="020B0604020202020204" pitchFamily="34" charset="0"/>
                <a:cs typeface="Arial" panose="020B0604020202020204" pitchFamily="34" charset="0"/>
              </a:rPr>
              <a:t>Etude d’un document statistique comportant une ou plusieurs questions</a:t>
            </a:r>
          </a:p>
        </p:txBody>
      </p:sp>
    </p:spTree>
    <p:extLst>
      <p:ext uri="{BB962C8B-B14F-4D97-AF65-F5344CB8AC3E}">
        <p14:creationId xmlns:p14="http://schemas.microsoft.com/office/powerpoint/2010/main" val="6822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DB2A22-C9A5-4B7A-BB49-00E0CC4C071A}"/>
              </a:ext>
            </a:extLst>
          </p:cNvPr>
          <p:cNvSpPr/>
          <p:nvPr>
            <p:custDataLst>
              <p:tags r:id="rId1"/>
            </p:custDataLst>
          </p:nvPr>
        </p:nvSpPr>
        <p:spPr>
          <a:xfrm>
            <a:off x="267092" y="4329010"/>
            <a:ext cx="6818919" cy="2185214"/>
          </a:xfrm>
          <a:prstGeom prst="rect">
            <a:avLst/>
          </a:prstGeom>
          <a:noFill/>
        </p:spPr>
        <p:txBody>
          <a:bodyPr wrap="square">
            <a:spAutoFit/>
          </a:bodyPr>
          <a:lstStyle/>
          <a:p>
            <a:pPr marL="179388" indent="-179388" algn="just">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Les notions </a:t>
            </a:r>
            <a:r>
              <a:rPr lang="fr-FR" b="1" dirty="0">
                <a:latin typeface="Arial" panose="020B0604020202020204" pitchFamily="34" charset="0"/>
                <a:cs typeface="Arial" panose="020B0604020202020204" pitchFamily="34" charset="0"/>
              </a:rPr>
              <a:t>«</a:t>
            </a:r>
            <a:r>
              <a:rPr lang="fr-FR" b="1" i="1" dirty="0">
                <a:latin typeface="Arial" panose="020B0604020202020204" pitchFamily="34" charset="0"/>
                <a:cs typeface="Arial" panose="020B0604020202020204" pitchFamily="34" charset="0"/>
              </a:rPr>
              <a:t> variables lourdes du comportement électoral</a:t>
            </a:r>
            <a:r>
              <a:rPr lang="fr-FR" b="1" dirty="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et </a:t>
            </a:r>
            <a:r>
              <a:rPr lang="fr-FR" b="1" dirty="0">
                <a:latin typeface="Arial" panose="020B0604020202020204" pitchFamily="34" charset="0"/>
                <a:cs typeface="Arial" panose="020B0604020202020204" pitchFamily="34" charset="0"/>
              </a:rPr>
              <a:t>« </a:t>
            </a:r>
            <a:r>
              <a:rPr lang="fr-FR" b="1" i="1" dirty="0">
                <a:latin typeface="Arial" panose="020B0604020202020204" pitchFamily="34" charset="0"/>
                <a:cs typeface="Arial" panose="020B0604020202020204" pitchFamily="34" charset="0"/>
              </a:rPr>
              <a:t>vote sur enjeu</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qui étaient dans la deuxième colonne ne sont pas citées en tant que telles dans le nouveau programme, mais </a:t>
            </a:r>
            <a:r>
              <a:rPr lang="fr-FR" b="1" dirty="0">
                <a:latin typeface="Arial" panose="020B0604020202020204" pitchFamily="34" charset="0"/>
                <a:cs typeface="Arial" panose="020B0604020202020204" pitchFamily="34" charset="0"/>
              </a:rPr>
              <a:t>il y est fait indirectement référence :</a:t>
            </a:r>
          </a:p>
          <a:p>
            <a:pPr marL="742950" lvl="1" indent="-285750" algn="just">
              <a:spcBef>
                <a:spcPts val="400"/>
              </a:spcBef>
              <a:buClr>
                <a:srgbClr val="7030A0"/>
              </a:buClr>
              <a:buFont typeface="Courier New" panose="02070309020205020404" pitchFamily="49" charset="0"/>
              <a:buChar char="o"/>
            </a:pPr>
            <a:r>
              <a:rPr lang="fr-FR" i="1" dirty="0">
                <a:latin typeface="Arial" panose="020B0604020202020204" pitchFamily="34" charset="0"/>
                <a:cs typeface="Arial" panose="020B0604020202020204" pitchFamily="34" charset="0"/>
              </a:rPr>
              <a:t>« expression d’appartenances sociales »</a:t>
            </a:r>
          </a:p>
          <a:p>
            <a:pPr marL="742950" lvl="1" indent="-285750" algn="just">
              <a:spcBef>
                <a:spcPts val="400"/>
              </a:spcBef>
              <a:buClr>
                <a:srgbClr val="7030A0"/>
              </a:buClr>
              <a:buFont typeface="Courier New" panose="02070309020205020404" pitchFamily="49" charset="0"/>
              <a:buChar char="o"/>
            </a:pPr>
            <a:r>
              <a:rPr lang="fr-FR" i="1" dirty="0">
                <a:latin typeface="Arial" panose="020B0604020202020204" pitchFamily="34" charset="0"/>
                <a:cs typeface="Arial" panose="020B0604020202020204" pitchFamily="34" charset="0"/>
              </a:rPr>
              <a:t>« variables  contextuelles »</a:t>
            </a:r>
          </a:p>
          <a:p>
            <a:pPr marL="742950" lvl="1" indent="-285750" algn="just">
              <a:spcBef>
                <a:spcPts val="400"/>
              </a:spcBef>
              <a:buClr>
                <a:srgbClr val="7030A0"/>
              </a:buClr>
              <a:buFont typeface="Courier New" panose="02070309020205020404" pitchFamily="49" charset="0"/>
              <a:buChar char="o"/>
            </a:pPr>
            <a:r>
              <a:rPr lang="fr-FR" i="1" dirty="0">
                <a:latin typeface="Arial" panose="020B0604020202020204" pitchFamily="34" charset="0"/>
                <a:cs typeface="Arial" panose="020B0604020202020204" pitchFamily="34" charset="0"/>
              </a:rPr>
              <a:t>« perception des enjeux de l’élection »</a:t>
            </a:r>
          </a:p>
        </p:txBody>
      </p:sp>
      <p:sp>
        <p:nvSpPr>
          <p:cNvPr id="2" name="Rectangle 1"/>
          <p:cNvSpPr/>
          <p:nvPr/>
        </p:nvSpPr>
        <p:spPr>
          <a:xfrm>
            <a:off x="309452" y="1148422"/>
            <a:ext cx="6650644" cy="400110"/>
          </a:xfrm>
          <a:prstGeom prst="rect">
            <a:avLst/>
          </a:prstGeom>
        </p:spPr>
        <p:txBody>
          <a:bodyPr wrap="square">
            <a:spAutoFit/>
          </a:bodyPr>
          <a:lstStyle/>
          <a:p>
            <a:pPr defTabSz="614363">
              <a:spcBef>
                <a:spcPts val="600"/>
              </a:spcBef>
            </a:pPr>
            <a:r>
              <a:rPr lang="fr-FR" sz="2000" b="1" dirty="0">
                <a:solidFill>
                  <a:srgbClr val="7030A0"/>
                </a:solidFill>
                <a:latin typeface="Arial" panose="020B0604020202020204" pitchFamily="34" charset="0"/>
                <a:cs typeface="Arial" panose="020B0604020202020204" pitchFamily="34" charset="0"/>
              </a:rPr>
              <a:t>Les liens avec l’actuel programme de SSP</a:t>
            </a:r>
          </a:p>
        </p:txBody>
      </p:sp>
      <p:sp>
        <p:nvSpPr>
          <p:cNvPr id="10" name="Rectangle 9">
            <a:extLst>
              <a:ext uri="{FF2B5EF4-FFF2-40B4-BE49-F238E27FC236}">
                <a16:creationId xmlns:a16="http://schemas.microsoft.com/office/drawing/2014/main" id="{76851272-9B66-47F3-BAE5-E2FEA3E59654}"/>
              </a:ext>
            </a:extLst>
          </p:cNvPr>
          <p:cNvSpPr/>
          <p:nvPr>
            <p:custDataLst>
              <p:tags r:id="rId2"/>
            </p:custDataLst>
          </p:nvPr>
        </p:nvSpPr>
        <p:spPr>
          <a:xfrm>
            <a:off x="-5570" y="218276"/>
            <a:ext cx="7091581" cy="830997"/>
          </a:xfrm>
          <a:prstGeom prst="rect">
            <a:avLst/>
          </a:prstGeom>
        </p:spPr>
        <p:txBody>
          <a:bodyPr wrap="square">
            <a:spAutoFit/>
          </a:bodyPr>
          <a:lstStyle/>
          <a:p>
            <a:pPr algn="ctr"/>
            <a:r>
              <a:rPr lang="fr-FR" sz="2400" b="1" dirty="0">
                <a:solidFill>
                  <a:schemeClr val="tx2"/>
                </a:solidFill>
                <a:latin typeface="Arial" panose="020B0604020202020204" pitchFamily="34" charset="0"/>
                <a:cs typeface="Arial" panose="020B0604020202020204" pitchFamily="34" charset="0"/>
              </a:rPr>
              <a:t>Thème 10.</a:t>
            </a:r>
          </a:p>
          <a:p>
            <a:pPr algn="ctr"/>
            <a:r>
              <a:rPr lang="fr-FR" sz="2400" b="1" dirty="0">
                <a:solidFill>
                  <a:schemeClr val="tx2"/>
                </a:solidFill>
                <a:latin typeface="Arial" panose="020B0604020202020204" pitchFamily="34" charset="0"/>
                <a:cs typeface="Arial" panose="020B0604020202020204" pitchFamily="34" charset="0"/>
              </a:rPr>
              <a:t>Voter : une affaire individuelle ou collective ?</a:t>
            </a:r>
          </a:p>
        </p:txBody>
      </p:sp>
      <p:graphicFrame>
        <p:nvGraphicFramePr>
          <p:cNvPr id="3" name="Tableau 2"/>
          <p:cNvGraphicFramePr>
            <a:graphicFrameLocks noGrp="1"/>
          </p:cNvGraphicFramePr>
          <p:nvPr>
            <p:extLst>
              <p:ext uri="{D42A27DB-BD31-4B8C-83A1-F6EECF244321}">
                <p14:modId xmlns:p14="http://schemas.microsoft.com/office/powerpoint/2010/main" val="2637364320"/>
              </p:ext>
            </p:extLst>
          </p:nvPr>
        </p:nvGraphicFramePr>
        <p:xfrm>
          <a:off x="7284511" y="1597863"/>
          <a:ext cx="4795627" cy="5212080"/>
        </p:xfrm>
        <a:graphic>
          <a:graphicData uri="http://schemas.openxmlformats.org/drawingml/2006/table">
            <a:tbl>
              <a:tblPr firstRow="1" bandRow="1">
                <a:tableStyleId>{21E4AEA4-8DFA-4A89-87EB-49C32662AFE0}</a:tableStyleId>
              </a:tblPr>
              <a:tblGrid>
                <a:gridCol w="1511519">
                  <a:extLst>
                    <a:ext uri="{9D8B030D-6E8A-4147-A177-3AD203B41FA5}">
                      <a16:colId xmlns:a16="http://schemas.microsoft.com/office/drawing/2014/main" val="20000"/>
                    </a:ext>
                  </a:extLst>
                </a:gridCol>
                <a:gridCol w="3284108">
                  <a:extLst>
                    <a:ext uri="{9D8B030D-6E8A-4147-A177-3AD203B41FA5}">
                      <a16:colId xmlns:a16="http://schemas.microsoft.com/office/drawing/2014/main" val="20001"/>
                    </a:ext>
                  </a:extLst>
                </a:gridCol>
              </a:tblGrid>
              <a:tr h="301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i="0" u="none" strike="noStrike" kern="1200" baseline="0" dirty="0">
                          <a:solidFill>
                            <a:schemeClr val="lt1"/>
                          </a:solidFill>
                          <a:latin typeface="Arial" panose="020B0604020202020204" pitchFamily="34" charset="0"/>
                          <a:ea typeface="+mn-ea"/>
                          <a:cs typeface="Arial" panose="020B0604020202020204" pitchFamily="34" charset="0"/>
                        </a:rPr>
                        <a:t>Notions </a:t>
                      </a:r>
                    </a:p>
                  </a:txBody>
                  <a:tcPr anchor="ctr">
                    <a:solidFill>
                      <a:srgbClr val="AE78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i="0" u="none" strike="noStrike" kern="1200" baseline="0" dirty="0">
                          <a:solidFill>
                            <a:schemeClr val="lt1"/>
                          </a:solidFill>
                          <a:latin typeface="Arial" panose="020B0604020202020204" pitchFamily="34" charset="0"/>
                          <a:ea typeface="+mn-ea"/>
                          <a:cs typeface="Arial" panose="020B0604020202020204" pitchFamily="34" charset="0"/>
                        </a:rPr>
                        <a:t>Indications complémentaires</a:t>
                      </a:r>
                    </a:p>
                  </a:txBody>
                  <a:tcPr anchor="ctr">
                    <a:solidFill>
                      <a:srgbClr val="AE78D6"/>
                    </a:solidFill>
                  </a:tcPr>
                </a:tc>
                <a:extLst>
                  <a:ext uri="{0D108BD9-81ED-4DB2-BD59-A6C34878D82A}">
                    <a16:rowId xmlns:a16="http://schemas.microsoft.com/office/drawing/2014/main" val="10000"/>
                  </a:ext>
                </a:extLst>
              </a:tr>
              <a:tr h="370840">
                <a:tc>
                  <a:txBody>
                    <a:bodyPr/>
                    <a:lstStyle/>
                    <a:p>
                      <a:pPr marL="88900" marR="0" lvl="0" indent="-88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fr-FR" sz="1500" b="0" i="0" u="none" strike="noStrike" kern="1200" baseline="0" dirty="0">
                          <a:solidFill>
                            <a:schemeClr val="dk1"/>
                          </a:solidFill>
                          <a:latin typeface="Arial" panose="020B0604020202020204" pitchFamily="34" charset="0"/>
                          <a:ea typeface="+mn-ea"/>
                          <a:cs typeface="Arial" panose="020B0604020202020204" pitchFamily="34" charset="0"/>
                        </a:rPr>
                        <a:t>Participation et abstention électorale, </a:t>
                      </a:r>
                    </a:p>
                    <a:p>
                      <a:pPr marL="88900" marR="0" lvl="0" indent="-88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fr-FR" sz="1500" b="0" i="0" u="none" strike="noStrike" kern="1200" baseline="0" dirty="0">
                          <a:solidFill>
                            <a:schemeClr val="dk1"/>
                          </a:solidFill>
                          <a:latin typeface="Arial" panose="020B0604020202020204" pitchFamily="34" charset="0"/>
                          <a:ea typeface="+mn-ea"/>
                          <a:cs typeface="Arial" panose="020B0604020202020204" pitchFamily="34" charset="0"/>
                        </a:rPr>
                        <a:t>variables lourdes du comportement électoral, </a:t>
                      </a:r>
                    </a:p>
                    <a:p>
                      <a:pPr marL="88900" marR="0" lvl="0" indent="-88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fr-FR" sz="1500" b="0" i="0" u="none" strike="noStrike" kern="1200" baseline="0" dirty="0">
                          <a:solidFill>
                            <a:schemeClr val="dk1"/>
                          </a:solidFill>
                          <a:latin typeface="Arial" panose="020B0604020202020204" pitchFamily="34" charset="0"/>
                          <a:ea typeface="+mn-ea"/>
                          <a:cs typeface="Arial" panose="020B0604020202020204" pitchFamily="34" charset="0"/>
                        </a:rPr>
                        <a:t>vote sur enjeu. </a:t>
                      </a:r>
                    </a:p>
                  </a:txBody>
                  <a:tcPr anchor="ctr">
                    <a:solidFill>
                      <a:srgbClr val="EDE2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0" i="0" u="none" strike="noStrike" kern="1200" baseline="0" dirty="0">
                          <a:solidFill>
                            <a:schemeClr val="dk1"/>
                          </a:solidFill>
                          <a:latin typeface="Arial" panose="020B0604020202020204" pitchFamily="34" charset="0"/>
                          <a:ea typeface="+mn-ea"/>
                          <a:cs typeface="Arial" panose="020B0604020202020204" pitchFamily="34" charset="0"/>
                        </a:rPr>
                        <a:t>On analysera l'évolution des taux d'inscription sur les listes électorales, des taux de participation et/ou d'abstention et leurs déterminants sociaux et politiques. Les principaux résultats de la sociologie de l'orientation électorale seront présentés (poids de la variable religieuse, vote de classe, etc.). L'évocation de l'émergence d'un vote sur enjeu, influencé par les conjonctures politiques (campagnes électorales notamment), permettra de prendre la mesure de la volatilité électorale. La question de l'articulation entre médias, communication et vie politique sera également abordée afin de comprendre son éventuel impact sur les attitudes politiques (pratiques et opinions).  </a:t>
                      </a:r>
                    </a:p>
                  </a:txBody>
                  <a:tcPr>
                    <a:solidFill>
                      <a:srgbClr val="EDE2F6"/>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7284511" y="1222387"/>
            <a:ext cx="4764184" cy="323165"/>
          </a:xfrm>
          <a:prstGeom prst="rect">
            <a:avLst/>
          </a:prstGeom>
        </p:spPr>
        <p:txBody>
          <a:bodyPr wrap="square">
            <a:spAutoFit/>
          </a:bodyPr>
          <a:lstStyle/>
          <a:p>
            <a:pPr lvl="0">
              <a:defRPr/>
            </a:pPr>
            <a:r>
              <a:rPr lang="fr-FR" sz="1500" i="1" dirty="0">
                <a:solidFill>
                  <a:schemeClr val="dk1"/>
                </a:solidFill>
                <a:latin typeface="Arial" panose="020B0604020202020204" pitchFamily="34" charset="0"/>
                <a:cs typeface="Arial" panose="020B0604020202020204" pitchFamily="34" charset="0"/>
              </a:rPr>
              <a:t>2.3. Comment expliquer le comportement électoral ? </a:t>
            </a:r>
          </a:p>
        </p:txBody>
      </p:sp>
      <p:sp>
        <p:nvSpPr>
          <p:cNvPr id="11" name="Rectangle 10"/>
          <p:cNvSpPr/>
          <p:nvPr/>
        </p:nvSpPr>
        <p:spPr>
          <a:xfrm>
            <a:off x="7284511" y="313438"/>
            <a:ext cx="4785363" cy="830997"/>
          </a:xfrm>
          <a:prstGeom prst="rect">
            <a:avLst/>
          </a:prstGeom>
          <a:solidFill>
            <a:srgbClr val="EDE2F6"/>
          </a:solidFill>
        </p:spPr>
        <p:txBody>
          <a:bodyPr wrap="square">
            <a:spAutoFit/>
          </a:bodyPr>
          <a:lstStyle/>
          <a:p>
            <a:pPr marL="179388" indent="-179388" algn="just">
              <a:spcBef>
                <a:spcPts val="1200"/>
              </a:spcBef>
              <a:buClr>
                <a:srgbClr val="7030A0"/>
              </a:buClr>
              <a:buFont typeface="Arial" panose="020B0604020202020204" pitchFamily="34" charset="0"/>
              <a:buChar char="•"/>
            </a:pPr>
            <a:r>
              <a:rPr lang="fr-FR" sz="1600" i="1" dirty="0">
                <a:latin typeface="Arial" panose="020B0604020202020204" pitchFamily="34" charset="0"/>
                <a:cs typeface="Arial" panose="020B0604020202020204" pitchFamily="34" charset="0"/>
              </a:rPr>
              <a:t>Être capable d’interpréter des taux d’inscription sur les listes électorales,  des taux de participation et d’abstention aux élections.</a:t>
            </a:r>
          </a:p>
        </p:txBody>
      </p:sp>
      <p:sp>
        <p:nvSpPr>
          <p:cNvPr id="16" name="ZoneTexte 15"/>
          <p:cNvSpPr txBox="1"/>
          <p:nvPr/>
        </p:nvSpPr>
        <p:spPr>
          <a:xfrm>
            <a:off x="8792237" y="1941987"/>
            <a:ext cx="3256457" cy="936000"/>
          </a:xfrm>
          <a:prstGeom prst="rect">
            <a:avLst/>
          </a:prstGeom>
          <a:noFill/>
          <a:ln w="28575">
            <a:solidFill>
              <a:srgbClr val="C00000"/>
            </a:solidFill>
          </a:ln>
        </p:spPr>
        <p:txBody>
          <a:bodyPr wrap="square" rtlCol="0">
            <a:spAutoFit/>
          </a:bodyPr>
          <a:lstStyle/>
          <a:p>
            <a:endParaRPr lang="fr-FR" dirty="0"/>
          </a:p>
        </p:txBody>
      </p:sp>
      <p:cxnSp>
        <p:nvCxnSpPr>
          <p:cNvPr id="18" name="Connecteur droit avec flèche 17"/>
          <p:cNvCxnSpPr>
            <a:stCxn id="11" idx="2"/>
          </p:cNvCxnSpPr>
          <p:nvPr/>
        </p:nvCxnSpPr>
        <p:spPr>
          <a:xfrm>
            <a:off x="9677193" y="1144435"/>
            <a:ext cx="743272" cy="79755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84789" y="1746829"/>
            <a:ext cx="6801222" cy="1200329"/>
          </a:xfrm>
          <a:prstGeom prst="rect">
            <a:avLst/>
          </a:prstGeom>
        </p:spPr>
        <p:txBody>
          <a:bodyPr wrap="square">
            <a:spAutoFit/>
          </a:bodyPr>
          <a:lstStyle/>
          <a:p>
            <a:pPr marL="179388" indent="-179388" algn="just">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Le programme de SSP, dans le chapitre 2.3 </a:t>
            </a:r>
            <a:r>
              <a:rPr lang="fr-FR" i="1" dirty="0">
                <a:latin typeface="Arial" panose="020B0604020202020204" pitchFamily="34" charset="0"/>
                <a:cs typeface="Arial" panose="020B0604020202020204" pitchFamily="34" charset="0"/>
              </a:rPr>
              <a:t>Comment expliquer le comportement  électoral ?</a:t>
            </a:r>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aborde une partie des problématiques et des notions relatives à ce chapitre, même si la question principale choisie n’est pas la même.</a:t>
            </a:r>
          </a:p>
        </p:txBody>
      </p:sp>
      <p:sp>
        <p:nvSpPr>
          <p:cNvPr id="6" name="Rectangle 5"/>
          <p:cNvSpPr/>
          <p:nvPr/>
        </p:nvSpPr>
        <p:spPr>
          <a:xfrm>
            <a:off x="284789" y="3038106"/>
            <a:ext cx="6801222" cy="1200329"/>
          </a:xfrm>
          <a:prstGeom prst="rect">
            <a:avLst/>
          </a:prstGeom>
        </p:spPr>
        <p:txBody>
          <a:bodyPr wrap="square">
            <a:spAutoFit/>
          </a:bodyPr>
          <a:lstStyle/>
          <a:p>
            <a:pPr marL="179388" indent="-179388" algn="just">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En particulier, </a:t>
            </a:r>
            <a:r>
              <a:rPr lang="fr-FR" b="1" dirty="0">
                <a:latin typeface="Arial" panose="020B0604020202020204" pitchFamily="34" charset="0"/>
                <a:cs typeface="Arial" panose="020B0604020202020204" pitchFamily="34" charset="0"/>
              </a:rPr>
              <a:t>le premier item du nouveau programme </a:t>
            </a:r>
            <a:r>
              <a:rPr lang="fr-FR" dirty="0">
                <a:latin typeface="Arial" panose="020B0604020202020204" pitchFamily="34" charset="0"/>
                <a:cs typeface="Arial" panose="020B0604020202020204" pitchFamily="34" charset="0"/>
              </a:rPr>
              <a:t>reprend assez largement le début des IC, autour </a:t>
            </a:r>
            <a:r>
              <a:rPr lang="fr-FR" b="1" dirty="0">
                <a:latin typeface="Arial" panose="020B0604020202020204" pitchFamily="34" charset="0"/>
                <a:cs typeface="Arial" panose="020B0604020202020204" pitchFamily="34" charset="0"/>
              </a:rPr>
              <a:t>des taux d’inscription sur les listes électorales, les taux de participation et/ou d’abstention.</a:t>
            </a:r>
          </a:p>
        </p:txBody>
      </p:sp>
      <p:sp>
        <p:nvSpPr>
          <p:cNvPr id="13" name="ZoneTexte 12"/>
          <p:cNvSpPr txBox="1"/>
          <p:nvPr/>
        </p:nvSpPr>
        <p:spPr>
          <a:xfrm>
            <a:off x="7316013" y="3961965"/>
            <a:ext cx="1476000" cy="1692000"/>
          </a:xfrm>
          <a:prstGeom prst="rect">
            <a:avLst/>
          </a:prstGeom>
          <a:noFill/>
          <a:ln w="28575">
            <a:solidFill>
              <a:srgbClr val="C00000"/>
            </a:solidFill>
          </a:ln>
        </p:spPr>
        <p:txBody>
          <a:bodyPr wrap="square" rtlCol="0">
            <a:spAutoFit/>
          </a:bodyPr>
          <a:lstStyle/>
          <a:p>
            <a:endParaRPr lang="fr-FR" dirty="0"/>
          </a:p>
        </p:txBody>
      </p:sp>
    </p:spTree>
    <p:extLst>
      <p:ext uri="{BB962C8B-B14F-4D97-AF65-F5344CB8AC3E}">
        <p14:creationId xmlns:p14="http://schemas.microsoft.com/office/powerpoint/2010/main" val="293979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 grpId="0"/>
      <p:bldP spid="11" grpId="0" animBg="1"/>
      <p:bldP spid="16" grpId="0" animBg="1"/>
      <p:bldP spid="5" grpId="0"/>
      <p:bldP spid="6"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DB2A22-C9A5-4B7A-BB49-00E0CC4C071A}"/>
              </a:ext>
            </a:extLst>
          </p:cNvPr>
          <p:cNvSpPr/>
          <p:nvPr>
            <p:custDataLst>
              <p:tags r:id="rId1"/>
            </p:custDataLst>
          </p:nvPr>
        </p:nvSpPr>
        <p:spPr>
          <a:xfrm>
            <a:off x="0" y="1785117"/>
            <a:ext cx="7200080" cy="4170372"/>
          </a:xfrm>
          <a:prstGeom prst="rect">
            <a:avLst/>
          </a:prstGeom>
          <a:noFill/>
        </p:spPr>
        <p:txBody>
          <a:bodyPr wrap="square">
            <a:spAutoFit/>
          </a:bodyPr>
          <a:lstStyle/>
          <a:p>
            <a:pPr marL="268288" algn="just">
              <a:spcBef>
                <a:spcPts val="600"/>
              </a:spcBef>
              <a:buClr>
                <a:srgbClr val="7030A0"/>
              </a:buClr>
            </a:pPr>
            <a:r>
              <a:rPr lang="fr-FR" sz="2000" b="1" u="sng" dirty="0">
                <a:solidFill>
                  <a:schemeClr val="tx2"/>
                </a:solidFill>
                <a:latin typeface="Arial" panose="020B0604020202020204" pitchFamily="34" charset="0"/>
                <a:cs typeface="Arial" panose="020B0604020202020204" pitchFamily="34" charset="0"/>
              </a:rPr>
              <a:t>Les objectifs d’apprentissage :</a:t>
            </a:r>
          </a:p>
          <a:p>
            <a:pPr marL="358775" indent="-179388" algn="just">
              <a:spcBef>
                <a:spcPts val="1800"/>
              </a:spcBef>
              <a:buClr>
                <a:srgbClr val="7030A0"/>
              </a:buClr>
              <a:buFont typeface="Arial" panose="020B0604020202020204" pitchFamily="34" charset="0"/>
              <a:buChar char="•"/>
            </a:pPr>
            <a:r>
              <a:rPr lang="fr-FR" sz="2000" i="1" dirty="0">
                <a:latin typeface="Arial" panose="020B0604020202020204" pitchFamily="34" charset="0"/>
                <a:cs typeface="Arial" panose="020B0604020202020204" pitchFamily="34" charset="0"/>
              </a:rPr>
              <a:t>Connaître les principales spécificités du </a:t>
            </a:r>
            <a:r>
              <a:rPr lang="fr-FR" sz="2000" i="1" u="sng" dirty="0">
                <a:latin typeface="Arial" panose="020B0604020202020204" pitchFamily="34" charset="0"/>
                <a:cs typeface="Arial" panose="020B0604020202020204" pitchFamily="34" charset="0"/>
              </a:rPr>
              <a:t>pouvoir politique.</a:t>
            </a:r>
          </a:p>
          <a:p>
            <a:pPr marL="358775" indent="-179388" algn="just">
              <a:spcBef>
                <a:spcPts val="1200"/>
              </a:spcBef>
              <a:buClr>
                <a:srgbClr val="7030A0"/>
              </a:buClr>
              <a:buFont typeface="Arial" panose="020B0604020202020204" pitchFamily="34" charset="0"/>
              <a:buChar char="•"/>
            </a:pPr>
            <a:r>
              <a:rPr lang="fr-FR" sz="2000" i="1" dirty="0">
                <a:latin typeface="Arial" panose="020B0604020202020204" pitchFamily="34" charset="0"/>
                <a:cs typeface="Arial" panose="020B0604020202020204" pitchFamily="34" charset="0"/>
              </a:rPr>
              <a:t>Connaître les principales </a:t>
            </a:r>
            <a:r>
              <a:rPr lang="fr-FR" sz="2000" i="1" u="sng" dirty="0">
                <a:latin typeface="Arial" panose="020B0604020202020204" pitchFamily="34" charset="0"/>
                <a:cs typeface="Arial" panose="020B0604020202020204" pitchFamily="34" charset="0"/>
              </a:rPr>
              <a:t>institutions politiques </a:t>
            </a:r>
            <a:r>
              <a:rPr lang="fr-FR" sz="2000" i="1" dirty="0">
                <a:latin typeface="Arial" panose="020B0604020202020204" pitchFamily="34" charset="0"/>
                <a:cs typeface="Arial" panose="020B0604020202020204" pitchFamily="34" charset="0"/>
              </a:rPr>
              <a:t>(rôle et composition) de la cinquième République et le principe de la </a:t>
            </a:r>
            <a:r>
              <a:rPr lang="fr-FR" sz="2000" i="1" u="sng" dirty="0">
                <a:latin typeface="Arial" panose="020B0604020202020204" pitchFamily="34" charset="0"/>
                <a:cs typeface="Arial" panose="020B0604020202020204" pitchFamily="34" charset="0"/>
              </a:rPr>
              <a:t>séparation des pouvoirs </a:t>
            </a:r>
            <a:r>
              <a:rPr lang="fr-FR" sz="2000" i="1" dirty="0">
                <a:latin typeface="Arial" panose="020B0604020202020204" pitchFamily="34" charset="0"/>
                <a:cs typeface="Arial" panose="020B0604020202020204" pitchFamily="34" charset="0"/>
              </a:rPr>
              <a:t>(exécutif, législatif, judiciaire).</a:t>
            </a:r>
          </a:p>
          <a:p>
            <a:pPr marL="358775" indent="-179388" algn="just">
              <a:spcBef>
                <a:spcPts val="1200"/>
              </a:spcBef>
              <a:buClr>
                <a:srgbClr val="7030A0"/>
              </a:buClr>
              <a:buFont typeface="Arial" panose="020B0604020202020204" pitchFamily="34" charset="0"/>
              <a:buChar char="•"/>
            </a:pPr>
            <a:r>
              <a:rPr lang="fr-FR" sz="2000" i="1" dirty="0">
                <a:latin typeface="Arial" panose="020B0604020202020204" pitchFamily="34" charset="0"/>
                <a:cs typeface="Arial" panose="020B0604020202020204" pitchFamily="34" charset="0"/>
              </a:rPr>
              <a:t>Comprendre comment les </a:t>
            </a:r>
            <a:r>
              <a:rPr lang="fr-FR" sz="2000" i="1" u="sng" dirty="0">
                <a:latin typeface="Arial" panose="020B0604020202020204" pitchFamily="34" charset="0"/>
                <a:cs typeface="Arial" panose="020B0604020202020204" pitchFamily="34" charset="0"/>
              </a:rPr>
              <a:t>modes de scrutin </a:t>
            </a:r>
            <a:r>
              <a:rPr lang="fr-FR" sz="2000" i="1" dirty="0">
                <a:latin typeface="Arial" panose="020B0604020202020204" pitchFamily="34" charset="0"/>
                <a:cs typeface="Arial" panose="020B0604020202020204" pitchFamily="34" charset="0"/>
              </a:rPr>
              <a:t>(proportionnel, majoritaire) déterminent la représentation politique et structurent la vie politique.</a:t>
            </a:r>
          </a:p>
          <a:p>
            <a:pPr marL="358775" indent="-179388" algn="just">
              <a:spcBef>
                <a:spcPts val="1200"/>
              </a:spcBef>
              <a:buClr>
                <a:srgbClr val="7030A0"/>
              </a:buClr>
              <a:buFont typeface="Arial" panose="020B0604020202020204" pitchFamily="34" charset="0"/>
              <a:buChar char="•"/>
            </a:pPr>
            <a:r>
              <a:rPr lang="fr-FR" sz="2000" i="1" dirty="0">
                <a:latin typeface="Arial" panose="020B0604020202020204" pitchFamily="34" charset="0"/>
                <a:cs typeface="Arial" panose="020B0604020202020204" pitchFamily="34" charset="0"/>
              </a:rPr>
              <a:t>Comprendre que la vie politique repose sur la contribution de </a:t>
            </a:r>
            <a:r>
              <a:rPr lang="fr-FR" sz="2000" i="1" u="sng" dirty="0">
                <a:latin typeface="Arial" panose="020B0604020202020204" pitchFamily="34" charset="0"/>
                <a:cs typeface="Arial" panose="020B0604020202020204" pitchFamily="34" charset="0"/>
              </a:rPr>
              <a:t>différents acteurs</a:t>
            </a:r>
            <a:r>
              <a:rPr lang="fr-FR" sz="2000" i="1" dirty="0">
                <a:latin typeface="Arial" panose="020B0604020202020204" pitchFamily="34" charset="0"/>
                <a:cs typeface="Arial" panose="020B0604020202020204" pitchFamily="34" charset="0"/>
              </a:rPr>
              <a:t> (partis politiques, société civile organisée, médias).</a:t>
            </a:r>
          </a:p>
        </p:txBody>
      </p:sp>
      <p:sp>
        <p:nvSpPr>
          <p:cNvPr id="5" name="ZoneTexte 10">
            <a:extLst>
              <a:ext uri="{FF2B5EF4-FFF2-40B4-BE49-F238E27FC236}">
                <a16:creationId xmlns:a16="http://schemas.microsoft.com/office/drawing/2014/main" id="{3151EF08-0E8F-4168-92D0-374BFD9C2E54}"/>
              </a:ext>
            </a:extLst>
          </p:cNvPr>
          <p:cNvSpPr txBox="1"/>
          <p:nvPr/>
        </p:nvSpPr>
        <p:spPr>
          <a:xfrm>
            <a:off x="7446015" y="1785117"/>
            <a:ext cx="4500049" cy="4585871"/>
          </a:xfrm>
          <a:prstGeom prst="rect">
            <a:avLst/>
          </a:prstGeom>
          <a:solidFill>
            <a:srgbClr val="EDE2F6"/>
          </a:solidFill>
          <a:ln>
            <a:solidFill>
              <a:schemeClr val="bg1">
                <a:lumMod val="65000"/>
              </a:schemeClr>
            </a:solidFill>
            <a:prstDash val="sysDot"/>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pPr>
            <a:r>
              <a:rPr lang="fr-FR" dirty="0">
                <a:latin typeface="Arial" panose="020B0604020202020204" pitchFamily="34" charset="0"/>
                <a:cs typeface="Arial" panose="020B0604020202020204" pitchFamily="34" charset="0"/>
              </a:rPr>
              <a:t>Les programmes de seconde et de première  ne se recoupent pas. </a:t>
            </a:r>
          </a:p>
          <a:p>
            <a:pPr marL="285750" indent="-196850" algn="just">
              <a:spcBef>
                <a:spcPts val="1200"/>
              </a:spcBef>
              <a:buFont typeface="Courier New" panose="02070309020205020404" pitchFamily="49" charset="0"/>
              <a:buChar char="o"/>
            </a:pPr>
            <a:r>
              <a:rPr lang="fr-FR" dirty="0">
                <a:latin typeface="Arial" panose="020B0604020202020204" pitchFamily="34" charset="0"/>
                <a:cs typeface="Arial" panose="020B0604020202020204" pitchFamily="34" charset="0"/>
              </a:rPr>
              <a:t>Le programme de seconde est une approche plus </a:t>
            </a:r>
            <a:r>
              <a:rPr lang="fr-FR" u="sng" dirty="0">
                <a:latin typeface="Arial" panose="020B0604020202020204" pitchFamily="34" charset="0"/>
                <a:cs typeface="Arial" panose="020B0604020202020204" pitchFamily="34" charset="0"/>
              </a:rPr>
              <a:t>institutionnelle et descriptive</a:t>
            </a:r>
            <a:r>
              <a:rPr lang="fr-FR" dirty="0">
                <a:latin typeface="Arial" panose="020B0604020202020204" pitchFamily="34" charset="0"/>
                <a:cs typeface="Arial" panose="020B0604020202020204" pitchFamily="34" charset="0"/>
              </a:rPr>
              <a:t>. </a:t>
            </a:r>
          </a:p>
          <a:p>
            <a:pPr marL="285750" indent="-196850" algn="just">
              <a:spcBef>
                <a:spcPts val="1200"/>
              </a:spcBef>
              <a:buFont typeface="Courier New" panose="02070309020205020404" pitchFamily="49" charset="0"/>
              <a:buChar char="o"/>
            </a:pPr>
            <a:r>
              <a:rPr lang="fr-FR" dirty="0">
                <a:latin typeface="Arial" panose="020B0604020202020204" pitchFamily="34" charset="0"/>
                <a:cs typeface="Arial" panose="020B0604020202020204" pitchFamily="34" charset="0"/>
              </a:rPr>
              <a:t>Le programme de première est une approche </a:t>
            </a:r>
            <a:r>
              <a:rPr lang="fr-FR" u="sng" dirty="0">
                <a:latin typeface="Arial" panose="020B0604020202020204" pitchFamily="34" charset="0"/>
                <a:cs typeface="Arial" panose="020B0604020202020204" pitchFamily="34" charset="0"/>
              </a:rPr>
              <a:t>plus sociologique.</a:t>
            </a:r>
            <a:r>
              <a:rPr lang="fr-FR" dirty="0">
                <a:latin typeface="Arial" panose="020B0604020202020204" pitchFamily="34" charset="0"/>
                <a:cs typeface="Arial" panose="020B0604020202020204" pitchFamily="34" charset="0"/>
              </a:rPr>
              <a:t> </a:t>
            </a:r>
          </a:p>
          <a:p>
            <a:pPr algn="just">
              <a:spcBef>
                <a:spcPts val="1200"/>
              </a:spcBef>
            </a:pPr>
            <a:r>
              <a:rPr lang="fr-FR" dirty="0">
                <a:latin typeface="Arial" panose="020B0604020202020204" pitchFamily="34" charset="0"/>
                <a:cs typeface="Arial" panose="020B0604020202020204" pitchFamily="34" charset="0"/>
              </a:rPr>
              <a:t>Ainsi le </a:t>
            </a:r>
            <a:r>
              <a:rPr lang="fr-FR" u="sng" dirty="0">
                <a:latin typeface="Arial" panose="020B0604020202020204" pitchFamily="34" charset="0"/>
                <a:cs typeface="Arial" panose="020B0604020202020204" pitchFamily="34" charset="0"/>
              </a:rPr>
              <a:t>vote</a:t>
            </a:r>
            <a:r>
              <a:rPr lang="fr-FR" dirty="0">
                <a:latin typeface="Arial" panose="020B0604020202020204" pitchFamily="34" charset="0"/>
                <a:cs typeface="Arial" panose="020B0604020202020204" pitchFamily="34" charset="0"/>
              </a:rPr>
              <a:t> apparaît dans le programme de seconde à travers </a:t>
            </a:r>
            <a:r>
              <a:rPr lang="fr-FR" u="sng" dirty="0">
                <a:latin typeface="Arial" panose="020B0604020202020204" pitchFamily="34" charset="0"/>
                <a:cs typeface="Arial" panose="020B0604020202020204" pitchFamily="34" charset="0"/>
              </a:rPr>
              <a:t>les effets des modes de scrutin</a:t>
            </a:r>
            <a:r>
              <a:rPr lang="fr-FR" dirty="0">
                <a:latin typeface="Arial" panose="020B0604020202020204" pitchFamily="34" charset="0"/>
                <a:cs typeface="Arial" panose="020B0604020202020204" pitchFamily="34" charset="0"/>
              </a:rPr>
              <a:t> proportionnel et majoritaire.</a:t>
            </a:r>
          </a:p>
          <a:p>
            <a:pPr algn="just">
              <a:spcBef>
                <a:spcPts val="1200"/>
              </a:spcBef>
            </a:pPr>
            <a:r>
              <a:rPr lang="fr-FR" dirty="0">
                <a:latin typeface="Arial" panose="020B0604020202020204" pitchFamily="34" charset="0"/>
                <a:cs typeface="Arial" panose="020B0604020202020204" pitchFamily="34" charset="0"/>
              </a:rPr>
              <a:t>Dans le programme de première, il apparaît à travers </a:t>
            </a:r>
            <a:r>
              <a:rPr lang="fr-FR" u="sng" dirty="0">
                <a:latin typeface="Arial" panose="020B0604020202020204" pitchFamily="34" charset="0"/>
                <a:cs typeface="Arial" panose="020B0604020202020204" pitchFamily="34" charset="0"/>
              </a:rPr>
              <a:t>la sociologie de l’électorat et les comportements de l’électeur</a:t>
            </a:r>
            <a:r>
              <a:rPr lang="fr-FR" dirty="0">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9B97DC83-4F03-4C6E-AE4B-5A54A1072524}"/>
              </a:ext>
            </a:extLst>
          </p:cNvPr>
          <p:cNvSpPr/>
          <p:nvPr>
            <p:custDataLst>
              <p:tags r:id="rId2"/>
            </p:custDataLst>
          </p:nvPr>
        </p:nvSpPr>
        <p:spPr>
          <a:xfrm>
            <a:off x="335936" y="458967"/>
            <a:ext cx="8939632" cy="784830"/>
          </a:xfrm>
          <a:prstGeom prst="rect">
            <a:avLst/>
          </a:prstGeom>
          <a:noFill/>
        </p:spPr>
        <p:txBody>
          <a:bodyPr wrap="square">
            <a:spAutoFit/>
          </a:bodyPr>
          <a:lstStyle/>
          <a:p>
            <a:pPr defTabSz="614363">
              <a:spcBef>
                <a:spcPts val="600"/>
              </a:spcBef>
            </a:pPr>
            <a:r>
              <a:rPr lang="fr-FR" sz="2000" b="1" dirty="0">
                <a:solidFill>
                  <a:srgbClr val="7030A0"/>
                </a:solidFill>
                <a:latin typeface="Arial" panose="020B0604020202020204" pitchFamily="34" charset="0"/>
                <a:cs typeface="Arial" panose="020B0604020202020204" pitchFamily="34" charset="0"/>
              </a:rPr>
              <a:t>Les liens avec le nouveau programme de seconde :</a:t>
            </a:r>
          </a:p>
          <a:p>
            <a:pPr defTabSz="614363">
              <a:spcBef>
                <a:spcPts val="600"/>
              </a:spcBef>
            </a:pPr>
            <a:r>
              <a:rPr lang="fr-FR" sz="2000" i="1" dirty="0">
                <a:solidFill>
                  <a:srgbClr val="7030A0"/>
                </a:solidFill>
                <a:latin typeface="Arial" panose="020B0604020202020204" pitchFamily="34" charset="0"/>
                <a:cs typeface="Arial" panose="020B0604020202020204" pitchFamily="34" charset="0"/>
              </a:rPr>
              <a:t>Thème : Comment s’organise la vie politique ?</a:t>
            </a:r>
          </a:p>
        </p:txBody>
      </p:sp>
    </p:spTree>
    <p:extLst>
      <p:ext uri="{BB962C8B-B14F-4D97-AF65-F5344CB8AC3E}">
        <p14:creationId xmlns:p14="http://schemas.microsoft.com/office/powerpoint/2010/main" val="412850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DB2A22-C9A5-4B7A-BB49-00E0CC4C071A}"/>
              </a:ext>
            </a:extLst>
          </p:cNvPr>
          <p:cNvSpPr/>
          <p:nvPr>
            <p:custDataLst>
              <p:tags r:id="rId1"/>
            </p:custDataLst>
          </p:nvPr>
        </p:nvSpPr>
        <p:spPr>
          <a:xfrm>
            <a:off x="299598" y="1005671"/>
            <a:ext cx="7986025" cy="784830"/>
          </a:xfrm>
          <a:prstGeom prst="rect">
            <a:avLst/>
          </a:prstGeom>
          <a:noFill/>
        </p:spPr>
        <p:txBody>
          <a:bodyPr wrap="square">
            <a:spAutoFit/>
          </a:bodyPr>
          <a:lstStyle/>
          <a:p>
            <a:pPr>
              <a:spcBef>
                <a:spcPts val="600"/>
              </a:spcBef>
              <a:buClr>
                <a:srgbClr val="7030A0"/>
              </a:buClr>
            </a:pPr>
            <a:r>
              <a:rPr lang="fr-FR" sz="2000" b="1" dirty="0">
                <a:solidFill>
                  <a:schemeClr val="tx2"/>
                </a:solidFill>
                <a:latin typeface="Arial" panose="020B0604020202020204" pitchFamily="34" charset="0"/>
                <a:cs typeface="Arial" panose="020B0604020202020204" pitchFamily="34" charset="0"/>
              </a:rPr>
              <a:t>Le programme de seconde :</a:t>
            </a:r>
          </a:p>
          <a:p>
            <a:pPr>
              <a:spcBef>
                <a:spcPts val="600"/>
              </a:spcBef>
              <a:buClr>
                <a:srgbClr val="7030A0"/>
              </a:buClr>
            </a:pPr>
            <a:r>
              <a:rPr lang="fr-FR" sz="2000" i="1" dirty="0">
                <a:solidFill>
                  <a:schemeClr val="tx2"/>
                </a:solidFill>
                <a:latin typeface="Arial" panose="020B0604020202020204" pitchFamily="34" charset="0"/>
                <a:cs typeface="Arial" panose="020B0604020202020204" pitchFamily="34" charset="0"/>
              </a:rPr>
              <a:t>Comment devenons-nous des acteurs sociaux ?</a:t>
            </a:r>
          </a:p>
        </p:txBody>
      </p:sp>
      <p:sp>
        <p:nvSpPr>
          <p:cNvPr id="6" name="ZoneTexte 10">
            <a:extLst>
              <a:ext uri="{FF2B5EF4-FFF2-40B4-BE49-F238E27FC236}">
                <a16:creationId xmlns:a16="http://schemas.microsoft.com/office/drawing/2014/main" id="{3151EF08-0E8F-4168-92D0-374BFD9C2E54}"/>
              </a:ext>
            </a:extLst>
          </p:cNvPr>
          <p:cNvSpPr txBox="1"/>
          <p:nvPr/>
        </p:nvSpPr>
        <p:spPr>
          <a:xfrm>
            <a:off x="308304" y="1863100"/>
            <a:ext cx="11594688"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000" dirty="0">
                <a:latin typeface="Arial" panose="020B0604020202020204" pitchFamily="34" charset="0"/>
                <a:cs typeface="Arial" panose="020B0604020202020204" pitchFamily="34" charset="0"/>
              </a:rPr>
              <a:t>Le programme de seconde prépare relativement bien à cet item du programme de première ; il permet de « </a:t>
            </a:r>
            <a:r>
              <a:rPr lang="fr-FR" sz="2000" i="1" dirty="0">
                <a:latin typeface="Arial" panose="020B0604020202020204" pitchFamily="34" charset="0"/>
                <a:cs typeface="Arial" panose="020B0604020202020204" pitchFamily="34" charset="0"/>
              </a:rPr>
              <a:t>Savoir que </a:t>
            </a:r>
            <a:r>
              <a:rPr lang="fr-FR" sz="2000" i="1" u="sng" dirty="0">
                <a:latin typeface="Arial" panose="020B0604020202020204" pitchFamily="34" charset="0"/>
                <a:cs typeface="Arial" panose="020B0604020202020204" pitchFamily="34" charset="0"/>
              </a:rPr>
              <a:t>la socialisation est un processus</a:t>
            </a:r>
            <a:r>
              <a:rPr lang="fr-FR" sz="2000" dirty="0">
                <a:latin typeface="Arial" panose="020B0604020202020204" pitchFamily="34" charset="0"/>
                <a:cs typeface="Arial" panose="020B0604020202020204" pitchFamily="34" charset="0"/>
              </a:rPr>
              <a:t> » , d’ « </a:t>
            </a:r>
            <a:r>
              <a:rPr lang="fr-FR" sz="2000" i="1" u="sng" dirty="0">
                <a:latin typeface="Arial" panose="020B0604020202020204" pitchFamily="34" charset="0"/>
                <a:cs typeface="Arial" panose="020B0604020202020204" pitchFamily="34" charset="0"/>
              </a:rPr>
              <a:t>être capable d’illustrer la pluralité des instances de socialisation</a:t>
            </a:r>
            <a:r>
              <a:rPr lang="fr-FR" sz="2000" i="1" dirty="0">
                <a:latin typeface="Arial" panose="020B0604020202020204" pitchFamily="34" charset="0"/>
                <a:cs typeface="Arial" panose="020B0604020202020204" pitchFamily="34" charset="0"/>
              </a:rPr>
              <a:t> et de connaître </a:t>
            </a:r>
            <a:r>
              <a:rPr lang="fr-FR" sz="2000" i="1" u="sng" dirty="0">
                <a:latin typeface="Arial" panose="020B0604020202020204" pitchFamily="34" charset="0"/>
                <a:cs typeface="Arial" panose="020B0604020202020204" pitchFamily="34" charset="0"/>
              </a:rPr>
              <a:t>le rôle spécifique de la famille, de l’école, des médias et du groupe de pairs </a:t>
            </a:r>
            <a:r>
              <a:rPr lang="fr-FR" sz="2000" i="1" dirty="0">
                <a:latin typeface="Arial" panose="020B0604020202020204"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31DB2A22-C9A5-4B7A-BB49-00E0CC4C071A}"/>
              </a:ext>
            </a:extLst>
          </p:cNvPr>
          <p:cNvSpPr/>
          <p:nvPr>
            <p:custDataLst>
              <p:tags r:id="rId2"/>
            </p:custDataLst>
          </p:nvPr>
        </p:nvSpPr>
        <p:spPr>
          <a:xfrm>
            <a:off x="224859" y="3617201"/>
            <a:ext cx="11700130" cy="784830"/>
          </a:xfrm>
          <a:prstGeom prst="rect">
            <a:avLst/>
          </a:prstGeom>
          <a:noFill/>
        </p:spPr>
        <p:txBody>
          <a:bodyPr wrap="square">
            <a:spAutoFit/>
          </a:bodyPr>
          <a:lstStyle/>
          <a:p>
            <a:pPr>
              <a:spcBef>
                <a:spcPts val="600"/>
              </a:spcBef>
              <a:buClr>
                <a:srgbClr val="7030A0"/>
              </a:buClr>
            </a:pPr>
            <a:r>
              <a:rPr lang="fr-FR" sz="2000" b="1" dirty="0">
                <a:solidFill>
                  <a:schemeClr val="tx2"/>
                </a:solidFill>
                <a:latin typeface="Arial" panose="020B0604020202020204" pitchFamily="34" charset="0"/>
                <a:cs typeface="Arial" panose="020B0604020202020204" pitchFamily="34" charset="0"/>
              </a:rPr>
              <a:t>Le programme de première : </a:t>
            </a:r>
          </a:p>
          <a:p>
            <a:pPr>
              <a:spcBef>
                <a:spcPts val="600"/>
              </a:spcBef>
              <a:buClr>
                <a:srgbClr val="7030A0"/>
              </a:buClr>
            </a:pPr>
            <a:r>
              <a:rPr lang="fr-FR" sz="2000" i="1" dirty="0">
                <a:solidFill>
                  <a:schemeClr val="tx2"/>
                </a:solidFill>
                <a:latin typeface="Arial" panose="020B0604020202020204" pitchFamily="34" charset="0"/>
                <a:cs typeface="Arial" panose="020B0604020202020204" pitchFamily="34" charset="0"/>
              </a:rPr>
              <a:t>Comment la socialisation contribue-t-elle à expliquer les différences de comportement des individus ?</a:t>
            </a:r>
          </a:p>
        </p:txBody>
      </p:sp>
      <p:sp>
        <p:nvSpPr>
          <p:cNvPr id="8" name="ZoneTexte 10">
            <a:extLst>
              <a:ext uri="{FF2B5EF4-FFF2-40B4-BE49-F238E27FC236}">
                <a16:creationId xmlns:a16="http://schemas.microsoft.com/office/drawing/2014/main" id="{3151EF08-0E8F-4168-92D0-374BFD9C2E54}"/>
              </a:ext>
            </a:extLst>
          </p:cNvPr>
          <p:cNvSpPr txBox="1"/>
          <p:nvPr/>
        </p:nvSpPr>
        <p:spPr>
          <a:xfrm>
            <a:off x="313835" y="4458218"/>
            <a:ext cx="1163196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000" dirty="0">
                <a:latin typeface="Arial" panose="020B0604020202020204" pitchFamily="34" charset="0"/>
                <a:cs typeface="Arial" panose="020B0604020202020204" pitchFamily="34" charset="0"/>
              </a:rPr>
              <a:t>Cet item du programme de première peut aussi être relié à celui sur le vote lorsqu’il faut montrer que le vote est  une </a:t>
            </a:r>
            <a:r>
              <a:rPr lang="fr-FR" sz="2000" u="sng" dirty="0">
                <a:latin typeface="Arial" panose="020B0604020202020204" pitchFamily="34" charset="0"/>
                <a:cs typeface="Arial" panose="020B0604020202020204" pitchFamily="34" charset="0"/>
              </a:rPr>
              <a:t>norme sociale qui est intériorisée par le processus de socialisation</a:t>
            </a:r>
            <a:r>
              <a:rPr lang="fr-FR" sz="2000" dirty="0">
                <a:latin typeface="Arial" panose="020B0604020202020204" pitchFamily="34" charset="0"/>
                <a:cs typeface="Arial" panose="020B0604020202020204" pitchFamily="34" charset="0"/>
              </a:rPr>
              <a:t>. Il conviendra </a:t>
            </a:r>
            <a:r>
              <a:rPr lang="fr-FR" sz="2000" u="sng" dirty="0">
                <a:latin typeface="Arial" panose="020B0604020202020204" pitchFamily="34" charset="0"/>
                <a:cs typeface="Arial" panose="020B0604020202020204" pitchFamily="34" charset="0"/>
              </a:rPr>
              <a:t>d’insister sur la diversité des instances de socialisation politique et sur la diversité des comportements</a:t>
            </a:r>
            <a:r>
              <a:rPr lang="fr-FR" sz="2000" dirty="0">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9B97DC83-4F03-4C6E-AE4B-5A54A1072524}"/>
              </a:ext>
            </a:extLst>
          </p:cNvPr>
          <p:cNvSpPr/>
          <p:nvPr>
            <p:custDataLst>
              <p:tags r:id="rId3"/>
            </p:custDataLst>
          </p:nvPr>
        </p:nvSpPr>
        <p:spPr>
          <a:xfrm>
            <a:off x="246856" y="394813"/>
            <a:ext cx="11656136" cy="400110"/>
          </a:xfrm>
          <a:prstGeom prst="rect">
            <a:avLst/>
          </a:prstGeom>
          <a:noFill/>
        </p:spPr>
        <p:txBody>
          <a:bodyPr wrap="square">
            <a:spAutoFit/>
          </a:bodyPr>
          <a:lstStyle/>
          <a:p>
            <a:pPr defTabSz="614363">
              <a:spcBef>
                <a:spcPts val="600"/>
              </a:spcBef>
            </a:pPr>
            <a:r>
              <a:rPr lang="fr-FR" sz="2000" b="1" dirty="0">
                <a:solidFill>
                  <a:srgbClr val="7030A0"/>
                </a:solidFill>
                <a:latin typeface="Arial" panose="020B0604020202020204" pitchFamily="34" charset="0"/>
                <a:cs typeface="Arial" panose="020B0604020202020204" pitchFamily="34" charset="0"/>
              </a:rPr>
              <a:t>Les liens avec les items des programmes de seconde et de première relatifs à la socialisation</a:t>
            </a:r>
          </a:p>
        </p:txBody>
      </p:sp>
    </p:spTree>
    <p:extLst>
      <p:ext uri="{BB962C8B-B14F-4D97-AF65-F5344CB8AC3E}">
        <p14:creationId xmlns:p14="http://schemas.microsoft.com/office/powerpoint/2010/main" val="239238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594753C4-4E4F-46C8-B76D-0A7191D3FFA5}"/>
              </a:ext>
            </a:extLst>
          </p:cNvPr>
          <p:cNvCxnSpPr>
            <a:cxnSpLocks/>
          </p:cNvCxnSpPr>
          <p:nvPr>
            <p:custDataLst>
              <p:tags r:id="rId1"/>
            </p:custDataLst>
          </p:nvPr>
        </p:nvCxnSpPr>
        <p:spPr>
          <a:xfrm>
            <a:off x="335936" y="727826"/>
            <a:ext cx="21171" cy="6180499"/>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E2681A4-E6A8-4B39-8B3C-6B82844CCCE9}"/>
              </a:ext>
            </a:extLst>
          </p:cNvPr>
          <p:cNvCxnSpPr>
            <a:cxnSpLocks/>
          </p:cNvCxnSpPr>
          <p:nvPr>
            <p:custDataLst>
              <p:tags r:id="rId2"/>
            </p:custDataLst>
          </p:nvPr>
        </p:nvCxnSpPr>
        <p:spPr>
          <a:xfrm flipV="1">
            <a:off x="11111777" y="5142982"/>
            <a:ext cx="1048379" cy="1739083"/>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A0218BBA-E2DF-4169-9D08-FFDE42A8523B}"/>
              </a:ext>
            </a:extLst>
          </p:cNvPr>
          <p:cNvCxnSpPr>
            <a:cxnSpLocks/>
          </p:cNvCxnSpPr>
          <p:nvPr>
            <p:custDataLst>
              <p:tags r:id="rId3"/>
            </p:custDataLst>
          </p:nvPr>
        </p:nvCxnSpPr>
        <p:spPr>
          <a:xfrm flipV="1">
            <a:off x="11620150" y="5935100"/>
            <a:ext cx="540006" cy="901436"/>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2351584" y="4789039"/>
            <a:ext cx="6481711" cy="707886"/>
          </a:xfrm>
          <a:prstGeom prst="rect">
            <a:avLst/>
          </a:prstGeom>
          <a:noFill/>
        </p:spPr>
        <p:txBody>
          <a:bodyPr wrap="none" rtlCol="0">
            <a:spAutoFit/>
          </a:bodyPr>
          <a:lstStyle/>
          <a:p>
            <a:r>
              <a:rPr lang="fr-FR" sz="4000" b="1" dirty="0">
                <a:solidFill>
                  <a:srgbClr val="7030A0"/>
                </a:solidFill>
              </a:rPr>
              <a:t>TRANSPOSITION DIDACTIQUE</a:t>
            </a:r>
          </a:p>
        </p:txBody>
      </p:sp>
      <p:sp>
        <p:nvSpPr>
          <p:cNvPr id="8" name="Rectangle 7">
            <a:extLst>
              <a:ext uri="{FF2B5EF4-FFF2-40B4-BE49-F238E27FC236}">
                <a16:creationId xmlns:a16="http://schemas.microsoft.com/office/drawing/2014/main" id="{76851272-9B66-47F3-BAE5-E2FEA3E59654}"/>
              </a:ext>
            </a:extLst>
          </p:cNvPr>
          <p:cNvSpPr/>
          <p:nvPr>
            <p:custDataLst>
              <p:tags r:id="rId4"/>
            </p:custDataLst>
          </p:nvPr>
        </p:nvSpPr>
        <p:spPr>
          <a:xfrm>
            <a:off x="1199456" y="1001823"/>
            <a:ext cx="7947434" cy="892552"/>
          </a:xfrm>
          <a:prstGeom prst="rect">
            <a:avLst/>
          </a:prstGeom>
        </p:spPr>
        <p:txBody>
          <a:bodyPr wrap="square">
            <a:spAutoFit/>
          </a:bodyPr>
          <a:lstStyle/>
          <a:p>
            <a:pPr algn="ctr"/>
            <a:r>
              <a:rPr lang="fr-FR" sz="2600" b="1" dirty="0">
                <a:solidFill>
                  <a:schemeClr val="tx2"/>
                </a:solidFill>
                <a:latin typeface="Arial" panose="020B0604020202020204" pitchFamily="34" charset="0"/>
                <a:cs typeface="Arial" panose="020B0604020202020204" pitchFamily="34" charset="0"/>
              </a:rPr>
              <a:t>Thème 10.</a:t>
            </a:r>
          </a:p>
          <a:p>
            <a:pPr algn="ctr"/>
            <a:r>
              <a:rPr lang="fr-FR" sz="2600" b="1" dirty="0">
                <a:solidFill>
                  <a:schemeClr val="tx2"/>
                </a:solidFill>
                <a:latin typeface="Arial" panose="020B0604020202020204" pitchFamily="34" charset="0"/>
                <a:cs typeface="Arial" panose="020B0604020202020204" pitchFamily="34" charset="0"/>
              </a:rPr>
              <a:t>Voter : une affaire individuelle ou collective ?</a:t>
            </a:r>
          </a:p>
        </p:txBody>
      </p:sp>
      <p:pic>
        <p:nvPicPr>
          <p:cNvPr id="9" name="Picture 2" descr="RÃ©sultat de recherche d'images pour &quot;le vot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760" y="2504334"/>
            <a:ext cx="3060034" cy="167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3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BDCA78-E826-4B35-9EAF-8A3B6E829E70}"/>
              </a:ext>
            </a:extLst>
          </p:cNvPr>
          <p:cNvSpPr/>
          <p:nvPr>
            <p:custDataLst>
              <p:tags r:id="rId1"/>
            </p:custDataLst>
          </p:nvPr>
        </p:nvSpPr>
        <p:spPr>
          <a:xfrm>
            <a:off x="293304" y="1207498"/>
            <a:ext cx="11676062" cy="723275"/>
          </a:xfrm>
          <a:prstGeom prst="rect">
            <a:avLst/>
          </a:prstGeom>
          <a:noFill/>
        </p:spPr>
        <p:txBody>
          <a:bodyPr wrap="square" lIns="36000" rIns="36000">
            <a:spAutoFit/>
          </a:bodyPr>
          <a:lstStyle/>
          <a:p>
            <a:pPr>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 1 : </a:t>
            </a:r>
            <a:r>
              <a:rPr lang="fr-FR" dirty="0">
                <a:solidFill>
                  <a:schemeClr val="tx2"/>
                </a:solidFill>
                <a:latin typeface="Arial" panose="020B0604020202020204" pitchFamily="34" charset="0"/>
                <a:cs typeface="Arial" panose="020B0604020202020204" pitchFamily="34" charset="0"/>
              </a:rPr>
              <a:t>être capable de mobiliser les indicateurs de </a:t>
            </a:r>
            <a:r>
              <a:rPr lang="fr-FR" b="1" dirty="0">
                <a:solidFill>
                  <a:schemeClr val="tx2"/>
                </a:solidFill>
                <a:latin typeface="Arial" panose="020B0604020202020204" pitchFamily="34" charset="0"/>
                <a:cs typeface="Arial" panose="020B0604020202020204" pitchFamily="34" charset="0"/>
              </a:rPr>
              <a:t>la participation ou de la non-participation électorale</a:t>
            </a:r>
          </a:p>
          <a:p>
            <a:pPr marL="285750" indent="-285750">
              <a:spcBef>
                <a:spcPts val="600"/>
              </a:spcBef>
              <a:buClr>
                <a:srgbClr val="7030A0"/>
              </a:buClr>
              <a:buFont typeface="Arial" panose="020B0604020202020204" pitchFamily="34" charset="0"/>
              <a:buChar char="•"/>
            </a:pPr>
            <a:r>
              <a:rPr lang="fr-FR" b="1" i="1" dirty="0">
                <a:solidFill>
                  <a:schemeClr val="tx2"/>
                </a:solidFill>
                <a:latin typeface="Arial" panose="020B0604020202020204" pitchFamily="34" charset="0"/>
                <a:cs typeface="Arial" panose="020B0604020202020204" pitchFamily="34" charset="0"/>
              </a:rPr>
              <a:t>Lecture et interprétation des taux d’inscription</a:t>
            </a:r>
            <a:endParaRPr lang="fr-FR" dirty="0">
              <a:solidFill>
                <a:schemeClr val="tx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B97DC83-4F03-4C6E-AE4B-5A54A1072524}"/>
              </a:ext>
            </a:extLst>
          </p:cNvPr>
          <p:cNvSpPr/>
          <p:nvPr>
            <p:custDataLst>
              <p:tags r:id="rId2"/>
            </p:custDataLst>
          </p:nvPr>
        </p:nvSpPr>
        <p:spPr>
          <a:xfrm>
            <a:off x="278603" y="319054"/>
            <a:ext cx="11690763" cy="707886"/>
          </a:xfrm>
          <a:prstGeom prst="rect">
            <a:avLst/>
          </a:prstGeom>
          <a:solidFill>
            <a:schemeClr val="accent3">
              <a:lumMod val="20000"/>
              <a:lumOff val="80000"/>
            </a:schemeClr>
          </a:solidFill>
          <a:ln>
            <a:solidFill>
              <a:schemeClr val="bg1">
                <a:lumMod val="65000"/>
              </a:schemeClr>
            </a:solidFill>
            <a:prstDash val="sysDash"/>
          </a:ln>
        </p:spPr>
        <p:txBody>
          <a:bodyPr wrap="square">
            <a:spAutoFit/>
          </a:bodyPr>
          <a:lstStyle/>
          <a:p>
            <a:pPr>
              <a:spcBef>
                <a:spcPts val="1200"/>
              </a:spcBef>
            </a:pPr>
            <a:r>
              <a:rPr lang="fr-FR" sz="2000" b="1" dirty="0">
                <a:solidFill>
                  <a:srgbClr val="7030A0"/>
                </a:solidFill>
                <a:latin typeface="Arial" panose="020B0604020202020204" pitchFamily="34" charset="0"/>
                <a:cs typeface="Arial" panose="020B0604020202020204" pitchFamily="34" charset="0"/>
              </a:rPr>
              <a:t>Item 1 : </a:t>
            </a:r>
            <a:r>
              <a:rPr lang="fr-FR" sz="2000" i="1" dirty="0">
                <a:solidFill>
                  <a:srgbClr val="7030A0"/>
                </a:solidFill>
                <a:latin typeface="Arial" panose="020B0604020202020204" pitchFamily="34" charset="0"/>
                <a:cs typeface="Arial" panose="020B0604020202020204" pitchFamily="34" charset="0"/>
              </a:rPr>
              <a:t>« Être capable d’interpréter des taux d’inscription sur les listes électorales, des taux de participation et d’abstention aux élections ».</a:t>
            </a:r>
          </a:p>
        </p:txBody>
      </p:sp>
      <p:sp>
        <p:nvSpPr>
          <p:cNvPr id="6" name="Rectangle 5"/>
          <p:cNvSpPr/>
          <p:nvPr/>
        </p:nvSpPr>
        <p:spPr>
          <a:xfrm>
            <a:off x="344667" y="4077072"/>
            <a:ext cx="11649347" cy="1477328"/>
          </a:xfrm>
          <a:prstGeom prst="rect">
            <a:avLst/>
          </a:prstGeom>
          <a:ln>
            <a:solidFill>
              <a:schemeClr val="bg1">
                <a:lumMod val="50000"/>
              </a:schemeClr>
            </a:solidFill>
            <a:prstDash val="sysDot"/>
          </a:ln>
        </p:spPr>
        <p:txBody>
          <a:bodyPr wrap="square">
            <a:spAutoFit/>
          </a:bodyPr>
          <a:lstStyle/>
          <a:p>
            <a:pPr algn="just"/>
            <a:r>
              <a:rPr lang="fr-FR" dirty="0">
                <a:latin typeface="Arial" panose="020B0604020202020204" pitchFamily="34" charset="0"/>
                <a:cs typeface="Arial" panose="020B0604020202020204" pitchFamily="34" charset="0"/>
              </a:rPr>
              <a:t>Au 1</a:t>
            </a:r>
            <a:r>
              <a:rPr lang="fr-FR" baseline="30000" dirty="0">
                <a:latin typeface="Arial" panose="020B0604020202020204" pitchFamily="34" charset="0"/>
                <a:cs typeface="Arial" panose="020B0604020202020204" pitchFamily="34" charset="0"/>
              </a:rPr>
              <a:t>er</a:t>
            </a:r>
            <a:r>
              <a:rPr lang="fr-FR" dirty="0">
                <a:latin typeface="Arial" panose="020B0604020202020204" pitchFamily="34" charset="0"/>
                <a:cs typeface="Arial" panose="020B0604020202020204" pitchFamily="34" charset="0"/>
              </a:rPr>
              <a:t> mars 2018, </a:t>
            </a:r>
            <a:r>
              <a:rPr lang="fr-FR" u="sng" dirty="0">
                <a:latin typeface="Arial" panose="020B0604020202020204" pitchFamily="34" charset="0"/>
                <a:cs typeface="Arial" panose="020B0604020202020204" pitchFamily="34" charset="0"/>
              </a:rPr>
              <a:t>88 %</a:t>
            </a:r>
            <a:r>
              <a:rPr lang="fr-FR" dirty="0">
                <a:latin typeface="Arial" panose="020B0604020202020204" pitchFamily="34" charset="0"/>
                <a:cs typeface="Arial" panose="020B0604020202020204" pitchFamily="34" charset="0"/>
              </a:rPr>
              <a:t> des personnes majeures résidant en France et de nationalité française </a:t>
            </a:r>
            <a:r>
              <a:rPr lang="fr-FR" u="sng" dirty="0">
                <a:latin typeface="Arial" panose="020B0604020202020204" pitchFamily="34" charset="0"/>
                <a:cs typeface="Arial" panose="020B0604020202020204" pitchFamily="34" charset="0"/>
              </a:rPr>
              <a:t>sont inscrites sur les listes électorales</a:t>
            </a:r>
            <a:r>
              <a:rPr lang="fr-FR" dirty="0">
                <a:latin typeface="Arial" panose="020B0604020202020204" pitchFamily="34" charset="0"/>
                <a:cs typeface="Arial" panose="020B0604020202020204" pitchFamily="34" charset="0"/>
              </a:rPr>
              <a:t>. </a:t>
            </a:r>
          </a:p>
          <a:p>
            <a:pPr algn="just"/>
            <a:r>
              <a:rPr lang="fr-FR" u="sng" dirty="0">
                <a:latin typeface="Arial" panose="020B0604020202020204" pitchFamily="34" charset="0"/>
                <a:cs typeface="Arial" panose="020B0604020202020204" pitchFamily="34" charset="0"/>
              </a:rPr>
              <a:t>Les trentenaires</a:t>
            </a:r>
            <a:r>
              <a:rPr lang="fr-FR" dirty="0">
                <a:latin typeface="Arial" panose="020B0604020202020204" pitchFamily="34" charset="0"/>
                <a:cs typeface="Arial" panose="020B0604020202020204" pitchFamily="34" charset="0"/>
              </a:rPr>
              <a:t> sont les moins inscrits, le phénomène étant plus marqué pour </a:t>
            </a:r>
            <a:r>
              <a:rPr lang="fr-FR" u="sng" dirty="0">
                <a:latin typeface="Arial" panose="020B0604020202020204" pitchFamily="34" charset="0"/>
                <a:cs typeface="Arial" panose="020B0604020202020204" pitchFamily="34" charset="0"/>
              </a:rPr>
              <a:t>les hommes</a:t>
            </a:r>
            <a:r>
              <a:rPr lang="fr-FR" dirty="0">
                <a:latin typeface="Arial" panose="020B0604020202020204" pitchFamily="34" charset="0"/>
                <a:cs typeface="Arial" panose="020B0604020202020204" pitchFamily="34" charset="0"/>
              </a:rPr>
              <a:t>. À tous les âges, les personnes possédant </a:t>
            </a:r>
            <a:r>
              <a:rPr lang="fr-FR" u="sng" dirty="0">
                <a:latin typeface="Arial" panose="020B0604020202020204" pitchFamily="34" charset="0"/>
                <a:cs typeface="Arial" panose="020B0604020202020204" pitchFamily="34" charset="0"/>
              </a:rPr>
              <a:t>un diplôme</a:t>
            </a:r>
            <a:r>
              <a:rPr lang="fr-FR" dirty="0">
                <a:latin typeface="Arial" panose="020B0604020202020204" pitchFamily="34" charset="0"/>
                <a:cs typeface="Arial" panose="020B0604020202020204" pitchFamily="34" charset="0"/>
              </a:rPr>
              <a:t> sont plus fréquemment inscrites que les autres. Il en est de même pour les personnes qui résident dans </a:t>
            </a:r>
            <a:r>
              <a:rPr lang="fr-FR" u="sng" dirty="0">
                <a:latin typeface="Arial" panose="020B0604020202020204" pitchFamily="34" charset="0"/>
                <a:cs typeface="Arial" panose="020B0604020202020204" pitchFamily="34" charset="0"/>
              </a:rPr>
              <a:t>l’ouest de la France</a:t>
            </a:r>
            <a:r>
              <a:rPr lang="fr-FR" dirty="0">
                <a:latin typeface="Arial" panose="020B0604020202020204" pitchFamily="34" charset="0"/>
                <a:cs typeface="Arial" panose="020B0604020202020204" pitchFamily="34" charset="0"/>
              </a:rPr>
              <a:t>.</a:t>
            </a:r>
          </a:p>
        </p:txBody>
      </p:sp>
      <p:sp>
        <p:nvSpPr>
          <p:cNvPr id="9" name="Rectangle 8"/>
          <p:cNvSpPr/>
          <p:nvPr/>
        </p:nvSpPr>
        <p:spPr>
          <a:xfrm>
            <a:off x="298315" y="2136411"/>
            <a:ext cx="10857957" cy="1708160"/>
          </a:xfrm>
          <a:prstGeom prst="rect">
            <a:avLst/>
          </a:prstGeom>
        </p:spPr>
        <p:txBody>
          <a:bodyPr wrap="square">
            <a:spAutoFit/>
          </a:bodyPr>
          <a:lstStyle/>
          <a:p>
            <a:pPr fontAlgn="base"/>
            <a:r>
              <a:rPr lang="fr-FR" b="1" dirty="0">
                <a:latin typeface="Arial" panose="020B0604020202020204" pitchFamily="34" charset="0"/>
                <a:cs typeface="Arial" panose="020B0604020202020204" pitchFamily="34" charset="0"/>
              </a:rPr>
              <a:t>Ressource pédagogique</a:t>
            </a:r>
          </a:p>
          <a:p>
            <a:pPr fontAlgn="base">
              <a:spcBef>
                <a:spcPts val="600"/>
              </a:spcBef>
            </a:pPr>
            <a:r>
              <a:rPr lang="fr-FR" b="1" dirty="0">
                <a:latin typeface="Arial" panose="020B0604020202020204" pitchFamily="34" charset="0"/>
                <a:cs typeface="Arial" panose="020B0604020202020204" pitchFamily="34" charset="0"/>
              </a:rPr>
              <a:t>Dossier INSEE :</a:t>
            </a:r>
          </a:p>
          <a:p>
            <a:pPr fontAlgn="base">
              <a:spcBef>
                <a:spcPts val="600"/>
              </a:spcBef>
            </a:pPr>
            <a:r>
              <a:rPr lang="fr-FR" b="1" dirty="0">
                <a:latin typeface="Open Sans"/>
              </a:rPr>
              <a:t>Inscriptions électorales de 2018 : les trentenaires moins inscrits que les autres</a:t>
            </a:r>
          </a:p>
          <a:p>
            <a:pPr fontAlgn="base"/>
            <a:r>
              <a:rPr lang="fr-FR" dirty="0">
                <a:latin typeface="Open Sans"/>
              </a:rPr>
              <a:t>Sébastien </a:t>
            </a:r>
            <a:r>
              <a:rPr lang="fr-FR" dirty="0" err="1">
                <a:latin typeface="Open Sans"/>
              </a:rPr>
              <a:t>Durier</a:t>
            </a:r>
            <a:r>
              <a:rPr lang="fr-FR" dirty="0">
                <a:latin typeface="Open Sans"/>
              </a:rPr>
              <a:t>, Guillaume Touré, division Enquêtes et études démographiques, Insee</a:t>
            </a:r>
          </a:p>
          <a:p>
            <a:pPr fontAlgn="base">
              <a:spcBef>
                <a:spcPts val="600"/>
              </a:spcBef>
            </a:pPr>
            <a:r>
              <a:rPr lang="fr-FR" dirty="0">
                <a:latin typeface="Arial" panose="020B0604020202020204" pitchFamily="34" charset="0"/>
                <a:cs typeface="Arial" panose="020B0604020202020204" pitchFamily="34" charset="0"/>
                <a:hlinkClick r:id="rId4"/>
              </a:rPr>
              <a:t>https://www.insee.fr/fr/statistiques/3573992#tableau-figure4</a:t>
            </a:r>
            <a:endParaRPr lang="fr-FR" b="0" i="0" dirty="0">
              <a:effectLst/>
              <a:latin typeface="Open Sans"/>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8085" y="2268446"/>
            <a:ext cx="2460993" cy="1390996"/>
          </a:xfrm>
          <a:prstGeom prst="rect">
            <a:avLst/>
          </a:prstGeom>
        </p:spPr>
      </p:pic>
    </p:spTree>
    <p:extLst>
      <p:ext uri="{BB962C8B-B14F-4D97-AF65-F5344CB8AC3E}">
        <p14:creationId xmlns:p14="http://schemas.microsoft.com/office/powerpoint/2010/main" val="25084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31695904"/>
              </p:ext>
            </p:extLst>
          </p:nvPr>
        </p:nvGraphicFramePr>
        <p:xfrm>
          <a:off x="224061" y="844522"/>
          <a:ext cx="7960171" cy="5826199"/>
        </p:xfrm>
        <a:graphic>
          <a:graphicData uri="http://schemas.openxmlformats.org/drawingml/2006/table">
            <a:tbl>
              <a:tblPr firstRow="1" firstCol="1" bandRow="1">
                <a:tableStyleId>{5940675A-B579-460E-94D1-54222C63F5DA}</a:tableStyleId>
              </a:tblPr>
              <a:tblGrid>
                <a:gridCol w="1736885">
                  <a:extLst>
                    <a:ext uri="{9D8B030D-6E8A-4147-A177-3AD203B41FA5}">
                      <a16:colId xmlns:a16="http://schemas.microsoft.com/office/drawing/2014/main" val="20000"/>
                    </a:ext>
                  </a:extLst>
                </a:gridCol>
                <a:gridCol w="1487488">
                  <a:extLst>
                    <a:ext uri="{9D8B030D-6E8A-4147-A177-3AD203B41FA5}">
                      <a16:colId xmlns:a16="http://schemas.microsoft.com/office/drawing/2014/main" val="20001"/>
                    </a:ext>
                  </a:extLst>
                </a:gridCol>
                <a:gridCol w="1410663">
                  <a:extLst>
                    <a:ext uri="{9D8B030D-6E8A-4147-A177-3AD203B41FA5}">
                      <a16:colId xmlns:a16="http://schemas.microsoft.com/office/drawing/2014/main" val="20002"/>
                    </a:ext>
                  </a:extLst>
                </a:gridCol>
                <a:gridCol w="1612187">
                  <a:extLst>
                    <a:ext uri="{9D8B030D-6E8A-4147-A177-3AD203B41FA5}">
                      <a16:colId xmlns:a16="http://schemas.microsoft.com/office/drawing/2014/main" val="20003"/>
                    </a:ext>
                  </a:extLst>
                </a:gridCol>
                <a:gridCol w="1712948">
                  <a:extLst>
                    <a:ext uri="{9D8B030D-6E8A-4147-A177-3AD203B41FA5}">
                      <a16:colId xmlns:a16="http://schemas.microsoft.com/office/drawing/2014/main" val="20004"/>
                    </a:ext>
                  </a:extLst>
                </a:gridCol>
              </a:tblGrid>
              <a:tr h="928294">
                <a:tc>
                  <a:txBody>
                    <a:bodyPr/>
                    <a:lstStyle/>
                    <a:p>
                      <a:pPr algn="ctr"/>
                      <a:endParaRPr lang="fr-FR" sz="1700" dirty="0">
                        <a:effectLst/>
                        <a:latin typeface="Arial" panose="020B0604020202020204" pitchFamily="34" charset="0"/>
                        <a:cs typeface="Arial" panose="020B0604020202020204" pitchFamily="34" charset="0"/>
                      </a:endParaRPr>
                    </a:p>
                  </a:txBody>
                  <a:tcPr marL="60707" marR="60707"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DE2F6"/>
                    </a:solidFill>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Ensemble</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DE2F6"/>
                    </a:solidFill>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Sans diplôme</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DE2F6"/>
                    </a:solidFill>
                  </a:tcPr>
                </a:tc>
                <a:tc>
                  <a:txBody>
                    <a:bodyPr/>
                    <a:lstStyle/>
                    <a:p>
                      <a:pPr algn="ctr">
                        <a:lnSpc>
                          <a:spcPct val="100000"/>
                        </a:lnSpc>
                        <a:spcAft>
                          <a:spcPts val="0"/>
                        </a:spcAft>
                      </a:pPr>
                      <a:r>
                        <a:rPr lang="fr-FR" sz="1700" dirty="0">
                          <a:effectLst/>
                          <a:latin typeface="Arial" panose="020B0604020202020204" pitchFamily="34" charset="0"/>
                          <a:cs typeface="Arial" panose="020B0604020202020204" pitchFamily="34" charset="0"/>
                        </a:rPr>
                        <a:t>Diplôme inférieur au baccalauréat</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DE2F6"/>
                    </a:solidFill>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Diplôme supérieur au baccalauréat</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EDE2F6"/>
                    </a:solidFill>
                  </a:tcPr>
                </a:tc>
                <a:extLst>
                  <a:ext uri="{0D108BD9-81ED-4DB2-BD59-A6C34878D82A}">
                    <a16:rowId xmlns:a16="http://schemas.microsoft.com/office/drawing/2014/main" val="10000"/>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25 à 29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85,0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61,0</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dirty="0">
                          <a:effectLst/>
                          <a:latin typeface="Arial" panose="020B0604020202020204" pitchFamily="34" charset="0"/>
                          <a:cs typeface="Arial" panose="020B0604020202020204" pitchFamily="34" charset="0"/>
                        </a:rPr>
                        <a:t>79,8</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91,0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30 à 34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83,6</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57,2</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76,2</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90,5</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35 à 39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84,2</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58,6</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76,7</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91,1</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40 à 44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85,5</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61,2</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79,2</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92,4</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45 à 49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87,3</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69,0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85,0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93,3</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50 à 54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88,4</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75,1</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88,3</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93,3</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55 à 59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90,2</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78,9</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90,5</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94,5</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60 à 64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90,8</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79,8</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91,5</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93,6</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65 à 69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91,9</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81,4</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92,8</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94,4</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70 à 74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92,8</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86,0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93,6</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94,4</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75 à 79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92,6</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88,0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93,0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b="1" dirty="0">
                          <a:effectLst/>
                          <a:latin typeface="Arial" panose="020B0604020202020204" pitchFamily="34" charset="0"/>
                          <a:cs typeface="Arial" panose="020B0604020202020204" pitchFamily="34" charset="0"/>
                        </a:rPr>
                        <a:t>94,4</a:t>
                      </a:r>
                      <a:endParaRPr lang="fr-FR" sz="1700" b="1"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80 à 84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92,0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89,1</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92,8</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93,5</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2"/>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85 à 89 ans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90,2</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87,0</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91,8</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87,7</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3"/>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90 ans ou plus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84,5</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82,3</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a:effectLst/>
                          <a:latin typeface="Arial" panose="020B0604020202020204" pitchFamily="34" charset="0"/>
                          <a:cs typeface="Arial" panose="020B0604020202020204" pitchFamily="34" charset="0"/>
                        </a:rPr>
                        <a:t>85,7</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84,3</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4"/>
                  </a:ext>
                </a:extLst>
              </a:tr>
              <a:tr h="326527">
                <a:tc>
                  <a:txBody>
                    <a:bodyPr/>
                    <a:lstStyle/>
                    <a:p>
                      <a:pPr algn="l">
                        <a:lnSpc>
                          <a:spcPct val="107000"/>
                        </a:lnSpc>
                        <a:spcAft>
                          <a:spcPts val="0"/>
                        </a:spcAft>
                      </a:pPr>
                      <a:r>
                        <a:rPr lang="fr-FR" sz="1700" dirty="0">
                          <a:effectLst/>
                          <a:latin typeface="Arial" panose="020B0604020202020204" pitchFamily="34" charset="0"/>
                          <a:cs typeface="Arial" panose="020B0604020202020204" pitchFamily="34" charset="0"/>
                        </a:rPr>
                        <a:t>Ensemble</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a:effectLst/>
                          <a:latin typeface="Arial" panose="020B0604020202020204" pitchFamily="34" charset="0"/>
                          <a:cs typeface="Arial" panose="020B0604020202020204" pitchFamily="34" charset="0"/>
                        </a:rPr>
                        <a:t>88,3</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76,5</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0000"/>
                        </a:lnSpc>
                        <a:spcAft>
                          <a:spcPts val="0"/>
                        </a:spcAft>
                      </a:pPr>
                      <a:r>
                        <a:rPr lang="fr-FR" sz="1700" dirty="0">
                          <a:effectLst/>
                          <a:latin typeface="Arial" panose="020B0604020202020204" pitchFamily="34" charset="0"/>
                          <a:cs typeface="Arial" panose="020B0604020202020204" pitchFamily="34" charset="0"/>
                        </a:rPr>
                        <a:t>88,1</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0"/>
                        </a:spcAft>
                      </a:pPr>
                      <a:r>
                        <a:rPr lang="fr-FR" sz="1700" dirty="0">
                          <a:effectLst/>
                          <a:latin typeface="Arial" panose="020B0604020202020204" pitchFamily="34" charset="0"/>
                          <a:cs typeface="Arial" panose="020B0604020202020204" pitchFamily="34" charset="0"/>
                        </a:rPr>
                        <a:t>92,4</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0707" marR="60707"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6" name="Rectangle 5"/>
          <p:cNvSpPr/>
          <p:nvPr/>
        </p:nvSpPr>
        <p:spPr>
          <a:xfrm>
            <a:off x="8328248" y="844522"/>
            <a:ext cx="3596008" cy="2262158"/>
          </a:xfrm>
          <a:prstGeom prst="rect">
            <a:avLst/>
          </a:prstGeom>
        </p:spPr>
        <p:txBody>
          <a:bodyPr wrap="square">
            <a:spAutoFit/>
          </a:bodyPr>
          <a:lstStyle/>
          <a:p>
            <a:pPr algn="just" fontAlgn="ctr">
              <a:lnSpc>
                <a:spcPct val="100000"/>
              </a:lnSpc>
              <a:spcAft>
                <a:spcPts val="0"/>
              </a:spcAft>
            </a:pPr>
            <a:r>
              <a:rPr lang="fr-FR" sz="1700" b="1" dirty="0">
                <a:latin typeface="Arial" panose="020B0604020202020204" pitchFamily="34" charset="0"/>
                <a:cs typeface="Arial" panose="020B0604020202020204" pitchFamily="34" charset="0"/>
              </a:rPr>
              <a:t>Lecture : </a:t>
            </a:r>
          </a:p>
          <a:p>
            <a:pPr algn="just" fontAlgn="ctr">
              <a:lnSpc>
                <a:spcPct val="100000"/>
              </a:lnSpc>
              <a:spcBef>
                <a:spcPts val="600"/>
              </a:spcBef>
              <a:spcAft>
                <a:spcPts val="0"/>
              </a:spcAft>
            </a:pPr>
            <a:r>
              <a:rPr lang="fr-FR" sz="1700" dirty="0">
                <a:latin typeface="Arial" panose="020B0604020202020204" pitchFamily="34" charset="0"/>
                <a:cs typeface="Arial" panose="020B0604020202020204" pitchFamily="34" charset="0"/>
              </a:rPr>
              <a:t>au 1ᵉʳ mars 2018, 85,0 % des électeurs potentiels âgés de 25 à 29 ans étaient inscrits sur les listes électorales. </a:t>
            </a:r>
          </a:p>
          <a:p>
            <a:pPr algn="just" fontAlgn="ctr">
              <a:lnSpc>
                <a:spcPct val="100000"/>
              </a:lnSpc>
              <a:spcAft>
                <a:spcPts val="0"/>
              </a:spcAft>
            </a:pPr>
            <a:r>
              <a:rPr lang="fr-FR" sz="1700" dirty="0">
                <a:latin typeface="Arial" panose="020B0604020202020204" pitchFamily="34" charset="0"/>
                <a:cs typeface="Arial" panose="020B0604020202020204" pitchFamily="34" charset="0"/>
              </a:rPr>
              <a:t>61,0 % des électeurs potentiels sans diplôme du même âge étaient inscrits sur les listes électorales, </a:t>
            </a:r>
            <a:endParaRPr lang="fr-FR" sz="17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91344" y="332656"/>
            <a:ext cx="8762814" cy="369332"/>
          </a:xfrm>
          <a:prstGeom prst="rect">
            <a:avLst/>
          </a:prstGeom>
        </p:spPr>
        <p:txBody>
          <a:bodyPr wrap="square">
            <a:spAutoFit/>
          </a:bodyPr>
          <a:lstStyle/>
          <a:p>
            <a:pPr fontAlgn="ctr">
              <a:lnSpc>
                <a:spcPct val="100000"/>
              </a:lnSpc>
              <a:spcAft>
                <a:spcPts val="0"/>
              </a:spcAft>
            </a:pPr>
            <a:r>
              <a:rPr lang="fr-FR" b="1" dirty="0">
                <a:latin typeface="Arial" panose="020B0604020202020204" pitchFamily="34" charset="0"/>
                <a:cs typeface="Arial" panose="020B0604020202020204" pitchFamily="34" charset="0"/>
              </a:rPr>
              <a:t>Document. Taux d'inscription en 2018 selon le diplôme et l'âge (en %) </a:t>
            </a:r>
            <a:endParaRPr lang="fr-FR" b="1"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8470874" y="5517232"/>
            <a:ext cx="3453382" cy="646331"/>
          </a:xfrm>
          <a:prstGeom prst="rect">
            <a:avLst/>
          </a:prstGeom>
        </p:spPr>
        <p:txBody>
          <a:bodyPr wrap="square">
            <a:spAutoFit/>
          </a:bodyPr>
          <a:lstStyle/>
          <a:p>
            <a:r>
              <a:rPr lang="fr-FR" dirty="0">
                <a:hlinkClick r:id="rId2"/>
              </a:rPr>
              <a:t>https://www.insee.fr/fr/statistiques/3573992#tableau-figure4</a:t>
            </a:r>
            <a:endParaRPr lang="fr-FR" dirty="0"/>
          </a:p>
        </p:txBody>
      </p:sp>
    </p:spTree>
    <p:extLst>
      <p:ext uri="{BB962C8B-B14F-4D97-AF65-F5344CB8AC3E}">
        <p14:creationId xmlns:p14="http://schemas.microsoft.com/office/powerpoint/2010/main" val="2235463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6094</TotalTime>
  <Words>5904</Words>
  <Application>Microsoft Office PowerPoint</Application>
  <PresentationFormat>Grand écran</PresentationFormat>
  <Paragraphs>686</Paragraphs>
  <Slides>37</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37</vt:i4>
      </vt:variant>
    </vt:vector>
  </HeadingPairs>
  <TitlesOfParts>
    <vt:vector size="45" baseType="lpstr">
      <vt:lpstr>Arial</vt:lpstr>
      <vt:lpstr>Calibri</vt:lpstr>
      <vt:lpstr>Calibri Light</vt:lpstr>
      <vt:lpstr>Calibri-Bold</vt:lpstr>
      <vt:lpstr>Courier New</vt:lpstr>
      <vt:lpstr>inherit</vt:lpstr>
      <vt:lpstr>Open Sans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dc:creator>
  <cp:lastModifiedBy>kader ERAGRAGUI</cp:lastModifiedBy>
  <cp:revision>310</cp:revision>
  <dcterms:created xsi:type="dcterms:W3CDTF">2019-02-18T09:44:18Z</dcterms:created>
  <dcterms:modified xsi:type="dcterms:W3CDTF">2019-05-26T17:23:20Z</dcterms:modified>
</cp:coreProperties>
</file>