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4" r:id="rId2"/>
    <p:sldId id="299" r:id="rId3"/>
    <p:sldId id="300" r:id="rId4"/>
    <p:sldId id="306" r:id="rId5"/>
    <p:sldId id="324" r:id="rId6"/>
    <p:sldId id="325" r:id="rId7"/>
    <p:sldId id="301" r:id="rId8"/>
    <p:sldId id="346" r:id="rId9"/>
    <p:sldId id="311" r:id="rId10"/>
    <p:sldId id="312" r:id="rId11"/>
    <p:sldId id="302" r:id="rId12"/>
    <p:sldId id="326" r:id="rId13"/>
    <p:sldId id="327" r:id="rId14"/>
    <p:sldId id="303" r:id="rId15"/>
    <p:sldId id="357" r:id="rId16"/>
    <p:sldId id="313" r:id="rId17"/>
    <p:sldId id="355" r:id="rId18"/>
    <p:sldId id="316" r:id="rId19"/>
    <p:sldId id="347" r:id="rId20"/>
    <p:sldId id="348" r:id="rId21"/>
    <p:sldId id="358" r:id="rId22"/>
    <p:sldId id="349" r:id="rId23"/>
    <p:sldId id="350" r:id="rId24"/>
    <p:sldId id="351" r:id="rId25"/>
    <p:sldId id="353" r:id="rId26"/>
    <p:sldId id="354" r:id="rId27"/>
    <p:sldId id="314" r:id="rId28"/>
    <p:sldId id="315" r:id="rId29"/>
    <p:sldId id="304" r:id="rId30"/>
    <p:sldId id="328" r:id="rId31"/>
    <p:sldId id="337" r:id="rId32"/>
    <p:sldId id="305" r:id="rId33"/>
    <p:sldId id="330" r:id="rId34"/>
    <p:sldId id="339" r:id="rId35"/>
    <p:sldId id="341" r:id="rId36"/>
    <p:sldId id="340" r:id="rId37"/>
    <p:sldId id="342" r:id="rId38"/>
    <p:sldId id="334" r:id="rId39"/>
    <p:sldId id="331" r:id="rId40"/>
    <p:sldId id="332" r:id="rId41"/>
    <p:sldId id="333" r:id="rId42"/>
    <p:sldId id="335" r:id="rId43"/>
    <p:sldId id="336" r:id="rId44"/>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2F6"/>
    <a:srgbClr val="E8D9F3"/>
    <a:srgbClr val="7030A0"/>
    <a:srgbClr val="A8E9F2"/>
    <a:srgbClr val="16818E"/>
    <a:srgbClr val="CDACE6"/>
    <a:srgbClr val="AE78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1" autoAdjust="0"/>
    <p:restoredTop sz="95439" autoAdjust="0"/>
  </p:normalViewPr>
  <p:slideViewPr>
    <p:cSldViewPr showGuides="1">
      <p:cViewPr varScale="1">
        <p:scale>
          <a:sx n="67" d="100"/>
          <a:sy n="67" d="100"/>
        </p:scale>
        <p:origin x="600" y="60"/>
      </p:cViewPr>
      <p:guideLst>
        <p:guide orient="horz" pos="2614"/>
        <p:guide pos="3840"/>
      </p:guideLst>
    </p:cSldViewPr>
  </p:slideViewPr>
  <p:notesTextViewPr>
    <p:cViewPr>
      <p:scale>
        <a:sx n="3" d="2"/>
        <a:sy n="3" d="2"/>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2F7262A-309C-4110-8BFC-C57D187EE0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0063A322-BC0A-4BD2-8841-7934858B30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A6FAFA82-E7C2-463F-B44D-71E29ABDB172}"/>
              </a:ext>
            </a:extLst>
          </p:cNvPr>
          <p:cNvSpPr>
            <a:spLocks noGrp="1"/>
          </p:cNvSpPr>
          <p:nvPr>
            <p:ph type="dt" sz="half" idx="10"/>
          </p:nvPr>
        </p:nvSpPr>
        <p:spPr/>
        <p:txBody>
          <a:bodyPr/>
          <a:lstStyle/>
          <a:p>
            <a:fld id="{DC394D37-D1E6-490C-9D5F-99CF5CD89B0D}" type="datetimeFigureOut">
              <a:rPr lang="fr-FR" smtClean="0"/>
              <a:pPr/>
              <a:t>10/06/2019</a:t>
            </a:fld>
            <a:endParaRPr lang="fr-FR" dirty="0"/>
          </a:p>
        </p:txBody>
      </p:sp>
      <p:sp>
        <p:nvSpPr>
          <p:cNvPr id="5" name="Espace réservé du pied de page 4">
            <a:extLst>
              <a:ext uri="{FF2B5EF4-FFF2-40B4-BE49-F238E27FC236}">
                <a16:creationId xmlns="" xmlns:a16="http://schemas.microsoft.com/office/drawing/2014/main" id="{6AAB2BFC-B1DB-4CF5-BC34-DB0BC5E40CA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 xmlns:a16="http://schemas.microsoft.com/office/drawing/2014/main" id="{06C5EA82-3DA3-4A03-B86F-89932B20E3F5}"/>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316076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F71001A-DE9D-404B-919A-CE9014BA0D6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8177E57F-1888-490B-A8A7-C596293D21C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B90AD4FD-6C86-4119-A392-329CE97C67BF}"/>
              </a:ext>
            </a:extLst>
          </p:cNvPr>
          <p:cNvSpPr>
            <a:spLocks noGrp="1"/>
          </p:cNvSpPr>
          <p:nvPr>
            <p:ph type="dt" sz="half" idx="10"/>
          </p:nvPr>
        </p:nvSpPr>
        <p:spPr/>
        <p:txBody>
          <a:bodyPr/>
          <a:lstStyle/>
          <a:p>
            <a:fld id="{DC394D37-D1E6-490C-9D5F-99CF5CD89B0D}" type="datetimeFigureOut">
              <a:rPr lang="fr-FR" smtClean="0"/>
              <a:pPr/>
              <a:t>10/06/2019</a:t>
            </a:fld>
            <a:endParaRPr lang="fr-FR" dirty="0"/>
          </a:p>
        </p:txBody>
      </p:sp>
      <p:sp>
        <p:nvSpPr>
          <p:cNvPr id="5" name="Espace réservé du pied de page 4">
            <a:extLst>
              <a:ext uri="{FF2B5EF4-FFF2-40B4-BE49-F238E27FC236}">
                <a16:creationId xmlns="" xmlns:a16="http://schemas.microsoft.com/office/drawing/2014/main" id="{BCEAD2F7-0619-48A7-AC30-2F536F8888AE}"/>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 xmlns:a16="http://schemas.microsoft.com/office/drawing/2014/main" id="{E3F22F49-6134-43C1-836D-C8780E736782}"/>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433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E70E9B07-F472-4D3F-BDEF-62CB9752081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6BC97879-5921-4D00-9C08-D3908453C99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DE514030-65EE-4324-AB7D-8997684DEE5D}"/>
              </a:ext>
            </a:extLst>
          </p:cNvPr>
          <p:cNvSpPr>
            <a:spLocks noGrp="1"/>
          </p:cNvSpPr>
          <p:nvPr>
            <p:ph type="dt" sz="half" idx="10"/>
          </p:nvPr>
        </p:nvSpPr>
        <p:spPr/>
        <p:txBody>
          <a:bodyPr/>
          <a:lstStyle/>
          <a:p>
            <a:fld id="{DC394D37-D1E6-490C-9D5F-99CF5CD89B0D}" type="datetimeFigureOut">
              <a:rPr lang="fr-FR" smtClean="0"/>
              <a:pPr/>
              <a:t>10/06/2019</a:t>
            </a:fld>
            <a:endParaRPr lang="fr-FR" dirty="0"/>
          </a:p>
        </p:txBody>
      </p:sp>
      <p:sp>
        <p:nvSpPr>
          <p:cNvPr id="5" name="Espace réservé du pied de page 4">
            <a:extLst>
              <a:ext uri="{FF2B5EF4-FFF2-40B4-BE49-F238E27FC236}">
                <a16:creationId xmlns="" xmlns:a16="http://schemas.microsoft.com/office/drawing/2014/main" id="{E1E08E2F-FD4D-4A26-B05A-A0305E0D4CC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 xmlns:a16="http://schemas.microsoft.com/office/drawing/2014/main" id="{E05C27DF-72C0-4F85-A015-77293AA7303E}"/>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2563378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9903876-027B-43C2-8739-8EDDD6DFACA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222C7C05-24C1-4F47-8F4F-54530102925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040D9712-D805-4703-9FA7-34F0CF3D6196}"/>
              </a:ext>
            </a:extLst>
          </p:cNvPr>
          <p:cNvSpPr>
            <a:spLocks noGrp="1"/>
          </p:cNvSpPr>
          <p:nvPr>
            <p:ph type="dt" sz="half" idx="10"/>
          </p:nvPr>
        </p:nvSpPr>
        <p:spPr/>
        <p:txBody>
          <a:bodyPr/>
          <a:lstStyle/>
          <a:p>
            <a:fld id="{DC394D37-D1E6-490C-9D5F-99CF5CD89B0D}" type="datetimeFigureOut">
              <a:rPr lang="fr-FR" smtClean="0"/>
              <a:pPr/>
              <a:t>10/06/2019</a:t>
            </a:fld>
            <a:endParaRPr lang="fr-FR" dirty="0"/>
          </a:p>
        </p:txBody>
      </p:sp>
      <p:sp>
        <p:nvSpPr>
          <p:cNvPr id="5" name="Espace réservé du pied de page 4">
            <a:extLst>
              <a:ext uri="{FF2B5EF4-FFF2-40B4-BE49-F238E27FC236}">
                <a16:creationId xmlns="" xmlns:a16="http://schemas.microsoft.com/office/drawing/2014/main" id="{7D390B33-4B99-464E-A9A7-0A50BF8A3C1D}"/>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 xmlns:a16="http://schemas.microsoft.com/office/drawing/2014/main" id="{7F629F1C-AA06-454B-B732-FE24D5D12686}"/>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411087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489CCC0-096C-4E65-9589-4EAA6CDAB53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80DDAF8E-3105-47B1-9A60-692E962499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A5C9D8B3-A49B-4D1F-8EEE-9CFC80441C86}"/>
              </a:ext>
            </a:extLst>
          </p:cNvPr>
          <p:cNvSpPr>
            <a:spLocks noGrp="1"/>
          </p:cNvSpPr>
          <p:nvPr>
            <p:ph type="dt" sz="half" idx="10"/>
          </p:nvPr>
        </p:nvSpPr>
        <p:spPr/>
        <p:txBody>
          <a:bodyPr/>
          <a:lstStyle/>
          <a:p>
            <a:fld id="{DC394D37-D1E6-490C-9D5F-99CF5CD89B0D}" type="datetimeFigureOut">
              <a:rPr lang="fr-FR" smtClean="0"/>
              <a:pPr/>
              <a:t>10/06/2019</a:t>
            </a:fld>
            <a:endParaRPr lang="fr-FR" dirty="0"/>
          </a:p>
        </p:txBody>
      </p:sp>
      <p:sp>
        <p:nvSpPr>
          <p:cNvPr id="5" name="Espace réservé du pied de page 4">
            <a:extLst>
              <a:ext uri="{FF2B5EF4-FFF2-40B4-BE49-F238E27FC236}">
                <a16:creationId xmlns="" xmlns:a16="http://schemas.microsoft.com/office/drawing/2014/main" id="{DC1B76A5-8DEF-4C46-B636-F6D9E722767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 xmlns:a16="http://schemas.microsoft.com/office/drawing/2014/main" id="{B7705377-D01E-40D7-9244-D84C4E7F795E}"/>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362481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96279F7-808C-4330-957C-519C1302E17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CE277426-5FAA-444C-B139-C2C1E006233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901AFBBB-1F93-48C2-933B-DF2FDB1EB2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8182C71A-6C8B-48F1-8AFB-E4050B19D535}"/>
              </a:ext>
            </a:extLst>
          </p:cNvPr>
          <p:cNvSpPr>
            <a:spLocks noGrp="1"/>
          </p:cNvSpPr>
          <p:nvPr>
            <p:ph type="dt" sz="half" idx="10"/>
          </p:nvPr>
        </p:nvSpPr>
        <p:spPr/>
        <p:txBody>
          <a:bodyPr/>
          <a:lstStyle/>
          <a:p>
            <a:fld id="{DC394D37-D1E6-490C-9D5F-99CF5CD89B0D}" type="datetimeFigureOut">
              <a:rPr lang="fr-FR" smtClean="0"/>
              <a:pPr/>
              <a:t>10/06/2019</a:t>
            </a:fld>
            <a:endParaRPr lang="fr-FR" dirty="0"/>
          </a:p>
        </p:txBody>
      </p:sp>
      <p:sp>
        <p:nvSpPr>
          <p:cNvPr id="6" name="Espace réservé du pied de page 5">
            <a:extLst>
              <a:ext uri="{FF2B5EF4-FFF2-40B4-BE49-F238E27FC236}">
                <a16:creationId xmlns="" xmlns:a16="http://schemas.microsoft.com/office/drawing/2014/main" id="{B1284A33-45A0-46FB-B041-2A829A5915C4}"/>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 xmlns:a16="http://schemas.microsoft.com/office/drawing/2014/main" id="{337CA5E8-4A42-4BB0-9B64-FC9127C423A2}"/>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231030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D7A3E52-A138-48E1-B829-EB99A2E0846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D41ADBA3-5310-4D81-865C-BA414BD31F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EE204EE2-DC9A-4044-B910-1EAEF1C6608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3D2DD860-F5A2-4AF7-9952-7266282504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5CD51DFC-A049-4F8B-8850-CA6F8A92DAE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25B94F81-4920-4156-A45A-5900A5B90259}"/>
              </a:ext>
            </a:extLst>
          </p:cNvPr>
          <p:cNvSpPr>
            <a:spLocks noGrp="1"/>
          </p:cNvSpPr>
          <p:nvPr>
            <p:ph type="dt" sz="half" idx="10"/>
          </p:nvPr>
        </p:nvSpPr>
        <p:spPr/>
        <p:txBody>
          <a:bodyPr/>
          <a:lstStyle/>
          <a:p>
            <a:fld id="{DC394D37-D1E6-490C-9D5F-99CF5CD89B0D}" type="datetimeFigureOut">
              <a:rPr lang="fr-FR" smtClean="0"/>
              <a:pPr/>
              <a:t>10/06/2019</a:t>
            </a:fld>
            <a:endParaRPr lang="fr-FR" dirty="0"/>
          </a:p>
        </p:txBody>
      </p:sp>
      <p:sp>
        <p:nvSpPr>
          <p:cNvPr id="8" name="Espace réservé du pied de page 7">
            <a:extLst>
              <a:ext uri="{FF2B5EF4-FFF2-40B4-BE49-F238E27FC236}">
                <a16:creationId xmlns="" xmlns:a16="http://schemas.microsoft.com/office/drawing/2014/main" id="{225A9CAE-1FEA-4E15-B77F-DDFDB9043504}"/>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 xmlns:a16="http://schemas.microsoft.com/office/drawing/2014/main" id="{A1C122AD-4712-4654-9524-55E7ECDCBF77}"/>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257359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C1B48EC-237C-4D58-8A9C-22A791D41C7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2BC77FC6-EBDF-4569-8207-D25B712F8845}"/>
              </a:ext>
            </a:extLst>
          </p:cNvPr>
          <p:cNvSpPr>
            <a:spLocks noGrp="1"/>
          </p:cNvSpPr>
          <p:nvPr>
            <p:ph type="dt" sz="half" idx="10"/>
          </p:nvPr>
        </p:nvSpPr>
        <p:spPr/>
        <p:txBody>
          <a:bodyPr/>
          <a:lstStyle/>
          <a:p>
            <a:fld id="{DC394D37-D1E6-490C-9D5F-99CF5CD89B0D}" type="datetimeFigureOut">
              <a:rPr lang="fr-FR" smtClean="0"/>
              <a:pPr/>
              <a:t>10/06/2019</a:t>
            </a:fld>
            <a:endParaRPr lang="fr-FR" dirty="0"/>
          </a:p>
        </p:txBody>
      </p:sp>
      <p:sp>
        <p:nvSpPr>
          <p:cNvPr id="4" name="Espace réservé du pied de page 3">
            <a:extLst>
              <a:ext uri="{FF2B5EF4-FFF2-40B4-BE49-F238E27FC236}">
                <a16:creationId xmlns="" xmlns:a16="http://schemas.microsoft.com/office/drawing/2014/main" id="{26AB4F3E-95E4-4899-BC90-7DE11DD6F8AF}"/>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 xmlns:a16="http://schemas.microsoft.com/office/drawing/2014/main" id="{CFCFAB30-4E60-4267-97F7-6EB49C69D7DD}"/>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323520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794A354D-D75C-42B4-8E1B-60EB0B2FD776}"/>
              </a:ext>
            </a:extLst>
          </p:cNvPr>
          <p:cNvSpPr>
            <a:spLocks noGrp="1"/>
          </p:cNvSpPr>
          <p:nvPr>
            <p:ph type="dt" sz="half" idx="10"/>
          </p:nvPr>
        </p:nvSpPr>
        <p:spPr/>
        <p:txBody>
          <a:bodyPr/>
          <a:lstStyle/>
          <a:p>
            <a:fld id="{DC394D37-D1E6-490C-9D5F-99CF5CD89B0D}" type="datetimeFigureOut">
              <a:rPr lang="fr-FR" smtClean="0"/>
              <a:pPr/>
              <a:t>10/06/2019</a:t>
            </a:fld>
            <a:endParaRPr lang="fr-FR" dirty="0"/>
          </a:p>
        </p:txBody>
      </p:sp>
      <p:sp>
        <p:nvSpPr>
          <p:cNvPr id="3" name="Espace réservé du pied de page 2">
            <a:extLst>
              <a:ext uri="{FF2B5EF4-FFF2-40B4-BE49-F238E27FC236}">
                <a16:creationId xmlns="" xmlns:a16="http://schemas.microsoft.com/office/drawing/2014/main" id="{B8DF29D6-FE1A-4CA1-A2C5-BBDAE1B33B63}"/>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 xmlns:a16="http://schemas.microsoft.com/office/drawing/2014/main" id="{0885EED2-3646-4E39-887A-9CDFD97AD80A}"/>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283807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FDFD364-0EF0-4746-ABE2-8CCEF6D810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8949A7CC-B70F-4383-A46B-3EDB28EA0A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12E6892A-EA8F-49B1-9B79-00DA87673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79FF2971-DF2B-45B2-81AB-0C178038B5A7}"/>
              </a:ext>
            </a:extLst>
          </p:cNvPr>
          <p:cNvSpPr>
            <a:spLocks noGrp="1"/>
          </p:cNvSpPr>
          <p:nvPr>
            <p:ph type="dt" sz="half" idx="10"/>
          </p:nvPr>
        </p:nvSpPr>
        <p:spPr/>
        <p:txBody>
          <a:bodyPr/>
          <a:lstStyle/>
          <a:p>
            <a:fld id="{DC394D37-D1E6-490C-9D5F-99CF5CD89B0D}" type="datetimeFigureOut">
              <a:rPr lang="fr-FR" smtClean="0"/>
              <a:pPr/>
              <a:t>10/06/2019</a:t>
            </a:fld>
            <a:endParaRPr lang="fr-FR" dirty="0"/>
          </a:p>
        </p:txBody>
      </p:sp>
      <p:sp>
        <p:nvSpPr>
          <p:cNvPr id="6" name="Espace réservé du pied de page 5">
            <a:extLst>
              <a:ext uri="{FF2B5EF4-FFF2-40B4-BE49-F238E27FC236}">
                <a16:creationId xmlns="" xmlns:a16="http://schemas.microsoft.com/office/drawing/2014/main" id="{C953353D-677D-4B0D-81C8-2952BD7935EF}"/>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 xmlns:a16="http://schemas.microsoft.com/office/drawing/2014/main" id="{9B359C68-6E74-4B31-BD97-D53ADEE44D39}"/>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209116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689F4D5-E206-4135-AC76-B98CE08A02B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136A89E5-3A76-48CC-B42F-0FEA61B85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 xmlns:a16="http://schemas.microsoft.com/office/drawing/2014/main" id="{E8FF17A7-C186-4A9F-9907-C873C82C3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501E682B-476D-4A8C-88DC-FCC8489CEDB4}"/>
              </a:ext>
            </a:extLst>
          </p:cNvPr>
          <p:cNvSpPr>
            <a:spLocks noGrp="1"/>
          </p:cNvSpPr>
          <p:nvPr>
            <p:ph type="dt" sz="half" idx="10"/>
          </p:nvPr>
        </p:nvSpPr>
        <p:spPr/>
        <p:txBody>
          <a:bodyPr/>
          <a:lstStyle/>
          <a:p>
            <a:fld id="{DC394D37-D1E6-490C-9D5F-99CF5CD89B0D}" type="datetimeFigureOut">
              <a:rPr lang="fr-FR" smtClean="0"/>
              <a:pPr/>
              <a:t>10/06/2019</a:t>
            </a:fld>
            <a:endParaRPr lang="fr-FR" dirty="0"/>
          </a:p>
        </p:txBody>
      </p:sp>
      <p:sp>
        <p:nvSpPr>
          <p:cNvPr id="6" name="Espace réservé du pied de page 5">
            <a:extLst>
              <a:ext uri="{FF2B5EF4-FFF2-40B4-BE49-F238E27FC236}">
                <a16:creationId xmlns="" xmlns:a16="http://schemas.microsoft.com/office/drawing/2014/main" id="{31149C68-8796-4D32-BCC7-FAAFF7DAD41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 xmlns:a16="http://schemas.microsoft.com/office/drawing/2014/main" id="{D9FCB114-4A6A-4B54-B701-E8C5E53A4BBF}"/>
              </a:ext>
            </a:extLst>
          </p:cNvPr>
          <p:cNvSpPr>
            <a:spLocks noGrp="1"/>
          </p:cNvSpPr>
          <p:nvPr>
            <p:ph type="sldNum" sz="quarter" idx="12"/>
          </p:nvPr>
        </p:nvSpPr>
        <p:spPr/>
        <p:txBody>
          <a:body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2144453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1A4DC3E8-9DF7-4EB3-AB8D-61CF58FF2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0D3AF18A-A7B3-4927-8AED-A11E08E1F8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021E3768-C682-4948-AA4B-0C59D34914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94D37-D1E6-490C-9D5F-99CF5CD89B0D}" type="datetimeFigureOut">
              <a:rPr lang="fr-FR" smtClean="0"/>
              <a:pPr/>
              <a:t>10/06/2019</a:t>
            </a:fld>
            <a:endParaRPr lang="fr-FR" dirty="0"/>
          </a:p>
        </p:txBody>
      </p:sp>
      <p:sp>
        <p:nvSpPr>
          <p:cNvPr id="5" name="Espace réservé du pied de page 4">
            <a:extLst>
              <a:ext uri="{FF2B5EF4-FFF2-40B4-BE49-F238E27FC236}">
                <a16:creationId xmlns="" xmlns:a16="http://schemas.microsoft.com/office/drawing/2014/main" id="{FD4B23CB-8A6F-4492-A10F-A83C970794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 xmlns:a16="http://schemas.microsoft.com/office/drawing/2014/main" id="{D8DFAD21-5FEE-4579-B536-69B7A1AF1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B5CD7-D76F-42FB-BA9E-DC2198D39462}" type="slidenum">
              <a:rPr lang="fr-FR" smtClean="0"/>
              <a:pPr/>
              <a:t>‹N°›</a:t>
            </a:fld>
            <a:endParaRPr lang="fr-FR" dirty="0"/>
          </a:p>
        </p:txBody>
      </p:sp>
    </p:spTree>
    <p:extLst>
      <p:ext uri="{BB962C8B-B14F-4D97-AF65-F5344CB8AC3E}">
        <p14:creationId xmlns:p14="http://schemas.microsoft.com/office/powerpoint/2010/main" val="3899564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8" Type="http://schemas.openxmlformats.org/officeDocument/2006/relationships/hyperlink" Target="https://www.cairn.info/revue-sociologie-2016-4-page-393.htm" TargetMode="External"/><Relationship Id="rId13" Type="http://schemas.openxmlformats.org/officeDocument/2006/relationships/image" Target="../media/image5.jpeg"/><Relationship Id="rId3" Type="http://schemas.openxmlformats.org/officeDocument/2006/relationships/tags" Target="../tags/tag31.xml"/><Relationship Id="rId7" Type="http://schemas.openxmlformats.org/officeDocument/2006/relationships/hyperlink" Target="http://ses.ens-lyon.fr/articles/muriel-darmon-et-le-concept-de-socialisation-28849" TargetMode="External"/><Relationship Id="rId12" Type="http://schemas.openxmlformats.org/officeDocument/2006/relationships/hyperlink" Target="https://www.cairn.info/revue-europeenne-des-sciences-sociales-2016-1-page-201.htm" TargetMode="Externa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hyperlink" Target="https://www.cairn.info/revue-societes-et-representations-2001-1-page-515.htm" TargetMode="External"/><Relationship Id="rId11" Type="http://schemas.openxmlformats.org/officeDocument/2006/relationships/hyperlink" Target="http://ses.ens-lyon.fr/articles/christine-detrez-il-etait-une-fois-le-corps--118371" TargetMode="External"/><Relationship Id="rId5" Type="http://schemas.openxmlformats.org/officeDocument/2006/relationships/slideLayout" Target="../slideLayouts/slideLayout1.xml"/><Relationship Id="rId10" Type="http://schemas.openxmlformats.org/officeDocument/2006/relationships/hyperlink" Target="https://www.cairn.info/revue-societes-contemporaines-2005-3-page-161.htm" TargetMode="External"/><Relationship Id="rId4" Type="http://schemas.openxmlformats.org/officeDocument/2006/relationships/tags" Target="../tags/tag32.xml"/><Relationship Id="rId9" Type="http://schemas.openxmlformats.org/officeDocument/2006/relationships/hyperlink" Target="https://www.cairn.info/revue-agora-debats-jeunesses-2009-3-page-85.htm" TargetMode="External"/><Relationship Id="rId1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hyperlink" Target="http://ses.ens-lyon.fr/les-fiches-de-lecture/corps-de-filles-corps-de-garcons-une-construction-sociale-128420" TargetMode="External"/><Relationship Id="rId3" Type="http://schemas.openxmlformats.org/officeDocument/2006/relationships/slideLayout" Target="../slideLayouts/slideLayout1.xml"/><Relationship Id="rId7" Type="http://schemas.openxmlformats.org/officeDocument/2006/relationships/hyperlink" Target="https://www.franceculture.fr/personne-catherine-vidal.html" TargetMode="Externa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hyperlink" Target="https://www.franceculture.fr/conferences/universite-de-nantes/catherine-vidal-le-cerveau-a-t-il-un-sexe" TargetMode="External"/><Relationship Id="rId5" Type="http://schemas.openxmlformats.org/officeDocument/2006/relationships/hyperlink" Target="https://www.persee.fr/doc/rfsoc_0035-2969_2002_num_43_3_5524" TargetMode="External"/><Relationship Id="rId4" Type="http://schemas.openxmlformats.org/officeDocument/2006/relationships/hyperlink" Target="https://www.cairn.info/revue-actes-de-la-recherche-en-sciences-sociales-2010-4-page-108.htm"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hyperlink" Target="https://www.persee.fr/doc/rfp_0556-7807_1997_num_118_1_3001_t1_0165_0000_3" TargetMode="Externa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9.png"/><Relationship Id="rId5" Type="http://schemas.openxmlformats.org/officeDocument/2006/relationships/hyperlink" Target="https://www.persee.fr/authority/83133" TargetMode="Externa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7.xml"/><Relationship Id="rId5" Type="http://schemas.openxmlformats.org/officeDocument/2006/relationships/tags" Target="../tags/tag52.xml"/><Relationship Id="rId4" Type="http://schemas.openxmlformats.org/officeDocument/2006/relationships/tags" Target="../tags/tag5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6.xml"/><Relationship Id="rId7" Type="http://schemas.openxmlformats.org/officeDocument/2006/relationships/slideLayout" Target="../slideLayouts/slideLayout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1.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24.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slideLayout" Target="../slideLayouts/slideLayout1.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hyperlink" Target="https://journals.openedition.org/sociologie/652" TargetMode="External"/><Relationship Id="rId5" Type="http://schemas.openxmlformats.org/officeDocument/2006/relationships/slideLayout" Target="../slideLayouts/slideLayout1.xml"/><Relationship Id="rId4" Type="http://schemas.openxmlformats.org/officeDocument/2006/relationships/tags" Target="../tags/tag79.xml"/></Relationships>
</file>

<file path=ppt/slides/_rels/slide26.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hyperlink" Target="https://www.reseau-canope.fr/fileadmin/user_upload/Projets/OEPRE/Familles_immigrees_et_ecole_a_encontre_des_idees_recues.pdf" TargetMode="Externa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hyperlink" Target="http://www.revue-interrogations.org/Gaele-Henri-Panabiere-Des" TargetMode="External"/><Relationship Id="rId5" Type="http://schemas.openxmlformats.org/officeDocument/2006/relationships/hyperlink" Target="https://journals.openedition.org/sociologie/652" TargetMode="External"/><Relationship Id="rId4" Type="http://schemas.openxmlformats.org/officeDocument/2006/relationships/hyperlink" Target="https://www.cairn.info/revue-informations-sociales-2012-5-page-49.htm"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hyperlink" Target="https://www.persee.fr/doc/caf_2101-8081_2013_num_111_1_2743" TargetMode="Externa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hyperlink" Target="http://cache.media.education.gouv.fr/file/82/31/6/DEPP_EetF_2012_82_Familles_monoparentales_237316.pdf" TargetMode="External"/><Relationship Id="rId5" Type="http://schemas.openxmlformats.org/officeDocument/2006/relationships/hyperlink" Target="https://www.ined.fr/fichier/s_rubrique/18979/pop_et_soc_francais_379.fr.pdf" TargetMode="External"/><Relationship Id="rId4" Type="http://schemas.openxmlformats.org/officeDocument/2006/relationships/hyperlink" Target="https://www.cairn.info/revue-migrations-societe-2016-2-page-73.htm"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8.xml"/><Relationship Id="rId1" Type="http://schemas.openxmlformats.org/officeDocument/2006/relationships/tags" Target="../tags/tag87.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hyperlink" Target="https://www.persee.fr/doc/rfsp_0035-2950_2002_num_52_2_403705" TargetMode="External"/><Relationship Id="rId5" Type="http://schemas.openxmlformats.org/officeDocument/2006/relationships/hyperlink" Target="https://halshs.archives-ouvertes.fr/halshs-00705658/document" TargetMode="External"/><Relationship Id="rId4" Type="http://schemas.openxmlformats.org/officeDocument/2006/relationships/hyperlink" Target="https://www.cairn.info/revue-societes-contemporaines-2009-2-page-147.htm"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1.xml"/><Relationship Id="rId7" Type="http://schemas.openxmlformats.org/officeDocument/2006/relationships/hyperlink" Target="http://www.politika.io/" TargetMode="Externa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hyperlink" Target="https://www.politika.io/fr/notice/socialisation-politique" TargetMode="External"/><Relationship Id="rId5" Type="http://schemas.openxmlformats.org/officeDocument/2006/relationships/hyperlink" Target="http://ses.ens-lyon.fr/articles/entretien-avec-bernard-lahire-la-fabrication-sociale-des-individus-80579" TargetMode="External"/><Relationship Id="rId4" Type="http://schemas.openxmlformats.org/officeDocument/2006/relationships/hyperlink" Target="http://www.scielo.br/pdf/ep/v41nspe/fr_1517-9702-ep-41-spe-1393.pdf" TargetMode="External"/><Relationship Id="rId9"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s://journals.openedition.org/sociologie/652"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hyperlink" Target="https://www.cairn.info/revue-actes-de-la-recherche-en-sciences-sociales-2009-4-page-76.htm" TargetMode="Externa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hyperlink" Target="https://www.liberation.fr/debats/2018/09/05/la-lutte-des-transclasses_1676767" TargetMode="External"/><Relationship Id="rId5" Type="http://schemas.openxmlformats.org/officeDocument/2006/relationships/hyperlink" Target="https://www.franceculture.fr/sociologie/les-transclasses-ou-lillusion-du-merite-par-chantal-jaquet" TargetMode="External"/><Relationship Id="rId4" Type="http://schemas.openxmlformats.org/officeDocument/2006/relationships/hyperlink" Target="https://www.youtube.com/watch?v=VB6U-gwEzkA" TargetMode="Externa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8.xml"/><Relationship Id="rId1" Type="http://schemas.openxmlformats.org/officeDocument/2006/relationships/tags" Target="../tags/tag97.xml"/></Relationships>
</file>

<file path=ppt/slides/_rels/slide35.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hyperlink" Target="https://www.liberation.fr/debats/2018/09/05/la-lutte-des-transclasses_1676767" TargetMode="External"/><Relationship Id="rId4"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hyperlink" Target="https://www.liberation.fr/debats/2018/09/05/la-lutte-des-transclasses_1676767" TargetMode="External"/><Relationship Id="rId4"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hyperlink" Target="00d0c9ea79f9bace118c8200aa004ba90b0200000003000000e0c9ea79f9bace118c8200aa004ba90b020000000000" TargetMode="External"/></Relationships>
</file>

<file path=ppt/slides/_rels/slide38.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hyperlink" Target="https://www.cairn.info/revue-travail-genre-et-societes-2009-2-page-117.htm" TargetMode="External"/><Relationship Id="rId4"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hyperlink" Target="https://www.scienceshumaines.com/l-homme-pluriel-les-ressorts-de-l-action_fr_10120.html" TargetMode="Externa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6.png"/><Relationship Id="rId5" Type="http://schemas.openxmlformats.org/officeDocument/2006/relationships/slideLayout" Target="../slideLayouts/slideLayout1.xml"/><Relationship Id="rId4" Type="http://schemas.openxmlformats.org/officeDocument/2006/relationships/tags" Target="../tags/tag1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s>
</file>

<file path=ppt/slides/_rels/slide40.xml.rels><?xml version="1.0" encoding="UTF-8" standalone="yes"?>
<Relationships xmlns="http://schemas.openxmlformats.org/package/2006/relationships"><Relationship Id="rId8" Type="http://schemas.openxmlformats.org/officeDocument/2006/relationships/hyperlink" Target="http://ses.ens-lyon.fr/les-fiches-de-lecture/corps-de-filles-corps-de-garcons-une-construction-sociale-128420" TargetMode="External"/><Relationship Id="rId3" Type="http://schemas.openxmlformats.org/officeDocument/2006/relationships/tags" Target="../tags/tag116.xml"/><Relationship Id="rId7" Type="http://schemas.openxmlformats.org/officeDocument/2006/relationships/hyperlink" Target="https://journals.openedition.org/gss/1934" TargetMode="Externa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8.jpeg"/><Relationship Id="rId5" Type="http://schemas.openxmlformats.org/officeDocument/2006/relationships/slideLayout" Target="../slideLayouts/slideLayout1.xml"/><Relationship Id="rId4" Type="http://schemas.openxmlformats.org/officeDocument/2006/relationships/tags" Target="../tags/tag117.xml"/></Relationships>
</file>

<file path=ppt/slides/_rels/slide41.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hyperlink" Target="https://www.scienceshumaines.com/l-excellence-scolaire-une-affaire-de-famille-le-cas-des-normaliennes-et-normaliens-scientifiques_fr_278.html" TargetMode="Externa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19.jpeg"/><Relationship Id="rId5" Type="http://schemas.openxmlformats.org/officeDocument/2006/relationships/slideLayout" Target="../slideLayouts/slideLayout1.xml"/><Relationship Id="rId4" Type="http://schemas.openxmlformats.org/officeDocument/2006/relationships/tags" Target="../tags/tag121.xml"/></Relationships>
</file>

<file path=ppt/slides/_rels/slide42.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20.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hyperlink" Target="https://journals.openedition.org/lectures/23248" TargetMode="External"/><Relationship Id="rId5" Type="http://schemas.openxmlformats.org/officeDocument/2006/relationships/slideLayout" Target="../slideLayouts/slideLayout1.xml"/><Relationship Id="rId4" Type="http://schemas.openxmlformats.org/officeDocument/2006/relationships/tags" Target="../tags/tag125.xml"/></Relationships>
</file>

<file path=ppt/slides/_rels/slide43.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hyperlink" Target="http://www.liens-socio.org/Etre-une-femme-dans-le-monde-des" TargetMode="Externa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21.jpeg"/><Relationship Id="rId5" Type="http://schemas.openxmlformats.org/officeDocument/2006/relationships/slideLayout" Target="../slideLayouts/slideLayout1.xml"/><Relationship Id="rId4" Type="http://schemas.openxmlformats.org/officeDocument/2006/relationships/tags" Target="../tags/tag12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jpeg"/><Relationship Id="rId5" Type="http://schemas.openxmlformats.org/officeDocument/2006/relationships/slideLayout" Target="../slideLayouts/slideLayout1.xml"/><Relationship Id="rId4" Type="http://schemas.openxmlformats.org/officeDocument/2006/relationships/tags" Target="../tags/tag2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4.png"/><Relationship Id="rId5" Type="http://schemas.openxmlformats.org/officeDocument/2006/relationships/hyperlink" Target="https://www.youtube.com/watch?v=jaftcBvEKsI" TargetMode="External"/><Relationship Id="rId4" Type="http://schemas.openxmlformats.org/officeDocument/2006/relationships/hyperlink" Target="https://www.cairn.info/revue-l-ecole-des-parents-2011-6-page-26.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a:extLst>
              <a:ext uri="{FF2B5EF4-FFF2-40B4-BE49-F238E27FC236}">
                <a16:creationId xmlns="" xmlns:a16="http://schemas.microsoft.com/office/drawing/2014/main" id="{594753C4-4E4F-46C8-B76D-0A7191D3FFA5}"/>
              </a:ext>
            </a:extLst>
          </p:cNvPr>
          <p:cNvCxnSpPr>
            <a:cxnSpLocks/>
          </p:cNvCxnSpPr>
          <p:nvPr>
            <p:custDataLst>
              <p:tags r:id="rId1"/>
            </p:custDataLst>
          </p:nvPr>
        </p:nvCxnSpPr>
        <p:spPr>
          <a:xfrm>
            <a:off x="249400" y="0"/>
            <a:ext cx="21171" cy="68400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76851272-9B66-47F3-BAE5-E2FEA3E59654}"/>
              </a:ext>
            </a:extLst>
          </p:cNvPr>
          <p:cNvSpPr/>
          <p:nvPr>
            <p:custDataLst>
              <p:tags r:id="rId2"/>
            </p:custDataLst>
          </p:nvPr>
        </p:nvSpPr>
        <p:spPr>
          <a:xfrm>
            <a:off x="871707" y="3037936"/>
            <a:ext cx="10890121" cy="1354217"/>
          </a:xfrm>
          <a:prstGeom prst="rect">
            <a:avLst/>
          </a:prstGeom>
        </p:spPr>
        <p:txBody>
          <a:bodyPr wrap="square">
            <a:spAutoFit/>
          </a:bodyPr>
          <a:lstStyle/>
          <a:p>
            <a:r>
              <a:rPr lang="fr-FR" sz="2400" b="1" dirty="0">
                <a:solidFill>
                  <a:schemeClr val="tx2"/>
                </a:solidFill>
                <a:latin typeface="Arial" panose="020B0604020202020204" pitchFamily="34" charset="0"/>
                <a:cs typeface="Arial" panose="020B0604020202020204" pitchFamily="34" charset="0"/>
              </a:rPr>
              <a:t>Thème 6.</a:t>
            </a:r>
          </a:p>
          <a:p>
            <a:pPr>
              <a:spcBef>
                <a:spcPts val="1200"/>
              </a:spcBef>
            </a:pPr>
            <a:r>
              <a:rPr lang="fr-FR" sz="2400" b="1" dirty="0">
                <a:solidFill>
                  <a:schemeClr val="tx2"/>
                </a:solidFill>
                <a:latin typeface="Arial" panose="020B0604020202020204" pitchFamily="34" charset="0"/>
                <a:cs typeface="Arial" panose="020B0604020202020204" pitchFamily="34" charset="0"/>
              </a:rPr>
              <a:t>Comment la socialisation contribue-t-elle à expliquer les différences de comportement des individus ?</a:t>
            </a:r>
          </a:p>
        </p:txBody>
      </p:sp>
      <p:cxnSp>
        <p:nvCxnSpPr>
          <p:cNvPr id="10" name="Connecteur droit 9">
            <a:extLst>
              <a:ext uri="{FF2B5EF4-FFF2-40B4-BE49-F238E27FC236}">
                <a16:creationId xmlns="" xmlns:a16="http://schemas.microsoft.com/office/drawing/2014/main" id="{2E2681A4-E6A8-4B39-8B3C-6B82844CCCE9}"/>
              </a:ext>
            </a:extLst>
          </p:cNvPr>
          <p:cNvCxnSpPr>
            <a:cxnSpLocks/>
          </p:cNvCxnSpPr>
          <p:nvPr>
            <p:custDataLst>
              <p:tags r:id="rId3"/>
            </p:custDataLst>
          </p:nvPr>
        </p:nvCxnSpPr>
        <p:spPr>
          <a:xfrm flipV="1">
            <a:off x="11111777" y="5142982"/>
            <a:ext cx="1048379" cy="1739083"/>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 xmlns:a16="http://schemas.microsoft.com/office/drawing/2014/main" id="{A0218BBA-E2DF-4169-9D08-FFDE42A8523B}"/>
              </a:ext>
            </a:extLst>
          </p:cNvPr>
          <p:cNvCxnSpPr>
            <a:cxnSpLocks/>
          </p:cNvCxnSpPr>
          <p:nvPr>
            <p:custDataLst>
              <p:tags r:id="rId4"/>
            </p:custDataLst>
          </p:nvPr>
        </p:nvCxnSpPr>
        <p:spPr>
          <a:xfrm flipV="1">
            <a:off x="11620150" y="5935100"/>
            <a:ext cx="540006" cy="901436"/>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pic>
        <p:nvPicPr>
          <p:cNvPr id="1026" name="Picture 2" descr="RÃ©sultat de recherche d'images pour &quot;socialisation&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88255" y="4838303"/>
            <a:ext cx="2657023" cy="18588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76851272-9B66-47F3-BAE5-E2FEA3E59654}"/>
              </a:ext>
            </a:extLst>
          </p:cNvPr>
          <p:cNvSpPr/>
          <p:nvPr>
            <p:custDataLst>
              <p:tags r:id="rId5"/>
            </p:custDataLst>
          </p:nvPr>
        </p:nvSpPr>
        <p:spPr>
          <a:xfrm>
            <a:off x="3410265" y="557355"/>
            <a:ext cx="6561604" cy="646331"/>
          </a:xfrm>
          <a:prstGeom prst="rect">
            <a:avLst/>
          </a:prstGeom>
        </p:spPr>
        <p:txBody>
          <a:bodyPr wrap="none">
            <a:spAutoFit/>
          </a:bodyPr>
          <a:lstStyle/>
          <a:p>
            <a:pPr algn="ctr"/>
            <a:r>
              <a:rPr lang="fr-FR" sz="3600" b="1" dirty="0">
                <a:solidFill>
                  <a:schemeClr val="tx2"/>
                </a:solidFill>
                <a:cs typeface="Arial" panose="020B0604020202020204" pitchFamily="34" charset="0"/>
              </a:rPr>
              <a:t>Sciences Economiques et sociales</a:t>
            </a:r>
          </a:p>
        </p:txBody>
      </p:sp>
      <p:sp>
        <p:nvSpPr>
          <p:cNvPr id="8" name="Rectangle 7">
            <a:extLst>
              <a:ext uri="{FF2B5EF4-FFF2-40B4-BE49-F238E27FC236}">
                <a16:creationId xmlns="" xmlns:a16="http://schemas.microsoft.com/office/drawing/2014/main" id="{C304F2F8-A11F-4A99-B371-D8F0BC5E9006}"/>
              </a:ext>
            </a:extLst>
          </p:cNvPr>
          <p:cNvSpPr/>
          <p:nvPr>
            <p:custDataLst>
              <p:tags r:id="rId6"/>
            </p:custDataLst>
          </p:nvPr>
        </p:nvSpPr>
        <p:spPr>
          <a:xfrm>
            <a:off x="3143672" y="1536035"/>
            <a:ext cx="7352544" cy="584775"/>
          </a:xfrm>
          <a:prstGeom prst="rect">
            <a:avLst/>
          </a:prstGeom>
        </p:spPr>
        <p:txBody>
          <a:bodyPr wrap="square">
            <a:spAutoFit/>
          </a:bodyPr>
          <a:lstStyle/>
          <a:p>
            <a:pPr>
              <a:spcBef>
                <a:spcPts val="600"/>
              </a:spcBef>
            </a:pPr>
            <a:r>
              <a:rPr lang="fr-FR" sz="3200" b="1" dirty="0">
                <a:solidFill>
                  <a:schemeClr val="accent1">
                    <a:lumMod val="60000"/>
                    <a:lumOff val="40000"/>
                  </a:schemeClr>
                </a:solidFill>
                <a:latin typeface="Calibri-Bold"/>
              </a:rPr>
              <a:t>Les nouveaux programmes de SES</a:t>
            </a:r>
          </a:p>
        </p:txBody>
      </p:sp>
      <p:pic>
        <p:nvPicPr>
          <p:cNvPr id="9" name="Picture 2" descr="http://svt.tice.ac-orleans-tours.fr/php5/site/logo-academie.png">
            <a:extLst>
              <a:ext uri="{FF2B5EF4-FFF2-40B4-BE49-F238E27FC236}">
                <a16:creationId xmlns="" xmlns:a16="http://schemas.microsoft.com/office/drawing/2014/main" id="{1C5B5FD3-942D-4B31-9A9F-C52A6C64F812}"/>
              </a:ext>
            </a:extLst>
          </p:cNvPr>
          <p:cNvPicPr>
            <a:picLocks noChangeAspect="1" noChangeArrowheads="1"/>
          </p:cNvPicPr>
          <p:nvPr/>
        </p:nvPicPr>
        <p:blipFill>
          <a:blip r:embed="rId9" cstate="print"/>
          <a:srcRect/>
          <a:stretch>
            <a:fillRect/>
          </a:stretch>
        </p:blipFill>
        <p:spPr bwMode="auto">
          <a:xfrm>
            <a:off x="724608" y="222353"/>
            <a:ext cx="1943856" cy="1440016"/>
          </a:xfrm>
          <a:prstGeom prst="rect">
            <a:avLst/>
          </a:prstGeom>
          <a:noFill/>
        </p:spPr>
      </p:pic>
    </p:spTree>
    <p:extLst>
      <p:ext uri="{BB962C8B-B14F-4D97-AF65-F5344CB8AC3E}">
        <p14:creationId xmlns:p14="http://schemas.microsoft.com/office/powerpoint/2010/main" val="600506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1DB2A22-C9A5-4B7A-BB49-00E0CC4C071A}"/>
              </a:ext>
            </a:extLst>
          </p:cNvPr>
          <p:cNvSpPr/>
          <p:nvPr>
            <p:custDataLst>
              <p:tags r:id="rId1"/>
            </p:custDataLst>
          </p:nvPr>
        </p:nvSpPr>
        <p:spPr>
          <a:xfrm>
            <a:off x="344424" y="1381623"/>
            <a:ext cx="11513591" cy="2139047"/>
          </a:xfrm>
          <a:prstGeom prst="rect">
            <a:avLst/>
          </a:prstGeom>
          <a:noFill/>
        </p:spPr>
        <p:txBody>
          <a:bodyPr wrap="square">
            <a:spAutoFit/>
          </a:bodyPr>
          <a:lstStyle/>
          <a:p>
            <a:pPr algn="just">
              <a:spcBef>
                <a:spcPts val="600"/>
              </a:spcBef>
              <a:buClr>
                <a:srgbClr val="7030A0"/>
              </a:buClr>
            </a:pPr>
            <a:r>
              <a:rPr lang="fr-FR" b="1" dirty="0">
                <a:solidFill>
                  <a:srgbClr val="7030A0"/>
                </a:solidFill>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Objectifs de l’activité :</a:t>
            </a:r>
          </a:p>
          <a:p>
            <a:pPr marL="720725" indent="-185738" algn="just">
              <a:spcBef>
                <a:spcPts val="6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Savoirs :</a:t>
            </a:r>
          </a:p>
          <a:p>
            <a:pPr marL="1076325" indent="-269875" algn="just">
              <a:spcBef>
                <a:spcPts val="600"/>
              </a:spcBef>
              <a:buClr>
                <a:srgbClr val="7030A0"/>
              </a:buClr>
              <a:buFont typeface="Courier New" panose="02070309020205020404" pitchFamily="49" charset="0"/>
              <a:buChar char="o"/>
            </a:pPr>
            <a:r>
              <a:rPr lang="fr-FR" i="1" dirty="0">
                <a:latin typeface="Arial" panose="020B0604020202020204" pitchFamily="34" charset="0"/>
                <a:cs typeface="Arial" panose="020B0604020202020204" pitchFamily="34" charset="0"/>
              </a:rPr>
              <a:t>Distinguer inné et acquis</a:t>
            </a:r>
          </a:p>
          <a:p>
            <a:pPr marL="1076325" indent="-269875" algn="just">
              <a:spcBef>
                <a:spcPts val="600"/>
              </a:spcBef>
              <a:buClr>
                <a:srgbClr val="7030A0"/>
              </a:buClr>
              <a:buFont typeface="Courier New" panose="02070309020205020404" pitchFamily="49" charset="0"/>
              <a:buChar char="o"/>
            </a:pPr>
            <a:r>
              <a:rPr lang="fr-FR" i="1" dirty="0">
                <a:latin typeface="Arial" panose="020B0604020202020204" pitchFamily="34" charset="0"/>
                <a:cs typeface="Arial" panose="020B0604020202020204" pitchFamily="34" charset="0"/>
              </a:rPr>
              <a:t>Introduire la notion de « socialisation »</a:t>
            </a:r>
          </a:p>
          <a:p>
            <a:pPr marL="720725" indent="-185738" algn="just">
              <a:spcBef>
                <a:spcPts val="6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Savoir-faire :</a:t>
            </a:r>
          </a:p>
          <a:p>
            <a:pPr marL="1076325" indent="-269875" algn="just">
              <a:spcBef>
                <a:spcPts val="600"/>
              </a:spcBef>
              <a:buClr>
                <a:srgbClr val="7030A0"/>
              </a:buClr>
              <a:buFont typeface="Courier New" panose="02070309020205020404" pitchFamily="49" charset="0"/>
              <a:buChar char="o"/>
            </a:pPr>
            <a:r>
              <a:rPr lang="fr-FR" i="1" dirty="0">
                <a:latin typeface="Arial" panose="020B0604020202020204" pitchFamily="34" charset="0"/>
                <a:cs typeface="Arial" panose="020B0604020202020204" pitchFamily="34" charset="0"/>
              </a:rPr>
              <a:t>Construction d’une argumentation</a:t>
            </a:r>
          </a:p>
        </p:txBody>
      </p:sp>
      <p:sp>
        <p:nvSpPr>
          <p:cNvPr id="4" name="Rectangle 3">
            <a:extLst>
              <a:ext uri="{FF2B5EF4-FFF2-40B4-BE49-F238E27FC236}">
                <a16:creationId xmlns="" xmlns:a16="http://schemas.microsoft.com/office/drawing/2014/main" id="{9B97DC83-4F03-4C6E-AE4B-5A54A1072524}"/>
              </a:ext>
            </a:extLst>
          </p:cNvPr>
          <p:cNvSpPr/>
          <p:nvPr>
            <p:custDataLst>
              <p:tags r:id="rId2"/>
            </p:custDataLst>
          </p:nvPr>
        </p:nvSpPr>
        <p:spPr>
          <a:xfrm>
            <a:off x="335936" y="360000"/>
            <a:ext cx="11856064" cy="784830"/>
          </a:xfrm>
          <a:prstGeom prst="rect">
            <a:avLst/>
          </a:prstGeom>
          <a:noFill/>
        </p:spPr>
        <p:txBody>
          <a:bodyPr wrap="square">
            <a:spAutoFit/>
          </a:bodyPr>
          <a:lstStyle/>
          <a:p>
            <a:pPr>
              <a:spcBef>
                <a:spcPts val="600"/>
              </a:spcBef>
            </a:pPr>
            <a:r>
              <a:rPr lang="fr-FR" sz="2000" b="1" dirty="0">
                <a:solidFill>
                  <a:srgbClr val="7030A0"/>
                </a:solidFill>
                <a:latin typeface="Arial" panose="020B0604020202020204" pitchFamily="34" charset="0"/>
                <a:cs typeface="Arial" panose="020B0604020202020204" pitchFamily="34" charset="0"/>
              </a:rPr>
              <a:t>Une activité pour introduire le chapitre sur la socialisation :</a:t>
            </a:r>
          </a:p>
          <a:p>
            <a:pPr>
              <a:spcBef>
                <a:spcPts val="600"/>
              </a:spcBef>
            </a:pPr>
            <a:r>
              <a:rPr lang="fr-FR" sz="2000" i="1" dirty="0">
                <a:solidFill>
                  <a:srgbClr val="7030A0"/>
                </a:solidFill>
                <a:latin typeface="Arial" panose="020B0604020202020204" pitchFamily="34" charset="0"/>
                <a:cs typeface="Arial" panose="020B0604020202020204" pitchFamily="34" charset="0"/>
              </a:rPr>
              <a:t>interroger le lien entre le social et le biologique</a:t>
            </a:r>
          </a:p>
        </p:txBody>
      </p:sp>
      <p:sp>
        <p:nvSpPr>
          <p:cNvPr id="2" name="Rectangle 1"/>
          <p:cNvSpPr/>
          <p:nvPr/>
        </p:nvSpPr>
        <p:spPr>
          <a:xfrm>
            <a:off x="335936" y="3609002"/>
            <a:ext cx="11610130" cy="1708160"/>
          </a:xfrm>
          <a:prstGeom prst="rect">
            <a:avLst/>
          </a:prstGeom>
        </p:spPr>
        <p:txBody>
          <a:bodyPr wrap="square">
            <a:spAutoFit/>
          </a:bodyPr>
          <a:lstStyle/>
          <a:p>
            <a:pPr algn="just">
              <a:spcBef>
                <a:spcPts val="600"/>
              </a:spcBef>
              <a:buClr>
                <a:srgbClr val="7030A0"/>
              </a:buClr>
            </a:pPr>
            <a:r>
              <a:rPr lang="fr-FR" b="1" dirty="0">
                <a:solidFill>
                  <a:srgbClr val="7030A0"/>
                </a:solidFill>
                <a:latin typeface="Arial" panose="020B0604020202020204" pitchFamily="34" charset="0"/>
                <a:cs typeface="Arial" panose="020B0604020202020204" pitchFamily="34" charset="0"/>
              </a:rPr>
              <a:t> ⁞ </a:t>
            </a:r>
            <a:r>
              <a:rPr lang="fr-FR" b="1" dirty="0">
                <a:latin typeface="Arial" panose="020B0604020202020204" pitchFamily="34" charset="0"/>
                <a:cs typeface="Arial" panose="020B0604020202020204" pitchFamily="34" charset="0"/>
              </a:rPr>
              <a:t>Organisation de l’activité :</a:t>
            </a:r>
          </a:p>
          <a:p>
            <a:pPr marL="720725" indent="-185738" algn="just">
              <a:spcBef>
                <a:spcPts val="6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1ère étape : repérer la structure d’un texte et ses arguments</a:t>
            </a:r>
          </a:p>
          <a:p>
            <a:pPr marL="720725" indent="-185738" algn="just">
              <a:spcBef>
                <a:spcPts val="6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2ème étape : reformuler pour comprendre</a:t>
            </a:r>
          </a:p>
          <a:p>
            <a:pPr marL="720725" indent="-185738" algn="just">
              <a:spcBef>
                <a:spcPts val="6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3ème étape : faire une synthèse en appliquant la méthode de l’argumentation : </a:t>
            </a:r>
            <a:r>
              <a:rPr lang="fr-FR" i="1" dirty="0">
                <a:latin typeface="Arial" panose="020B0604020202020204" pitchFamily="34" charset="0"/>
                <a:cs typeface="Arial" panose="020B0604020202020204" pitchFamily="34" charset="0"/>
              </a:rPr>
              <a:t>Peut-on dire que les différences observées dans le fonctionnement du cerveau entre les hommes et les femmes sont innées ?</a:t>
            </a:r>
            <a:endParaRPr lang="fr-FR" i="1" dirty="0"/>
          </a:p>
        </p:txBody>
      </p:sp>
    </p:spTree>
    <p:extLst>
      <p:ext uri="{BB962C8B-B14F-4D97-AF65-F5344CB8AC3E}">
        <p14:creationId xmlns:p14="http://schemas.microsoft.com/office/powerpoint/2010/main" val="48360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B97DC83-4F03-4C6E-AE4B-5A54A1072524}"/>
              </a:ext>
            </a:extLst>
          </p:cNvPr>
          <p:cNvSpPr/>
          <p:nvPr>
            <p:custDataLst>
              <p:tags r:id="rId1"/>
            </p:custDataLst>
          </p:nvPr>
        </p:nvSpPr>
        <p:spPr>
          <a:xfrm>
            <a:off x="245936" y="278965"/>
            <a:ext cx="11827404" cy="1015663"/>
          </a:xfrm>
          <a:prstGeom prst="rect">
            <a:avLst/>
          </a:prstGeom>
          <a:solidFill>
            <a:srgbClr val="EDE2F6"/>
          </a:solidFill>
          <a:ln>
            <a:solidFill>
              <a:schemeClr val="bg1">
                <a:lumMod val="65000"/>
              </a:schemeClr>
            </a:solidFill>
            <a:prstDash val="sysDot"/>
          </a:ln>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a:t>
            </a:r>
            <a:r>
              <a:rPr kumimoji="0" lang="fr-FR" sz="2000" b="1"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er</a:t>
            </a:r>
            <a:r>
              <a:rPr kumimoji="0" lang="fr-FR"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item : </a:t>
            </a:r>
            <a:r>
              <a:rPr kumimoji="0" lang="fr-FR" sz="200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comment les individus expérimentent et intériorisent des façons d’agir, de penser et d’anticiper l’avenir qui sont socialement situées et qui sont à l’origine de différences de comportements, de préférences et d’aspirations. </a:t>
            </a:r>
          </a:p>
        </p:txBody>
      </p:sp>
      <p:sp>
        <p:nvSpPr>
          <p:cNvPr id="12" name="Rectangle 11">
            <a:extLst>
              <a:ext uri="{FF2B5EF4-FFF2-40B4-BE49-F238E27FC236}">
                <a16:creationId xmlns="" xmlns:a16="http://schemas.microsoft.com/office/drawing/2014/main" id="{31DB2A22-C9A5-4B7A-BB49-00E0CC4C071A}"/>
              </a:ext>
            </a:extLst>
          </p:cNvPr>
          <p:cNvSpPr/>
          <p:nvPr>
            <p:custDataLst>
              <p:tags r:id="rId2"/>
            </p:custDataLst>
          </p:nvPr>
        </p:nvSpPr>
        <p:spPr>
          <a:xfrm>
            <a:off x="245936" y="1538979"/>
            <a:ext cx="1170012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7030A0"/>
              </a:buClr>
              <a:buSzTx/>
              <a:buFontTx/>
              <a:buNone/>
              <a:tabLst/>
              <a:defRPr/>
            </a:pPr>
            <a:r>
              <a:rPr kumimoji="0" lang="fr-FR" sz="2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Partir d’exemples précis, de situations, de faits qui paraissent « évidents » ou au contraire «paradoxaux» pour se demander comment la sociologie (à travers la</a:t>
            </a:r>
            <a:r>
              <a:rPr kumimoji="0" lang="fr-FR"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socialisation) peut-elle rendre compte de ces situations ?</a:t>
            </a:r>
          </a:p>
        </p:txBody>
      </p:sp>
      <p:sp>
        <p:nvSpPr>
          <p:cNvPr id="2" name="Rectangle 1"/>
          <p:cNvSpPr/>
          <p:nvPr/>
        </p:nvSpPr>
        <p:spPr>
          <a:xfrm>
            <a:off x="227506" y="4146705"/>
            <a:ext cx="11700129" cy="1631216"/>
          </a:xfrm>
          <a:prstGeom prst="rect">
            <a:avLst/>
          </a:prstGeom>
        </p:spPr>
        <p:txBody>
          <a:bodyPr wrap="square">
            <a:spAutoFit/>
          </a:bodyPr>
          <a:lstStyle/>
          <a:p>
            <a:pPr lvl="0">
              <a:spcBef>
                <a:spcPts val="600"/>
              </a:spcBef>
              <a:buClr>
                <a:srgbClr val="7030A0"/>
              </a:buClr>
              <a:defRPr/>
            </a:pPr>
            <a:r>
              <a:rPr lang="fr-FR" sz="2000" dirty="0">
                <a:solidFill>
                  <a:srgbClr val="7030A0"/>
                </a:solidFill>
                <a:latin typeface="Arial" panose="020B0604020202020204" pitchFamily="34" charset="0"/>
                <a:cs typeface="Arial" panose="020B0604020202020204" pitchFamily="34" charset="0"/>
              </a:rPr>
              <a:t> ⁞ </a:t>
            </a:r>
            <a:r>
              <a:rPr lang="fr-FR" sz="2000" dirty="0">
                <a:solidFill>
                  <a:prstClr val="black"/>
                </a:solidFill>
                <a:latin typeface="Arial" panose="020B0604020202020204" pitchFamily="34" charset="0"/>
                <a:cs typeface="Arial" panose="020B0604020202020204" pitchFamily="34" charset="0"/>
              </a:rPr>
              <a:t>Qu’est-ce qui est intériorisé ? </a:t>
            </a:r>
          </a:p>
          <a:p>
            <a:pPr lvl="0">
              <a:spcBef>
                <a:spcPts val="600"/>
              </a:spcBef>
              <a:buClr>
                <a:srgbClr val="7030A0"/>
              </a:buClr>
              <a:defRPr/>
            </a:pPr>
            <a:r>
              <a:rPr lang="fr-FR" sz="2000" dirty="0">
                <a:solidFill>
                  <a:prstClr val="black"/>
                </a:solidFill>
                <a:latin typeface="Arial" panose="020B0604020202020204" pitchFamily="34" charset="0"/>
                <a:cs typeface="Arial" panose="020B0604020202020204" pitchFamily="34" charset="0"/>
              </a:rPr>
              <a:t>   façons d’agir, de penser et d’anticiper l’avenir…</a:t>
            </a:r>
          </a:p>
          <a:p>
            <a:pPr marL="447675" lvl="0" indent="-447675">
              <a:spcBef>
                <a:spcPts val="1200"/>
              </a:spcBef>
              <a:buClr>
                <a:srgbClr val="7030A0"/>
              </a:buClr>
              <a:defRPr/>
            </a:pPr>
            <a:r>
              <a:rPr lang="fr-FR" sz="2000" dirty="0">
                <a:solidFill>
                  <a:srgbClr val="7030A0"/>
                </a:solidFill>
                <a:latin typeface="Arial" panose="020B0604020202020204" pitchFamily="34" charset="0"/>
                <a:cs typeface="Arial" panose="020B0604020202020204" pitchFamily="34" charset="0"/>
              </a:rPr>
              <a:t>  </a:t>
            </a:r>
            <a:r>
              <a:rPr lang="fr-FR" sz="2000" dirty="0">
                <a:solidFill>
                  <a:prstClr val="black"/>
                </a:solidFill>
                <a:latin typeface="Arial" panose="020B0604020202020204" pitchFamily="34" charset="0"/>
                <a:cs typeface="Arial" panose="020B0604020202020204" pitchFamily="34" charset="0"/>
              </a:rPr>
              <a:t>… qui sont socialement situées : </a:t>
            </a:r>
          </a:p>
          <a:p>
            <a:pPr marL="447675" lvl="0" indent="-447675">
              <a:spcBef>
                <a:spcPts val="600"/>
              </a:spcBef>
              <a:buClr>
                <a:srgbClr val="7030A0"/>
              </a:buClr>
              <a:defRPr/>
            </a:pPr>
            <a:r>
              <a:rPr lang="fr-FR" sz="2000" dirty="0">
                <a:solidFill>
                  <a:prstClr val="black"/>
                </a:solidFill>
                <a:latin typeface="Arial" panose="020B0604020202020204" pitchFamily="34" charset="0"/>
                <a:cs typeface="Arial" panose="020B0604020202020204" pitchFamily="34" charset="0"/>
              </a:rPr>
              <a:t>   illustrations possibles : contextes historiques, milieu social, genre, lieu d’habitation.</a:t>
            </a:r>
            <a:endParaRPr lang="fr-FR" sz="2000" dirty="0"/>
          </a:p>
        </p:txBody>
      </p:sp>
      <p:sp>
        <p:nvSpPr>
          <p:cNvPr id="3" name="Rectangle 2"/>
          <p:cNvSpPr/>
          <p:nvPr/>
        </p:nvSpPr>
        <p:spPr>
          <a:xfrm>
            <a:off x="255486" y="2765898"/>
            <a:ext cx="11817854" cy="1169551"/>
          </a:xfrm>
          <a:prstGeom prst="rect">
            <a:avLst/>
          </a:prstGeom>
        </p:spPr>
        <p:txBody>
          <a:bodyPr wrap="square">
            <a:spAutoFit/>
          </a:bodyPr>
          <a:lstStyle/>
          <a:p>
            <a:pPr lvl="0">
              <a:spcBef>
                <a:spcPts val="600"/>
              </a:spcBef>
              <a:buClr>
                <a:srgbClr val="7030A0"/>
              </a:buClr>
              <a:defRPr/>
            </a:pPr>
            <a:r>
              <a:rPr lang="fr-FR" sz="2000" dirty="0">
                <a:solidFill>
                  <a:srgbClr val="7030A0"/>
                </a:solidFill>
                <a:latin typeface="Arial" panose="020B0604020202020204" pitchFamily="34" charset="0"/>
                <a:cs typeface="Arial" panose="020B0604020202020204" pitchFamily="34" charset="0"/>
              </a:rPr>
              <a:t>⁞ </a:t>
            </a:r>
            <a:r>
              <a:rPr lang="fr-FR" sz="2000" dirty="0">
                <a:solidFill>
                  <a:prstClr val="black"/>
                </a:solidFill>
                <a:latin typeface="Arial" panose="020B0604020202020204" pitchFamily="34" charset="0"/>
                <a:cs typeface="Arial" panose="020B0604020202020204" pitchFamily="34" charset="0"/>
              </a:rPr>
              <a:t>Quels sont les processus de la socialisation primaire ?</a:t>
            </a:r>
          </a:p>
          <a:p>
            <a:pPr marL="714375" lvl="0" indent="-177800">
              <a:spcBef>
                <a:spcPts val="600"/>
              </a:spcBef>
              <a:buClr>
                <a:srgbClr val="7030A0"/>
              </a:buClr>
              <a:buFont typeface="Arial" panose="020B0604020202020204" pitchFamily="34" charset="0"/>
              <a:buChar char="•"/>
              <a:defRPr/>
            </a:pPr>
            <a:r>
              <a:rPr lang="fr-FR" sz="2000" dirty="0">
                <a:solidFill>
                  <a:prstClr val="black"/>
                </a:solidFill>
                <a:latin typeface="Arial" panose="020B0604020202020204" pitchFamily="34" charset="0"/>
                <a:cs typeface="Arial" panose="020B0604020202020204" pitchFamily="34" charset="0"/>
              </a:rPr>
              <a:t>Expérimentation : poids des expériences</a:t>
            </a:r>
          </a:p>
          <a:p>
            <a:pPr marL="714375" lvl="0" indent="-177800">
              <a:spcBef>
                <a:spcPts val="600"/>
              </a:spcBef>
              <a:buClr>
                <a:srgbClr val="7030A0"/>
              </a:buClr>
              <a:buFont typeface="Arial" panose="020B0604020202020204" pitchFamily="34" charset="0"/>
              <a:buChar char="•"/>
              <a:defRPr/>
            </a:pPr>
            <a:r>
              <a:rPr lang="fr-FR" sz="2000" dirty="0">
                <a:solidFill>
                  <a:prstClr val="black"/>
                </a:solidFill>
                <a:latin typeface="Arial" panose="020B0604020202020204" pitchFamily="34" charset="0"/>
                <a:cs typeface="Arial" panose="020B0604020202020204" pitchFamily="34" charset="0"/>
              </a:rPr>
              <a:t>Intériorisation : inscription dans les esprits, inscription dans le corps (principe de non-conscience) </a:t>
            </a:r>
          </a:p>
        </p:txBody>
      </p:sp>
    </p:spTree>
    <p:extLst>
      <p:ext uri="{BB962C8B-B14F-4D97-AF65-F5344CB8AC3E}">
        <p14:creationId xmlns:p14="http://schemas.microsoft.com/office/powerpoint/2010/main" val="338885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B97DC83-4F03-4C6E-AE4B-5A54A1072524}"/>
              </a:ext>
            </a:extLst>
          </p:cNvPr>
          <p:cNvSpPr/>
          <p:nvPr>
            <p:custDataLst>
              <p:tags r:id="rId1"/>
            </p:custDataLst>
          </p:nvPr>
        </p:nvSpPr>
        <p:spPr>
          <a:xfrm>
            <a:off x="375082" y="343878"/>
            <a:ext cx="9949339" cy="400110"/>
          </a:xfrm>
          <a:prstGeom prst="rect">
            <a:avLst/>
          </a:prstGeom>
          <a:noFill/>
        </p:spPr>
        <p:txBody>
          <a:bodyPr wrap="square">
            <a:spAutoFit/>
          </a:bodyPr>
          <a:lstStyle/>
          <a:p>
            <a:pPr lvl="0">
              <a:spcBef>
                <a:spcPts val="600"/>
              </a:spcBef>
              <a:defRPr/>
            </a:pPr>
            <a:r>
              <a:rPr kumimoji="0" lang="fr-FR" sz="2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fr-FR" sz="2000" b="1" i="0" u="none" strike="noStrike" kern="1200" cap="none" spc="0" normalizeH="0" baseline="30000" noProof="0" dirty="0">
                <a:ln>
                  <a:noFill/>
                </a:ln>
                <a:solidFill>
                  <a:srgbClr val="7030A0"/>
                </a:solidFill>
                <a:effectLst/>
                <a:uLnTx/>
                <a:uFillTx/>
                <a:latin typeface="Arial" panose="020B0604020202020204" pitchFamily="34" charset="0"/>
                <a:cs typeface="Arial" panose="020B0604020202020204" pitchFamily="34" charset="0"/>
              </a:rPr>
              <a:t>er</a:t>
            </a:r>
            <a:r>
              <a:rPr kumimoji="0" lang="fr-FR" sz="2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 item - </a:t>
            </a:r>
            <a:r>
              <a:rPr lang="fr-FR" sz="2000" b="1" dirty="0">
                <a:solidFill>
                  <a:srgbClr val="7030A0"/>
                </a:solidFill>
                <a:latin typeface="Arial" panose="020B0604020202020204" pitchFamily="34" charset="0"/>
                <a:cs typeface="Arial" panose="020B0604020202020204" pitchFamily="34" charset="0"/>
              </a:rPr>
              <a:t>Références possibles</a:t>
            </a:r>
            <a:r>
              <a:rPr lang="fr-FR" sz="2000" b="1" dirty="0">
                <a:solidFill>
                  <a:prstClr val="black"/>
                </a:solidFill>
                <a:latin typeface="Arial" panose="020B0604020202020204" pitchFamily="34" charset="0"/>
                <a:cs typeface="Arial" panose="020B0604020202020204" pitchFamily="34" charset="0"/>
              </a:rPr>
              <a:t> </a:t>
            </a:r>
            <a:endParaRPr kumimoji="0" lang="fr-FR" sz="2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31DB2A22-C9A5-4B7A-BB49-00E0CC4C071A}"/>
              </a:ext>
            </a:extLst>
          </p:cNvPr>
          <p:cNvSpPr/>
          <p:nvPr>
            <p:custDataLst>
              <p:tags r:id="rId2"/>
            </p:custDataLst>
          </p:nvPr>
        </p:nvSpPr>
        <p:spPr>
          <a:xfrm>
            <a:off x="695940" y="1088974"/>
            <a:ext cx="9628481" cy="4893647"/>
          </a:xfrm>
          <a:prstGeom prst="rect">
            <a:avLst/>
          </a:prstGeom>
          <a:noFill/>
          <a:ln>
            <a:solidFill>
              <a:schemeClr val="bg1">
                <a:lumMod val="65000"/>
              </a:schemeClr>
            </a:solidFill>
            <a:prstDash val="sysDot"/>
          </a:ln>
        </p:spPr>
        <p:txBody>
          <a:bodyPr wrap="square">
            <a:spAutoFit/>
          </a:bodyPr>
          <a:lstStyle/>
          <a:p>
            <a:pPr marL="268288" marR="0" lvl="0" indent="-179388" algn="l" defTabSz="914400" rtl="0" eaLnBrk="1" fontAlgn="auto" latinLnBrk="0" hangingPunct="1">
              <a:lnSpc>
                <a:spcPct val="100000"/>
              </a:lnSpc>
              <a:spcBef>
                <a:spcPts val="1200"/>
              </a:spcBef>
              <a:spcAft>
                <a:spcPts val="0"/>
              </a:spcAft>
              <a:buClr>
                <a:srgbClr val="7030A0"/>
              </a:buClr>
              <a:buSzTx/>
              <a:buFont typeface="Arial" panose="020B0604020202020204" pitchFamily="34" charset="0"/>
              <a:buChar char="•"/>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Muriel Darmon, « </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La socialisation, entre famille et école</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Sociétés et représentations n°11, février 2001.</a:t>
            </a:r>
          </a:p>
          <a:p>
            <a:pPr marL="268288" marR="0" lvl="0" indent="-179388" algn="l" defTabSz="914400" rtl="0" eaLnBrk="1" fontAlgn="auto" latinLnBrk="0" hangingPunct="1">
              <a:lnSpc>
                <a:spcPct val="100000"/>
              </a:lnSpc>
              <a:spcBef>
                <a:spcPts val="1200"/>
              </a:spcBef>
              <a:spcAft>
                <a:spcPts val="0"/>
              </a:spcAft>
              <a:buClr>
                <a:srgbClr val="7030A0"/>
              </a:buClr>
              <a:buSzTx/>
              <a:buFont typeface="Arial" panose="020B0604020202020204" pitchFamily="34" charset="0"/>
              <a:buChar char="•"/>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Muriel Darmon et le concept de socialisation</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ses.ens-lyon.fr. ***</a:t>
            </a:r>
          </a:p>
          <a:p>
            <a:pPr marL="268288" marR="0" lvl="0" indent="-179388" algn="l" defTabSz="914400" rtl="0" eaLnBrk="1" fontAlgn="auto" latinLnBrk="0" hangingPunct="1">
              <a:lnSpc>
                <a:spcPct val="100000"/>
              </a:lnSpc>
              <a:spcBef>
                <a:spcPts val="1200"/>
              </a:spcBef>
              <a:spcAft>
                <a:spcPts val="0"/>
              </a:spcAft>
              <a:buClr>
                <a:srgbClr val="7030A0"/>
              </a:buClr>
              <a:buSzTx/>
              <a:buFont typeface="Arial" panose="020B0604020202020204" pitchFamily="34" charset="0"/>
              <a:buChar char="•"/>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Christine Mennesson, Julien Bertrand et Martine Court, « </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Forger sa volonté ou s’exprimer : les usages socialement différenciés des pratiques physiques et sportives enfantines</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Sociologie, 2016/4 Vol. 7.</a:t>
            </a:r>
          </a:p>
          <a:p>
            <a:pPr marL="268288" marR="0" lvl="0" indent="-179388" algn="l" defTabSz="914400" rtl="0" eaLnBrk="1" fontAlgn="auto" latinLnBrk="0" hangingPunct="1">
              <a:lnSpc>
                <a:spcPct val="100000"/>
              </a:lnSpc>
              <a:spcBef>
                <a:spcPts val="1200"/>
              </a:spcBef>
              <a:spcAft>
                <a:spcPts val="0"/>
              </a:spcAft>
              <a:buClr>
                <a:srgbClr val="7030A0"/>
              </a:buClr>
              <a:buSzTx/>
              <a:buFont typeface="Arial" panose="020B0604020202020204" pitchFamily="34" charset="0"/>
              <a:buChar char="•"/>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Marie Cartier, Isabelle Coutant, Olivier Masclet et Yasmine Siblot, « </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Jeunes des pavillons. Entre-soi dans les lotissements et avenir social incertain</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Agora débats/jeunesses, 2009/3, n°53.</a:t>
            </a:r>
          </a:p>
          <a:p>
            <a:pPr marL="268288" marR="0" lvl="0" indent="-179388" algn="l" defTabSz="914400" rtl="0" eaLnBrk="1" fontAlgn="auto" latinLnBrk="0" hangingPunct="1">
              <a:lnSpc>
                <a:spcPct val="100000"/>
              </a:lnSpc>
              <a:spcBef>
                <a:spcPts val="1200"/>
              </a:spcBef>
              <a:spcAft>
                <a:spcPts val="0"/>
              </a:spcAft>
              <a:buClr>
                <a:srgbClr val="7030A0"/>
              </a:buClr>
              <a:buSzTx/>
              <a:buFont typeface="Arial" panose="020B0604020202020204" pitchFamily="34" charset="0"/>
              <a:buChar char="•"/>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Christine Détrez, « </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0"/>
              </a:rPr>
              <a:t>Il était une fois le corps…la construction biologique du corps dans les encyclopédies pour enfants</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Sociétés contemporaines, 2005/3, n°59-60.</a:t>
            </a:r>
          </a:p>
          <a:p>
            <a:pPr marL="268288" marR="0" lvl="0" indent="-179388" algn="l" defTabSz="914400" rtl="0" eaLnBrk="1" fontAlgn="auto" latinLnBrk="0" hangingPunct="1">
              <a:lnSpc>
                <a:spcPct val="100000"/>
              </a:lnSpc>
              <a:spcBef>
                <a:spcPts val="1200"/>
              </a:spcBef>
              <a:spcAft>
                <a:spcPts val="0"/>
              </a:spcAft>
              <a:buClr>
                <a:srgbClr val="7030A0"/>
              </a:buClr>
              <a:buSzTx/>
              <a:buFont typeface="Arial" panose="020B0604020202020204" pitchFamily="34" charset="0"/>
              <a:buChar char="•"/>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1"/>
              </a:rPr>
              <a:t>Christine </a:t>
            </a:r>
            <a:r>
              <a:rPr kumimoji="0" lang="fr-FR"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hlinkClick r:id="rId11"/>
              </a:rPr>
              <a:t>Détrez</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1"/>
              </a:rPr>
              <a:t> : "Il était une fois le corps..."</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Conférence sur ses.ens-lyon.fr.***</a:t>
            </a:r>
          </a:p>
          <a:p>
            <a:pPr marL="268288" marR="0" lvl="0" indent="-179388" algn="l" defTabSz="914400" rtl="0" eaLnBrk="1" fontAlgn="auto" latinLnBrk="0" hangingPunct="1">
              <a:lnSpc>
                <a:spcPct val="100000"/>
              </a:lnSpc>
              <a:spcBef>
                <a:spcPts val="1200"/>
              </a:spcBef>
              <a:spcAft>
                <a:spcPts val="0"/>
              </a:spcAft>
              <a:buClr>
                <a:srgbClr val="7030A0"/>
              </a:buClr>
              <a:buSzTx/>
              <a:buFont typeface="Arial" panose="020B0604020202020204" pitchFamily="34" charset="0"/>
              <a:buChar char="•"/>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Manuel Schotté, « </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2"/>
              </a:rPr>
              <a:t>Les possibles corporels : support biologique, déterminations sociales</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Revue européenne des sciences sociales 2016, pages 201 à 220.</a:t>
            </a:r>
          </a:p>
        </p:txBody>
      </p:sp>
      <p:sp>
        <p:nvSpPr>
          <p:cNvPr id="4" name="ZoneTexte 3"/>
          <p:cNvSpPr txBox="1"/>
          <p:nvPr/>
        </p:nvSpPr>
        <p:spPr>
          <a:xfrm rot="16200000">
            <a:off x="-2047981" y="3327371"/>
            <a:ext cx="4846125" cy="369332"/>
          </a:xfrm>
          <a:prstGeom prst="rect">
            <a:avLst/>
          </a:prstGeom>
          <a:solidFill>
            <a:schemeClr val="accent3">
              <a:lumMod val="20000"/>
              <a:lumOff val="80000"/>
            </a:schemeClr>
          </a:solidFill>
          <a:ln>
            <a:solidFill>
              <a:schemeClr val="bg1">
                <a:lumMod val="65000"/>
              </a:schemeClr>
            </a:solidFill>
            <a:prstDash val="sysDot"/>
          </a:ln>
        </p:spPr>
        <p:txBody>
          <a:bodyPr wrap="square" rtlCol="0">
            <a:spAutoFit/>
          </a:bodyPr>
          <a:lstStyle/>
          <a:p>
            <a:pPr algn="ctr"/>
            <a:r>
              <a:rPr lang="fr-FR" b="1" dirty="0"/>
              <a:t>Bibliographie</a:t>
            </a:r>
          </a:p>
        </p:txBody>
      </p:sp>
      <p:cxnSp>
        <p:nvCxnSpPr>
          <p:cNvPr id="5" name="Connecteur droit 4">
            <a:extLst>
              <a:ext uri="{FF2B5EF4-FFF2-40B4-BE49-F238E27FC236}">
                <a16:creationId xmlns="" xmlns:a16="http://schemas.microsoft.com/office/drawing/2014/main" id="{2E2681A4-E6A8-4B39-8B3C-6B82844CCCE9}"/>
              </a:ext>
            </a:extLst>
          </p:cNvPr>
          <p:cNvCxnSpPr>
            <a:cxnSpLocks/>
          </p:cNvCxnSpPr>
          <p:nvPr>
            <p:custDataLst>
              <p:tags r:id="rId3"/>
            </p:custDataLst>
          </p:nvPr>
        </p:nvCxnSpPr>
        <p:spPr>
          <a:xfrm flipV="1">
            <a:off x="11111777" y="5142982"/>
            <a:ext cx="1048379" cy="1739083"/>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 xmlns:a16="http://schemas.microsoft.com/office/drawing/2014/main" id="{A0218BBA-E2DF-4169-9D08-FFDE42A8523B}"/>
              </a:ext>
            </a:extLst>
          </p:cNvPr>
          <p:cNvCxnSpPr>
            <a:cxnSpLocks/>
          </p:cNvCxnSpPr>
          <p:nvPr>
            <p:custDataLst>
              <p:tags r:id="rId4"/>
            </p:custDataLst>
          </p:nvPr>
        </p:nvCxnSpPr>
        <p:spPr>
          <a:xfrm flipV="1">
            <a:off x="11620150" y="5935100"/>
            <a:ext cx="540006" cy="901436"/>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pic>
        <p:nvPicPr>
          <p:cNvPr id="1026" name="Picture 2" descr="couverture du livre &quot;la construction sociale du corps&quo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28769" y="3317999"/>
            <a:ext cx="1731387" cy="26646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s.ens-lyon.fr/ses/images/articles/la-socialisation-muriel-darmon.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28769" y="1088974"/>
            <a:ext cx="1731387" cy="221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056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B97DC83-4F03-4C6E-AE4B-5A54A1072524}"/>
              </a:ext>
            </a:extLst>
          </p:cNvPr>
          <p:cNvSpPr/>
          <p:nvPr>
            <p:custDataLst>
              <p:tags r:id="rId1"/>
            </p:custDataLst>
          </p:nvPr>
        </p:nvSpPr>
        <p:spPr>
          <a:xfrm>
            <a:off x="515938" y="278965"/>
            <a:ext cx="994933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1</a:t>
            </a:r>
            <a:r>
              <a:rPr kumimoji="0" lang="fr-FR" sz="2000" b="1" i="0" u="none" strike="noStrike" kern="1200" cap="none" spc="0" normalizeH="0" baseline="30000" noProof="0" dirty="0">
                <a:ln>
                  <a:noFill/>
                </a:ln>
                <a:solidFill>
                  <a:srgbClr val="7030A0"/>
                </a:solidFill>
                <a:effectLst/>
                <a:uLnTx/>
                <a:uFillTx/>
                <a:latin typeface="Arial" panose="020B0604020202020204" pitchFamily="34" charset="0"/>
                <a:ea typeface="+mn-ea"/>
                <a:cs typeface="Arial" panose="020B0604020202020204" pitchFamily="34" charset="0"/>
              </a:rPr>
              <a:t>er</a:t>
            </a:r>
            <a:r>
              <a:rPr kumimoji="0" lang="fr-FR"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item - Illustrations</a:t>
            </a:r>
            <a:endParaRPr kumimoji="0" lang="fr-FR" sz="2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 xmlns:a16="http://schemas.microsoft.com/office/drawing/2014/main" id="{31DB2A22-C9A5-4B7A-BB49-00E0CC4C071A}"/>
              </a:ext>
            </a:extLst>
          </p:cNvPr>
          <p:cNvSpPr/>
          <p:nvPr>
            <p:custDataLst>
              <p:tags r:id="rId2"/>
            </p:custDataLst>
          </p:nvPr>
        </p:nvSpPr>
        <p:spPr>
          <a:xfrm>
            <a:off x="695940" y="818973"/>
            <a:ext cx="11340126" cy="5632311"/>
          </a:xfrm>
          <a:prstGeom prst="rect">
            <a:avLst/>
          </a:prstGeom>
          <a:noFill/>
          <a:ln>
            <a:solidFill>
              <a:schemeClr val="bg1">
                <a:lumMod val="65000"/>
              </a:schemeClr>
            </a:solidFill>
            <a:prstDash val="sysDot"/>
          </a:ln>
        </p:spPr>
        <p:txBody>
          <a:bodyPr wrap="square">
            <a:spAutoFit/>
          </a:bodyPr>
          <a:lstStyle/>
          <a:p>
            <a:pPr marL="358775" marR="0" lvl="0" indent="-179388" algn="l" defTabSz="914400" rtl="0" eaLnBrk="1" fontAlgn="auto" latinLnBrk="0" hangingPunct="1">
              <a:lnSpc>
                <a:spcPct val="100000"/>
              </a:lnSpc>
              <a:spcBef>
                <a:spcPts val="1200"/>
              </a:spcBef>
              <a:buClr>
                <a:srgbClr val="7030A0"/>
              </a:buClr>
              <a:buSzTx/>
              <a:buFont typeface="Arial" panose="020B0604020202020204" pitchFamily="34" charset="0"/>
              <a:buChar char="•"/>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Enfants sauvages / Pratiques culturelles et sportives / Répartition des tâches domestiques / Métiers selon le sexe / Choix des études / etc.</a:t>
            </a:r>
          </a:p>
          <a:p>
            <a:pPr marL="358775" marR="0" lvl="0" indent="-179388" algn="l" defTabSz="914400" rtl="0" eaLnBrk="1" fontAlgn="auto" latinLnBrk="0" hangingPunct="1">
              <a:lnSpc>
                <a:spcPct val="100000"/>
              </a:lnSpc>
              <a:spcBef>
                <a:spcPts val="1200"/>
              </a:spcBef>
              <a:buClr>
                <a:srgbClr val="7030A0"/>
              </a:buClr>
              <a:buSzTx/>
              <a:buFont typeface="Arial" panose="020B0604020202020204" pitchFamily="34" charset="0"/>
              <a:buChar char="•"/>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Introduction : « </a:t>
            </a:r>
            <a:r>
              <a:rPr kumimoji="0" lang="fr-FR"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L’enfant sauvage » </a:t>
            </a: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=&gt; lien entre le biologique (inné) et le social (acquis).</a:t>
            </a:r>
          </a:p>
          <a:p>
            <a:pPr marL="358775" marR="0" lvl="0" indent="-179388" algn="l" defTabSz="914400" rtl="0" eaLnBrk="1" fontAlgn="auto" latinLnBrk="0" hangingPunct="1">
              <a:lnSpc>
                <a:spcPct val="100000"/>
              </a:lnSpc>
              <a:spcBef>
                <a:spcPts val="1200"/>
              </a:spcBef>
              <a:buClr>
                <a:srgbClr val="7030A0"/>
              </a:buClr>
              <a:buSzTx/>
              <a:buFont typeface="Arial" panose="020B0604020202020204" pitchFamily="34" charset="0"/>
              <a:buChar char="•"/>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Penser à </a:t>
            </a:r>
            <a:r>
              <a:rPr kumimoji="0" lang="fr-FR"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 sociologie du sport </a:t>
            </a: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717550" marR="0" lvl="0" indent="-179388" algn="l" defTabSz="914400" rtl="0" eaLnBrk="1" fontAlgn="auto" latinLnBrk="0" hangingPunct="1">
              <a:lnSpc>
                <a:spcPct val="100000"/>
              </a:lnSpc>
              <a:spcBef>
                <a:spcPts val="1200"/>
              </a:spcBef>
              <a:buClr>
                <a:srgbClr val="7030A0"/>
              </a:buClr>
              <a:buSzTx/>
              <a:buFont typeface="Courier New" panose="02070309020205020404" pitchFamily="49" charset="0"/>
              <a:buChar char="o"/>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Loïc Wacquant, « </a:t>
            </a: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rPr>
              <a:t>L'habitus comme objet et méthode d'investigation - Retour sur la fabrique du boxeur</a:t>
            </a: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Actes de la recherche en sciences sociales 2010/4 (n°184).</a:t>
            </a:r>
          </a:p>
          <a:p>
            <a:pPr marL="717550" marR="0" lvl="0" indent="-179388" algn="l" defTabSz="914400" rtl="0" eaLnBrk="1" fontAlgn="auto" latinLnBrk="0" hangingPunct="1">
              <a:lnSpc>
                <a:spcPct val="100000"/>
              </a:lnSpc>
              <a:spcBef>
                <a:spcPts val="1200"/>
              </a:spcBef>
              <a:buClr>
                <a:srgbClr val="7030A0"/>
              </a:buClr>
              <a:buSzTx/>
              <a:buFont typeface="Courier New" panose="02070309020205020404" pitchFamily="49" charset="0"/>
              <a:buChar char="o"/>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Loïc Wacquant, « </a:t>
            </a: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5"/>
              </a:rPr>
              <a:t>Corps et âme, carnets ethnographiques d’un apprenti boxeur</a:t>
            </a: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Éditions Agone, 2001 (un exemple de la méthodologie de l’observation participante). ***</a:t>
            </a:r>
          </a:p>
          <a:p>
            <a:pPr marL="358775" lvl="0" indent="-179388">
              <a:spcBef>
                <a:spcPts val="1200"/>
              </a:spcBef>
              <a:buClr>
                <a:srgbClr val="7030A0"/>
              </a:buClr>
              <a:buFont typeface="Arial" panose="020B0604020202020204" pitchFamily="34" charset="0"/>
              <a:buChar char="•"/>
              <a:defRPr/>
            </a:pPr>
            <a:r>
              <a:rPr lang="fr-FR" b="1" dirty="0">
                <a:solidFill>
                  <a:prstClr val="black"/>
                </a:solidFill>
                <a:latin typeface="Arial" panose="020B0604020202020204" pitchFamily="34" charset="0"/>
                <a:cs typeface="Arial" panose="020B0604020202020204" pitchFamily="34" charset="0"/>
              </a:rPr>
              <a:t>Emprunter aux neurosciences </a:t>
            </a:r>
            <a:r>
              <a:rPr lang="fr-FR" dirty="0">
                <a:solidFill>
                  <a:prstClr val="black"/>
                </a:solidFill>
                <a:latin typeface="Arial" panose="020B0604020202020204" pitchFamily="34" charset="0"/>
                <a:cs typeface="Arial" panose="020B0604020202020204" pitchFamily="34" charset="0"/>
              </a:rPr>
              <a:t>: </a:t>
            </a:r>
          </a:p>
          <a:p>
            <a:pPr marL="733425" lvl="0" indent="-195263">
              <a:spcBef>
                <a:spcPts val="1200"/>
              </a:spcBef>
              <a:buClr>
                <a:srgbClr val="7030A0"/>
              </a:buClr>
              <a:buFont typeface="Courier New" panose="02070309020205020404" pitchFamily="49" charset="0"/>
              <a:buChar char="o"/>
              <a:defRPr/>
            </a:pPr>
            <a:r>
              <a:rPr lang="fr-FR" dirty="0">
                <a:solidFill>
                  <a:prstClr val="black"/>
                </a:solidFill>
                <a:latin typeface="Arial" panose="020B0604020202020204" pitchFamily="34" charset="0"/>
                <a:cs typeface="Arial" panose="020B0604020202020204" pitchFamily="34" charset="0"/>
              </a:rPr>
              <a:t>Catherine Vidal (sous la direction), « Féminin Masculin, Mythes et idéologies », Belin, 2015.</a:t>
            </a:r>
          </a:p>
          <a:p>
            <a:pPr marL="733425" lvl="0" indent="-195263">
              <a:spcBef>
                <a:spcPts val="1200"/>
              </a:spcBef>
              <a:buClr>
                <a:srgbClr val="7030A0"/>
              </a:buClr>
              <a:buFont typeface="Courier New" panose="02070309020205020404" pitchFamily="49" charset="0"/>
              <a:buChar char="o"/>
              <a:defRPr/>
            </a:pPr>
            <a:r>
              <a:rPr lang="fr-FR" dirty="0">
                <a:solidFill>
                  <a:prstClr val="black"/>
                </a:solidFill>
                <a:latin typeface="Arial" panose="020B0604020202020204" pitchFamily="34" charset="0"/>
                <a:cs typeface="Arial" panose="020B0604020202020204" pitchFamily="34" charset="0"/>
              </a:rPr>
              <a:t>Dorothée Benoit-</a:t>
            </a:r>
            <a:r>
              <a:rPr lang="fr-FR" dirty="0" err="1">
                <a:solidFill>
                  <a:prstClr val="black"/>
                </a:solidFill>
                <a:latin typeface="Arial" panose="020B0604020202020204" pitchFamily="34" charset="0"/>
                <a:cs typeface="Arial" panose="020B0604020202020204" pitchFamily="34" charset="0"/>
              </a:rPr>
              <a:t>Browaeys</a:t>
            </a:r>
            <a:r>
              <a:rPr lang="fr-FR" dirty="0">
                <a:solidFill>
                  <a:prstClr val="black"/>
                </a:solidFill>
                <a:latin typeface="Arial" panose="020B0604020202020204" pitchFamily="34" charset="0"/>
                <a:cs typeface="Arial" panose="020B0604020202020204" pitchFamily="34" charset="0"/>
              </a:rPr>
              <a:t>, Catherine Vidal, « Cerveau, sexe et pouvoir », Belin, 2015.</a:t>
            </a:r>
          </a:p>
          <a:p>
            <a:pPr marL="733425" lvl="0" indent="-195263">
              <a:spcBef>
                <a:spcPts val="1200"/>
              </a:spcBef>
              <a:buClr>
                <a:srgbClr val="7030A0"/>
              </a:buClr>
              <a:buFont typeface="Courier New" panose="02070309020205020404" pitchFamily="49" charset="0"/>
              <a:buChar char="o"/>
              <a:defRPr/>
            </a:pPr>
            <a:r>
              <a:rPr lang="fr-FR" dirty="0">
                <a:solidFill>
                  <a:prstClr val="black"/>
                </a:solidFill>
                <a:latin typeface="Arial" panose="020B0604020202020204" pitchFamily="34" charset="0"/>
                <a:cs typeface="Arial" panose="020B0604020202020204" pitchFamily="34" charset="0"/>
              </a:rPr>
              <a:t>Catherine Vidal, « Le cerveau a-t-il un sexe ? », Conférence (2018) disponible sur </a:t>
            </a:r>
            <a:r>
              <a:rPr lang="fr-FR" dirty="0">
                <a:solidFill>
                  <a:prstClr val="black"/>
                </a:solidFill>
                <a:latin typeface="Arial" panose="020B0604020202020204" pitchFamily="34" charset="0"/>
                <a:cs typeface="Arial" panose="020B0604020202020204" pitchFamily="34" charset="0"/>
                <a:hlinkClick r:id="rId6"/>
              </a:rPr>
              <a:t>France culture</a:t>
            </a:r>
            <a:r>
              <a:rPr lang="fr-FR" dirty="0">
                <a:solidFill>
                  <a:prstClr val="black"/>
                </a:solidFill>
                <a:latin typeface="Arial" panose="020B0604020202020204" pitchFamily="34" charset="0"/>
                <a:cs typeface="Arial" panose="020B0604020202020204" pitchFamily="34" charset="0"/>
              </a:rPr>
              <a:t>. Autres conférences sur </a:t>
            </a:r>
            <a:r>
              <a:rPr lang="fr-FR" dirty="0">
                <a:solidFill>
                  <a:prstClr val="black"/>
                </a:solidFill>
                <a:latin typeface="Arial" panose="020B0604020202020204" pitchFamily="34" charset="0"/>
                <a:cs typeface="Arial" panose="020B0604020202020204" pitchFamily="34" charset="0"/>
                <a:hlinkClick r:id="rId7"/>
              </a:rPr>
              <a:t>France culture</a:t>
            </a:r>
            <a:r>
              <a:rPr lang="fr-FR" dirty="0">
                <a:solidFill>
                  <a:prstClr val="black"/>
                </a:solidFill>
                <a:latin typeface="Arial" panose="020B0604020202020204" pitchFamily="34" charset="0"/>
                <a:cs typeface="Arial" panose="020B0604020202020204" pitchFamily="34" charset="0"/>
              </a:rPr>
              <a:t>. ***</a:t>
            </a:r>
          </a:p>
          <a:p>
            <a:pPr marL="465137" indent="-285750">
              <a:spcBef>
                <a:spcPts val="1200"/>
              </a:spcBef>
              <a:buClr>
                <a:srgbClr val="7030A0"/>
              </a:buClr>
              <a:buFont typeface="Arial" panose="020B0604020202020204" pitchFamily="34" charset="0"/>
              <a:buChar char="•"/>
              <a:defRPr/>
            </a:pPr>
            <a:r>
              <a:rPr lang="fr-FR" dirty="0">
                <a:solidFill>
                  <a:prstClr val="black"/>
                </a:solidFill>
                <a:latin typeface="Arial" panose="020B0604020202020204" pitchFamily="34" charset="0"/>
                <a:cs typeface="Arial" panose="020B0604020202020204" pitchFamily="34" charset="0"/>
              </a:rPr>
              <a:t>Martine Court, « Corps de filles, corps de garçons : une construction  sociale », La dispute, 2010. (</a:t>
            </a:r>
            <a:r>
              <a:rPr lang="fr-FR" dirty="0">
                <a:solidFill>
                  <a:prstClr val="black"/>
                </a:solidFill>
                <a:latin typeface="Arial" panose="020B0604020202020204" pitchFamily="34" charset="0"/>
                <a:cs typeface="Arial" panose="020B0604020202020204" pitchFamily="34" charset="0"/>
                <a:hlinkClick r:id="rId8"/>
              </a:rPr>
              <a:t>Fiche de lecture</a:t>
            </a:r>
            <a:r>
              <a:rPr lang="fr-FR" dirty="0">
                <a:solidFill>
                  <a:prstClr val="black"/>
                </a:solidFill>
                <a:latin typeface="Arial" panose="020B0604020202020204" pitchFamily="34" charset="0"/>
                <a:cs typeface="Arial" panose="020B0604020202020204" pitchFamily="34" charset="0"/>
              </a:rPr>
              <a:t>) ***</a:t>
            </a:r>
          </a:p>
        </p:txBody>
      </p:sp>
      <p:sp>
        <p:nvSpPr>
          <p:cNvPr id="4" name="ZoneTexte 3"/>
          <p:cNvSpPr txBox="1"/>
          <p:nvPr/>
        </p:nvSpPr>
        <p:spPr>
          <a:xfrm rot="16200000">
            <a:off x="-2394885" y="3450461"/>
            <a:ext cx="5632313" cy="369332"/>
          </a:xfrm>
          <a:prstGeom prst="rect">
            <a:avLst/>
          </a:prstGeom>
          <a:solidFill>
            <a:schemeClr val="accent3">
              <a:lumMod val="20000"/>
              <a:lumOff val="80000"/>
            </a:schemeClr>
          </a:solidFill>
          <a:ln>
            <a:solidFill>
              <a:schemeClr val="bg1">
                <a:lumMod val="65000"/>
              </a:schemeClr>
            </a:solidFill>
            <a:prstDash val="sysDot"/>
          </a:ln>
        </p:spPr>
        <p:txBody>
          <a:bodyPr wrap="square" rtlCol="0">
            <a:spAutoFit/>
          </a:bodyPr>
          <a:lstStyle/>
          <a:p>
            <a:pPr algn="ctr"/>
            <a:r>
              <a:rPr lang="fr-FR" b="1" dirty="0"/>
              <a:t>Bibliographie</a:t>
            </a:r>
          </a:p>
        </p:txBody>
      </p:sp>
    </p:spTree>
    <p:extLst>
      <p:ext uri="{BB962C8B-B14F-4D97-AF65-F5344CB8AC3E}">
        <p14:creationId xmlns:p14="http://schemas.microsoft.com/office/powerpoint/2010/main" val="171371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983" y="3703577"/>
            <a:ext cx="11522747" cy="707886"/>
          </a:xfrm>
          <a:prstGeom prst="rect">
            <a:avLst/>
          </a:prstGeom>
        </p:spPr>
        <p:txBody>
          <a:bodyPr wrap="square">
            <a:spAutoFit/>
          </a:bodyPr>
          <a:lstStyle/>
          <a:p>
            <a:pPr>
              <a:spcBef>
                <a:spcPts val="1200"/>
              </a:spcBef>
              <a:buClr>
                <a:srgbClr val="7030A0"/>
              </a:buClr>
            </a:pPr>
            <a:r>
              <a:rPr lang="fr-FR" sz="2000" dirty="0">
                <a:solidFill>
                  <a:srgbClr val="7030A0"/>
                </a:solidFill>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Rendre compte sociologiquement </a:t>
            </a:r>
            <a:r>
              <a:rPr lang="fr-FR" sz="2000" b="1" dirty="0">
                <a:latin typeface="Arial" panose="020B0604020202020204" pitchFamily="34" charset="0"/>
                <a:cs typeface="Arial" panose="020B0604020202020204" pitchFamily="34" charset="0"/>
              </a:rPr>
              <a:t>des cas atypiques </a:t>
            </a:r>
            <a:r>
              <a:rPr lang="fr-FR" sz="2000" dirty="0">
                <a:latin typeface="Arial" panose="020B0604020202020204" pitchFamily="34" charset="0"/>
                <a:cs typeface="Arial" panose="020B0604020202020204" pitchFamily="34" charset="0"/>
              </a:rPr>
              <a:t>en mettant à jour des différences «secondaires» de socialisation entre des familles «équivalentes» d’un point de vue statistique.</a:t>
            </a:r>
          </a:p>
        </p:txBody>
      </p:sp>
      <p:sp>
        <p:nvSpPr>
          <p:cNvPr id="4" name="Rectangle 3"/>
          <p:cNvSpPr/>
          <p:nvPr/>
        </p:nvSpPr>
        <p:spPr>
          <a:xfrm>
            <a:off x="296983" y="2801864"/>
            <a:ext cx="11612747" cy="707886"/>
          </a:xfrm>
          <a:prstGeom prst="rect">
            <a:avLst/>
          </a:prstGeom>
        </p:spPr>
        <p:txBody>
          <a:bodyPr wrap="square">
            <a:spAutoFit/>
          </a:bodyPr>
          <a:lstStyle/>
          <a:p>
            <a:pPr>
              <a:spcBef>
                <a:spcPts val="1200"/>
              </a:spcBef>
              <a:buClr>
                <a:srgbClr val="7030A0"/>
              </a:buClr>
            </a:pPr>
            <a:r>
              <a:rPr lang="fr-FR" sz="2000" dirty="0">
                <a:solidFill>
                  <a:srgbClr val="7030A0"/>
                </a:solidFill>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Resserrer la focale sociologique sur </a:t>
            </a:r>
            <a:r>
              <a:rPr lang="fr-FR" sz="2000" b="1" dirty="0">
                <a:latin typeface="Arial" panose="020B0604020202020204" pitchFamily="34" charset="0"/>
                <a:cs typeface="Arial" panose="020B0604020202020204" pitchFamily="34" charset="0"/>
              </a:rPr>
              <a:t>l’individu</a:t>
            </a:r>
            <a:r>
              <a:rPr lang="fr-FR" sz="2000" dirty="0">
                <a:latin typeface="Arial" panose="020B0604020202020204" pitchFamily="34" charset="0"/>
                <a:cs typeface="Arial" panose="020B0604020202020204" pitchFamily="34" charset="0"/>
              </a:rPr>
              <a:t> par une analyse plus </a:t>
            </a:r>
            <a:r>
              <a:rPr lang="fr-FR" sz="2000" b="1" dirty="0">
                <a:latin typeface="Arial" panose="020B0604020202020204" pitchFamily="34" charset="0"/>
                <a:cs typeface="Arial" panose="020B0604020202020204" pitchFamily="34" charset="0"/>
              </a:rPr>
              <a:t>microscopique</a:t>
            </a:r>
            <a:r>
              <a:rPr lang="fr-FR" sz="2000" dirty="0">
                <a:latin typeface="Arial" panose="020B0604020202020204" pitchFamily="34" charset="0"/>
                <a:cs typeface="Arial" panose="020B0604020202020204" pitchFamily="34" charset="0"/>
              </a:rPr>
              <a:t> et une sensibilité aux multiples sources de variation des processus.</a:t>
            </a:r>
          </a:p>
        </p:txBody>
      </p:sp>
      <p:sp>
        <p:nvSpPr>
          <p:cNvPr id="9" name="Rectangle 8">
            <a:extLst>
              <a:ext uri="{FF2B5EF4-FFF2-40B4-BE49-F238E27FC236}">
                <a16:creationId xmlns="" xmlns:a16="http://schemas.microsoft.com/office/drawing/2014/main" id="{9B97DC83-4F03-4C6E-AE4B-5A54A1072524}"/>
              </a:ext>
            </a:extLst>
          </p:cNvPr>
          <p:cNvSpPr/>
          <p:nvPr>
            <p:custDataLst>
              <p:tags r:id="rId1"/>
            </p:custDataLst>
          </p:nvPr>
        </p:nvSpPr>
        <p:spPr>
          <a:xfrm>
            <a:off x="245936" y="360000"/>
            <a:ext cx="11610128" cy="707886"/>
          </a:xfrm>
          <a:prstGeom prst="rect">
            <a:avLst/>
          </a:prstGeom>
          <a:solidFill>
            <a:srgbClr val="EDE2F6"/>
          </a:solidFill>
          <a:ln>
            <a:solidFill>
              <a:schemeClr val="bg1">
                <a:lumMod val="65000"/>
              </a:schemeClr>
            </a:solidFill>
            <a:prstDash val="sysDot"/>
          </a:ln>
        </p:spPr>
        <p:txBody>
          <a:bodyPr wrap="square">
            <a:spAutoFit/>
          </a:bodyPr>
          <a:lstStyle/>
          <a:p>
            <a:pPr>
              <a:spcBef>
                <a:spcPts val="600"/>
              </a:spcBef>
            </a:pPr>
            <a:r>
              <a:rPr lang="fr-FR" sz="2000" b="1" dirty="0">
                <a:latin typeface="Arial" panose="020B0604020202020204" pitchFamily="34" charset="0"/>
                <a:cs typeface="Arial" panose="020B0604020202020204" pitchFamily="34" charset="0"/>
              </a:rPr>
              <a:t>2ème item : </a:t>
            </a:r>
            <a:r>
              <a:rPr lang="fr-FR" sz="2000" i="1" dirty="0">
                <a:latin typeface="Arial" panose="020B0604020202020204" pitchFamily="34" charset="0"/>
                <a:cs typeface="Arial" panose="020B0604020202020204" pitchFamily="34" charset="0"/>
              </a:rPr>
              <a:t>Comprendre comment </a:t>
            </a:r>
            <a:r>
              <a:rPr lang="fr-FR" sz="2000" b="1" i="1" dirty="0">
                <a:latin typeface="Arial" panose="020B0604020202020204" pitchFamily="34" charset="0"/>
                <a:cs typeface="Arial" panose="020B0604020202020204" pitchFamily="34" charset="0"/>
              </a:rPr>
              <a:t>la diversité des configurations familiales</a:t>
            </a:r>
            <a:r>
              <a:rPr lang="fr-FR" sz="2000" i="1" dirty="0">
                <a:latin typeface="Arial" panose="020B0604020202020204" pitchFamily="34" charset="0"/>
                <a:cs typeface="Arial" panose="020B0604020202020204" pitchFamily="34" charset="0"/>
              </a:rPr>
              <a:t> modifie les conditions de la socialisation des enfants et des adolescents</a:t>
            </a:r>
          </a:p>
        </p:txBody>
      </p:sp>
      <p:sp>
        <p:nvSpPr>
          <p:cNvPr id="12" name="Rectangle 11">
            <a:extLst>
              <a:ext uri="{FF2B5EF4-FFF2-40B4-BE49-F238E27FC236}">
                <a16:creationId xmlns="" xmlns:a16="http://schemas.microsoft.com/office/drawing/2014/main" id="{31DB2A22-C9A5-4B7A-BB49-00E0CC4C071A}"/>
              </a:ext>
            </a:extLst>
          </p:cNvPr>
          <p:cNvSpPr/>
          <p:nvPr>
            <p:custDataLst>
              <p:tags r:id="rId2"/>
            </p:custDataLst>
          </p:nvPr>
        </p:nvSpPr>
        <p:spPr>
          <a:xfrm>
            <a:off x="289899" y="1418312"/>
            <a:ext cx="11739477" cy="1169551"/>
          </a:xfrm>
          <a:prstGeom prst="rect">
            <a:avLst/>
          </a:prstGeom>
          <a:noFill/>
        </p:spPr>
        <p:txBody>
          <a:bodyPr wrap="square">
            <a:spAutoFit/>
          </a:bodyPr>
          <a:lstStyle/>
          <a:p>
            <a:pPr>
              <a:spcBef>
                <a:spcPts val="1200"/>
              </a:spcBef>
              <a:buClr>
                <a:srgbClr val="7030A0"/>
              </a:buClr>
            </a:pPr>
            <a:r>
              <a:rPr lang="fr-FR" sz="2000" dirty="0">
                <a:solidFill>
                  <a:srgbClr val="7030A0"/>
                </a:solidFill>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Rompre avec une </a:t>
            </a:r>
            <a:r>
              <a:rPr lang="fr-FR" sz="2000" b="1" dirty="0">
                <a:latin typeface="Arial" panose="020B0604020202020204" pitchFamily="34" charset="0"/>
                <a:cs typeface="Arial" panose="020B0604020202020204" pitchFamily="34" charset="0"/>
              </a:rPr>
              <a:t>conception trop homogène </a:t>
            </a:r>
            <a:r>
              <a:rPr lang="fr-FR" sz="2000" dirty="0">
                <a:latin typeface="Arial" panose="020B0604020202020204" pitchFamily="34" charset="0"/>
                <a:cs typeface="Arial" panose="020B0604020202020204" pitchFamily="34" charset="0"/>
              </a:rPr>
              <a:t>et </a:t>
            </a:r>
            <a:r>
              <a:rPr lang="fr-FR" sz="2000" b="1" dirty="0">
                <a:latin typeface="Arial" panose="020B0604020202020204" pitchFamily="34" charset="0"/>
                <a:cs typeface="Arial" panose="020B0604020202020204" pitchFamily="34" charset="0"/>
              </a:rPr>
              <a:t>unifiée </a:t>
            </a:r>
            <a:r>
              <a:rPr lang="fr-FR" sz="2000" dirty="0">
                <a:latin typeface="Arial" panose="020B0604020202020204" pitchFamily="34" charset="0"/>
                <a:cs typeface="Arial" panose="020B0604020202020204" pitchFamily="34" charset="0"/>
              </a:rPr>
              <a:t>des processus de socialisation.</a:t>
            </a:r>
          </a:p>
          <a:p>
            <a:pPr>
              <a:spcBef>
                <a:spcPts val="1200"/>
              </a:spcBef>
              <a:buClr>
                <a:srgbClr val="7030A0"/>
              </a:buClr>
            </a:pPr>
            <a:r>
              <a:rPr lang="fr-FR" sz="2000" dirty="0">
                <a:solidFill>
                  <a:srgbClr val="7030A0"/>
                </a:solidFill>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Envisager </a:t>
            </a:r>
            <a:r>
              <a:rPr lang="fr-FR" sz="2000" b="1" dirty="0">
                <a:latin typeface="Arial" panose="020B0604020202020204" pitchFamily="34" charset="0"/>
                <a:cs typeface="Arial" panose="020B0604020202020204" pitchFamily="34" charset="0"/>
              </a:rPr>
              <a:t>les formes de pluralité </a:t>
            </a:r>
            <a:r>
              <a:rPr lang="fr-FR" sz="2000" dirty="0">
                <a:latin typeface="Arial" panose="020B0604020202020204" pitchFamily="34" charset="0"/>
                <a:cs typeface="Arial" panose="020B0604020202020204" pitchFamily="34" charset="0"/>
              </a:rPr>
              <a:t>et de </a:t>
            </a:r>
            <a:r>
              <a:rPr lang="fr-FR" sz="2000" b="1" dirty="0">
                <a:latin typeface="Arial" panose="020B0604020202020204" pitchFamily="34" charset="0"/>
                <a:cs typeface="Arial" panose="020B0604020202020204" pitchFamily="34" charset="0"/>
              </a:rPr>
              <a:t>variations</a:t>
            </a:r>
            <a:r>
              <a:rPr lang="fr-FR" sz="2000" dirty="0">
                <a:latin typeface="Arial" panose="020B0604020202020204" pitchFamily="34" charset="0"/>
                <a:cs typeface="Arial" panose="020B0604020202020204" pitchFamily="34" charset="0"/>
              </a:rPr>
              <a:t> qui sont à l’œuvre lors des processus de socialisation. (Exemple)</a:t>
            </a:r>
          </a:p>
        </p:txBody>
      </p:sp>
      <p:sp>
        <p:nvSpPr>
          <p:cNvPr id="10" name="Rectangle 9">
            <a:extLst>
              <a:ext uri="{FF2B5EF4-FFF2-40B4-BE49-F238E27FC236}">
                <a16:creationId xmlns="" xmlns:a16="http://schemas.microsoft.com/office/drawing/2014/main" id="{A7740419-B5C6-48CE-A323-1A6BFD925A7B}"/>
              </a:ext>
            </a:extLst>
          </p:cNvPr>
          <p:cNvSpPr/>
          <p:nvPr/>
        </p:nvSpPr>
        <p:spPr>
          <a:xfrm>
            <a:off x="1865953" y="2227859"/>
            <a:ext cx="1276350" cy="301131"/>
          </a:xfrm>
          <a:prstGeom prst="rect">
            <a:avLst/>
          </a:prstGeom>
          <a:solidFill>
            <a:srgbClr val="7030A0">
              <a:alpha val="23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 xmlns:a16="http://schemas.microsoft.com/office/drawing/2014/main" id="{B619CE94-4DE1-4DE2-AD31-D28A5FBADCD1}"/>
              </a:ext>
            </a:extLst>
          </p:cNvPr>
          <p:cNvSpPr txBox="1"/>
          <p:nvPr/>
        </p:nvSpPr>
        <p:spPr>
          <a:xfrm>
            <a:off x="6254124" y="1386091"/>
            <a:ext cx="5632435" cy="4247317"/>
          </a:xfrm>
          <a:prstGeom prst="rect">
            <a:avLst/>
          </a:prstGeom>
          <a:solidFill>
            <a:srgbClr val="E8D9F3"/>
          </a:solidFill>
          <a:ln>
            <a:solidFill>
              <a:srgbClr val="7030A0"/>
            </a:solidFill>
          </a:ln>
        </p:spPr>
        <p:txBody>
          <a:bodyPr wrap="square" rtlCol="0">
            <a:spAutoFit/>
          </a:bodyPr>
          <a:lstStyle/>
          <a:p>
            <a:pPr algn="just"/>
            <a:r>
              <a:rPr lang="fr-FR" dirty="0">
                <a:latin typeface="Arial" panose="020B0604020202020204" pitchFamily="34" charset="0"/>
                <a:cs typeface="Arial" panose="020B0604020202020204" pitchFamily="34" charset="0"/>
              </a:rPr>
              <a:t>L'action socialisatrice de la famille n'agit pas comme un tout car la famille ne se réduit pas au couple parental. La fratrie ou le reste de la parenté peuvent à cet égard être considérées comme des instances de socialisation. En outre le couple parental n'est pas nécessairement un tout unifié ; les parents peuvent provenir de milieux différents et ne pas transmettre les mêmes normes et dispositions.</a:t>
            </a:r>
          </a:p>
          <a:p>
            <a:pPr algn="just"/>
            <a:r>
              <a:rPr lang="fr-FR" dirty="0">
                <a:latin typeface="Arial" panose="020B0604020202020204" pitchFamily="34" charset="0"/>
                <a:cs typeface="Arial" panose="020B0604020202020204" pitchFamily="34" charset="0"/>
              </a:rPr>
              <a:t>=&gt; l'enfant est entouré de personnes qui représentent des principes de socialisation divers voire opposés mais les situations familiales où se déploient des principes de socialisations divergents paraissent plus probable que des configurations homogènes productrices d'habitus familiaux cohérents.</a:t>
            </a:r>
          </a:p>
          <a:p>
            <a:endParaRPr lang="fr-FR"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 xmlns:a16="http://schemas.microsoft.com/office/drawing/2014/main" id="{13CDFD1B-8C96-4396-9943-F1A3A90D6688}"/>
              </a:ext>
            </a:extLst>
          </p:cNvPr>
          <p:cNvSpPr txBox="1"/>
          <p:nvPr/>
        </p:nvSpPr>
        <p:spPr>
          <a:xfrm>
            <a:off x="11036020" y="5219013"/>
            <a:ext cx="720008" cy="246221"/>
          </a:xfrm>
          <a:prstGeom prst="rect">
            <a:avLst/>
          </a:prstGeom>
          <a:noFill/>
        </p:spPr>
        <p:txBody>
          <a:bodyPr wrap="square" lIns="0" tIns="0" rIns="0" bIns="0" rtlCol="0">
            <a:spAutoFit/>
          </a:bodyPr>
          <a:lstStyle/>
          <a:p>
            <a:pPr algn="r"/>
            <a:r>
              <a:rPr lang="fr-FR" sz="1600" dirty="0"/>
              <a:t>Fermer</a:t>
            </a:r>
          </a:p>
        </p:txBody>
      </p:sp>
    </p:spTree>
    <p:extLst>
      <p:ext uri="{BB962C8B-B14F-4D97-AF65-F5344CB8AC3E}">
        <p14:creationId xmlns:p14="http://schemas.microsoft.com/office/powerpoint/2010/main" val="382066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nextCondLst>
                <p:cond evt="onClick" delay="0">
                  <p:tgtEl>
                    <p:spTgt spid="10"/>
                  </p:tgtEl>
                </p:cond>
              </p:nextCondLst>
            </p:seq>
            <p:seq concurrent="1" nextAc="seek">
              <p:cTn id="21" restart="whenNotActive" fill="hold" evtFilter="cancelBubble" nodeType="interactiveSeq">
                <p:stCondLst>
                  <p:cond evt="onClick" delay="0">
                    <p:tgtEl>
                      <p:spTgt spid="13"/>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1000"/>
                                        <p:tgtEl>
                                          <p:spTgt spid="11"/>
                                        </p:tgtEl>
                                      </p:cBhvr>
                                    </p:animEffect>
                                    <p:set>
                                      <p:cBhvr>
                                        <p:cTn id="26" dur="1" fill="hold">
                                          <p:stCondLst>
                                            <p:cond delay="999"/>
                                          </p:stCondLst>
                                        </p:cTn>
                                        <p:tgtEl>
                                          <p:spTgt spid="11"/>
                                        </p:tgtEl>
                                        <p:attrNameLst>
                                          <p:attrName>style.visibility</p:attrName>
                                        </p:attrNameLst>
                                      </p:cBhvr>
                                      <p:to>
                                        <p:strVal val="hidden"/>
                                      </p:to>
                                    </p:set>
                                  </p:childTnLst>
                                </p:cTn>
                              </p:par>
                            </p:childTnLst>
                          </p:cTn>
                        </p:par>
                        <p:par>
                          <p:cTn id="27" fill="hold">
                            <p:stCondLst>
                              <p:cond delay="1000"/>
                            </p:stCondLst>
                            <p:childTnLst>
                              <p:par>
                                <p:cTn id="28" presetID="10" presetClass="exit" presetSubtype="0" fill="hold" grpId="1" nodeType="after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3" grpId="0"/>
      <p:bldP spid="4" grpId="0"/>
      <p:bldP spid="11" grpId="0" animBg="1"/>
      <p:bldP spid="11" grpId="1" animBg="1"/>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E7DBC76-1A76-4D76-A62E-292DFDD784BB}"/>
              </a:ext>
            </a:extLst>
          </p:cNvPr>
          <p:cNvSpPr/>
          <p:nvPr/>
        </p:nvSpPr>
        <p:spPr>
          <a:xfrm>
            <a:off x="245936" y="1556792"/>
            <a:ext cx="9162432" cy="5155257"/>
          </a:xfrm>
          <a:prstGeom prst="rect">
            <a:avLst/>
          </a:prstGeom>
          <a:ln>
            <a:solidFill>
              <a:schemeClr val="bg1">
                <a:lumMod val="50000"/>
              </a:schemeClr>
            </a:solidFill>
          </a:ln>
        </p:spPr>
        <p:txBody>
          <a:bodyPr wrap="square">
            <a:spAutoFit/>
          </a:bodyPr>
          <a:lstStyle/>
          <a:p>
            <a:pPr algn="just"/>
            <a:r>
              <a:rPr lang="fr-FR" dirty="0">
                <a:latin typeface="Arial" panose="020B0604020202020204" pitchFamily="34" charset="0"/>
                <a:cs typeface="Arial" panose="020B0604020202020204" pitchFamily="34" charset="0"/>
              </a:rPr>
              <a:t>« </a:t>
            </a:r>
            <a:r>
              <a:rPr lang="fr-FR" u="sng" dirty="0">
                <a:latin typeface="Arial" panose="020B0604020202020204" pitchFamily="34" charset="0"/>
                <a:cs typeface="Arial" panose="020B0604020202020204" pitchFamily="34" charset="0"/>
              </a:rPr>
              <a:t>Nous avons fait comme si la famille agissait comme "un tout". Or la famille ne se réduit pas au couple parental </a:t>
            </a:r>
            <a:r>
              <a:rPr lang="fr-FR" dirty="0">
                <a:latin typeface="Arial" panose="020B0604020202020204" pitchFamily="34" charset="0"/>
                <a:cs typeface="Arial" panose="020B0604020202020204" pitchFamily="34" charset="0"/>
              </a:rPr>
              <a:t>(la fratrie ou le reste de la parenté peuvent parfaitement être considérées comme des instances des socialisation), et </a:t>
            </a:r>
            <a:r>
              <a:rPr lang="fr-FR" u="sng" dirty="0">
                <a:latin typeface="Arial" panose="020B0604020202020204" pitchFamily="34" charset="0"/>
                <a:cs typeface="Arial" panose="020B0604020202020204" pitchFamily="34" charset="0"/>
              </a:rPr>
              <a:t>ce dernier n'est pas lui-même un tout unifié du point de vue de la socialisation </a:t>
            </a:r>
            <a:r>
              <a:rPr lang="fr-FR" dirty="0">
                <a:latin typeface="Arial" panose="020B0604020202020204" pitchFamily="34" charset="0"/>
                <a:cs typeface="Arial" panose="020B0604020202020204" pitchFamily="34" charset="0"/>
              </a:rPr>
              <a:t>: les parents peuvent par exemple provenir de milieux sociaux différents et de ce fait n'être porteurs ni des mêmes normes ni des mêmes dispositions. (...) </a:t>
            </a:r>
          </a:p>
          <a:p>
            <a:pPr algn="just"/>
            <a:r>
              <a:rPr lang="fr-FR" dirty="0">
                <a:latin typeface="Arial" panose="020B0604020202020204" pitchFamily="34" charset="0"/>
                <a:cs typeface="Arial" panose="020B0604020202020204" pitchFamily="34" charset="0"/>
              </a:rPr>
              <a:t>Dans l'ouvrage </a:t>
            </a:r>
            <a:r>
              <a:rPr lang="fr-FR" i="1" dirty="0">
                <a:latin typeface="Arial" panose="020B0604020202020204" pitchFamily="34" charset="0"/>
                <a:cs typeface="Arial" panose="020B0604020202020204" pitchFamily="34" charset="0"/>
              </a:rPr>
              <a:t>Tableaux de familles </a:t>
            </a:r>
            <a:r>
              <a:rPr lang="fr-FR" dirty="0">
                <a:latin typeface="Arial" panose="020B0604020202020204" pitchFamily="34" charset="0"/>
                <a:cs typeface="Arial" panose="020B0604020202020204" pitchFamily="34" charset="0"/>
              </a:rPr>
              <a:t>par exemple, à partir de l'examen des "configurations familiales" dans lesquelles sont élevés les enfants scolarisés en CE2, </a:t>
            </a:r>
            <a:r>
              <a:rPr lang="fr-FR" b="1" dirty="0">
                <a:latin typeface="Arial" panose="020B0604020202020204" pitchFamily="34" charset="0"/>
                <a:cs typeface="Arial" panose="020B0604020202020204" pitchFamily="34" charset="0"/>
              </a:rPr>
              <a:t>Bernard Lahire </a:t>
            </a:r>
            <a:r>
              <a:rPr lang="fr-FR" dirty="0">
                <a:latin typeface="Arial" panose="020B0604020202020204" pitchFamily="34" charset="0"/>
                <a:cs typeface="Arial" panose="020B0604020202020204" pitchFamily="34" charset="0"/>
              </a:rPr>
              <a:t>cherche à saisir les différences "secondaires" de socialisation entre des familles populaires dont le niveau de revenus et le niveau scolaire sont relativement faibles et assez proches, et notamment leurs effets en termes de réussite ou d'échec scolaire. (…) </a:t>
            </a:r>
            <a:r>
              <a:rPr lang="fr-FR" u="sng" dirty="0">
                <a:latin typeface="Arial" panose="020B0604020202020204" pitchFamily="34" charset="0"/>
                <a:cs typeface="Arial" panose="020B0604020202020204" pitchFamily="34" charset="0"/>
              </a:rPr>
              <a:t>L'analyse microsociologique fait disparaître l'équivalence de façade des propriétés générales des familles, et lui substitue une analyse des relations effectives ayant des effets socialisateurs pour l'enfant</a:t>
            </a:r>
            <a:r>
              <a:rPr lang="fr-FR" dirty="0">
                <a:latin typeface="Arial" panose="020B0604020202020204" pitchFamily="34" charset="0"/>
                <a:cs typeface="Arial" panose="020B0604020202020204" pitchFamily="34" charset="0"/>
              </a:rPr>
              <a:t>. Par exemple, à situation équivalente des parents, la présence dans la famille d'une sœur étudiante et chargée de surveiller les devoirs de son frère modifie certainement les conditions de socialisation en ce qui concerne le rapport à l'école ou à la culture.» </a:t>
            </a:r>
          </a:p>
          <a:p>
            <a:pPr algn="r">
              <a:spcBef>
                <a:spcPts val="600"/>
              </a:spcBef>
            </a:pPr>
            <a:r>
              <a:rPr lang="fr-FR" dirty="0">
                <a:latin typeface="Arial" panose="020B0604020202020204" pitchFamily="34" charset="0"/>
                <a:cs typeface="Arial" panose="020B0604020202020204" pitchFamily="34" charset="0"/>
              </a:rPr>
              <a:t>■ Muriel Darmon, </a:t>
            </a:r>
            <a:r>
              <a:rPr lang="fr-FR" i="1" dirty="0">
                <a:latin typeface="Arial" panose="020B0604020202020204" pitchFamily="34" charset="0"/>
                <a:cs typeface="Arial" panose="020B0604020202020204" pitchFamily="34" charset="0"/>
              </a:rPr>
              <a:t>La socialisation</a:t>
            </a:r>
            <a:r>
              <a:rPr lang="fr-FR" dirty="0">
                <a:latin typeface="Arial" panose="020B0604020202020204" pitchFamily="34" charset="0"/>
                <a:cs typeface="Arial" panose="020B0604020202020204" pitchFamily="34" charset="0"/>
              </a:rPr>
              <a:t>, © Armand Colin, 2016, 3e édition. </a:t>
            </a:r>
          </a:p>
        </p:txBody>
      </p:sp>
      <p:sp>
        <p:nvSpPr>
          <p:cNvPr id="5" name="Rectangle 4">
            <a:extLst>
              <a:ext uri="{FF2B5EF4-FFF2-40B4-BE49-F238E27FC236}">
                <a16:creationId xmlns="" xmlns:a16="http://schemas.microsoft.com/office/drawing/2014/main" id="{1C8759F7-2695-4092-834C-33611E2D9170}"/>
              </a:ext>
            </a:extLst>
          </p:cNvPr>
          <p:cNvSpPr/>
          <p:nvPr>
            <p:custDataLst>
              <p:tags r:id="rId1"/>
            </p:custDataLst>
          </p:nvPr>
        </p:nvSpPr>
        <p:spPr>
          <a:xfrm>
            <a:off x="245936" y="360000"/>
            <a:ext cx="11700128" cy="707886"/>
          </a:xfrm>
          <a:prstGeom prst="rect">
            <a:avLst/>
          </a:prstGeom>
          <a:solidFill>
            <a:srgbClr val="EDE2F6"/>
          </a:solidFill>
          <a:ln>
            <a:solidFill>
              <a:schemeClr val="bg1">
                <a:lumMod val="65000"/>
              </a:schemeClr>
            </a:solidFill>
            <a:prstDash val="sysDot"/>
          </a:ln>
        </p:spPr>
        <p:txBody>
          <a:bodyPr wrap="square">
            <a:spAutoFit/>
          </a:bodyPr>
          <a:lstStyle/>
          <a:p>
            <a:pPr>
              <a:spcBef>
                <a:spcPts val="600"/>
              </a:spcBef>
            </a:pPr>
            <a:r>
              <a:rPr lang="fr-FR" sz="2000" b="1" dirty="0">
                <a:latin typeface="Arial" panose="020B0604020202020204" pitchFamily="34" charset="0"/>
                <a:cs typeface="Arial" panose="020B0604020202020204" pitchFamily="34" charset="0"/>
              </a:rPr>
              <a:t>2ème item : </a:t>
            </a:r>
            <a:r>
              <a:rPr lang="fr-FR" sz="2000" i="1" dirty="0">
                <a:latin typeface="Arial" panose="020B0604020202020204" pitchFamily="34" charset="0"/>
                <a:cs typeface="Arial" panose="020B0604020202020204" pitchFamily="34" charset="0"/>
              </a:rPr>
              <a:t>Comprendre comment </a:t>
            </a:r>
            <a:r>
              <a:rPr lang="fr-FR" sz="2000" b="1" i="1" dirty="0">
                <a:latin typeface="Arial" panose="020B0604020202020204" pitchFamily="34" charset="0"/>
                <a:cs typeface="Arial" panose="020B0604020202020204" pitchFamily="34" charset="0"/>
              </a:rPr>
              <a:t>la diversité des configurations familiales </a:t>
            </a:r>
            <a:r>
              <a:rPr lang="fr-FR" sz="2000" i="1" dirty="0">
                <a:latin typeface="Arial" panose="020B0604020202020204" pitchFamily="34" charset="0"/>
                <a:cs typeface="Arial" panose="020B0604020202020204" pitchFamily="34" charset="0"/>
              </a:rPr>
              <a:t>modifie les conditions de la socialisation des enfants et des adolescents</a:t>
            </a:r>
          </a:p>
        </p:txBody>
      </p:sp>
      <p:pic>
        <p:nvPicPr>
          <p:cNvPr id="1026" name="Picture 2" descr="https://d2t3xdwbh1v8qy.cloudfront.net/content/B01EFRLKBG/resources/1674187172">
            <a:extLst>
              <a:ext uri="{FF2B5EF4-FFF2-40B4-BE49-F238E27FC236}">
                <a16:creationId xmlns="" xmlns:a16="http://schemas.microsoft.com/office/drawing/2014/main" id="{1F0004AC-C358-476B-B36B-826D311C1C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2384" y="1556792"/>
            <a:ext cx="2526186" cy="350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261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1DB2A22-C9A5-4B7A-BB49-00E0CC4C071A}"/>
              </a:ext>
            </a:extLst>
          </p:cNvPr>
          <p:cNvSpPr/>
          <p:nvPr>
            <p:custDataLst>
              <p:tags r:id="rId1"/>
            </p:custDataLst>
          </p:nvPr>
        </p:nvSpPr>
        <p:spPr>
          <a:xfrm>
            <a:off x="65933" y="1491391"/>
            <a:ext cx="11610128" cy="784830"/>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Considérer la notion de « configurations familiales » dans une </a:t>
            </a:r>
            <a:r>
              <a:rPr lang="fr-FR" sz="2000" b="1" dirty="0">
                <a:latin typeface="Arial" panose="020B0604020202020204" pitchFamily="34" charset="0"/>
                <a:cs typeface="Arial" panose="020B0604020202020204" pitchFamily="34" charset="0"/>
              </a:rPr>
              <a:t>acception large </a:t>
            </a:r>
            <a:r>
              <a:rPr lang="fr-FR" sz="2000" dirty="0">
                <a:latin typeface="Arial" panose="020B0604020202020204" pitchFamily="34" charset="0"/>
                <a:cs typeface="Arial" panose="020B0604020202020204" pitchFamily="34" charset="0"/>
              </a:rPr>
              <a:t>:</a:t>
            </a:r>
          </a:p>
          <a:p>
            <a:pPr marL="720725" indent="-185738">
              <a:spcBef>
                <a:spcPts val="600"/>
              </a:spcBef>
              <a:buClr>
                <a:srgbClr val="7030A0"/>
              </a:buClr>
              <a:buFont typeface="Arial" panose="020B0604020202020204" pitchFamily="34" charset="0"/>
              <a:buChar char="•"/>
            </a:pPr>
            <a:r>
              <a:rPr lang="fr-FR" sz="2000" dirty="0">
                <a:solidFill>
                  <a:srgbClr val="7030A0"/>
                </a:solidFill>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rôle de la fratrie ; diversité des diplômes au sein de la famille ; structures familiales, etc.</a:t>
            </a:r>
            <a:r>
              <a:rPr lang="fr-FR" sz="2000" dirty="0">
                <a:solidFill>
                  <a:srgbClr val="7030A0"/>
                </a:solidFill>
                <a:latin typeface="Arial" panose="020B0604020202020204" pitchFamily="34" charset="0"/>
                <a:cs typeface="Arial" panose="020B0604020202020204" pitchFamily="34" charset="0"/>
              </a:rPr>
              <a:t> </a:t>
            </a:r>
          </a:p>
        </p:txBody>
      </p:sp>
      <p:sp>
        <p:nvSpPr>
          <p:cNvPr id="4" name="Rectangle 3">
            <a:extLst>
              <a:ext uri="{FF2B5EF4-FFF2-40B4-BE49-F238E27FC236}">
                <a16:creationId xmlns="" xmlns:a16="http://schemas.microsoft.com/office/drawing/2014/main" id="{9B97DC83-4F03-4C6E-AE4B-5A54A1072524}"/>
              </a:ext>
            </a:extLst>
          </p:cNvPr>
          <p:cNvSpPr/>
          <p:nvPr>
            <p:custDataLst>
              <p:tags r:id="rId2"/>
            </p:custDataLst>
          </p:nvPr>
        </p:nvSpPr>
        <p:spPr>
          <a:xfrm>
            <a:off x="245936" y="360000"/>
            <a:ext cx="11610128" cy="707886"/>
          </a:xfrm>
          <a:prstGeom prst="rect">
            <a:avLst/>
          </a:prstGeom>
          <a:solidFill>
            <a:srgbClr val="EDE2F6"/>
          </a:solidFill>
          <a:ln>
            <a:solidFill>
              <a:schemeClr val="bg1">
                <a:lumMod val="65000"/>
              </a:schemeClr>
            </a:solidFill>
            <a:prstDash val="sysDot"/>
          </a:ln>
        </p:spPr>
        <p:txBody>
          <a:bodyPr wrap="square">
            <a:spAutoFit/>
          </a:bodyPr>
          <a:lstStyle/>
          <a:p>
            <a:pPr>
              <a:spcBef>
                <a:spcPts val="600"/>
              </a:spcBef>
            </a:pPr>
            <a:r>
              <a:rPr lang="fr-FR" sz="2000" b="1" dirty="0">
                <a:latin typeface="Arial" panose="020B0604020202020204" pitchFamily="34" charset="0"/>
                <a:cs typeface="Arial" panose="020B0604020202020204" pitchFamily="34" charset="0"/>
              </a:rPr>
              <a:t>2ème item : </a:t>
            </a:r>
            <a:r>
              <a:rPr lang="fr-FR" sz="2000" i="1" dirty="0">
                <a:latin typeface="Arial" panose="020B0604020202020204" pitchFamily="34" charset="0"/>
                <a:cs typeface="Arial" panose="020B0604020202020204" pitchFamily="34" charset="0"/>
              </a:rPr>
              <a:t>Comprendre comment </a:t>
            </a:r>
            <a:r>
              <a:rPr lang="fr-FR" sz="2000" b="1" i="1" dirty="0">
                <a:latin typeface="Arial" panose="020B0604020202020204" pitchFamily="34" charset="0"/>
                <a:cs typeface="Arial" panose="020B0604020202020204" pitchFamily="34" charset="0"/>
              </a:rPr>
              <a:t>la diversité des configurations familiales </a:t>
            </a:r>
            <a:r>
              <a:rPr lang="fr-FR" sz="2000" i="1" dirty="0">
                <a:latin typeface="Arial" panose="020B0604020202020204" pitchFamily="34" charset="0"/>
                <a:cs typeface="Arial" panose="020B0604020202020204" pitchFamily="34" charset="0"/>
              </a:rPr>
              <a:t>modifie les conditions de la socialisation des enfants et des adolescents</a:t>
            </a:r>
          </a:p>
        </p:txBody>
      </p:sp>
      <p:sp>
        <p:nvSpPr>
          <p:cNvPr id="2" name="Rectangle 1"/>
          <p:cNvSpPr/>
          <p:nvPr/>
        </p:nvSpPr>
        <p:spPr>
          <a:xfrm>
            <a:off x="65933" y="2438989"/>
            <a:ext cx="11790130" cy="2631490"/>
          </a:xfrm>
          <a:prstGeom prst="rect">
            <a:avLst/>
          </a:prstGeom>
        </p:spPr>
        <p:txBody>
          <a:bodyPr wrap="square">
            <a:spAutoFit/>
          </a:bodyPr>
          <a:lstStyle/>
          <a:p>
            <a:pPr marL="720725" indent="-185738">
              <a:spcBef>
                <a:spcPts val="1200"/>
              </a:spcBef>
              <a:buClr>
                <a:srgbClr val="7030A0"/>
              </a:buClr>
              <a:buFont typeface="Arial" panose="020B0604020202020204" pitchFamily="34" charset="0"/>
              <a:buChar char="•"/>
            </a:pPr>
            <a:r>
              <a:rPr lang="fr-FR" sz="2000" dirty="0">
                <a:latin typeface="Arial" panose="020B0604020202020204" pitchFamily="34" charset="0"/>
                <a:cs typeface="Arial" panose="020B0604020202020204" pitchFamily="34" charset="0"/>
              </a:rPr>
              <a:t>Dans </a:t>
            </a:r>
            <a:r>
              <a:rPr lang="fr-FR" sz="2000" i="1" dirty="0">
                <a:latin typeface="Arial" panose="020B0604020202020204" pitchFamily="34" charset="0"/>
                <a:cs typeface="Arial" panose="020B0604020202020204" pitchFamily="34" charset="0"/>
              </a:rPr>
              <a:t>Tableaux de familles</a:t>
            </a:r>
            <a:r>
              <a:rPr lang="fr-FR" sz="2000" dirty="0">
                <a:latin typeface="Arial" panose="020B0604020202020204" pitchFamily="34" charset="0"/>
                <a:cs typeface="Arial" panose="020B0604020202020204" pitchFamily="34" charset="0"/>
              </a:rPr>
              <a:t>, Bernard </a:t>
            </a:r>
            <a:r>
              <a:rPr lang="fr-FR" sz="2000" dirty="0" err="1">
                <a:latin typeface="Arial" panose="020B0604020202020204" pitchFamily="34" charset="0"/>
                <a:cs typeface="Arial" panose="020B0604020202020204" pitchFamily="34" charset="0"/>
              </a:rPr>
              <a:t>Lahire</a:t>
            </a:r>
            <a:r>
              <a:rPr lang="fr-FR" sz="2000" dirty="0">
                <a:latin typeface="Arial" panose="020B0604020202020204" pitchFamily="34" charset="0"/>
                <a:cs typeface="Arial" panose="020B0604020202020204" pitchFamily="34" charset="0"/>
              </a:rPr>
              <a:t> décrit la « </a:t>
            </a:r>
            <a:r>
              <a:rPr lang="fr-FR" sz="2000" b="1" dirty="0">
                <a:latin typeface="Arial" panose="020B0604020202020204" pitchFamily="34" charset="0"/>
                <a:cs typeface="Arial" panose="020B0604020202020204" pitchFamily="34" charset="0"/>
              </a:rPr>
              <a:t>diversité des configurations familiales</a:t>
            </a:r>
            <a:r>
              <a:rPr lang="fr-FR" sz="2000" dirty="0">
                <a:latin typeface="Arial" panose="020B0604020202020204" pitchFamily="34" charset="0"/>
                <a:cs typeface="Arial" panose="020B0604020202020204" pitchFamily="34" charset="0"/>
              </a:rPr>
              <a:t> » à travers cinq thèmes :</a:t>
            </a:r>
          </a:p>
          <a:p>
            <a:pPr marL="1344613" indent="-268288">
              <a:spcBef>
                <a:spcPts val="600"/>
              </a:spcBef>
              <a:buClr>
                <a:srgbClr val="7030A0"/>
              </a:buClr>
              <a:buFont typeface="Courier New" panose="02070309020205020404" pitchFamily="49" charset="0"/>
              <a:buChar char="o"/>
            </a:pPr>
            <a:r>
              <a:rPr lang="fr-FR" sz="2000" dirty="0">
                <a:latin typeface="Arial" panose="020B0604020202020204" pitchFamily="34" charset="0"/>
                <a:cs typeface="Arial" panose="020B0604020202020204" pitchFamily="34" charset="0"/>
              </a:rPr>
              <a:t>Les formes familiales de la culture écrite</a:t>
            </a:r>
          </a:p>
          <a:p>
            <a:pPr marL="1344613" indent="-268288">
              <a:spcBef>
                <a:spcPts val="600"/>
              </a:spcBef>
              <a:buClr>
                <a:srgbClr val="7030A0"/>
              </a:buClr>
              <a:buFont typeface="Courier New" panose="02070309020205020404" pitchFamily="49" charset="0"/>
              <a:buChar char="o"/>
            </a:pPr>
            <a:r>
              <a:rPr lang="fr-FR" sz="2000" dirty="0">
                <a:latin typeface="Arial" panose="020B0604020202020204" pitchFamily="34" charset="0"/>
                <a:cs typeface="Arial" panose="020B0604020202020204" pitchFamily="34" charset="0"/>
              </a:rPr>
              <a:t>Les conditions et les dispositions économiques</a:t>
            </a:r>
          </a:p>
          <a:p>
            <a:pPr marL="1344613" indent="-268288">
              <a:spcBef>
                <a:spcPts val="600"/>
              </a:spcBef>
              <a:buClr>
                <a:srgbClr val="7030A0"/>
              </a:buClr>
              <a:buFont typeface="Courier New" panose="02070309020205020404" pitchFamily="49" charset="0"/>
              <a:buChar char="o"/>
            </a:pPr>
            <a:r>
              <a:rPr lang="fr-FR" sz="2000" dirty="0">
                <a:latin typeface="Arial" panose="020B0604020202020204" pitchFamily="34" charset="0"/>
                <a:cs typeface="Arial" panose="020B0604020202020204" pitchFamily="34" charset="0"/>
              </a:rPr>
              <a:t>L’ordre moral domestique</a:t>
            </a:r>
          </a:p>
          <a:p>
            <a:pPr marL="1344613" indent="-268288">
              <a:spcBef>
                <a:spcPts val="600"/>
              </a:spcBef>
              <a:buClr>
                <a:srgbClr val="7030A0"/>
              </a:buClr>
              <a:buFont typeface="Courier New" panose="02070309020205020404" pitchFamily="49" charset="0"/>
              <a:buChar char="o"/>
            </a:pPr>
            <a:r>
              <a:rPr lang="fr-FR" sz="2000" dirty="0">
                <a:latin typeface="Arial" panose="020B0604020202020204" pitchFamily="34" charset="0"/>
                <a:cs typeface="Arial" panose="020B0604020202020204" pitchFamily="34" charset="0"/>
              </a:rPr>
              <a:t>Les formes d’exercice de l’autorité familiale</a:t>
            </a:r>
          </a:p>
          <a:p>
            <a:pPr marL="1344613" indent="-268288">
              <a:spcBef>
                <a:spcPts val="600"/>
              </a:spcBef>
              <a:buClr>
                <a:srgbClr val="7030A0"/>
              </a:buClr>
              <a:buFont typeface="Courier New" panose="02070309020205020404" pitchFamily="49" charset="0"/>
              <a:buChar char="o"/>
            </a:pPr>
            <a:r>
              <a:rPr lang="fr-FR" sz="2000" dirty="0">
                <a:latin typeface="Arial" panose="020B0604020202020204" pitchFamily="34" charset="0"/>
                <a:cs typeface="Arial" panose="020B0604020202020204" pitchFamily="34" charset="0"/>
              </a:rPr>
              <a:t>Les modes familiaux d’investissement pédagogique.</a:t>
            </a:r>
          </a:p>
        </p:txBody>
      </p:sp>
      <p:pic>
        <p:nvPicPr>
          <p:cNvPr id="6" name="Picture 4" descr="RÃ©sultat de recherche d'images pour &quot;bernard lahire tableaux de famill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6032" y="3158997"/>
            <a:ext cx="2790031" cy="3591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5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942" y="1124744"/>
            <a:ext cx="11521280" cy="3785652"/>
          </a:xfrm>
          <a:prstGeom prst="rect">
            <a:avLst/>
          </a:prstGeom>
          <a:ln>
            <a:solidFill>
              <a:schemeClr val="bg1">
                <a:lumMod val="50000"/>
              </a:schemeClr>
            </a:solidFill>
            <a:prstDash val="sysDot"/>
          </a:ln>
        </p:spPr>
        <p:txBody>
          <a:bodyPr wrap="square">
            <a:spAutoFit/>
          </a:bodyPr>
          <a:lstStyle/>
          <a:p>
            <a:pPr algn="just"/>
            <a:r>
              <a:rPr lang="fr-FR" sz="2000" dirty="0">
                <a:latin typeface="Arial" panose="020B0604020202020204" pitchFamily="34" charset="0"/>
              </a:rPr>
              <a:t>« Certaines pratiques familiales de l’écrit passent par des </a:t>
            </a:r>
            <a:r>
              <a:rPr lang="fr-FR" sz="2000" u="sng" dirty="0">
                <a:latin typeface="Arial" panose="020B0604020202020204" pitchFamily="34" charset="0"/>
              </a:rPr>
              <a:t>formes liées à l’organisation domestique</a:t>
            </a:r>
            <a:r>
              <a:rPr lang="fr-FR" sz="2000" dirty="0">
                <a:latin typeface="Arial" panose="020B0604020202020204" pitchFamily="34" charset="0"/>
              </a:rPr>
              <a:t>. Ces pratiques ont un </a:t>
            </a:r>
            <a:r>
              <a:rPr lang="fr-FR" sz="2000" u="sng" dirty="0">
                <a:latin typeface="Arial" panose="020B0604020202020204" pitchFamily="34" charset="0"/>
              </a:rPr>
              <a:t>effet indirect mais conséquent sur l’enfant en contribuant à l’apprentissage de sa capacité à différer et à planifier, capacités requises dans le contexte scolaire</a:t>
            </a:r>
            <a:r>
              <a:rPr lang="fr-FR" sz="2000" dirty="0">
                <a:latin typeface="Arial" panose="020B0604020202020204" pitchFamily="34" charset="0"/>
              </a:rPr>
              <a:t>. L’usage d’un calendrier ou d’un agenda permet une planification des activités, les listes, les livres de recettes, les comptes, les classements des papiers administratifs ou de photographies, les carnets d’adresses et de numéro de téléphone, les petits mots qu’on laisse sont autant de pratiques familiales qui impliquent un rapport réflexif au temps, une organisation distanciée de la vie familiale. Cependant, dans certaines familles l’écrit n’occupe qu’une place perçu négativement lorsqu’il s’agit de factures, de lettres de rappel de loyers impayés etc. La question ne se limite donc pas à la présence ou à l’absence d’actes de lecture à la maison : quand il y a expérience, il faut se demander si celle-ci est positive ou négative, si les modalités sont compatibles avec les modalités de socialisation scolaire de l’écrit </a:t>
            </a:r>
            <a:r>
              <a:rPr lang="fr-FR" sz="2000" i="1" dirty="0">
                <a:latin typeface="Arial" panose="020B0604020202020204" pitchFamily="34" charset="0"/>
              </a:rPr>
              <a:t>»</a:t>
            </a:r>
            <a:r>
              <a:rPr lang="fr-FR" sz="2000" dirty="0">
                <a:latin typeface="Arial" panose="020B0604020202020204" pitchFamily="34" charset="0"/>
              </a:rPr>
              <a:t>. (</a:t>
            </a:r>
            <a:r>
              <a:rPr lang="fr-FR" sz="2000" dirty="0" err="1">
                <a:latin typeface="Arial" panose="020B0604020202020204" pitchFamily="34" charset="0"/>
              </a:rPr>
              <a:t>Lahire</a:t>
            </a:r>
            <a:r>
              <a:rPr lang="fr-FR" sz="2000" dirty="0">
                <a:latin typeface="Arial" panose="020B0604020202020204" pitchFamily="34" charset="0"/>
              </a:rPr>
              <a:t> 1995)</a:t>
            </a:r>
            <a:endParaRPr lang="fr-FR" sz="2000" dirty="0"/>
          </a:p>
        </p:txBody>
      </p:sp>
      <p:sp>
        <p:nvSpPr>
          <p:cNvPr id="5" name="Rectangle 4"/>
          <p:cNvSpPr/>
          <p:nvPr/>
        </p:nvSpPr>
        <p:spPr>
          <a:xfrm>
            <a:off x="432942" y="548680"/>
            <a:ext cx="5344733" cy="400110"/>
          </a:xfrm>
          <a:prstGeom prst="rect">
            <a:avLst/>
          </a:prstGeom>
        </p:spPr>
        <p:txBody>
          <a:bodyPr wrap="none">
            <a:spAutoFit/>
          </a:bodyPr>
          <a:lstStyle/>
          <a:p>
            <a:pPr>
              <a:spcBef>
                <a:spcPts val="600"/>
              </a:spcBef>
              <a:buClr>
                <a:srgbClr val="7030A0"/>
              </a:buClr>
              <a:buFont typeface="Courier New" panose="02070309020205020404" pitchFamily="49" charset="0"/>
              <a:buChar char="o"/>
            </a:pPr>
            <a:r>
              <a:rPr lang="fr-FR" sz="2000" b="1" dirty="0">
                <a:latin typeface="Arial" panose="020B0604020202020204" pitchFamily="34" charset="0"/>
                <a:cs typeface="Arial" panose="020B0604020202020204" pitchFamily="34" charset="0"/>
              </a:rPr>
              <a:t> Les formes familiales de la culture écrite</a:t>
            </a:r>
          </a:p>
        </p:txBody>
      </p:sp>
    </p:spTree>
    <p:extLst>
      <p:ext uri="{BB962C8B-B14F-4D97-AF65-F5344CB8AC3E}">
        <p14:creationId xmlns:p14="http://schemas.microsoft.com/office/powerpoint/2010/main" val="926708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1DB2A22-C9A5-4B7A-BB49-00E0CC4C071A}"/>
              </a:ext>
            </a:extLst>
          </p:cNvPr>
          <p:cNvSpPr/>
          <p:nvPr>
            <p:custDataLst>
              <p:tags r:id="rId1"/>
            </p:custDataLst>
          </p:nvPr>
        </p:nvSpPr>
        <p:spPr>
          <a:xfrm>
            <a:off x="236340" y="2011547"/>
            <a:ext cx="9234440" cy="2015936"/>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 </a:t>
            </a:r>
            <a:r>
              <a:rPr lang="fr-FR" sz="2000" b="1" dirty="0">
                <a:solidFill>
                  <a:srgbClr val="7030A0"/>
                </a:solidFill>
                <a:latin typeface="Arial" panose="020B0604020202020204" pitchFamily="34" charset="0"/>
                <a:cs typeface="Arial" panose="020B0604020202020204" pitchFamily="34" charset="0"/>
              </a:rPr>
              <a:t>Illustrations :</a:t>
            </a:r>
          </a:p>
          <a:p>
            <a:pPr marL="357188" indent="-171450" algn="just">
              <a:spcBef>
                <a:spcPts val="600"/>
              </a:spcBef>
              <a:buClr>
                <a:srgbClr val="7030A0"/>
              </a:buClr>
              <a:buFont typeface="Arial" panose="020B0604020202020204" pitchFamily="34" charset="0"/>
              <a:buChar char="•"/>
            </a:pPr>
            <a:r>
              <a:rPr lang="fr-FR" sz="2000" dirty="0">
                <a:latin typeface="Arial" panose="020B0604020202020204" pitchFamily="34" charset="0"/>
                <a:cs typeface="Arial" panose="020B0604020202020204" pitchFamily="34" charset="0"/>
              </a:rPr>
              <a:t>Utiliser «</a:t>
            </a:r>
            <a:r>
              <a:rPr lang="fr-FR" sz="2000" i="1" dirty="0">
                <a:latin typeface="Arial" panose="020B0604020202020204" pitchFamily="34" charset="0"/>
                <a:cs typeface="Arial" panose="020B0604020202020204" pitchFamily="34" charset="0"/>
              </a:rPr>
              <a:t>Tableaux de famille</a:t>
            </a:r>
            <a:r>
              <a:rPr lang="fr-FR" sz="2000" dirty="0">
                <a:latin typeface="Arial" panose="020B0604020202020204" pitchFamily="34" charset="0"/>
                <a:cs typeface="Arial" panose="020B0604020202020204" pitchFamily="34" charset="0"/>
              </a:rPr>
              <a:t>» de Bernard Lahire pour expliquer </a:t>
            </a:r>
            <a:r>
              <a:rPr lang="fr-FR" sz="2000" u="sng" dirty="0">
                <a:latin typeface="Arial" panose="020B0604020202020204" pitchFamily="34" charset="0"/>
                <a:cs typeface="Arial" panose="020B0604020202020204" pitchFamily="34" charset="0"/>
              </a:rPr>
              <a:t>le fait qu'une partie de ceux qui ont la plus grande probabilité de redoublement à l'école élémentaire peut échapper à ce risque</a:t>
            </a:r>
            <a:r>
              <a:rPr lang="fr-FR" sz="2000" dirty="0">
                <a:latin typeface="Arial" panose="020B0604020202020204" pitchFamily="34" charset="0"/>
                <a:cs typeface="Arial" panose="020B0604020202020204" pitchFamily="34" charset="0"/>
              </a:rPr>
              <a:t> et même, dans certains cas singuliers particulièrement intéressants, </a:t>
            </a:r>
            <a:r>
              <a:rPr lang="fr-FR" sz="2000" u="sng" dirty="0">
                <a:latin typeface="Arial" panose="020B0604020202020204" pitchFamily="34" charset="0"/>
                <a:cs typeface="Arial" panose="020B0604020202020204" pitchFamily="34" charset="0"/>
              </a:rPr>
              <a:t>occuper les meilleures places dans les classements scolaires.</a:t>
            </a:r>
          </a:p>
        </p:txBody>
      </p:sp>
      <p:sp>
        <p:nvSpPr>
          <p:cNvPr id="4" name="Rectangle 3">
            <a:extLst>
              <a:ext uri="{FF2B5EF4-FFF2-40B4-BE49-F238E27FC236}">
                <a16:creationId xmlns="" xmlns:a16="http://schemas.microsoft.com/office/drawing/2014/main" id="{9B97DC83-4F03-4C6E-AE4B-5A54A1072524}"/>
              </a:ext>
            </a:extLst>
          </p:cNvPr>
          <p:cNvSpPr/>
          <p:nvPr>
            <p:custDataLst>
              <p:tags r:id="rId2"/>
            </p:custDataLst>
          </p:nvPr>
        </p:nvSpPr>
        <p:spPr>
          <a:xfrm>
            <a:off x="245936" y="360000"/>
            <a:ext cx="11610128" cy="707886"/>
          </a:xfrm>
          <a:prstGeom prst="rect">
            <a:avLst/>
          </a:prstGeom>
          <a:solidFill>
            <a:srgbClr val="EDE2F6"/>
          </a:solidFill>
          <a:ln>
            <a:solidFill>
              <a:schemeClr val="bg1">
                <a:lumMod val="65000"/>
              </a:schemeClr>
            </a:solidFill>
            <a:prstDash val="sysDot"/>
          </a:ln>
        </p:spPr>
        <p:txBody>
          <a:bodyPr wrap="square">
            <a:spAutoFit/>
          </a:bodyPr>
          <a:lstStyle/>
          <a:p>
            <a:pPr>
              <a:spcBef>
                <a:spcPts val="600"/>
              </a:spcBef>
            </a:pPr>
            <a:r>
              <a:rPr lang="fr-FR" sz="2000" b="1" dirty="0">
                <a:latin typeface="Arial" panose="020B0604020202020204" pitchFamily="34" charset="0"/>
                <a:cs typeface="Arial" panose="020B0604020202020204" pitchFamily="34" charset="0"/>
              </a:rPr>
              <a:t>2ème item : </a:t>
            </a:r>
            <a:r>
              <a:rPr lang="fr-FR" sz="2000" i="1" dirty="0">
                <a:latin typeface="Arial" panose="020B0604020202020204" pitchFamily="34" charset="0"/>
                <a:cs typeface="Arial" panose="020B0604020202020204" pitchFamily="34" charset="0"/>
              </a:rPr>
              <a:t>Comprendre comment </a:t>
            </a:r>
            <a:r>
              <a:rPr lang="fr-FR" sz="2000" b="1" i="1" dirty="0">
                <a:latin typeface="Arial" panose="020B0604020202020204" pitchFamily="34" charset="0"/>
                <a:cs typeface="Arial" panose="020B0604020202020204" pitchFamily="34" charset="0"/>
              </a:rPr>
              <a:t>la diversité des configurations familiales</a:t>
            </a:r>
            <a:r>
              <a:rPr lang="fr-FR" sz="2000" i="1" dirty="0">
                <a:latin typeface="Arial" panose="020B0604020202020204" pitchFamily="34" charset="0"/>
                <a:cs typeface="Arial" panose="020B0604020202020204" pitchFamily="34" charset="0"/>
              </a:rPr>
              <a:t> modifie les conditions de la socialisation des enfants et des adolescents</a:t>
            </a:r>
          </a:p>
        </p:txBody>
      </p:sp>
      <p:sp>
        <p:nvSpPr>
          <p:cNvPr id="2" name="Rectangle 1"/>
          <p:cNvSpPr/>
          <p:nvPr/>
        </p:nvSpPr>
        <p:spPr>
          <a:xfrm>
            <a:off x="313146" y="4166913"/>
            <a:ext cx="9234440" cy="1938992"/>
          </a:xfrm>
          <a:prstGeom prst="rect">
            <a:avLst/>
          </a:prstGeom>
        </p:spPr>
        <p:txBody>
          <a:bodyPr wrap="square">
            <a:spAutoFit/>
          </a:bodyPr>
          <a:lstStyle/>
          <a:p>
            <a:pPr marL="358775" indent="-179388" algn="just">
              <a:spcBef>
                <a:spcPts val="600"/>
              </a:spcBef>
              <a:buClr>
                <a:srgbClr val="7030A0"/>
              </a:buClr>
              <a:buFont typeface="Arial" panose="020B0604020202020204" pitchFamily="34" charset="0"/>
              <a:buChar char="•"/>
            </a:pPr>
            <a:r>
              <a:rPr lang="fr-FR" sz="2000" dirty="0" err="1">
                <a:latin typeface="Arial" panose="020B0604020202020204" pitchFamily="34" charset="0"/>
                <a:cs typeface="Arial" panose="020B0604020202020204" pitchFamily="34" charset="0"/>
              </a:rPr>
              <a:t>Lahire</a:t>
            </a:r>
            <a:r>
              <a:rPr lang="fr-FR" sz="2000" dirty="0">
                <a:latin typeface="Arial" panose="020B0604020202020204" pitchFamily="34" charset="0"/>
                <a:cs typeface="Arial" panose="020B0604020202020204" pitchFamily="34" charset="0"/>
              </a:rPr>
              <a:t> propose des portraits familiaux qui permettent notamment de comprendre </a:t>
            </a:r>
            <a:r>
              <a:rPr lang="fr-FR" sz="2000" u="sng" dirty="0">
                <a:latin typeface="Arial" panose="020B0604020202020204" pitchFamily="34" charset="0"/>
                <a:cs typeface="Arial" panose="020B0604020202020204" pitchFamily="34" charset="0"/>
              </a:rPr>
              <a:t>comment un capital culturel familial peut se transmettre ou, au contraire, ne parvient pas à trouver les conditions de sa transmission</a:t>
            </a:r>
            <a:r>
              <a:rPr lang="fr-FR" sz="2000" dirty="0">
                <a:latin typeface="Arial" panose="020B0604020202020204" pitchFamily="34" charset="0"/>
                <a:cs typeface="Arial" panose="020B0604020202020204" pitchFamily="34" charset="0"/>
              </a:rPr>
              <a:t> ; ou bien encore comment, en </a:t>
            </a:r>
            <a:r>
              <a:rPr lang="fr-FR" sz="2000" u="sng" dirty="0">
                <a:latin typeface="Arial" panose="020B0604020202020204" pitchFamily="34" charset="0"/>
                <a:cs typeface="Arial" panose="020B0604020202020204" pitchFamily="34" charset="0"/>
              </a:rPr>
              <a:t>l'absence de capital culturel ou en l'absence d'action expresse de transmission d'un capital culturel existant, les savoirs scolaires peuvent tout de même être appropriés par les enfants.</a:t>
            </a:r>
          </a:p>
        </p:txBody>
      </p:sp>
      <p:pic>
        <p:nvPicPr>
          <p:cNvPr id="6" name="Picture 4" descr="RÃ©sultat de recherche d'images pour &quot;bernard lahire tableaux de famill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4392" y="2528563"/>
            <a:ext cx="2535160" cy="32767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m-link">
            <a:hlinkClick r:id="rId5" tooltip="Informations sur cette personn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2319" y="6865938"/>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6340" y="1186035"/>
            <a:ext cx="11764316" cy="661720"/>
          </a:xfrm>
          <a:prstGeom prst="rect">
            <a:avLst/>
          </a:prstGeom>
        </p:spPr>
        <p:txBody>
          <a:bodyPr wrap="square">
            <a:spAutoFit/>
          </a:bodyPr>
          <a:lstStyle/>
          <a:p>
            <a:pPr lvl="0" eaLnBrk="0" fontAlgn="base" hangingPunct="0">
              <a:spcBef>
                <a:spcPct val="0"/>
              </a:spcBef>
              <a:spcAft>
                <a:spcPct val="0"/>
              </a:spcAft>
            </a:pPr>
            <a:r>
              <a:rPr lang="fr-FR" altLang="fr-FR" sz="1600" b="1" dirty="0">
                <a:latin typeface="Arial" panose="020B0604020202020204" pitchFamily="34" charset="0"/>
                <a:cs typeface="Arial" panose="020B0604020202020204" pitchFamily="34" charset="0"/>
              </a:rPr>
              <a:t>Bernard </a:t>
            </a:r>
            <a:r>
              <a:rPr lang="fr-FR" altLang="fr-FR" sz="1600" b="1" dirty="0" err="1">
                <a:latin typeface="Arial" panose="020B0604020202020204" pitchFamily="34" charset="0"/>
                <a:cs typeface="Arial" panose="020B0604020202020204" pitchFamily="34" charset="0"/>
              </a:rPr>
              <a:t>Lahire</a:t>
            </a:r>
            <a:r>
              <a:rPr lang="fr-FR" altLang="fr-FR" sz="1600" b="1" dirty="0">
                <a:latin typeface="Arial" panose="020B0604020202020204" pitchFamily="34" charset="0"/>
                <a:cs typeface="Arial" panose="020B0604020202020204" pitchFamily="34" charset="0"/>
              </a:rPr>
              <a:t>, </a:t>
            </a:r>
            <a:r>
              <a:rPr lang="fr-FR" altLang="fr-FR" sz="1600" b="1" i="1" dirty="0">
                <a:latin typeface="Arial" panose="020B0604020202020204" pitchFamily="34" charset="0"/>
                <a:cs typeface="Arial" panose="020B0604020202020204" pitchFamily="34" charset="0"/>
              </a:rPr>
              <a:t>Tableaux de familles : heurs et malheurs scolaires en milieux populaires</a:t>
            </a:r>
            <a:endParaRPr lang="fr-FR" altLang="fr-FR" sz="1600" b="1" dirty="0">
              <a:latin typeface="Arial" panose="020B0604020202020204" pitchFamily="34" charset="0"/>
              <a:cs typeface="Arial" panose="020B0604020202020204" pitchFamily="34" charset="0"/>
            </a:endParaRPr>
          </a:p>
          <a:p>
            <a:pPr lvl="0" eaLnBrk="0" fontAlgn="base" hangingPunct="0">
              <a:spcBef>
                <a:spcPts val="600"/>
              </a:spcBef>
              <a:spcAft>
                <a:spcPct val="0"/>
              </a:spcAft>
            </a:pPr>
            <a:r>
              <a:rPr lang="fr-FR" altLang="fr-FR" sz="1600" dirty="0">
                <a:latin typeface="Arial" panose="020B0604020202020204" pitchFamily="34" charset="0"/>
                <a:cs typeface="Arial" panose="020B0604020202020204" pitchFamily="34" charset="0"/>
              </a:rPr>
              <a:t>Compte-rendu  de </a:t>
            </a:r>
            <a:r>
              <a:rPr lang="fr-FR" altLang="fr-FR" sz="1600" dirty="0" err="1">
                <a:latin typeface="Arial" panose="020B0604020202020204" pitchFamily="34" charset="0"/>
                <a:cs typeface="Arial" panose="020B0604020202020204" pitchFamily="34" charset="0"/>
              </a:rPr>
              <a:t>Rochex</a:t>
            </a:r>
            <a:r>
              <a:rPr lang="fr-FR" altLang="fr-FR" sz="1600" dirty="0">
                <a:latin typeface="Arial" panose="020B0604020202020204" pitchFamily="34" charset="0"/>
                <a:cs typeface="Arial" panose="020B0604020202020204" pitchFamily="34" charset="0"/>
              </a:rPr>
              <a:t> Jean-Yves : </a:t>
            </a:r>
            <a:r>
              <a:rPr lang="fr-FR" sz="1600" dirty="0">
                <a:latin typeface="Arial" panose="020B0604020202020204" pitchFamily="34" charset="0"/>
                <a:cs typeface="Arial" panose="020B0604020202020204" pitchFamily="34" charset="0"/>
                <a:hlinkClick r:id="rId7"/>
              </a:rPr>
              <a:t>https://www.persee.fr/doc/rfp_0556-7807_1997_num_118_1_3001_t1_0165_0000_3</a:t>
            </a:r>
            <a:endParaRPr lang="fr-FR" alt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32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B97DC83-4F03-4C6E-AE4B-5A54A1072524}"/>
              </a:ext>
            </a:extLst>
          </p:cNvPr>
          <p:cNvSpPr/>
          <p:nvPr>
            <p:custDataLst>
              <p:tags r:id="rId1"/>
            </p:custDataLst>
          </p:nvPr>
        </p:nvSpPr>
        <p:spPr>
          <a:xfrm>
            <a:off x="119624" y="1228954"/>
            <a:ext cx="11919281" cy="400110"/>
          </a:xfrm>
          <a:prstGeom prst="rect">
            <a:avLst/>
          </a:prstGeom>
          <a:noFill/>
        </p:spPr>
        <p:txBody>
          <a:bodyPr wrap="square">
            <a:spAutoFit/>
          </a:bodyPr>
          <a:lstStyle/>
          <a:p>
            <a:pPr>
              <a:spcBef>
                <a:spcPts val="600"/>
              </a:spcBef>
            </a:pPr>
            <a:r>
              <a:rPr lang="fr-FR" sz="2000" b="1" dirty="0">
                <a:solidFill>
                  <a:srgbClr val="7030A0"/>
                </a:solidFill>
                <a:latin typeface="Arial" panose="020B0604020202020204" pitchFamily="34" charset="0"/>
                <a:cs typeface="Arial" panose="020B0604020202020204" pitchFamily="34" charset="0"/>
              </a:rPr>
              <a:t>Illustrations : </a:t>
            </a:r>
            <a:r>
              <a:rPr lang="fr-FR" sz="2000" dirty="0">
                <a:solidFill>
                  <a:srgbClr val="7030A0"/>
                </a:solidFill>
                <a:latin typeface="Arial" panose="020B0604020202020204" pitchFamily="34" charset="0"/>
                <a:cs typeface="Arial" panose="020B0604020202020204" pitchFamily="34" charset="0"/>
              </a:rPr>
              <a:t>Resserrer la focale sociologique sur l’individu par une analyse plus microscopique </a:t>
            </a:r>
          </a:p>
        </p:txBody>
      </p:sp>
      <p:graphicFrame>
        <p:nvGraphicFramePr>
          <p:cNvPr id="10" name="object 3">
            <a:extLst>
              <a:ext uri="{FF2B5EF4-FFF2-40B4-BE49-F238E27FC236}">
                <a16:creationId xmlns="" xmlns:a16="http://schemas.microsoft.com/office/drawing/2014/main" id="{AADF3359-02A3-4BB3-8F0A-BCD5E2775A6A}"/>
              </a:ext>
            </a:extLst>
          </p:cNvPr>
          <p:cNvGraphicFramePr>
            <a:graphicFrameLocks noGrp="1"/>
          </p:cNvGraphicFramePr>
          <p:nvPr>
            <p:custDataLst>
              <p:tags r:id="rId2"/>
            </p:custDataLst>
            <p:extLst>
              <p:ext uri="{D42A27DB-BD31-4B8C-83A1-F6EECF244321}">
                <p14:modId xmlns:p14="http://schemas.microsoft.com/office/powerpoint/2010/main" val="2081711228"/>
              </p:ext>
            </p:extLst>
          </p:nvPr>
        </p:nvGraphicFramePr>
        <p:xfrm>
          <a:off x="225317" y="2510444"/>
          <a:ext cx="11652800" cy="2628575"/>
        </p:xfrm>
        <a:graphic>
          <a:graphicData uri="http://schemas.openxmlformats.org/drawingml/2006/table">
            <a:tbl>
              <a:tblPr firstRow="1" bandRow="1"/>
              <a:tblGrid>
                <a:gridCol w="5240676">
                  <a:extLst>
                    <a:ext uri="{9D8B030D-6E8A-4147-A177-3AD203B41FA5}">
                      <a16:colId xmlns="" xmlns:a16="http://schemas.microsoft.com/office/drawing/2014/main" val="20000"/>
                    </a:ext>
                  </a:extLst>
                </a:gridCol>
                <a:gridCol w="1440016">
                  <a:extLst>
                    <a:ext uri="{9D8B030D-6E8A-4147-A177-3AD203B41FA5}">
                      <a16:colId xmlns="" xmlns:a16="http://schemas.microsoft.com/office/drawing/2014/main" val="20001"/>
                    </a:ext>
                  </a:extLst>
                </a:gridCol>
                <a:gridCol w="1170013">
                  <a:extLst>
                    <a:ext uri="{9D8B030D-6E8A-4147-A177-3AD203B41FA5}">
                      <a16:colId xmlns="" xmlns:a16="http://schemas.microsoft.com/office/drawing/2014/main" val="20002"/>
                    </a:ext>
                  </a:extLst>
                </a:gridCol>
                <a:gridCol w="1530017">
                  <a:extLst>
                    <a:ext uri="{9D8B030D-6E8A-4147-A177-3AD203B41FA5}">
                      <a16:colId xmlns="" xmlns:a16="http://schemas.microsoft.com/office/drawing/2014/main" val="20003"/>
                    </a:ext>
                  </a:extLst>
                </a:gridCol>
                <a:gridCol w="1170013">
                  <a:extLst>
                    <a:ext uri="{9D8B030D-6E8A-4147-A177-3AD203B41FA5}">
                      <a16:colId xmlns="" xmlns:a16="http://schemas.microsoft.com/office/drawing/2014/main" val="20004"/>
                    </a:ext>
                  </a:extLst>
                </a:gridCol>
                <a:gridCol w="1102065">
                  <a:extLst>
                    <a:ext uri="{9D8B030D-6E8A-4147-A177-3AD203B41FA5}">
                      <a16:colId xmlns="" xmlns:a16="http://schemas.microsoft.com/office/drawing/2014/main" val="20005"/>
                    </a:ext>
                  </a:extLst>
                </a:gridCol>
              </a:tblGrid>
              <a:tr h="6742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700" dirty="0">
                        <a:latin typeface="Arial" panose="020B0604020202020204" pitchFamily="34" charset="0"/>
                        <a:cs typeface="Arial" panose="020B0604020202020204" pitchFamily="34" charset="0"/>
                      </a:endParaRPr>
                    </a:p>
                  </a:txBody>
                  <a:tcPr marL="0" marR="0" marT="0" marB="0" anchor="ctr">
                    <a:lnL>
                      <a:noFill/>
                    </a:lnL>
                    <a:lnR w="9525">
                      <a:solidFill>
                        <a:srgbClr val="FFFFFF"/>
                      </a:solidFill>
                      <a:prstDash val="solid"/>
                    </a:lnR>
                    <a:lnT>
                      <a:noFill/>
                    </a:lnT>
                    <a:lnB w="9525">
                      <a:solidFill>
                        <a:srgbClr val="FFFFFF"/>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5" dirty="0">
                          <a:solidFill>
                            <a:srgbClr val="FFFFFF"/>
                          </a:solidFill>
                          <a:latin typeface="Arial" panose="020B0604020202020204" pitchFamily="34" charset="0"/>
                          <a:cs typeface="Arial" panose="020B0604020202020204" pitchFamily="34" charset="0"/>
                        </a:rPr>
                        <a:t>Élèves</a:t>
                      </a:r>
                      <a:endParaRPr sz="1700" dirty="0">
                        <a:latin typeface="Arial" panose="020B0604020202020204" pitchFamily="34" charset="0"/>
                        <a:cs typeface="Arial" panose="020B0604020202020204" pitchFamily="34" charset="0"/>
                      </a:endParaRPr>
                    </a:p>
                    <a:p>
                      <a:pPr marL="0" algn="ctr">
                        <a:lnSpc>
                          <a:spcPct val="100000"/>
                        </a:lnSpc>
                        <a:spcBef>
                          <a:spcPts val="0"/>
                        </a:spcBef>
                      </a:pPr>
                      <a:r>
                        <a:rPr sz="1700" b="1" spc="5" dirty="0">
                          <a:solidFill>
                            <a:srgbClr val="FFFFFF"/>
                          </a:solidFill>
                          <a:latin typeface="Arial" panose="020B0604020202020204" pitchFamily="34" charset="0"/>
                          <a:cs typeface="Arial" panose="020B0604020202020204" pitchFamily="34" charset="0"/>
                        </a:rPr>
                        <a:t>en</a:t>
                      </a:r>
                      <a:r>
                        <a:rPr sz="1700" b="1" spc="-105" dirty="0">
                          <a:solidFill>
                            <a:srgbClr val="FFFFFF"/>
                          </a:solidFill>
                          <a:latin typeface="Arial" panose="020B0604020202020204" pitchFamily="34" charset="0"/>
                          <a:cs typeface="Arial" panose="020B0604020202020204" pitchFamily="34" charset="0"/>
                        </a:rPr>
                        <a:t> </a:t>
                      </a:r>
                      <a:r>
                        <a:rPr sz="1700" b="1" spc="-10" dirty="0">
                          <a:solidFill>
                            <a:srgbClr val="FFFFFF"/>
                          </a:solidFill>
                          <a:latin typeface="Arial" panose="020B0604020202020204" pitchFamily="34" charset="0"/>
                          <a:cs typeface="Arial" panose="020B0604020202020204" pitchFamily="34" charset="0"/>
                        </a:rPr>
                        <a:t>réussite</a:t>
                      </a:r>
                      <a:endParaRPr sz="1700" dirty="0">
                        <a:latin typeface="Arial" panose="020B0604020202020204" pitchFamily="34" charset="0"/>
                        <a:cs typeface="Arial" panose="020B0604020202020204" pitchFamily="34" charset="0"/>
                      </a:endParaRPr>
                    </a:p>
                  </a:txBody>
                  <a:tcPr marL="0" marR="0" marT="3238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311785" indent="0" algn="r" defTabSz="989013">
                        <a:lnSpc>
                          <a:spcPct val="100000"/>
                        </a:lnSpc>
                        <a:spcBef>
                          <a:spcPts val="0"/>
                        </a:spcBef>
                      </a:pPr>
                      <a:r>
                        <a:rPr sz="1700" b="1" spc="-5" dirty="0" err="1">
                          <a:solidFill>
                            <a:srgbClr val="FFFFFF"/>
                          </a:solidFill>
                          <a:latin typeface="Arial" panose="020B0604020202020204" pitchFamily="34" charset="0"/>
                          <a:cs typeface="Arial" panose="020B0604020202020204" pitchFamily="34" charset="0"/>
                        </a:rPr>
                        <a:t>Élèves</a:t>
                      </a:r>
                      <a:endParaRPr lang="fr-FR" sz="1700" b="1" spc="-5" dirty="0">
                        <a:solidFill>
                          <a:srgbClr val="FFFFFF"/>
                        </a:solidFill>
                        <a:latin typeface="Arial" panose="020B0604020202020204" pitchFamily="34" charset="0"/>
                        <a:cs typeface="Arial" panose="020B0604020202020204" pitchFamily="34" charset="0"/>
                      </a:endParaRPr>
                    </a:p>
                    <a:p>
                      <a:pPr marL="0" marR="311785" indent="0" algn="ctr" defTabSz="1169988">
                        <a:lnSpc>
                          <a:spcPct val="100000"/>
                        </a:lnSpc>
                        <a:spcBef>
                          <a:spcPts val="0"/>
                        </a:spcBef>
                      </a:pPr>
                      <a:r>
                        <a:rPr sz="1700" b="1" spc="-10" dirty="0" err="1">
                          <a:solidFill>
                            <a:srgbClr val="FFFFFF"/>
                          </a:solidFill>
                          <a:latin typeface="Arial" panose="020B0604020202020204" pitchFamily="34" charset="0"/>
                          <a:cs typeface="Arial" panose="020B0604020202020204" pitchFamily="34" charset="0"/>
                        </a:rPr>
                        <a:t>moyens</a:t>
                      </a:r>
                      <a:endParaRPr sz="1700" dirty="0">
                        <a:latin typeface="Arial" panose="020B0604020202020204" pitchFamily="34" charset="0"/>
                        <a:cs typeface="Arial" panose="020B0604020202020204" pitchFamily="34" charset="0"/>
                      </a:endParaRPr>
                    </a:p>
                  </a:txBody>
                  <a:tcPr marL="0" marR="0" marT="2984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5" dirty="0">
                          <a:solidFill>
                            <a:srgbClr val="FFFFFF"/>
                          </a:solidFill>
                          <a:latin typeface="Arial" panose="020B0604020202020204" pitchFamily="34" charset="0"/>
                          <a:cs typeface="Arial" panose="020B0604020202020204" pitchFamily="34" charset="0"/>
                        </a:rPr>
                        <a:t>Élèves</a:t>
                      </a:r>
                      <a:endParaRPr sz="1700" dirty="0">
                        <a:latin typeface="Arial" panose="020B0604020202020204" pitchFamily="34" charset="0"/>
                        <a:cs typeface="Arial" panose="020B0604020202020204" pitchFamily="34" charset="0"/>
                      </a:endParaRPr>
                    </a:p>
                    <a:p>
                      <a:pPr marL="0" algn="ctr">
                        <a:lnSpc>
                          <a:spcPct val="100000"/>
                        </a:lnSpc>
                        <a:spcBef>
                          <a:spcPts val="0"/>
                        </a:spcBef>
                      </a:pPr>
                      <a:r>
                        <a:rPr sz="1700" b="1" spc="5" dirty="0">
                          <a:solidFill>
                            <a:srgbClr val="FFFFFF"/>
                          </a:solidFill>
                          <a:latin typeface="Arial" panose="020B0604020202020204" pitchFamily="34" charset="0"/>
                          <a:cs typeface="Arial" panose="020B0604020202020204" pitchFamily="34" charset="0"/>
                        </a:rPr>
                        <a:t>en</a:t>
                      </a:r>
                      <a:r>
                        <a:rPr sz="1700" b="1" spc="-95" dirty="0">
                          <a:solidFill>
                            <a:srgbClr val="FFFFFF"/>
                          </a:solidFill>
                          <a:latin typeface="Arial" panose="020B0604020202020204" pitchFamily="34" charset="0"/>
                          <a:cs typeface="Arial" panose="020B0604020202020204" pitchFamily="34" charset="0"/>
                        </a:rPr>
                        <a:t> </a:t>
                      </a:r>
                      <a:r>
                        <a:rPr sz="1700" b="1" spc="-15" dirty="0">
                          <a:solidFill>
                            <a:srgbClr val="FFFFFF"/>
                          </a:solidFill>
                          <a:latin typeface="Arial" panose="020B0604020202020204" pitchFamily="34" charset="0"/>
                          <a:cs typeface="Arial" panose="020B0604020202020204" pitchFamily="34" charset="0"/>
                        </a:rPr>
                        <a:t>difficultés</a:t>
                      </a:r>
                      <a:endParaRPr sz="1700" dirty="0">
                        <a:latin typeface="Arial" panose="020B0604020202020204" pitchFamily="34" charset="0"/>
                        <a:cs typeface="Arial" panose="020B0604020202020204" pitchFamily="34" charset="0"/>
                      </a:endParaRPr>
                    </a:p>
                  </a:txBody>
                  <a:tcPr marL="0" marR="0" marT="3238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5" dirty="0">
                          <a:solidFill>
                            <a:srgbClr val="FFFFFF"/>
                          </a:solidFill>
                          <a:latin typeface="Arial" panose="020B0604020202020204" pitchFamily="34" charset="0"/>
                          <a:cs typeface="Arial" panose="020B0604020202020204" pitchFamily="34" charset="0"/>
                        </a:rPr>
                        <a:t>Ensemble</a:t>
                      </a:r>
                      <a:endParaRPr sz="1700" dirty="0">
                        <a:latin typeface="Arial" panose="020B0604020202020204" pitchFamily="34" charset="0"/>
                        <a:cs typeface="Arial" panose="020B0604020202020204" pitchFamily="34" charset="0"/>
                      </a:endParaRPr>
                    </a:p>
                  </a:txBody>
                  <a:tcPr marL="0" marR="0" marT="3238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15" dirty="0">
                          <a:solidFill>
                            <a:srgbClr val="FFFFFF"/>
                          </a:solidFill>
                          <a:latin typeface="Arial" panose="020B0604020202020204" pitchFamily="34" charset="0"/>
                          <a:cs typeface="Arial" panose="020B0604020202020204" pitchFamily="34" charset="0"/>
                        </a:rPr>
                        <a:t>Effectifs</a:t>
                      </a:r>
                      <a:endParaRPr sz="1700" dirty="0">
                        <a:latin typeface="Arial" panose="020B0604020202020204" pitchFamily="34" charset="0"/>
                        <a:cs typeface="Arial" panose="020B0604020202020204" pitchFamily="34" charset="0"/>
                      </a:endParaRPr>
                    </a:p>
                  </a:txBody>
                  <a:tcPr marL="0" marR="0" marT="32384" marB="0" anchor="ctr">
                    <a:lnL w="9525">
                      <a:solidFill>
                        <a:srgbClr val="FFFFFF"/>
                      </a:solidFill>
                      <a:prstDash val="solid"/>
                    </a:lnL>
                    <a:lnR>
                      <a:noFill/>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extLst>
                  <a:ext uri="{0D108BD9-81ED-4DB2-BD59-A6C34878D82A}">
                    <a16:rowId xmlns="" xmlns:a16="http://schemas.microsoft.com/office/drawing/2014/main" val="10000"/>
                  </a:ext>
                </a:extLst>
              </a:tr>
              <a:tr h="3564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2865">
                        <a:lnSpc>
                          <a:spcPct val="100000"/>
                        </a:lnSpc>
                        <a:spcBef>
                          <a:spcPts val="244"/>
                        </a:spcBef>
                      </a:pPr>
                      <a:r>
                        <a:rPr sz="1700" spc="75" dirty="0">
                          <a:solidFill>
                            <a:schemeClr val="tx1"/>
                          </a:solidFill>
                          <a:latin typeface="Arial" panose="020B0604020202020204" pitchFamily="34" charset="0"/>
                          <a:cs typeface="Arial" panose="020B0604020202020204" pitchFamily="34" charset="0"/>
                        </a:rPr>
                        <a:t>Aucun</a:t>
                      </a:r>
                      <a:r>
                        <a:rPr sz="1700" spc="-5" dirty="0">
                          <a:solidFill>
                            <a:schemeClr val="tx1"/>
                          </a:solidFill>
                          <a:latin typeface="Arial" panose="020B0604020202020204" pitchFamily="34" charset="0"/>
                          <a:cs typeface="Arial" panose="020B0604020202020204" pitchFamily="34" charset="0"/>
                        </a:rPr>
                        <a:t> </a:t>
                      </a:r>
                      <a:r>
                        <a:rPr sz="1700" spc="95" dirty="0">
                          <a:solidFill>
                            <a:schemeClr val="tx1"/>
                          </a:solidFill>
                          <a:latin typeface="Arial" panose="020B0604020202020204" pitchFamily="34" charset="0"/>
                          <a:cs typeface="Arial" panose="020B0604020202020204" pitchFamily="34" charset="0"/>
                        </a:rPr>
                        <a:t>des</a:t>
                      </a:r>
                      <a:r>
                        <a:rPr sz="1700" spc="-5" dirty="0">
                          <a:solidFill>
                            <a:schemeClr val="tx1"/>
                          </a:solidFill>
                          <a:latin typeface="Arial" panose="020B0604020202020204" pitchFamily="34" charset="0"/>
                          <a:cs typeface="Arial" panose="020B0604020202020204" pitchFamily="34" charset="0"/>
                        </a:rPr>
                        <a:t> </a:t>
                      </a:r>
                      <a:r>
                        <a:rPr sz="1700" spc="50" dirty="0">
                          <a:solidFill>
                            <a:schemeClr val="tx1"/>
                          </a:solidFill>
                          <a:latin typeface="Arial" panose="020B0604020202020204" pitchFamily="34" charset="0"/>
                          <a:cs typeface="Arial" panose="020B0604020202020204" pitchFamily="34" charset="0"/>
                        </a:rPr>
                        <a:t>parents</a:t>
                      </a:r>
                      <a:r>
                        <a:rPr sz="1700" spc="-5" dirty="0">
                          <a:solidFill>
                            <a:schemeClr val="tx1"/>
                          </a:solidFill>
                          <a:latin typeface="Arial" panose="020B0604020202020204" pitchFamily="34" charset="0"/>
                          <a:cs typeface="Arial" panose="020B0604020202020204" pitchFamily="34" charset="0"/>
                        </a:rPr>
                        <a:t> </a:t>
                      </a:r>
                      <a:r>
                        <a:rPr sz="1700" spc="50" dirty="0">
                          <a:solidFill>
                            <a:schemeClr val="tx1"/>
                          </a:solidFill>
                          <a:latin typeface="Arial" panose="020B0604020202020204" pitchFamily="34" charset="0"/>
                          <a:cs typeface="Arial" panose="020B0604020202020204" pitchFamily="34" charset="0"/>
                        </a:rPr>
                        <a:t>n’a</a:t>
                      </a:r>
                      <a:r>
                        <a:rPr sz="1700" spc="-5" dirty="0">
                          <a:solidFill>
                            <a:schemeClr val="tx1"/>
                          </a:solidFill>
                          <a:latin typeface="Arial" panose="020B0604020202020204" pitchFamily="34" charset="0"/>
                          <a:cs typeface="Arial" panose="020B0604020202020204" pitchFamily="34" charset="0"/>
                        </a:rPr>
                        <a:t> </a:t>
                      </a:r>
                      <a:r>
                        <a:rPr sz="1700" spc="30" dirty="0">
                          <a:solidFill>
                            <a:schemeClr val="tx1"/>
                          </a:solidFill>
                          <a:latin typeface="Arial" panose="020B0604020202020204" pitchFamily="34" charset="0"/>
                          <a:cs typeface="Arial" panose="020B0604020202020204" pitchFamily="34" charset="0"/>
                        </a:rPr>
                        <a:t>le</a:t>
                      </a:r>
                      <a:r>
                        <a:rPr sz="1700" spc="-5" dirty="0">
                          <a:solidFill>
                            <a:schemeClr val="tx1"/>
                          </a:solidFill>
                          <a:latin typeface="Arial" panose="020B0604020202020204" pitchFamily="34" charset="0"/>
                          <a:cs typeface="Arial" panose="020B0604020202020204" pitchFamily="34" charset="0"/>
                        </a:rPr>
                        <a:t> </a:t>
                      </a:r>
                      <a:r>
                        <a:rPr sz="1700" spc="60" dirty="0">
                          <a:solidFill>
                            <a:schemeClr val="tx1"/>
                          </a:solidFill>
                          <a:latin typeface="Arial" panose="020B0604020202020204" pitchFamily="34" charset="0"/>
                          <a:cs typeface="Arial" panose="020B0604020202020204" pitchFamily="34" charset="0"/>
                        </a:rPr>
                        <a:t>baccalauréat</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a:noFill/>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18,0</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43,2</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38,8</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5" dirty="0">
                          <a:solidFill>
                            <a:schemeClr val="tx1"/>
                          </a:solidFill>
                          <a:latin typeface="Arial" panose="020B0604020202020204" pitchFamily="34" charset="0"/>
                          <a:cs typeface="Arial" panose="020B0604020202020204" pitchFamily="34" charset="0"/>
                        </a:rPr>
                        <a:t>100,0</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60" dirty="0">
                          <a:solidFill>
                            <a:schemeClr val="tx1"/>
                          </a:solidFill>
                          <a:latin typeface="Arial" panose="020B0604020202020204" pitchFamily="34" charset="0"/>
                          <a:cs typeface="Arial" panose="020B0604020202020204" pitchFamily="34" charset="0"/>
                        </a:rPr>
                        <a:t>139</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a:noFill/>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extLst>
                  <a:ext uri="{0D108BD9-81ED-4DB2-BD59-A6C34878D82A}">
                    <a16:rowId xmlns="" xmlns:a16="http://schemas.microsoft.com/office/drawing/2014/main" val="10001"/>
                  </a:ext>
                </a:extLst>
              </a:tr>
              <a:tr h="4716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2865" marR="326390">
                        <a:lnSpc>
                          <a:spcPct val="106200"/>
                        </a:lnSpc>
                        <a:spcBef>
                          <a:spcPts val="155"/>
                        </a:spcBef>
                      </a:pPr>
                      <a:r>
                        <a:rPr sz="1700" spc="25" dirty="0">
                          <a:solidFill>
                            <a:schemeClr val="tx1"/>
                          </a:solidFill>
                          <a:latin typeface="Arial" panose="020B0604020202020204" pitchFamily="34" charset="0"/>
                          <a:cs typeface="Arial" panose="020B0604020202020204" pitchFamily="34" charset="0"/>
                        </a:rPr>
                        <a:t>Mère </a:t>
                      </a:r>
                      <a:r>
                        <a:rPr sz="1700" spc="65" dirty="0">
                          <a:solidFill>
                            <a:schemeClr val="tx1"/>
                          </a:solidFill>
                          <a:latin typeface="Arial" panose="020B0604020202020204" pitchFamily="34" charset="0"/>
                          <a:cs typeface="Arial" panose="020B0604020202020204" pitchFamily="34" charset="0"/>
                        </a:rPr>
                        <a:t>non </a:t>
                      </a:r>
                      <a:r>
                        <a:rPr sz="1700" spc="50" dirty="0">
                          <a:solidFill>
                            <a:schemeClr val="tx1"/>
                          </a:solidFill>
                          <a:latin typeface="Arial" panose="020B0604020202020204" pitchFamily="34" charset="0"/>
                          <a:cs typeface="Arial" panose="020B0604020202020204" pitchFamily="34" charset="0"/>
                        </a:rPr>
                        <a:t>bachelière, </a:t>
                      </a:r>
                      <a:r>
                        <a:rPr sz="1700" spc="50" dirty="0" err="1">
                          <a:solidFill>
                            <a:schemeClr val="tx1"/>
                          </a:solidFill>
                          <a:latin typeface="Arial" panose="020B0604020202020204" pitchFamily="34" charset="0"/>
                          <a:cs typeface="Arial" panose="020B0604020202020204" pitchFamily="34" charset="0"/>
                        </a:rPr>
                        <a:t>père</a:t>
                      </a:r>
                      <a:r>
                        <a:rPr sz="1700" spc="-135" dirty="0">
                          <a:solidFill>
                            <a:schemeClr val="tx1"/>
                          </a:solidFill>
                          <a:latin typeface="Arial" panose="020B0604020202020204" pitchFamily="34" charset="0"/>
                          <a:cs typeface="Arial" panose="020B0604020202020204" pitchFamily="34" charset="0"/>
                        </a:rPr>
                        <a:t> </a:t>
                      </a:r>
                      <a:r>
                        <a:rPr sz="1700" spc="50" dirty="0" err="1">
                          <a:solidFill>
                            <a:schemeClr val="tx1"/>
                          </a:solidFill>
                          <a:latin typeface="Arial" panose="020B0604020202020204" pitchFamily="34" charset="0"/>
                          <a:cs typeface="Arial" panose="020B0604020202020204" pitchFamily="34" charset="0"/>
                        </a:rPr>
                        <a:t>bachelier</a:t>
                      </a:r>
                      <a:r>
                        <a:rPr lang="fr-FR" sz="1700" spc="50" baseline="0" dirty="0">
                          <a:solidFill>
                            <a:schemeClr val="tx1"/>
                          </a:solidFill>
                          <a:latin typeface="Arial" panose="020B0604020202020204" pitchFamily="34" charset="0"/>
                          <a:cs typeface="Arial" panose="020B0604020202020204" pitchFamily="34" charset="0"/>
                        </a:rPr>
                        <a:t> ou +</a:t>
                      </a:r>
                      <a:endParaRPr sz="1700" dirty="0">
                        <a:solidFill>
                          <a:schemeClr val="tx1"/>
                        </a:solidFill>
                        <a:latin typeface="Arial" panose="020B0604020202020204" pitchFamily="34" charset="0"/>
                        <a:cs typeface="Arial" panose="020B0604020202020204" pitchFamily="34" charset="0"/>
                      </a:endParaRPr>
                    </a:p>
                  </a:txBody>
                  <a:tcPr marL="0" marR="0" marT="19685" marB="0" anchor="ctr">
                    <a:lnL>
                      <a:noFill/>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28,9</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39,5</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31,6</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5" dirty="0">
                          <a:solidFill>
                            <a:schemeClr val="tx1"/>
                          </a:solidFill>
                          <a:latin typeface="Arial" panose="020B0604020202020204" pitchFamily="34" charset="0"/>
                          <a:cs typeface="Arial" panose="020B0604020202020204" pitchFamily="34" charset="0"/>
                        </a:rPr>
                        <a:t>100,0</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60" dirty="0">
                          <a:solidFill>
                            <a:schemeClr val="tx1"/>
                          </a:solidFill>
                          <a:latin typeface="Arial" panose="020B0604020202020204" pitchFamily="34" charset="0"/>
                          <a:cs typeface="Arial" panose="020B0604020202020204" pitchFamily="34" charset="0"/>
                        </a:rPr>
                        <a:t>38</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a:noFill/>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extLst>
                  <a:ext uri="{0D108BD9-81ED-4DB2-BD59-A6C34878D82A}">
                    <a16:rowId xmlns="" xmlns:a16="http://schemas.microsoft.com/office/drawing/2014/main" val="10002"/>
                  </a:ext>
                </a:extLst>
              </a:tr>
              <a:tr h="4074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3663" marR="1075055" indent="0" defTabSz="1003300">
                        <a:lnSpc>
                          <a:spcPct val="106200"/>
                        </a:lnSpc>
                        <a:spcBef>
                          <a:spcPts val="125"/>
                        </a:spcBef>
                      </a:pPr>
                      <a:r>
                        <a:rPr sz="1700" spc="25" dirty="0">
                          <a:solidFill>
                            <a:schemeClr val="tx1"/>
                          </a:solidFill>
                          <a:latin typeface="Arial" panose="020B0604020202020204" pitchFamily="34" charset="0"/>
                          <a:cs typeface="Arial" panose="020B0604020202020204" pitchFamily="34" charset="0"/>
                        </a:rPr>
                        <a:t>Mère </a:t>
                      </a:r>
                      <a:r>
                        <a:rPr sz="1700" spc="55" dirty="0">
                          <a:solidFill>
                            <a:schemeClr val="tx1"/>
                          </a:solidFill>
                          <a:latin typeface="Arial" panose="020B0604020202020204" pitchFamily="34" charset="0"/>
                          <a:cs typeface="Arial" panose="020B0604020202020204" pitchFamily="34" charset="0"/>
                        </a:rPr>
                        <a:t>bachelière </a:t>
                      </a:r>
                      <a:r>
                        <a:rPr sz="1700" spc="65" dirty="0">
                          <a:solidFill>
                            <a:schemeClr val="tx1"/>
                          </a:solidFill>
                          <a:latin typeface="Arial" panose="020B0604020202020204" pitchFamily="34" charset="0"/>
                          <a:cs typeface="Arial" panose="020B0604020202020204" pitchFamily="34" charset="0"/>
                        </a:rPr>
                        <a:t>ou</a:t>
                      </a:r>
                      <a:r>
                        <a:rPr sz="1700" spc="-140" dirty="0">
                          <a:solidFill>
                            <a:schemeClr val="tx1"/>
                          </a:solidFill>
                          <a:latin typeface="Arial" panose="020B0604020202020204" pitchFamily="34" charset="0"/>
                          <a:cs typeface="Arial" panose="020B0604020202020204" pitchFamily="34" charset="0"/>
                        </a:rPr>
                        <a:t> </a:t>
                      </a:r>
                      <a:r>
                        <a:rPr sz="1700" spc="60" dirty="0">
                          <a:solidFill>
                            <a:schemeClr val="tx1"/>
                          </a:solidFill>
                          <a:latin typeface="Arial" panose="020B0604020202020204" pitchFamily="34" charset="0"/>
                          <a:cs typeface="Arial" panose="020B0604020202020204" pitchFamily="34" charset="0"/>
                        </a:rPr>
                        <a:t>plus, </a:t>
                      </a:r>
                      <a:r>
                        <a:rPr sz="1700" spc="50" dirty="0" err="1">
                          <a:solidFill>
                            <a:schemeClr val="tx1"/>
                          </a:solidFill>
                          <a:latin typeface="Arial" panose="020B0604020202020204" pitchFamily="34" charset="0"/>
                          <a:cs typeface="Arial" panose="020B0604020202020204" pitchFamily="34" charset="0"/>
                        </a:rPr>
                        <a:t>père</a:t>
                      </a:r>
                      <a:r>
                        <a:rPr sz="1700" spc="50" dirty="0">
                          <a:solidFill>
                            <a:schemeClr val="tx1"/>
                          </a:solidFill>
                          <a:latin typeface="Arial" panose="020B0604020202020204" pitchFamily="34" charset="0"/>
                          <a:cs typeface="Arial" panose="020B0604020202020204" pitchFamily="34" charset="0"/>
                        </a:rPr>
                        <a:t> </a:t>
                      </a:r>
                      <a:r>
                        <a:rPr sz="1700" spc="65" dirty="0">
                          <a:solidFill>
                            <a:schemeClr val="tx1"/>
                          </a:solidFill>
                          <a:latin typeface="Arial" panose="020B0604020202020204" pitchFamily="34" charset="0"/>
                          <a:cs typeface="Arial" panose="020B0604020202020204" pitchFamily="34" charset="0"/>
                        </a:rPr>
                        <a:t>non</a:t>
                      </a:r>
                      <a:r>
                        <a:rPr lang="fr-FR" sz="1700" spc="-65" baseline="0" dirty="0">
                          <a:solidFill>
                            <a:schemeClr val="tx1"/>
                          </a:solidFill>
                          <a:latin typeface="Arial" panose="020B0604020202020204" pitchFamily="34" charset="0"/>
                          <a:cs typeface="Arial" panose="020B0604020202020204" pitchFamily="34" charset="0"/>
                        </a:rPr>
                        <a:t> </a:t>
                      </a:r>
                      <a:r>
                        <a:rPr sz="1700" spc="50" dirty="0">
                          <a:solidFill>
                            <a:schemeClr val="tx1"/>
                          </a:solidFill>
                          <a:latin typeface="Arial" panose="020B0604020202020204" pitchFamily="34" charset="0"/>
                          <a:cs typeface="Arial" panose="020B0604020202020204" pitchFamily="34" charset="0"/>
                        </a:rPr>
                        <a:t>bac</a:t>
                      </a:r>
                      <a:endParaRPr sz="1700" dirty="0">
                        <a:solidFill>
                          <a:schemeClr val="tx1"/>
                        </a:solidFill>
                        <a:latin typeface="Arial" panose="020B0604020202020204" pitchFamily="34" charset="0"/>
                        <a:cs typeface="Arial" panose="020B0604020202020204" pitchFamily="34" charset="0"/>
                      </a:endParaRPr>
                    </a:p>
                  </a:txBody>
                  <a:tcPr marL="0" marR="0" marT="15875" marB="0" anchor="ctr">
                    <a:lnL>
                      <a:noFill/>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50,0</a:t>
                      </a:r>
                      <a:endParaRPr sz="1700" dirty="0">
                        <a:solidFill>
                          <a:schemeClr val="tx1"/>
                        </a:solidFill>
                        <a:latin typeface="Arial" panose="020B0604020202020204" pitchFamily="34" charset="0"/>
                        <a:cs typeface="Arial" panose="020B0604020202020204" pitchFamily="34" charset="0"/>
                      </a:endParaRPr>
                    </a:p>
                  </a:txBody>
                  <a:tcPr marL="0" marR="0" marT="26670"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36,2</a:t>
                      </a:r>
                      <a:endParaRPr sz="1700" dirty="0">
                        <a:solidFill>
                          <a:schemeClr val="tx1"/>
                        </a:solidFill>
                        <a:latin typeface="Arial" panose="020B0604020202020204" pitchFamily="34" charset="0"/>
                        <a:cs typeface="Arial" panose="020B0604020202020204" pitchFamily="34" charset="0"/>
                      </a:endParaRPr>
                    </a:p>
                  </a:txBody>
                  <a:tcPr marL="0" marR="0" marT="26670"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45" dirty="0">
                          <a:solidFill>
                            <a:schemeClr val="tx1"/>
                          </a:solidFill>
                          <a:latin typeface="Arial" panose="020B0604020202020204" pitchFamily="34" charset="0"/>
                          <a:cs typeface="Arial" panose="020B0604020202020204" pitchFamily="34" charset="0"/>
                        </a:rPr>
                        <a:t>13,8*</a:t>
                      </a:r>
                      <a:endParaRPr sz="1700" b="1" dirty="0">
                        <a:solidFill>
                          <a:schemeClr val="tx1"/>
                        </a:solidFill>
                        <a:latin typeface="Arial" panose="020B0604020202020204" pitchFamily="34" charset="0"/>
                        <a:cs typeface="Arial" panose="020B0604020202020204" pitchFamily="34" charset="0"/>
                      </a:endParaRPr>
                    </a:p>
                  </a:txBody>
                  <a:tcPr marL="0" marR="0" marT="26670"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5" dirty="0">
                          <a:solidFill>
                            <a:schemeClr val="tx1"/>
                          </a:solidFill>
                          <a:latin typeface="Arial" panose="020B0604020202020204" pitchFamily="34" charset="0"/>
                          <a:cs typeface="Arial" panose="020B0604020202020204" pitchFamily="34" charset="0"/>
                        </a:rPr>
                        <a:t>100,0</a:t>
                      </a:r>
                      <a:endParaRPr sz="1700" dirty="0">
                        <a:solidFill>
                          <a:schemeClr val="tx1"/>
                        </a:solidFill>
                        <a:latin typeface="Arial" panose="020B0604020202020204" pitchFamily="34" charset="0"/>
                        <a:cs typeface="Arial" panose="020B0604020202020204" pitchFamily="34" charset="0"/>
                      </a:endParaRPr>
                    </a:p>
                  </a:txBody>
                  <a:tcPr marL="0" marR="0" marT="26670"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60" dirty="0">
                          <a:solidFill>
                            <a:schemeClr val="tx1"/>
                          </a:solidFill>
                          <a:latin typeface="Arial" panose="020B0604020202020204" pitchFamily="34" charset="0"/>
                          <a:cs typeface="Arial" panose="020B0604020202020204" pitchFamily="34" charset="0"/>
                        </a:rPr>
                        <a:t>94</a:t>
                      </a:r>
                      <a:endParaRPr sz="1700" dirty="0">
                        <a:solidFill>
                          <a:schemeClr val="tx1"/>
                        </a:solidFill>
                        <a:latin typeface="Arial" panose="020B0604020202020204" pitchFamily="34" charset="0"/>
                        <a:cs typeface="Arial" panose="020B0604020202020204" pitchFamily="34" charset="0"/>
                      </a:endParaRPr>
                    </a:p>
                  </a:txBody>
                  <a:tcPr marL="0" marR="0" marT="26670" marB="0" anchor="ctr">
                    <a:lnL w="9525">
                      <a:solidFill>
                        <a:srgbClr val="FFFFFF"/>
                      </a:solidFill>
                      <a:prstDash val="solid"/>
                    </a:lnL>
                    <a:lnR>
                      <a:noFill/>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extLst>
                  <a:ext uri="{0D108BD9-81ED-4DB2-BD59-A6C34878D82A}">
                    <a16:rowId xmlns="" xmlns:a16="http://schemas.microsoft.com/office/drawing/2014/main" val="10003"/>
                  </a:ext>
                </a:extLst>
              </a:tr>
              <a:tr h="3556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2230">
                        <a:lnSpc>
                          <a:spcPct val="100000"/>
                        </a:lnSpc>
                        <a:spcBef>
                          <a:spcPts val="240"/>
                        </a:spcBef>
                      </a:pPr>
                      <a:r>
                        <a:rPr sz="1700" spc="75" dirty="0">
                          <a:solidFill>
                            <a:schemeClr val="tx1"/>
                          </a:solidFill>
                          <a:latin typeface="Arial" panose="020B0604020202020204" pitchFamily="34" charset="0"/>
                          <a:cs typeface="Arial" panose="020B0604020202020204" pitchFamily="34" charset="0"/>
                        </a:rPr>
                        <a:t>Deux</a:t>
                      </a:r>
                      <a:r>
                        <a:rPr sz="1700" spc="-10" dirty="0">
                          <a:solidFill>
                            <a:schemeClr val="tx1"/>
                          </a:solidFill>
                          <a:latin typeface="Arial" panose="020B0604020202020204" pitchFamily="34" charset="0"/>
                          <a:cs typeface="Arial" panose="020B0604020202020204" pitchFamily="34" charset="0"/>
                        </a:rPr>
                        <a:t> </a:t>
                      </a:r>
                      <a:r>
                        <a:rPr sz="1700" spc="50" dirty="0">
                          <a:solidFill>
                            <a:schemeClr val="tx1"/>
                          </a:solidFill>
                          <a:latin typeface="Arial" panose="020B0604020202020204" pitchFamily="34" charset="0"/>
                          <a:cs typeface="Arial" panose="020B0604020202020204" pitchFamily="34" charset="0"/>
                        </a:rPr>
                        <a:t>parents</a:t>
                      </a:r>
                      <a:r>
                        <a:rPr sz="1700" spc="-5" dirty="0">
                          <a:solidFill>
                            <a:schemeClr val="tx1"/>
                          </a:solidFill>
                          <a:latin typeface="Arial" panose="020B0604020202020204" pitchFamily="34" charset="0"/>
                          <a:cs typeface="Arial" panose="020B0604020202020204" pitchFamily="34" charset="0"/>
                        </a:rPr>
                        <a:t> </a:t>
                      </a:r>
                      <a:r>
                        <a:rPr sz="1700" spc="60" dirty="0">
                          <a:solidFill>
                            <a:schemeClr val="tx1"/>
                          </a:solidFill>
                          <a:latin typeface="Arial" panose="020B0604020202020204" pitchFamily="34" charset="0"/>
                          <a:cs typeface="Arial" panose="020B0604020202020204" pitchFamily="34" charset="0"/>
                        </a:rPr>
                        <a:t>bacheliers</a:t>
                      </a:r>
                      <a:r>
                        <a:rPr sz="1700" spc="-5" dirty="0">
                          <a:solidFill>
                            <a:schemeClr val="tx1"/>
                          </a:solidFill>
                          <a:latin typeface="Arial" panose="020B0604020202020204" pitchFamily="34" charset="0"/>
                          <a:cs typeface="Arial" panose="020B0604020202020204" pitchFamily="34" charset="0"/>
                        </a:rPr>
                        <a:t> </a:t>
                      </a:r>
                      <a:r>
                        <a:rPr sz="1700" spc="65" dirty="0">
                          <a:solidFill>
                            <a:schemeClr val="tx1"/>
                          </a:solidFill>
                          <a:latin typeface="Arial" panose="020B0604020202020204" pitchFamily="34" charset="0"/>
                          <a:cs typeface="Arial" panose="020B0604020202020204" pitchFamily="34" charset="0"/>
                        </a:rPr>
                        <a:t>ou</a:t>
                      </a:r>
                      <a:r>
                        <a:rPr sz="1700" spc="-5" dirty="0">
                          <a:solidFill>
                            <a:schemeClr val="tx1"/>
                          </a:solidFill>
                          <a:latin typeface="Arial" panose="020B0604020202020204" pitchFamily="34" charset="0"/>
                          <a:cs typeface="Arial" panose="020B0604020202020204" pitchFamily="34" charset="0"/>
                        </a:rPr>
                        <a:t> </a:t>
                      </a:r>
                      <a:r>
                        <a:rPr sz="1700" spc="70" dirty="0">
                          <a:solidFill>
                            <a:schemeClr val="tx1"/>
                          </a:solidFill>
                          <a:latin typeface="Arial" panose="020B0604020202020204" pitchFamily="34" charset="0"/>
                          <a:cs typeface="Arial" panose="020B0604020202020204" pitchFamily="34" charset="0"/>
                        </a:rPr>
                        <a:t>plus</a:t>
                      </a:r>
                      <a:endParaRPr sz="1700" dirty="0">
                        <a:solidFill>
                          <a:schemeClr val="tx1"/>
                        </a:solidFill>
                        <a:latin typeface="Arial" panose="020B0604020202020204" pitchFamily="34" charset="0"/>
                        <a:cs typeface="Arial" panose="020B0604020202020204" pitchFamily="34" charset="0"/>
                      </a:endParaRPr>
                    </a:p>
                  </a:txBody>
                  <a:tcPr marL="0" marR="0" marT="30480" marB="0" anchor="ctr">
                    <a:lnL>
                      <a:noFill/>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42,0</a:t>
                      </a:r>
                      <a:endParaRPr sz="1700" dirty="0">
                        <a:solidFill>
                          <a:schemeClr val="tx1"/>
                        </a:solidFill>
                        <a:latin typeface="Arial" panose="020B0604020202020204" pitchFamily="34" charset="0"/>
                        <a:cs typeface="Arial" panose="020B0604020202020204" pitchFamily="34" charset="0"/>
                      </a:endParaRPr>
                    </a:p>
                  </a:txBody>
                  <a:tcPr marL="0" marR="0" marT="30480"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47,9</a:t>
                      </a:r>
                      <a:endParaRPr sz="1700" dirty="0">
                        <a:solidFill>
                          <a:schemeClr val="tx1"/>
                        </a:solidFill>
                        <a:latin typeface="Arial" panose="020B0604020202020204" pitchFamily="34" charset="0"/>
                        <a:cs typeface="Arial" panose="020B0604020202020204" pitchFamily="34" charset="0"/>
                      </a:endParaRPr>
                    </a:p>
                  </a:txBody>
                  <a:tcPr marL="0" marR="0" marT="30480"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10,1</a:t>
                      </a:r>
                      <a:endParaRPr sz="1700" dirty="0">
                        <a:solidFill>
                          <a:schemeClr val="tx1"/>
                        </a:solidFill>
                        <a:latin typeface="Arial" panose="020B0604020202020204" pitchFamily="34" charset="0"/>
                        <a:cs typeface="Arial" panose="020B0604020202020204" pitchFamily="34" charset="0"/>
                      </a:endParaRPr>
                    </a:p>
                  </a:txBody>
                  <a:tcPr marL="0" marR="0" marT="30480"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5" dirty="0">
                          <a:solidFill>
                            <a:schemeClr val="tx1"/>
                          </a:solidFill>
                          <a:latin typeface="Arial" panose="020B0604020202020204" pitchFamily="34" charset="0"/>
                          <a:cs typeface="Arial" panose="020B0604020202020204" pitchFamily="34" charset="0"/>
                        </a:rPr>
                        <a:t>100,0</a:t>
                      </a:r>
                      <a:endParaRPr sz="1700" dirty="0">
                        <a:solidFill>
                          <a:schemeClr val="tx1"/>
                        </a:solidFill>
                        <a:latin typeface="Arial" panose="020B0604020202020204" pitchFamily="34" charset="0"/>
                        <a:cs typeface="Arial" panose="020B0604020202020204" pitchFamily="34" charset="0"/>
                      </a:endParaRPr>
                    </a:p>
                  </a:txBody>
                  <a:tcPr marL="0" marR="0" marT="30480"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60" dirty="0">
                          <a:solidFill>
                            <a:schemeClr val="tx1"/>
                          </a:solidFill>
                          <a:latin typeface="Arial" panose="020B0604020202020204" pitchFamily="34" charset="0"/>
                          <a:cs typeface="Arial" panose="020B0604020202020204" pitchFamily="34" charset="0"/>
                        </a:rPr>
                        <a:t>169</a:t>
                      </a:r>
                      <a:endParaRPr sz="1700" dirty="0">
                        <a:solidFill>
                          <a:schemeClr val="tx1"/>
                        </a:solidFill>
                        <a:latin typeface="Arial" panose="020B0604020202020204" pitchFamily="34" charset="0"/>
                        <a:cs typeface="Arial" panose="020B0604020202020204" pitchFamily="34" charset="0"/>
                      </a:endParaRPr>
                    </a:p>
                  </a:txBody>
                  <a:tcPr marL="0" marR="0" marT="30480" marB="0" anchor="ctr">
                    <a:lnL w="9525">
                      <a:solidFill>
                        <a:srgbClr val="FFFFFF"/>
                      </a:solidFill>
                      <a:prstDash val="solid"/>
                    </a:lnL>
                    <a:lnR>
                      <a:noFill/>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extLst>
                  <a:ext uri="{0D108BD9-81ED-4DB2-BD59-A6C34878D82A}">
                    <a16:rowId xmlns="" xmlns:a16="http://schemas.microsoft.com/office/drawing/2014/main" val="10004"/>
                  </a:ext>
                </a:extLst>
              </a:tr>
              <a:tr h="36307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2230">
                        <a:lnSpc>
                          <a:spcPct val="100000"/>
                        </a:lnSpc>
                        <a:spcBef>
                          <a:spcPts val="285"/>
                        </a:spcBef>
                      </a:pPr>
                      <a:r>
                        <a:rPr sz="1700" b="1" spc="5" dirty="0">
                          <a:solidFill>
                            <a:srgbClr val="FFFFFF"/>
                          </a:solidFill>
                          <a:latin typeface="Arial" panose="020B0604020202020204" pitchFamily="34" charset="0"/>
                          <a:cs typeface="Arial" panose="020B0604020202020204" pitchFamily="34" charset="0"/>
                        </a:rPr>
                        <a:t>Ensemble</a:t>
                      </a:r>
                      <a:endParaRPr sz="1700" dirty="0">
                        <a:latin typeface="Arial" panose="020B0604020202020204" pitchFamily="34" charset="0"/>
                        <a:cs typeface="Arial" panose="020B0604020202020204" pitchFamily="34" charset="0"/>
                      </a:endParaRPr>
                    </a:p>
                  </a:txBody>
                  <a:tcPr marL="0" marR="0" marT="36195" marB="0" anchor="ctr">
                    <a:lnL>
                      <a:noFill/>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20" dirty="0">
                          <a:solidFill>
                            <a:srgbClr val="FFFFFF"/>
                          </a:solidFill>
                          <a:latin typeface="Arial" panose="020B0604020202020204" pitchFamily="34" charset="0"/>
                          <a:cs typeface="Arial" panose="020B0604020202020204" pitchFamily="34" charset="0"/>
                        </a:rPr>
                        <a:t>35,0</a:t>
                      </a:r>
                      <a:endParaRPr sz="1700" dirty="0">
                        <a:latin typeface="Arial" panose="020B0604020202020204" pitchFamily="34" charset="0"/>
                        <a:cs typeface="Arial" panose="020B0604020202020204" pitchFamily="34" charset="0"/>
                      </a:endParaRPr>
                    </a:p>
                  </a:txBody>
                  <a:tcPr marL="0" marR="0" marT="36195"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20" dirty="0">
                          <a:solidFill>
                            <a:srgbClr val="FFFFFF"/>
                          </a:solidFill>
                          <a:latin typeface="Arial" panose="020B0604020202020204" pitchFamily="34" charset="0"/>
                          <a:cs typeface="Arial" panose="020B0604020202020204" pitchFamily="34" charset="0"/>
                        </a:rPr>
                        <a:t>43,2</a:t>
                      </a:r>
                      <a:endParaRPr sz="1700" dirty="0">
                        <a:latin typeface="Arial" panose="020B0604020202020204" pitchFamily="34" charset="0"/>
                        <a:cs typeface="Arial" panose="020B0604020202020204" pitchFamily="34" charset="0"/>
                      </a:endParaRPr>
                    </a:p>
                  </a:txBody>
                  <a:tcPr marL="0" marR="0" marT="36195"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20" dirty="0">
                          <a:solidFill>
                            <a:srgbClr val="FFFFFF"/>
                          </a:solidFill>
                          <a:latin typeface="Arial" panose="020B0604020202020204" pitchFamily="34" charset="0"/>
                          <a:cs typeface="Arial" panose="020B0604020202020204" pitchFamily="34" charset="0"/>
                        </a:rPr>
                        <a:t>21,8</a:t>
                      </a:r>
                      <a:endParaRPr sz="1700" dirty="0">
                        <a:latin typeface="Arial" panose="020B0604020202020204" pitchFamily="34" charset="0"/>
                        <a:cs typeface="Arial" panose="020B0604020202020204" pitchFamily="34" charset="0"/>
                      </a:endParaRPr>
                    </a:p>
                  </a:txBody>
                  <a:tcPr marL="0" marR="0" marT="36195"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20" dirty="0">
                          <a:solidFill>
                            <a:srgbClr val="FFFFFF"/>
                          </a:solidFill>
                          <a:latin typeface="Arial" panose="020B0604020202020204" pitchFamily="34" charset="0"/>
                          <a:cs typeface="Arial" panose="020B0604020202020204" pitchFamily="34" charset="0"/>
                        </a:rPr>
                        <a:t>100,0</a:t>
                      </a:r>
                      <a:endParaRPr sz="1700" dirty="0">
                        <a:latin typeface="Arial" panose="020B0604020202020204" pitchFamily="34" charset="0"/>
                        <a:cs typeface="Arial" panose="020B0604020202020204" pitchFamily="34" charset="0"/>
                      </a:endParaRPr>
                    </a:p>
                  </a:txBody>
                  <a:tcPr marL="0" marR="0" marT="36195"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25" dirty="0">
                          <a:solidFill>
                            <a:srgbClr val="FFFFFF"/>
                          </a:solidFill>
                          <a:latin typeface="Arial" panose="020B0604020202020204" pitchFamily="34" charset="0"/>
                          <a:cs typeface="Arial" panose="020B0604020202020204" pitchFamily="34" charset="0"/>
                        </a:rPr>
                        <a:t>440</a:t>
                      </a:r>
                      <a:endParaRPr sz="1700" dirty="0">
                        <a:latin typeface="Arial" panose="020B0604020202020204" pitchFamily="34" charset="0"/>
                        <a:cs typeface="Arial" panose="020B0604020202020204" pitchFamily="34" charset="0"/>
                      </a:endParaRPr>
                    </a:p>
                  </a:txBody>
                  <a:tcPr marL="0" marR="0" marT="36195" marB="0" anchor="ctr">
                    <a:lnL w="9525">
                      <a:solidFill>
                        <a:srgbClr val="FFFFFF"/>
                      </a:solidFill>
                      <a:prstDash val="solid"/>
                    </a:lnL>
                    <a:lnR>
                      <a:noFill/>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extLst>
                  <a:ext uri="{0D108BD9-81ED-4DB2-BD59-A6C34878D82A}">
                    <a16:rowId xmlns="" xmlns:a16="http://schemas.microsoft.com/office/drawing/2014/main" val="10005"/>
                  </a:ext>
                </a:extLst>
              </a:tr>
            </a:tbl>
          </a:graphicData>
        </a:graphic>
      </p:graphicFrame>
      <p:sp>
        <p:nvSpPr>
          <p:cNvPr id="3" name="ZoneTexte 2">
            <a:extLst>
              <a:ext uri="{FF2B5EF4-FFF2-40B4-BE49-F238E27FC236}">
                <a16:creationId xmlns="" xmlns:a16="http://schemas.microsoft.com/office/drawing/2014/main" id="{FFB8DAB5-12AA-4B22-8136-1641A7C0F2FB}"/>
              </a:ext>
            </a:extLst>
          </p:cNvPr>
          <p:cNvSpPr txBox="1"/>
          <p:nvPr>
            <p:custDataLst>
              <p:tags r:id="rId3"/>
            </p:custDataLst>
          </p:nvPr>
        </p:nvSpPr>
        <p:spPr>
          <a:xfrm>
            <a:off x="119624" y="1768352"/>
            <a:ext cx="11646658" cy="646331"/>
          </a:xfrm>
          <a:prstGeom prst="rect">
            <a:avLst/>
          </a:prstGeom>
          <a:noFill/>
        </p:spPr>
        <p:txBody>
          <a:bodyPr wrap="square" rtlCol="0">
            <a:spAutoFit/>
          </a:bodyPr>
          <a:lstStyle/>
          <a:p>
            <a:pPr algn="ctr"/>
            <a:r>
              <a:rPr lang="fr-FR" b="1" spc="-15" dirty="0">
                <a:latin typeface="Arial"/>
                <a:cs typeface="Arial"/>
              </a:rPr>
              <a:t>Document 1. </a:t>
            </a:r>
            <a:r>
              <a:rPr lang="fr-FR" dirty="0">
                <a:latin typeface="Arial"/>
                <a:cs typeface="Arial"/>
              </a:rPr>
              <a:t>Répartition </a:t>
            </a:r>
            <a:r>
              <a:rPr lang="fr-FR" spc="10" dirty="0">
                <a:latin typeface="Arial"/>
                <a:cs typeface="Arial"/>
              </a:rPr>
              <a:t>des </a:t>
            </a:r>
            <a:r>
              <a:rPr lang="fr-FR" spc="5" dirty="0">
                <a:latin typeface="Arial"/>
                <a:cs typeface="Arial"/>
              </a:rPr>
              <a:t>collégiens dans les </a:t>
            </a:r>
            <a:r>
              <a:rPr lang="fr-FR" spc="-5" dirty="0">
                <a:latin typeface="Arial"/>
                <a:cs typeface="Arial"/>
              </a:rPr>
              <a:t>trois </a:t>
            </a:r>
            <a:r>
              <a:rPr lang="fr-FR" spc="5" dirty="0">
                <a:latin typeface="Arial"/>
                <a:cs typeface="Arial"/>
              </a:rPr>
              <a:t>classes </a:t>
            </a:r>
            <a:r>
              <a:rPr lang="fr-FR" spc="20" dirty="0">
                <a:latin typeface="Arial"/>
                <a:cs typeface="Arial"/>
              </a:rPr>
              <a:t>de </a:t>
            </a:r>
            <a:r>
              <a:rPr lang="fr-FR" dirty="0">
                <a:latin typeface="Arial"/>
                <a:cs typeface="Arial"/>
              </a:rPr>
              <a:t>difficultés </a:t>
            </a:r>
            <a:r>
              <a:rPr lang="fr-FR" spc="5" dirty="0">
                <a:latin typeface="Arial"/>
                <a:cs typeface="Arial"/>
              </a:rPr>
              <a:t>scolaires selon les diplômes </a:t>
            </a:r>
            <a:r>
              <a:rPr lang="fr-FR" dirty="0">
                <a:latin typeface="Arial"/>
                <a:cs typeface="Arial"/>
              </a:rPr>
              <a:t>parentaux </a:t>
            </a:r>
            <a:r>
              <a:rPr lang="fr-FR" spc="5" dirty="0">
                <a:latin typeface="Arial"/>
                <a:cs typeface="Arial"/>
              </a:rPr>
              <a:t>combinés </a:t>
            </a:r>
            <a:r>
              <a:rPr lang="fr-FR" spc="15" dirty="0">
                <a:latin typeface="Arial"/>
                <a:cs typeface="Arial"/>
              </a:rPr>
              <a:t>(% </a:t>
            </a:r>
            <a:r>
              <a:rPr lang="fr-FR" spc="10" dirty="0">
                <a:latin typeface="Arial"/>
                <a:cs typeface="Arial"/>
              </a:rPr>
              <a:t>en</a:t>
            </a:r>
            <a:r>
              <a:rPr lang="fr-FR" spc="30" dirty="0">
                <a:latin typeface="Arial"/>
                <a:cs typeface="Arial"/>
              </a:rPr>
              <a:t> </a:t>
            </a:r>
            <a:r>
              <a:rPr lang="fr-FR" spc="10" dirty="0">
                <a:latin typeface="Arial"/>
                <a:cs typeface="Arial"/>
              </a:rPr>
              <a:t>lignes)</a:t>
            </a:r>
            <a:endParaRPr lang="fr-FR" sz="2000" dirty="0"/>
          </a:p>
        </p:txBody>
      </p:sp>
      <p:sp>
        <p:nvSpPr>
          <p:cNvPr id="4" name="Rectangle 3">
            <a:extLst>
              <a:ext uri="{FF2B5EF4-FFF2-40B4-BE49-F238E27FC236}">
                <a16:creationId xmlns="" xmlns:a16="http://schemas.microsoft.com/office/drawing/2014/main" id="{D10F1296-88B8-45E3-991C-8223793FC5C9}"/>
              </a:ext>
            </a:extLst>
          </p:cNvPr>
          <p:cNvSpPr/>
          <p:nvPr>
            <p:custDataLst>
              <p:tags r:id="rId4"/>
            </p:custDataLst>
          </p:nvPr>
        </p:nvSpPr>
        <p:spPr>
          <a:xfrm>
            <a:off x="-22692" y="5277986"/>
            <a:ext cx="11976524" cy="338554"/>
          </a:xfrm>
          <a:prstGeom prst="rect">
            <a:avLst/>
          </a:prstGeom>
        </p:spPr>
        <p:txBody>
          <a:bodyPr wrap="square">
            <a:spAutoFit/>
          </a:bodyPr>
          <a:lstStyle/>
          <a:p>
            <a:pPr algn="r">
              <a:buClr>
                <a:srgbClr val="7030A0"/>
              </a:buClr>
            </a:pPr>
            <a:r>
              <a:rPr lang="fr-FR" sz="1600" dirty="0">
                <a:latin typeface="Arial" panose="020B0604020202020204" pitchFamily="34" charset="0"/>
                <a:cs typeface="Arial" panose="020B0604020202020204" pitchFamily="34" charset="0"/>
              </a:rPr>
              <a:t>Gaële Henri-Panabière, « Socialisations familiales et réussite scolaire  : …», Idées économiques et sociales, n°191,  mars 2018.</a:t>
            </a:r>
          </a:p>
        </p:txBody>
      </p:sp>
      <p:sp>
        <p:nvSpPr>
          <p:cNvPr id="14" name="object 4">
            <a:extLst>
              <a:ext uri="{FF2B5EF4-FFF2-40B4-BE49-F238E27FC236}">
                <a16:creationId xmlns="" xmlns:a16="http://schemas.microsoft.com/office/drawing/2014/main" id="{3BBD59C8-43A0-4F0E-8D2B-32966FBBE1B4}"/>
              </a:ext>
            </a:extLst>
          </p:cNvPr>
          <p:cNvSpPr txBox="1"/>
          <p:nvPr>
            <p:custDataLst>
              <p:tags r:id="rId5"/>
            </p:custDataLst>
          </p:nvPr>
        </p:nvSpPr>
        <p:spPr>
          <a:xfrm>
            <a:off x="245936" y="5651056"/>
            <a:ext cx="11707896" cy="1129861"/>
          </a:xfrm>
          <a:prstGeom prst="rect">
            <a:avLst/>
          </a:prstGeom>
        </p:spPr>
        <p:txBody>
          <a:bodyPr vert="horz" wrap="square" lIns="0" tIns="12065" rIns="0" bIns="0" rtlCol="0">
            <a:spAutoFit/>
          </a:bodyPr>
          <a:lstStyle/>
          <a:p>
            <a:pPr marL="12700" marR="5080">
              <a:lnSpc>
                <a:spcPct val="115999"/>
              </a:lnSpc>
            </a:pPr>
            <a:r>
              <a:rPr lang="fr-FR" sz="1600" spc="35" dirty="0">
                <a:solidFill>
                  <a:srgbClr val="231F20"/>
                </a:solidFill>
                <a:latin typeface="Arial" panose="020B0604020202020204" pitchFamily="34" charset="0"/>
                <a:cs typeface="Arial" panose="020B0604020202020204" pitchFamily="34" charset="0"/>
              </a:rPr>
              <a:t>*Lecture</a:t>
            </a:r>
            <a:r>
              <a:rPr lang="fr-FR" sz="1600" spc="-20" dirty="0">
                <a:solidFill>
                  <a:srgbClr val="231F20"/>
                </a:solidFill>
                <a:latin typeface="Arial" panose="020B0604020202020204" pitchFamily="34" charset="0"/>
                <a:cs typeface="Arial" panose="020B0604020202020204" pitchFamily="34" charset="0"/>
              </a:rPr>
              <a:t> </a:t>
            </a:r>
            <a:r>
              <a:rPr lang="fr-FR" sz="1600" spc="35" dirty="0">
                <a:solidFill>
                  <a:srgbClr val="231F20"/>
                </a:solidFill>
                <a:latin typeface="Arial" panose="020B0604020202020204" pitchFamily="34" charset="0"/>
                <a:cs typeface="Arial" panose="020B0604020202020204" pitchFamily="34" charset="0"/>
              </a:rPr>
              <a:t>:</a:t>
            </a:r>
            <a:r>
              <a:rPr lang="fr-FR" sz="1600" spc="-15" dirty="0">
                <a:solidFill>
                  <a:srgbClr val="231F20"/>
                </a:solidFill>
                <a:latin typeface="Arial" panose="020B0604020202020204" pitchFamily="34" charset="0"/>
                <a:cs typeface="Arial" panose="020B0604020202020204" pitchFamily="34" charset="0"/>
              </a:rPr>
              <a:t> </a:t>
            </a:r>
            <a:r>
              <a:rPr lang="fr-FR" sz="1600" spc="35" dirty="0">
                <a:solidFill>
                  <a:srgbClr val="231F20"/>
                </a:solidFill>
                <a:latin typeface="Arial" panose="020B0604020202020204" pitchFamily="34" charset="0"/>
                <a:cs typeface="Arial" panose="020B0604020202020204" pitchFamily="34" charset="0"/>
              </a:rPr>
              <a:t>13,8</a:t>
            </a:r>
            <a:r>
              <a:rPr lang="fr-FR" sz="1600" spc="-20" dirty="0">
                <a:solidFill>
                  <a:srgbClr val="231F20"/>
                </a:solidFill>
                <a:latin typeface="Arial" panose="020B0604020202020204" pitchFamily="34" charset="0"/>
                <a:cs typeface="Arial" panose="020B0604020202020204" pitchFamily="34" charset="0"/>
              </a:rPr>
              <a:t> </a:t>
            </a:r>
            <a:r>
              <a:rPr lang="fr-FR" sz="1600" spc="150" dirty="0">
                <a:solidFill>
                  <a:srgbClr val="231F20"/>
                </a:solidFill>
                <a:latin typeface="Arial" panose="020B0604020202020204" pitchFamily="34" charset="0"/>
                <a:cs typeface="Arial" panose="020B0604020202020204" pitchFamily="34" charset="0"/>
              </a:rPr>
              <a:t>%</a:t>
            </a:r>
            <a:r>
              <a:rPr lang="fr-FR" sz="1600" spc="-15" dirty="0">
                <a:solidFill>
                  <a:srgbClr val="231F20"/>
                </a:solidFill>
                <a:latin typeface="Arial" panose="020B0604020202020204" pitchFamily="34" charset="0"/>
                <a:cs typeface="Arial" panose="020B0604020202020204" pitchFamily="34" charset="0"/>
              </a:rPr>
              <a:t> </a:t>
            </a:r>
            <a:r>
              <a:rPr lang="fr-FR" sz="1600" spc="75" dirty="0">
                <a:solidFill>
                  <a:srgbClr val="231F20"/>
                </a:solidFill>
                <a:latin typeface="Arial" panose="020B0604020202020204" pitchFamily="34" charset="0"/>
                <a:cs typeface="Arial" panose="020B0604020202020204" pitchFamily="34" charset="0"/>
              </a:rPr>
              <a:t>des</a:t>
            </a:r>
            <a:r>
              <a:rPr lang="fr-FR" sz="1600" spc="-20" dirty="0">
                <a:solidFill>
                  <a:srgbClr val="231F20"/>
                </a:solidFill>
                <a:latin typeface="Arial" panose="020B0604020202020204" pitchFamily="34" charset="0"/>
                <a:cs typeface="Arial" panose="020B0604020202020204" pitchFamily="34" charset="0"/>
              </a:rPr>
              <a:t> </a:t>
            </a:r>
            <a:r>
              <a:rPr lang="fr-FR" sz="1600" spc="45" dirty="0">
                <a:solidFill>
                  <a:srgbClr val="231F20"/>
                </a:solidFill>
                <a:latin typeface="Arial" panose="020B0604020202020204" pitchFamily="34" charset="0"/>
                <a:cs typeface="Arial" panose="020B0604020202020204" pitchFamily="34" charset="0"/>
              </a:rPr>
              <a:t>collégiens</a:t>
            </a:r>
            <a:r>
              <a:rPr lang="fr-FR" sz="1600" spc="-15" dirty="0">
                <a:solidFill>
                  <a:srgbClr val="231F20"/>
                </a:solidFill>
                <a:latin typeface="Arial" panose="020B0604020202020204" pitchFamily="34" charset="0"/>
                <a:cs typeface="Arial" panose="020B0604020202020204" pitchFamily="34" charset="0"/>
              </a:rPr>
              <a:t> </a:t>
            </a:r>
            <a:r>
              <a:rPr lang="fr-FR" sz="1600" spc="25" dirty="0">
                <a:solidFill>
                  <a:srgbClr val="231F20"/>
                </a:solidFill>
                <a:latin typeface="Arial" panose="020B0604020202020204" pitchFamily="34" charset="0"/>
                <a:cs typeface="Arial" panose="020B0604020202020204" pitchFamily="34" charset="0"/>
              </a:rPr>
              <a:t>dont</a:t>
            </a:r>
            <a:r>
              <a:rPr lang="fr-FR" sz="1600" spc="-20" dirty="0">
                <a:solidFill>
                  <a:srgbClr val="231F20"/>
                </a:solidFill>
                <a:latin typeface="Arial" panose="020B0604020202020204" pitchFamily="34" charset="0"/>
                <a:cs typeface="Arial" panose="020B0604020202020204" pitchFamily="34" charset="0"/>
              </a:rPr>
              <a:t> </a:t>
            </a:r>
            <a:r>
              <a:rPr lang="fr-FR" sz="1600" spc="30" dirty="0">
                <a:solidFill>
                  <a:srgbClr val="231F20"/>
                </a:solidFill>
                <a:latin typeface="Arial" panose="020B0604020202020204" pitchFamily="34" charset="0"/>
                <a:cs typeface="Arial" panose="020B0604020202020204" pitchFamily="34" charset="0"/>
              </a:rPr>
              <a:t>la</a:t>
            </a:r>
            <a:r>
              <a:rPr lang="fr-FR" sz="1600" spc="-15" dirty="0">
                <a:solidFill>
                  <a:srgbClr val="231F20"/>
                </a:solidFill>
                <a:latin typeface="Arial" panose="020B0604020202020204" pitchFamily="34" charset="0"/>
                <a:cs typeface="Arial" panose="020B0604020202020204" pitchFamily="34" charset="0"/>
              </a:rPr>
              <a:t> </a:t>
            </a:r>
            <a:r>
              <a:rPr lang="fr-FR" sz="1600" spc="35" dirty="0">
                <a:solidFill>
                  <a:srgbClr val="231F20"/>
                </a:solidFill>
                <a:latin typeface="Arial" panose="020B0604020202020204" pitchFamily="34" charset="0"/>
                <a:cs typeface="Arial" panose="020B0604020202020204" pitchFamily="34" charset="0"/>
              </a:rPr>
              <a:t>mère</a:t>
            </a:r>
            <a:r>
              <a:rPr lang="fr-FR" sz="1600" spc="-20" dirty="0">
                <a:solidFill>
                  <a:srgbClr val="231F20"/>
                </a:solidFill>
                <a:latin typeface="Arial" panose="020B0604020202020204" pitchFamily="34" charset="0"/>
                <a:cs typeface="Arial" panose="020B0604020202020204" pitchFamily="34" charset="0"/>
              </a:rPr>
              <a:t> </a:t>
            </a:r>
            <a:r>
              <a:rPr lang="fr-FR" sz="1600" spc="30" dirty="0">
                <a:solidFill>
                  <a:srgbClr val="231F20"/>
                </a:solidFill>
                <a:latin typeface="Arial" panose="020B0604020202020204" pitchFamily="34" charset="0"/>
                <a:cs typeface="Arial" panose="020B0604020202020204" pitchFamily="34" charset="0"/>
              </a:rPr>
              <a:t>est</a:t>
            </a:r>
            <a:r>
              <a:rPr lang="fr-FR" sz="1600" spc="-15" dirty="0">
                <a:solidFill>
                  <a:srgbClr val="231F20"/>
                </a:solidFill>
                <a:latin typeface="Arial" panose="020B0604020202020204" pitchFamily="34" charset="0"/>
                <a:cs typeface="Arial" panose="020B0604020202020204" pitchFamily="34" charset="0"/>
              </a:rPr>
              <a:t> </a:t>
            </a:r>
            <a:r>
              <a:rPr lang="fr-FR" sz="1600" spc="60" dirty="0">
                <a:solidFill>
                  <a:srgbClr val="231F20"/>
                </a:solidFill>
                <a:latin typeface="Arial" panose="020B0604020202020204" pitchFamily="34" charset="0"/>
                <a:cs typeface="Arial" panose="020B0604020202020204" pitchFamily="34" charset="0"/>
              </a:rPr>
              <a:t>au</a:t>
            </a:r>
            <a:r>
              <a:rPr lang="fr-FR" sz="1600" spc="-15" dirty="0">
                <a:solidFill>
                  <a:srgbClr val="231F20"/>
                </a:solidFill>
                <a:latin typeface="Arial" panose="020B0604020202020204" pitchFamily="34" charset="0"/>
                <a:cs typeface="Arial" panose="020B0604020202020204" pitchFamily="34" charset="0"/>
              </a:rPr>
              <a:t> </a:t>
            </a:r>
            <a:r>
              <a:rPr lang="fr-FR" sz="1600" spc="50" dirty="0">
                <a:solidFill>
                  <a:srgbClr val="231F20"/>
                </a:solidFill>
                <a:latin typeface="Arial" panose="020B0604020202020204" pitchFamily="34" charset="0"/>
                <a:cs typeface="Arial" panose="020B0604020202020204" pitchFamily="34" charset="0"/>
              </a:rPr>
              <a:t>moins</a:t>
            </a:r>
            <a:r>
              <a:rPr lang="fr-FR" sz="1600" spc="-20" dirty="0">
                <a:solidFill>
                  <a:srgbClr val="231F20"/>
                </a:solidFill>
                <a:latin typeface="Arial" panose="020B0604020202020204" pitchFamily="34" charset="0"/>
                <a:cs typeface="Arial" panose="020B0604020202020204" pitchFamily="34" charset="0"/>
              </a:rPr>
              <a:t> </a:t>
            </a:r>
            <a:r>
              <a:rPr lang="fr-FR" sz="1600" spc="35" dirty="0">
                <a:solidFill>
                  <a:srgbClr val="231F20"/>
                </a:solidFill>
                <a:latin typeface="Arial" panose="020B0604020202020204" pitchFamily="34" charset="0"/>
                <a:cs typeface="Arial" panose="020B0604020202020204" pitchFamily="34" charset="0"/>
              </a:rPr>
              <a:t>bachelière</a:t>
            </a:r>
            <a:r>
              <a:rPr lang="fr-FR" sz="1600" spc="-15" dirty="0">
                <a:solidFill>
                  <a:srgbClr val="231F20"/>
                </a:solidFill>
                <a:latin typeface="Arial" panose="020B0604020202020204" pitchFamily="34" charset="0"/>
                <a:cs typeface="Arial" panose="020B0604020202020204" pitchFamily="34" charset="0"/>
              </a:rPr>
              <a:t> </a:t>
            </a:r>
            <a:r>
              <a:rPr lang="fr-FR" sz="1600" dirty="0">
                <a:solidFill>
                  <a:srgbClr val="231F20"/>
                </a:solidFill>
                <a:latin typeface="Arial" panose="020B0604020202020204" pitchFamily="34" charset="0"/>
                <a:cs typeface="Arial" panose="020B0604020202020204" pitchFamily="34" charset="0"/>
              </a:rPr>
              <a:t>et</a:t>
            </a:r>
            <a:r>
              <a:rPr lang="fr-FR" sz="1600" spc="-20" dirty="0">
                <a:solidFill>
                  <a:srgbClr val="231F20"/>
                </a:solidFill>
                <a:latin typeface="Arial" panose="020B0604020202020204" pitchFamily="34" charset="0"/>
                <a:cs typeface="Arial" panose="020B0604020202020204" pitchFamily="34" charset="0"/>
              </a:rPr>
              <a:t> </a:t>
            </a:r>
            <a:r>
              <a:rPr lang="fr-FR" sz="1600" spc="25" dirty="0">
                <a:solidFill>
                  <a:srgbClr val="231F20"/>
                </a:solidFill>
                <a:latin typeface="Arial" panose="020B0604020202020204" pitchFamily="34" charset="0"/>
                <a:cs typeface="Arial" panose="020B0604020202020204" pitchFamily="34" charset="0"/>
              </a:rPr>
              <a:t>dont</a:t>
            </a:r>
            <a:r>
              <a:rPr lang="fr-FR" sz="1600" spc="-15" dirty="0">
                <a:solidFill>
                  <a:srgbClr val="231F20"/>
                </a:solidFill>
                <a:latin typeface="Arial" panose="020B0604020202020204" pitchFamily="34" charset="0"/>
                <a:cs typeface="Arial" panose="020B0604020202020204" pitchFamily="34" charset="0"/>
              </a:rPr>
              <a:t> </a:t>
            </a:r>
            <a:r>
              <a:rPr lang="fr-FR" sz="1600" spc="25" dirty="0">
                <a:solidFill>
                  <a:srgbClr val="231F20"/>
                </a:solidFill>
                <a:latin typeface="Arial" panose="020B0604020202020204" pitchFamily="34" charset="0"/>
                <a:cs typeface="Arial" panose="020B0604020202020204" pitchFamily="34" charset="0"/>
              </a:rPr>
              <a:t>le</a:t>
            </a:r>
            <a:r>
              <a:rPr lang="fr-FR" sz="1600" spc="-20" dirty="0">
                <a:solidFill>
                  <a:srgbClr val="231F20"/>
                </a:solidFill>
                <a:latin typeface="Arial" panose="020B0604020202020204" pitchFamily="34" charset="0"/>
                <a:cs typeface="Arial" panose="020B0604020202020204" pitchFamily="34" charset="0"/>
              </a:rPr>
              <a:t> </a:t>
            </a:r>
            <a:r>
              <a:rPr lang="fr-FR" sz="1600" spc="35" dirty="0">
                <a:solidFill>
                  <a:srgbClr val="231F20"/>
                </a:solidFill>
                <a:latin typeface="Arial" panose="020B0604020202020204" pitchFamily="34" charset="0"/>
                <a:cs typeface="Arial" panose="020B0604020202020204" pitchFamily="34" charset="0"/>
              </a:rPr>
              <a:t>père</a:t>
            </a:r>
            <a:r>
              <a:rPr lang="fr-FR" sz="1600" spc="-15" dirty="0">
                <a:solidFill>
                  <a:srgbClr val="231F20"/>
                </a:solidFill>
                <a:latin typeface="Arial" panose="020B0604020202020204" pitchFamily="34" charset="0"/>
                <a:cs typeface="Arial" panose="020B0604020202020204" pitchFamily="34" charset="0"/>
              </a:rPr>
              <a:t> </a:t>
            </a:r>
            <a:r>
              <a:rPr lang="fr-FR" sz="1600" spc="25" dirty="0">
                <a:solidFill>
                  <a:srgbClr val="231F20"/>
                </a:solidFill>
                <a:latin typeface="Arial" panose="020B0604020202020204" pitchFamily="34" charset="0"/>
                <a:cs typeface="Arial" panose="020B0604020202020204" pitchFamily="34" charset="0"/>
              </a:rPr>
              <a:t>n’est</a:t>
            </a:r>
            <a:r>
              <a:rPr lang="fr-FR" sz="1600" spc="-20" dirty="0">
                <a:solidFill>
                  <a:srgbClr val="231F20"/>
                </a:solidFill>
                <a:latin typeface="Arial" panose="020B0604020202020204" pitchFamily="34" charset="0"/>
                <a:cs typeface="Arial" panose="020B0604020202020204" pitchFamily="34" charset="0"/>
              </a:rPr>
              <a:t> </a:t>
            </a:r>
            <a:r>
              <a:rPr lang="fr-FR" sz="1600" spc="80" dirty="0">
                <a:solidFill>
                  <a:srgbClr val="231F20"/>
                </a:solidFill>
                <a:latin typeface="Arial" panose="020B0604020202020204" pitchFamily="34" charset="0"/>
                <a:cs typeface="Arial" panose="020B0604020202020204" pitchFamily="34" charset="0"/>
              </a:rPr>
              <a:t>pas</a:t>
            </a:r>
            <a:r>
              <a:rPr lang="fr-FR" sz="1600" spc="-15" dirty="0">
                <a:solidFill>
                  <a:srgbClr val="231F20"/>
                </a:solidFill>
                <a:latin typeface="Arial" panose="020B0604020202020204" pitchFamily="34" charset="0"/>
                <a:cs typeface="Arial" panose="020B0604020202020204" pitchFamily="34" charset="0"/>
              </a:rPr>
              <a:t> </a:t>
            </a:r>
            <a:r>
              <a:rPr lang="fr-FR" sz="1600" spc="35" dirty="0">
                <a:solidFill>
                  <a:srgbClr val="231F20"/>
                </a:solidFill>
                <a:latin typeface="Arial" panose="020B0604020202020204" pitchFamily="34" charset="0"/>
                <a:cs typeface="Arial" panose="020B0604020202020204" pitchFamily="34" charset="0"/>
              </a:rPr>
              <a:t>bachelier</a:t>
            </a:r>
            <a:r>
              <a:rPr lang="fr-FR" sz="1600" spc="-20" dirty="0">
                <a:solidFill>
                  <a:srgbClr val="231F20"/>
                </a:solidFill>
                <a:latin typeface="Arial" panose="020B0604020202020204" pitchFamily="34" charset="0"/>
                <a:cs typeface="Arial" panose="020B0604020202020204" pitchFamily="34" charset="0"/>
              </a:rPr>
              <a:t> </a:t>
            </a:r>
            <a:r>
              <a:rPr lang="fr-FR" sz="1600" dirty="0">
                <a:solidFill>
                  <a:srgbClr val="231F20"/>
                </a:solidFill>
                <a:latin typeface="Arial" panose="020B0604020202020204" pitchFamily="34" charset="0"/>
                <a:cs typeface="Arial" panose="020B0604020202020204" pitchFamily="34" charset="0"/>
              </a:rPr>
              <a:t>font</a:t>
            </a:r>
            <a:r>
              <a:rPr lang="fr-FR" sz="1600" spc="-15" dirty="0">
                <a:solidFill>
                  <a:srgbClr val="231F20"/>
                </a:solidFill>
                <a:latin typeface="Arial" panose="020B0604020202020204" pitchFamily="34" charset="0"/>
                <a:cs typeface="Arial" panose="020B0604020202020204" pitchFamily="34" charset="0"/>
              </a:rPr>
              <a:t> </a:t>
            </a:r>
            <a:r>
              <a:rPr lang="fr-FR" sz="1600" spc="15" dirty="0">
                <a:solidFill>
                  <a:srgbClr val="231F20"/>
                </a:solidFill>
                <a:latin typeface="Arial" panose="020B0604020202020204" pitchFamily="34" charset="0"/>
                <a:cs typeface="Arial" panose="020B0604020202020204" pitchFamily="34" charset="0"/>
              </a:rPr>
              <a:t>partie</a:t>
            </a:r>
            <a:r>
              <a:rPr lang="fr-FR" sz="1600" spc="-15" dirty="0">
                <a:solidFill>
                  <a:srgbClr val="231F20"/>
                </a:solidFill>
                <a:latin typeface="Arial" panose="020B0604020202020204" pitchFamily="34" charset="0"/>
                <a:cs typeface="Arial" panose="020B0604020202020204" pitchFamily="34" charset="0"/>
              </a:rPr>
              <a:t> </a:t>
            </a:r>
            <a:r>
              <a:rPr lang="fr-FR" sz="1600" spc="65" dirty="0">
                <a:solidFill>
                  <a:srgbClr val="231F20"/>
                </a:solidFill>
                <a:latin typeface="Arial" panose="020B0604020202020204" pitchFamily="34" charset="0"/>
                <a:cs typeface="Arial" panose="020B0604020202020204" pitchFamily="34" charset="0"/>
              </a:rPr>
              <a:t>de</a:t>
            </a:r>
            <a:r>
              <a:rPr lang="fr-FR" sz="1600" spc="-20" dirty="0">
                <a:solidFill>
                  <a:srgbClr val="231F20"/>
                </a:solidFill>
                <a:latin typeface="Arial" panose="020B0604020202020204" pitchFamily="34" charset="0"/>
                <a:cs typeface="Arial" panose="020B0604020202020204" pitchFamily="34" charset="0"/>
              </a:rPr>
              <a:t> </a:t>
            </a:r>
            <a:r>
              <a:rPr lang="fr-FR" sz="1600" spc="30" dirty="0">
                <a:solidFill>
                  <a:srgbClr val="231F20"/>
                </a:solidFill>
                <a:latin typeface="Arial" panose="020B0604020202020204" pitchFamily="34" charset="0"/>
                <a:cs typeface="Arial" panose="020B0604020202020204" pitchFamily="34" charset="0"/>
              </a:rPr>
              <a:t>la</a:t>
            </a:r>
            <a:r>
              <a:rPr lang="fr-FR" sz="1600" spc="-15" dirty="0">
                <a:solidFill>
                  <a:srgbClr val="231F20"/>
                </a:solidFill>
                <a:latin typeface="Arial" panose="020B0604020202020204" pitchFamily="34" charset="0"/>
                <a:cs typeface="Arial" panose="020B0604020202020204" pitchFamily="34" charset="0"/>
              </a:rPr>
              <a:t> </a:t>
            </a:r>
            <a:r>
              <a:rPr lang="fr-FR" sz="1600" spc="35" dirty="0">
                <a:solidFill>
                  <a:srgbClr val="231F20"/>
                </a:solidFill>
                <a:latin typeface="Arial" panose="020B0604020202020204" pitchFamily="34" charset="0"/>
                <a:cs typeface="Arial" panose="020B0604020202020204" pitchFamily="34" charset="0"/>
              </a:rPr>
              <a:t>catégorie</a:t>
            </a:r>
            <a:r>
              <a:rPr lang="fr-FR" sz="1600" spc="-20" dirty="0">
                <a:solidFill>
                  <a:srgbClr val="231F20"/>
                </a:solidFill>
                <a:latin typeface="Arial" panose="020B0604020202020204" pitchFamily="34" charset="0"/>
                <a:cs typeface="Arial" panose="020B0604020202020204" pitchFamily="34" charset="0"/>
              </a:rPr>
              <a:t> </a:t>
            </a:r>
            <a:r>
              <a:rPr lang="fr-FR" sz="1600" spc="75" dirty="0">
                <a:solidFill>
                  <a:srgbClr val="231F20"/>
                </a:solidFill>
                <a:latin typeface="Arial" panose="020B0604020202020204" pitchFamily="34" charset="0"/>
                <a:cs typeface="Arial" panose="020B0604020202020204" pitchFamily="34" charset="0"/>
              </a:rPr>
              <a:t>des</a:t>
            </a:r>
            <a:r>
              <a:rPr lang="fr-FR" sz="1600" spc="-15" dirty="0">
                <a:solidFill>
                  <a:srgbClr val="231F20"/>
                </a:solidFill>
                <a:latin typeface="Arial" panose="020B0604020202020204" pitchFamily="34" charset="0"/>
                <a:cs typeface="Arial" panose="020B0604020202020204" pitchFamily="34" charset="0"/>
              </a:rPr>
              <a:t> </a:t>
            </a:r>
            <a:r>
              <a:rPr lang="fr-FR" sz="1600" spc="45" dirty="0">
                <a:solidFill>
                  <a:srgbClr val="231F20"/>
                </a:solidFill>
                <a:latin typeface="Arial" panose="020B0604020202020204" pitchFamily="34" charset="0"/>
                <a:cs typeface="Arial" panose="020B0604020202020204" pitchFamily="34" charset="0"/>
              </a:rPr>
              <a:t>élèves  </a:t>
            </a:r>
            <a:r>
              <a:rPr lang="fr-FR" sz="1600" spc="50" dirty="0">
                <a:solidFill>
                  <a:srgbClr val="231F20"/>
                </a:solidFill>
                <a:latin typeface="Arial" panose="020B0604020202020204" pitchFamily="34" charset="0"/>
                <a:cs typeface="Arial" panose="020B0604020202020204" pitchFamily="34" charset="0"/>
              </a:rPr>
              <a:t>en</a:t>
            </a:r>
            <a:r>
              <a:rPr lang="fr-FR" sz="1600" spc="-20" dirty="0">
                <a:solidFill>
                  <a:srgbClr val="231F20"/>
                </a:solidFill>
                <a:latin typeface="Arial" panose="020B0604020202020204" pitchFamily="34" charset="0"/>
                <a:cs typeface="Arial" panose="020B0604020202020204" pitchFamily="34" charset="0"/>
              </a:rPr>
              <a:t> </a:t>
            </a:r>
            <a:r>
              <a:rPr lang="fr-FR" sz="1600" spc="15" dirty="0">
                <a:solidFill>
                  <a:srgbClr val="231F20"/>
                </a:solidFill>
                <a:latin typeface="Arial" panose="020B0604020202020204" pitchFamily="34" charset="0"/>
                <a:cs typeface="Arial" panose="020B0604020202020204" pitchFamily="34" charset="0"/>
              </a:rPr>
              <a:t>difficultés.</a:t>
            </a:r>
            <a:r>
              <a:rPr lang="fr-FR" sz="1600" spc="-20" dirty="0">
                <a:solidFill>
                  <a:srgbClr val="231F20"/>
                </a:solidFill>
                <a:latin typeface="Arial" panose="020B0604020202020204" pitchFamily="34" charset="0"/>
                <a:cs typeface="Arial" panose="020B0604020202020204" pitchFamily="34" charset="0"/>
              </a:rPr>
              <a:t> </a:t>
            </a:r>
            <a:r>
              <a:rPr lang="fr-FR" sz="1600" spc="90" dirty="0">
                <a:solidFill>
                  <a:srgbClr val="231F20"/>
                </a:solidFill>
                <a:latin typeface="Arial" panose="020B0604020202020204" pitchFamily="34" charset="0"/>
                <a:cs typeface="Arial" panose="020B0604020202020204" pitchFamily="34" charset="0"/>
              </a:rPr>
              <a:t>Les</a:t>
            </a:r>
            <a:r>
              <a:rPr lang="fr-FR" sz="1600" spc="-20" dirty="0">
                <a:solidFill>
                  <a:srgbClr val="231F20"/>
                </a:solidFill>
                <a:latin typeface="Arial" panose="020B0604020202020204" pitchFamily="34" charset="0"/>
                <a:cs typeface="Arial" panose="020B0604020202020204" pitchFamily="34" charset="0"/>
              </a:rPr>
              <a:t> </a:t>
            </a:r>
            <a:r>
              <a:rPr lang="fr-FR" sz="1600" spc="45" dirty="0">
                <a:solidFill>
                  <a:srgbClr val="231F20"/>
                </a:solidFill>
                <a:latin typeface="Arial" panose="020B0604020202020204" pitchFamily="34" charset="0"/>
                <a:cs typeface="Arial" panose="020B0604020202020204" pitchFamily="34" charset="0"/>
              </a:rPr>
              <a:t>non-réponses</a:t>
            </a:r>
            <a:r>
              <a:rPr lang="fr-FR" sz="1600" spc="-20" dirty="0">
                <a:solidFill>
                  <a:srgbClr val="231F20"/>
                </a:solidFill>
                <a:latin typeface="Arial" panose="020B0604020202020204" pitchFamily="34" charset="0"/>
                <a:cs typeface="Arial" panose="020B0604020202020204" pitchFamily="34" charset="0"/>
              </a:rPr>
              <a:t> </a:t>
            </a:r>
            <a:r>
              <a:rPr lang="fr-FR" sz="1600" spc="45" dirty="0">
                <a:solidFill>
                  <a:srgbClr val="231F20"/>
                </a:solidFill>
                <a:latin typeface="Arial" panose="020B0604020202020204" pitchFamily="34" charset="0"/>
                <a:cs typeface="Arial" panose="020B0604020202020204" pitchFamily="34" charset="0"/>
              </a:rPr>
              <a:t>sur</a:t>
            </a:r>
            <a:r>
              <a:rPr lang="fr-FR" sz="1600" spc="-20" dirty="0">
                <a:solidFill>
                  <a:srgbClr val="231F20"/>
                </a:solidFill>
                <a:latin typeface="Arial" panose="020B0604020202020204" pitchFamily="34" charset="0"/>
                <a:cs typeface="Arial" panose="020B0604020202020204" pitchFamily="34" charset="0"/>
              </a:rPr>
              <a:t> </a:t>
            </a:r>
            <a:r>
              <a:rPr lang="fr-FR" sz="1600" spc="20" dirty="0">
                <a:solidFill>
                  <a:srgbClr val="231F20"/>
                </a:solidFill>
                <a:latin typeface="Arial" panose="020B0604020202020204" pitchFamily="34" charset="0"/>
                <a:cs typeface="Arial" panose="020B0604020202020204" pitchFamily="34" charset="0"/>
              </a:rPr>
              <a:t>l’un</a:t>
            </a:r>
            <a:r>
              <a:rPr lang="fr-FR" sz="1600" spc="-20" dirty="0">
                <a:solidFill>
                  <a:srgbClr val="231F20"/>
                </a:solidFill>
                <a:latin typeface="Arial" panose="020B0604020202020204" pitchFamily="34" charset="0"/>
                <a:cs typeface="Arial" panose="020B0604020202020204" pitchFamily="34" charset="0"/>
              </a:rPr>
              <a:t> </a:t>
            </a:r>
            <a:r>
              <a:rPr lang="fr-FR" sz="1600" spc="75" dirty="0">
                <a:solidFill>
                  <a:srgbClr val="231F20"/>
                </a:solidFill>
                <a:latin typeface="Arial" panose="020B0604020202020204" pitchFamily="34" charset="0"/>
                <a:cs typeface="Arial" panose="020B0604020202020204" pitchFamily="34" charset="0"/>
              </a:rPr>
              <a:t>des</a:t>
            </a:r>
            <a:r>
              <a:rPr lang="fr-FR" sz="1600" spc="-20" dirty="0">
                <a:solidFill>
                  <a:srgbClr val="231F20"/>
                </a:solidFill>
                <a:latin typeface="Arial" panose="020B0604020202020204" pitchFamily="34" charset="0"/>
                <a:cs typeface="Arial" panose="020B0604020202020204" pitchFamily="34" charset="0"/>
              </a:rPr>
              <a:t> </a:t>
            </a:r>
            <a:r>
              <a:rPr lang="fr-FR" sz="1600" spc="45" dirty="0">
                <a:solidFill>
                  <a:srgbClr val="231F20"/>
                </a:solidFill>
                <a:latin typeface="Arial" panose="020B0604020202020204" pitchFamily="34" charset="0"/>
                <a:cs typeface="Arial" panose="020B0604020202020204" pitchFamily="34" charset="0"/>
              </a:rPr>
              <a:t>diplômes</a:t>
            </a:r>
            <a:r>
              <a:rPr lang="fr-FR" sz="1600" spc="-20" dirty="0">
                <a:solidFill>
                  <a:srgbClr val="231F20"/>
                </a:solidFill>
                <a:latin typeface="Arial" panose="020B0604020202020204" pitchFamily="34" charset="0"/>
                <a:cs typeface="Arial" panose="020B0604020202020204" pitchFamily="34" charset="0"/>
              </a:rPr>
              <a:t> </a:t>
            </a:r>
            <a:r>
              <a:rPr lang="fr-FR" sz="1600" spc="30" dirty="0">
                <a:solidFill>
                  <a:srgbClr val="231F20"/>
                </a:solidFill>
                <a:latin typeface="Arial" panose="020B0604020202020204" pitchFamily="34" charset="0"/>
                <a:cs typeface="Arial" panose="020B0604020202020204" pitchFamily="34" charset="0"/>
              </a:rPr>
              <a:t>parentaux</a:t>
            </a:r>
            <a:r>
              <a:rPr lang="fr-FR" sz="1600" spc="-20" dirty="0">
                <a:solidFill>
                  <a:srgbClr val="231F20"/>
                </a:solidFill>
                <a:latin typeface="Arial" panose="020B0604020202020204" pitchFamily="34" charset="0"/>
                <a:cs typeface="Arial" panose="020B0604020202020204" pitchFamily="34" charset="0"/>
              </a:rPr>
              <a:t> </a:t>
            </a:r>
            <a:r>
              <a:rPr lang="fr-FR" sz="1600" spc="15" dirty="0">
                <a:solidFill>
                  <a:srgbClr val="231F20"/>
                </a:solidFill>
                <a:latin typeface="Arial" panose="020B0604020202020204" pitchFamily="34" charset="0"/>
                <a:cs typeface="Arial" panose="020B0604020202020204" pitchFamily="34" charset="0"/>
              </a:rPr>
              <a:t>ont</a:t>
            </a:r>
            <a:r>
              <a:rPr lang="fr-FR" sz="1600" spc="-20" dirty="0">
                <a:solidFill>
                  <a:srgbClr val="231F20"/>
                </a:solidFill>
                <a:latin typeface="Arial" panose="020B0604020202020204" pitchFamily="34" charset="0"/>
                <a:cs typeface="Arial" panose="020B0604020202020204" pitchFamily="34" charset="0"/>
              </a:rPr>
              <a:t> </a:t>
            </a:r>
            <a:r>
              <a:rPr lang="fr-FR" sz="1600" spc="15" dirty="0">
                <a:solidFill>
                  <a:srgbClr val="231F20"/>
                </a:solidFill>
                <a:latin typeface="Arial" panose="020B0604020202020204" pitchFamily="34" charset="0"/>
                <a:cs typeface="Arial" panose="020B0604020202020204" pitchFamily="34" charset="0"/>
              </a:rPr>
              <a:t>été</a:t>
            </a:r>
            <a:r>
              <a:rPr lang="fr-FR" sz="1600" spc="-15" dirty="0">
                <a:solidFill>
                  <a:srgbClr val="231F20"/>
                </a:solidFill>
                <a:latin typeface="Arial" panose="020B0604020202020204" pitchFamily="34" charset="0"/>
                <a:cs typeface="Arial" panose="020B0604020202020204" pitchFamily="34" charset="0"/>
              </a:rPr>
              <a:t> </a:t>
            </a:r>
            <a:r>
              <a:rPr lang="fr-FR" sz="1600" spc="55" dirty="0">
                <a:solidFill>
                  <a:srgbClr val="231F20"/>
                </a:solidFill>
                <a:latin typeface="Arial" panose="020B0604020202020204" pitchFamily="34" charset="0"/>
                <a:cs typeface="Arial" panose="020B0604020202020204" pitchFamily="34" charset="0"/>
              </a:rPr>
              <a:t>exclues</a:t>
            </a:r>
            <a:r>
              <a:rPr lang="fr-FR" sz="1600" spc="-20" dirty="0">
                <a:solidFill>
                  <a:srgbClr val="231F20"/>
                </a:solidFill>
                <a:latin typeface="Arial" panose="020B0604020202020204" pitchFamily="34" charset="0"/>
                <a:cs typeface="Arial" panose="020B0604020202020204" pitchFamily="34" charset="0"/>
              </a:rPr>
              <a:t> </a:t>
            </a:r>
            <a:r>
              <a:rPr lang="fr-FR" sz="1600" spc="60" dirty="0">
                <a:solidFill>
                  <a:srgbClr val="231F20"/>
                </a:solidFill>
                <a:latin typeface="Arial" panose="020B0604020202020204" pitchFamily="34" charset="0"/>
                <a:cs typeface="Arial" panose="020B0604020202020204" pitchFamily="34" charset="0"/>
              </a:rPr>
              <a:t>du</a:t>
            </a:r>
            <a:r>
              <a:rPr lang="fr-FR" sz="1600" spc="-20" dirty="0">
                <a:solidFill>
                  <a:srgbClr val="231F20"/>
                </a:solidFill>
                <a:latin typeface="Arial" panose="020B0604020202020204" pitchFamily="34" charset="0"/>
                <a:cs typeface="Arial" panose="020B0604020202020204" pitchFamily="34" charset="0"/>
              </a:rPr>
              <a:t> </a:t>
            </a:r>
            <a:r>
              <a:rPr lang="fr-FR" sz="1600" spc="30" dirty="0">
                <a:solidFill>
                  <a:srgbClr val="231F20"/>
                </a:solidFill>
                <a:latin typeface="Arial" panose="020B0604020202020204" pitchFamily="34" charset="0"/>
                <a:cs typeface="Arial" panose="020B0604020202020204" pitchFamily="34" charset="0"/>
              </a:rPr>
              <a:t>tableau,</a:t>
            </a:r>
            <a:r>
              <a:rPr lang="fr-FR" sz="1600" spc="-20" dirty="0">
                <a:solidFill>
                  <a:srgbClr val="231F20"/>
                </a:solidFill>
                <a:latin typeface="Arial" panose="020B0604020202020204" pitchFamily="34" charset="0"/>
                <a:cs typeface="Arial" panose="020B0604020202020204" pitchFamily="34" charset="0"/>
              </a:rPr>
              <a:t> </a:t>
            </a:r>
            <a:r>
              <a:rPr lang="fr-FR" sz="1600" spc="80" dirty="0">
                <a:solidFill>
                  <a:srgbClr val="231F20"/>
                </a:solidFill>
                <a:latin typeface="Arial" panose="020B0604020202020204" pitchFamily="34" charset="0"/>
                <a:cs typeface="Arial" panose="020B0604020202020204" pitchFamily="34" charset="0"/>
              </a:rPr>
              <a:t>ce</a:t>
            </a:r>
            <a:r>
              <a:rPr lang="fr-FR" sz="1600" spc="-20" dirty="0">
                <a:solidFill>
                  <a:srgbClr val="231F20"/>
                </a:solidFill>
                <a:latin typeface="Arial" panose="020B0604020202020204" pitchFamily="34" charset="0"/>
                <a:cs typeface="Arial" panose="020B0604020202020204" pitchFamily="34" charset="0"/>
              </a:rPr>
              <a:t> </a:t>
            </a:r>
            <a:r>
              <a:rPr lang="fr-FR" sz="1600" spc="35" dirty="0">
                <a:solidFill>
                  <a:srgbClr val="231F20"/>
                </a:solidFill>
                <a:latin typeface="Arial" panose="020B0604020202020204" pitchFamily="34" charset="0"/>
                <a:cs typeface="Arial" panose="020B0604020202020204" pitchFamily="34" charset="0"/>
              </a:rPr>
              <a:t>qui</a:t>
            </a:r>
            <a:r>
              <a:rPr lang="fr-FR" sz="1600" spc="-20" dirty="0">
                <a:solidFill>
                  <a:srgbClr val="231F20"/>
                </a:solidFill>
                <a:latin typeface="Arial" panose="020B0604020202020204" pitchFamily="34" charset="0"/>
                <a:cs typeface="Arial" panose="020B0604020202020204" pitchFamily="34" charset="0"/>
              </a:rPr>
              <a:t> </a:t>
            </a:r>
            <a:r>
              <a:rPr lang="fr-FR" sz="1600" spc="35" dirty="0">
                <a:solidFill>
                  <a:srgbClr val="231F20"/>
                </a:solidFill>
                <a:latin typeface="Arial" panose="020B0604020202020204" pitchFamily="34" charset="0"/>
                <a:cs typeface="Arial" panose="020B0604020202020204" pitchFamily="34" charset="0"/>
              </a:rPr>
              <a:t>explique</a:t>
            </a:r>
            <a:r>
              <a:rPr lang="fr-FR" sz="1600" spc="-20" dirty="0">
                <a:solidFill>
                  <a:srgbClr val="231F20"/>
                </a:solidFill>
                <a:latin typeface="Arial" panose="020B0604020202020204" pitchFamily="34" charset="0"/>
                <a:cs typeface="Arial" panose="020B0604020202020204" pitchFamily="34" charset="0"/>
              </a:rPr>
              <a:t> </a:t>
            </a:r>
            <a:r>
              <a:rPr lang="fr-FR" sz="1600" spc="-5" dirty="0">
                <a:solidFill>
                  <a:srgbClr val="231F20"/>
                </a:solidFill>
                <a:latin typeface="Arial" panose="020B0604020202020204" pitchFamily="34" charset="0"/>
                <a:cs typeface="Arial" panose="020B0604020202020204" pitchFamily="34" charset="0"/>
              </a:rPr>
              <a:t>l’effectif</a:t>
            </a:r>
            <a:r>
              <a:rPr lang="fr-FR" sz="1600" spc="-20" dirty="0">
                <a:solidFill>
                  <a:srgbClr val="231F20"/>
                </a:solidFill>
                <a:latin typeface="Arial" panose="020B0604020202020204" pitchFamily="34" charset="0"/>
                <a:cs typeface="Arial" panose="020B0604020202020204" pitchFamily="34" charset="0"/>
              </a:rPr>
              <a:t> </a:t>
            </a:r>
            <a:r>
              <a:rPr lang="fr-FR" sz="1600" spc="-5" dirty="0">
                <a:solidFill>
                  <a:srgbClr val="231F20"/>
                </a:solidFill>
                <a:latin typeface="Arial" panose="020B0604020202020204" pitchFamily="34" charset="0"/>
                <a:cs typeface="Arial" panose="020B0604020202020204" pitchFamily="34" charset="0"/>
              </a:rPr>
              <a:t>total</a:t>
            </a:r>
            <a:r>
              <a:rPr lang="fr-FR" sz="1600" spc="-20" dirty="0">
                <a:solidFill>
                  <a:srgbClr val="231F20"/>
                </a:solidFill>
                <a:latin typeface="Arial" panose="020B0604020202020204" pitchFamily="34" charset="0"/>
                <a:cs typeface="Arial" panose="020B0604020202020204" pitchFamily="34" charset="0"/>
              </a:rPr>
              <a:t> </a:t>
            </a:r>
            <a:r>
              <a:rPr lang="fr-FR" sz="1600" spc="5" dirty="0">
                <a:solidFill>
                  <a:srgbClr val="231F20"/>
                </a:solidFill>
                <a:latin typeface="Arial" panose="020B0604020202020204" pitchFamily="34" charset="0"/>
                <a:cs typeface="Arial" panose="020B0604020202020204" pitchFamily="34" charset="0"/>
              </a:rPr>
              <a:t>inférieur</a:t>
            </a:r>
            <a:r>
              <a:rPr lang="fr-FR" sz="1600" spc="-20" dirty="0">
                <a:solidFill>
                  <a:srgbClr val="231F20"/>
                </a:solidFill>
                <a:latin typeface="Arial" panose="020B0604020202020204" pitchFamily="34" charset="0"/>
                <a:cs typeface="Arial" panose="020B0604020202020204" pitchFamily="34" charset="0"/>
              </a:rPr>
              <a:t> </a:t>
            </a:r>
            <a:r>
              <a:rPr lang="fr-FR" sz="1600" spc="75" dirty="0">
                <a:solidFill>
                  <a:srgbClr val="231F20"/>
                </a:solidFill>
                <a:latin typeface="Arial" panose="020B0604020202020204" pitchFamily="34" charset="0"/>
                <a:cs typeface="Arial" panose="020B0604020202020204" pitchFamily="34" charset="0"/>
              </a:rPr>
              <a:t>à</a:t>
            </a:r>
            <a:r>
              <a:rPr lang="fr-FR" sz="1600" spc="-15" dirty="0">
                <a:solidFill>
                  <a:srgbClr val="231F20"/>
                </a:solidFill>
                <a:latin typeface="Arial" panose="020B0604020202020204" pitchFamily="34" charset="0"/>
                <a:cs typeface="Arial" panose="020B0604020202020204" pitchFamily="34" charset="0"/>
              </a:rPr>
              <a:t> </a:t>
            </a:r>
            <a:r>
              <a:rPr lang="fr-FR" sz="1600" spc="30" dirty="0">
                <a:solidFill>
                  <a:srgbClr val="231F20"/>
                </a:solidFill>
                <a:latin typeface="Arial" panose="020B0604020202020204" pitchFamily="34" charset="0"/>
                <a:cs typeface="Arial" panose="020B0604020202020204" pitchFamily="34" charset="0"/>
              </a:rPr>
              <a:t>667.</a:t>
            </a:r>
            <a:r>
              <a:rPr lang="fr-FR" sz="1600" dirty="0">
                <a:latin typeface="Arial" panose="020B0604020202020204" pitchFamily="34" charset="0"/>
                <a:cs typeface="Arial" panose="020B0604020202020204" pitchFamily="34" charset="0"/>
              </a:rPr>
              <a:t> </a:t>
            </a:r>
          </a:p>
          <a:p>
            <a:pPr marL="12700" marR="5080">
              <a:lnSpc>
                <a:spcPct val="115999"/>
              </a:lnSpc>
            </a:pPr>
            <a:r>
              <a:rPr lang="fr-FR" sz="1600" spc="75" dirty="0">
                <a:solidFill>
                  <a:srgbClr val="231F20"/>
                </a:solidFill>
                <a:latin typeface="Arial" panose="020B0604020202020204" pitchFamily="34" charset="0"/>
                <a:cs typeface="Arial" panose="020B0604020202020204" pitchFamily="34" charset="0"/>
              </a:rPr>
              <a:t>Données</a:t>
            </a:r>
            <a:r>
              <a:rPr lang="fr-FR" sz="1600" spc="-5" dirty="0">
                <a:solidFill>
                  <a:srgbClr val="231F20"/>
                </a:solidFill>
                <a:latin typeface="Arial" panose="020B0604020202020204" pitchFamily="34" charset="0"/>
                <a:cs typeface="Arial" panose="020B0604020202020204" pitchFamily="34" charset="0"/>
              </a:rPr>
              <a:t> </a:t>
            </a:r>
            <a:r>
              <a:rPr lang="fr-FR" sz="1600" spc="75" dirty="0">
                <a:solidFill>
                  <a:srgbClr val="231F20"/>
                </a:solidFill>
                <a:latin typeface="Arial" panose="020B0604020202020204" pitchFamily="34" charset="0"/>
                <a:cs typeface="Arial" panose="020B0604020202020204" pitchFamily="34" charset="0"/>
              </a:rPr>
              <a:t>issues</a:t>
            </a:r>
            <a:r>
              <a:rPr lang="fr-FR" sz="1600" spc="-5" dirty="0">
                <a:solidFill>
                  <a:srgbClr val="231F20"/>
                </a:solidFill>
                <a:latin typeface="Arial" panose="020B0604020202020204" pitchFamily="34" charset="0"/>
                <a:cs typeface="Arial" panose="020B0604020202020204" pitchFamily="34" charset="0"/>
              </a:rPr>
              <a:t> </a:t>
            </a:r>
            <a:r>
              <a:rPr lang="fr-FR" sz="1600" spc="50" dirty="0">
                <a:solidFill>
                  <a:srgbClr val="231F20"/>
                </a:solidFill>
                <a:latin typeface="Arial" panose="020B0604020202020204" pitchFamily="34" charset="0"/>
                <a:cs typeface="Arial" panose="020B0604020202020204" pitchFamily="34" charset="0"/>
              </a:rPr>
              <a:t>d’une</a:t>
            </a:r>
            <a:r>
              <a:rPr lang="fr-FR" sz="1600" dirty="0">
                <a:solidFill>
                  <a:srgbClr val="231F20"/>
                </a:solidFill>
                <a:latin typeface="Arial" panose="020B0604020202020204" pitchFamily="34" charset="0"/>
                <a:cs typeface="Arial" panose="020B0604020202020204" pitchFamily="34" charset="0"/>
              </a:rPr>
              <a:t> </a:t>
            </a:r>
            <a:r>
              <a:rPr lang="fr-FR" sz="1600" spc="45" dirty="0">
                <a:solidFill>
                  <a:srgbClr val="231F20"/>
                </a:solidFill>
                <a:latin typeface="Arial" panose="020B0604020202020204" pitchFamily="34" charset="0"/>
                <a:cs typeface="Arial" panose="020B0604020202020204" pitchFamily="34" charset="0"/>
              </a:rPr>
              <a:t>enquête</a:t>
            </a:r>
            <a:r>
              <a:rPr lang="fr-FR" sz="1600" spc="-5" dirty="0">
                <a:solidFill>
                  <a:srgbClr val="231F20"/>
                </a:solidFill>
                <a:latin typeface="Arial" panose="020B0604020202020204" pitchFamily="34" charset="0"/>
                <a:cs typeface="Arial" panose="020B0604020202020204" pitchFamily="34" charset="0"/>
              </a:rPr>
              <a:t> </a:t>
            </a:r>
            <a:r>
              <a:rPr lang="fr-FR" sz="1600" spc="50" dirty="0">
                <a:solidFill>
                  <a:srgbClr val="231F20"/>
                </a:solidFill>
                <a:latin typeface="Arial" panose="020B0604020202020204" pitchFamily="34" charset="0"/>
                <a:cs typeface="Arial" panose="020B0604020202020204" pitchFamily="34" charset="0"/>
              </a:rPr>
              <a:t>par</a:t>
            </a:r>
            <a:r>
              <a:rPr lang="fr-FR" sz="1600" dirty="0">
                <a:solidFill>
                  <a:srgbClr val="231F20"/>
                </a:solidFill>
                <a:latin typeface="Arial" panose="020B0604020202020204" pitchFamily="34" charset="0"/>
                <a:cs typeface="Arial" panose="020B0604020202020204" pitchFamily="34" charset="0"/>
              </a:rPr>
              <a:t> </a:t>
            </a:r>
            <a:r>
              <a:rPr lang="fr-FR" sz="1600" spc="45" dirty="0">
                <a:solidFill>
                  <a:srgbClr val="231F20"/>
                </a:solidFill>
                <a:latin typeface="Arial" panose="020B0604020202020204" pitchFamily="34" charset="0"/>
                <a:cs typeface="Arial" panose="020B0604020202020204" pitchFamily="34" charset="0"/>
              </a:rPr>
              <a:t>questionnaire</a:t>
            </a:r>
            <a:r>
              <a:rPr lang="fr-FR" sz="1600" spc="-5" dirty="0">
                <a:solidFill>
                  <a:srgbClr val="231F20"/>
                </a:solidFill>
                <a:latin typeface="Arial" panose="020B0604020202020204" pitchFamily="34" charset="0"/>
                <a:cs typeface="Arial" panose="020B0604020202020204" pitchFamily="34" charset="0"/>
              </a:rPr>
              <a:t> </a:t>
            </a:r>
            <a:r>
              <a:rPr lang="fr-FR" sz="1600" spc="80" dirty="0">
                <a:solidFill>
                  <a:srgbClr val="231F20"/>
                </a:solidFill>
                <a:latin typeface="Arial" panose="020B0604020202020204" pitchFamily="34" charset="0"/>
                <a:cs typeface="Arial" panose="020B0604020202020204" pitchFamily="34" charset="0"/>
              </a:rPr>
              <a:t>dans</a:t>
            </a:r>
            <a:r>
              <a:rPr lang="fr-FR" sz="1600" dirty="0">
                <a:solidFill>
                  <a:srgbClr val="231F20"/>
                </a:solidFill>
                <a:latin typeface="Arial" panose="020B0604020202020204" pitchFamily="34" charset="0"/>
                <a:cs typeface="Arial" panose="020B0604020202020204" pitchFamily="34" charset="0"/>
              </a:rPr>
              <a:t> </a:t>
            </a:r>
            <a:r>
              <a:rPr lang="fr-FR" sz="1600" spc="35" dirty="0">
                <a:solidFill>
                  <a:srgbClr val="231F20"/>
                </a:solidFill>
                <a:latin typeface="Arial" panose="020B0604020202020204" pitchFamily="34" charset="0"/>
                <a:cs typeface="Arial" panose="020B0604020202020204" pitchFamily="34" charset="0"/>
              </a:rPr>
              <a:t>quatre</a:t>
            </a:r>
            <a:r>
              <a:rPr lang="fr-FR" sz="1600" spc="-5" dirty="0">
                <a:solidFill>
                  <a:srgbClr val="231F20"/>
                </a:solidFill>
                <a:latin typeface="Arial" panose="020B0604020202020204" pitchFamily="34" charset="0"/>
                <a:cs typeface="Arial" panose="020B0604020202020204" pitchFamily="34" charset="0"/>
              </a:rPr>
              <a:t> </a:t>
            </a:r>
            <a:r>
              <a:rPr lang="fr-FR" sz="1600" spc="70" dirty="0">
                <a:solidFill>
                  <a:srgbClr val="231F20"/>
                </a:solidFill>
                <a:latin typeface="Arial" panose="020B0604020202020204" pitchFamily="34" charset="0"/>
                <a:cs typeface="Arial" panose="020B0604020202020204" pitchFamily="34" charset="0"/>
              </a:rPr>
              <a:t>collèges</a:t>
            </a:r>
            <a:r>
              <a:rPr lang="fr-FR" sz="1600" dirty="0">
                <a:solidFill>
                  <a:srgbClr val="231F20"/>
                </a:solidFill>
                <a:latin typeface="Arial" panose="020B0604020202020204" pitchFamily="34" charset="0"/>
                <a:cs typeface="Arial" panose="020B0604020202020204" pitchFamily="34" charset="0"/>
              </a:rPr>
              <a:t> </a:t>
            </a:r>
            <a:r>
              <a:rPr lang="fr-FR" sz="1600" spc="70" dirty="0">
                <a:solidFill>
                  <a:srgbClr val="231F20"/>
                </a:solidFill>
                <a:latin typeface="Arial" panose="020B0604020202020204" pitchFamily="34" charset="0"/>
                <a:cs typeface="Arial" panose="020B0604020202020204" pitchFamily="34" charset="0"/>
              </a:rPr>
              <a:t>de</a:t>
            </a:r>
            <a:r>
              <a:rPr lang="fr-FR" sz="1600" spc="-5" dirty="0">
                <a:solidFill>
                  <a:srgbClr val="231F20"/>
                </a:solidFill>
                <a:latin typeface="Arial" panose="020B0604020202020204" pitchFamily="34" charset="0"/>
                <a:cs typeface="Arial" panose="020B0604020202020204" pitchFamily="34" charset="0"/>
              </a:rPr>
              <a:t> </a:t>
            </a:r>
            <a:r>
              <a:rPr lang="fr-FR" sz="1600" spc="45" dirty="0">
                <a:solidFill>
                  <a:srgbClr val="231F20"/>
                </a:solidFill>
                <a:latin typeface="Arial" panose="020B0604020202020204" pitchFamily="34" charset="0"/>
                <a:cs typeface="Arial" panose="020B0604020202020204" pitchFamily="34" charset="0"/>
              </a:rPr>
              <a:t>l’agglomération</a:t>
            </a:r>
            <a:r>
              <a:rPr lang="fr-FR" sz="1600" dirty="0">
                <a:solidFill>
                  <a:srgbClr val="231F20"/>
                </a:solidFill>
                <a:latin typeface="Arial" panose="020B0604020202020204" pitchFamily="34" charset="0"/>
                <a:cs typeface="Arial" panose="020B0604020202020204" pitchFamily="34" charset="0"/>
              </a:rPr>
              <a:t> </a:t>
            </a:r>
            <a:r>
              <a:rPr lang="fr-FR" sz="1600" spc="50" dirty="0">
                <a:solidFill>
                  <a:srgbClr val="231F20"/>
                </a:solidFill>
                <a:latin typeface="Arial" panose="020B0604020202020204" pitchFamily="34" charset="0"/>
                <a:cs typeface="Arial" panose="020B0604020202020204" pitchFamily="34" charset="0"/>
              </a:rPr>
              <a:t>lyonnaise,</a:t>
            </a:r>
            <a:r>
              <a:rPr lang="fr-FR" sz="1600" spc="-5" dirty="0">
                <a:solidFill>
                  <a:srgbClr val="231F20"/>
                </a:solidFill>
                <a:latin typeface="Arial" panose="020B0604020202020204" pitchFamily="34" charset="0"/>
                <a:cs typeface="Arial" panose="020B0604020202020204" pitchFamily="34" charset="0"/>
              </a:rPr>
              <a:t> </a:t>
            </a:r>
            <a:r>
              <a:rPr lang="fr-FR" sz="1600" spc="65" dirty="0">
                <a:solidFill>
                  <a:srgbClr val="231F20"/>
                </a:solidFill>
                <a:latin typeface="Arial" panose="020B0604020202020204" pitchFamily="34" charset="0"/>
                <a:cs typeface="Arial" panose="020B0604020202020204" pitchFamily="34" charset="0"/>
              </a:rPr>
              <a:t>mars</a:t>
            </a:r>
            <a:r>
              <a:rPr lang="fr-FR" sz="1600" dirty="0">
                <a:solidFill>
                  <a:srgbClr val="231F20"/>
                </a:solidFill>
                <a:latin typeface="Arial" panose="020B0604020202020204" pitchFamily="34" charset="0"/>
                <a:cs typeface="Arial" panose="020B0604020202020204" pitchFamily="34" charset="0"/>
              </a:rPr>
              <a:t> </a:t>
            </a:r>
            <a:r>
              <a:rPr lang="fr-FR" sz="1600" spc="50" dirty="0">
                <a:solidFill>
                  <a:srgbClr val="231F20"/>
                </a:solidFill>
                <a:latin typeface="Arial" panose="020B0604020202020204" pitchFamily="34" charset="0"/>
                <a:cs typeface="Arial" panose="020B0604020202020204" pitchFamily="34" charset="0"/>
              </a:rPr>
              <a:t>1999.</a:t>
            </a:r>
            <a:endParaRPr lang="fr-FR" sz="16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9B97DC83-4F03-4C6E-AE4B-5A54A1072524}"/>
              </a:ext>
            </a:extLst>
          </p:cNvPr>
          <p:cNvSpPr/>
          <p:nvPr>
            <p:custDataLst>
              <p:tags r:id="rId6"/>
            </p:custDataLst>
          </p:nvPr>
        </p:nvSpPr>
        <p:spPr>
          <a:xfrm>
            <a:off x="245936" y="360000"/>
            <a:ext cx="11610128" cy="707886"/>
          </a:xfrm>
          <a:prstGeom prst="rect">
            <a:avLst/>
          </a:prstGeom>
          <a:solidFill>
            <a:srgbClr val="EDE2F6"/>
          </a:solidFill>
          <a:ln>
            <a:solidFill>
              <a:schemeClr val="bg1">
                <a:lumMod val="65000"/>
              </a:schemeClr>
            </a:solidFill>
            <a:prstDash val="sysDot"/>
          </a:ln>
        </p:spPr>
        <p:txBody>
          <a:bodyPr wrap="square">
            <a:spAutoFit/>
          </a:bodyPr>
          <a:lstStyle/>
          <a:p>
            <a:pPr>
              <a:spcBef>
                <a:spcPts val="600"/>
              </a:spcBef>
            </a:pPr>
            <a:r>
              <a:rPr lang="fr-FR" sz="2000" b="1" dirty="0">
                <a:latin typeface="Arial" panose="020B0604020202020204" pitchFamily="34" charset="0"/>
                <a:cs typeface="Arial" panose="020B0604020202020204" pitchFamily="34" charset="0"/>
              </a:rPr>
              <a:t>2ème item : </a:t>
            </a:r>
            <a:r>
              <a:rPr lang="fr-FR" sz="2000" i="1" dirty="0">
                <a:latin typeface="Arial" panose="020B0604020202020204" pitchFamily="34" charset="0"/>
                <a:cs typeface="Arial" panose="020B0604020202020204" pitchFamily="34" charset="0"/>
              </a:rPr>
              <a:t>Comprendre comment </a:t>
            </a:r>
            <a:r>
              <a:rPr lang="fr-FR" sz="2000" b="1" i="1" dirty="0">
                <a:latin typeface="Arial" panose="020B0604020202020204" pitchFamily="34" charset="0"/>
                <a:cs typeface="Arial" panose="020B0604020202020204" pitchFamily="34" charset="0"/>
              </a:rPr>
              <a:t>la diversité des configurations familiales</a:t>
            </a:r>
            <a:r>
              <a:rPr lang="fr-FR" sz="2000" i="1" dirty="0">
                <a:latin typeface="Arial" panose="020B0604020202020204" pitchFamily="34" charset="0"/>
                <a:cs typeface="Arial" panose="020B0604020202020204" pitchFamily="34" charset="0"/>
              </a:rPr>
              <a:t> modifie les conditions de la socialisation des enfants et des adolescents</a:t>
            </a:r>
          </a:p>
        </p:txBody>
      </p:sp>
    </p:spTree>
    <p:extLst>
      <p:ext uri="{BB962C8B-B14F-4D97-AF65-F5344CB8AC3E}">
        <p14:creationId xmlns:p14="http://schemas.microsoft.com/office/powerpoint/2010/main" val="1937563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B97DC83-4F03-4C6E-AE4B-5A54A1072524}"/>
              </a:ext>
            </a:extLst>
          </p:cNvPr>
          <p:cNvSpPr/>
          <p:nvPr>
            <p:custDataLst>
              <p:tags r:id="rId1"/>
            </p:custDataLst>
          </p:nvPr>
        </p:nvSpPr>
        <p:spPr>
          <a:xfrm>
            <a:off x="246529" y="1591504"/>
            <a:ext cx="1176908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Le thème de la socialisation dans les programmes,</a:t>
            </a:r>
            <a:r>
              <a:rPr kumimoji="0" lang="fr-FR" sz="2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lang="fr-FR" sz="2000" b="1" dirty="0">
                <a:solidFill>
                  <a:srgbClr val="7030A0"/>
                </a:solidFill>
                <a:latin typeface="Arial" panose="020B0604020202020204" pitchFamily="34" charset="0"/>
                <a:cs typeface="Arial" panose="020B0604020202020204" pitchFamily="34" charset="0"/>
              </a:rPr>
              <a:t>un thème récurrent mais…</a:t>
            </a:r>
            <a:endParaRPr kumimoji="0" lang="fr-FR" sz="2000" b="0"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31DB2A22-C9A5-4B7A-BB49-00E0CC4C071A}"/>
              </a:ext>
            </a:extLst>
          </p:cNvPr>
          <p:cNvSpPr/>
          <p:nvPr>
            <p:custDataLst>
              <p:tags r:id="rId2"/>
            </p:custDataLst>
          </p:nvPr>
        </p:nvSpPr>
        <p:spPr>
          <a:xfrm>
            <a:off x="351508" y="2276872"/>
            <a:ext cx="11619108" cy="1169551"/>
          </a:xfrm>
          <a:prstGeom prst="rect">
            <a:avLst/>
          </a:prstGeom>
          <a:noFill/>
          <a:ln>
            <a:solidFill>
              <a:schemeClr val="bg1">
                <a:lumMod val="50000"/>
              </a:schemeClr>
            </a:solidFill>
            <a:prstDash val="sysDot"/>
          </a:ln>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7030A0"/>
              </a:buClr>
              <a:buSzTx/>
              <a:buFontTx/>
              <a:buNone/>
              <a:tabLst/>
              <a:defRPr/>
            </a:pPr>
            <a:r>
              <a:rPr kumimoji="0" lang="fr-FR" sz="2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pen</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 l’articulation seconde / première / terminale à travers deux questions transversales :</a:t>
            </a:r>
          </a:p>
          <a:p>
            <a:pPr marL="714375" marR="0" lvl="0" indent="-177800" algn="l" defTabSz="914400" rtl="0" eaLnBrk="1" fontAlgn="auto" latinLnBrk="0" hangingPunct="1">
              <a:lnSpc>
                <a:spcPct val="100000"/>
              </a:lnSpc>
              <a:spcBef>
                <a:spcPts val="600"/>
              </a:spcBef>
              <a:spcAft>
                <a:spcPts val="0"/>
              </a:spcAft>
              <a:buClr>
                <a:srgbClr val="7030A0"/>
              </a:buClr>
              <a:buSzTx/>
              <a:buFont typeface="Arial" panose="020B0604020202020204" pitchFamily="34" charset="0"/>
              <a:buChar char="•"/>
              <a:tabLst/>
              <a:defRPr/>
            </a:pP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Comment fait-on société ?</a:t>
            </a:r>
          </a:p>
          <a:p>
            <a:pPr marL="714375" marR="0" lvl="0" indent="-177800" algn="l" defTabSz="914400" rtl="0" eaLnBrk="1" fontAlgn="auto" latinLnBrk="0" hangingPunct="1">
              <a:lnSpc>
                <a:spcPct val="100000"/>
              </a:lnSpc>
              <a:spcBef>
                <a:spcPts val="600"/>
              </a:spcBef>
              <a:spcAft>
                <a:spcPts val="0"/>
              </a:spcAft>
              <a:buClr>
                <a:srgbClr val="7030A0"/>
              </a:buClr>
              <a:buSzTx/>
              <a:buFont typeface="Arial" panose="020B0604020202020204" pitchFamily="34" charset="0"/>
              <a:buChar char="•"/>
              <a:tabLst/>
              <a:defRPr/>
            </a:pP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Comment explique-t-on les comportements sociaux ?</a:t>
            </a:r>
          </a:p>
        </p:txBody>
      </p:sp>
      <p:sp>
        <p:nvSpPr>
          <p:cNvPr id="2" name="Rectangle 1"/>
          <p:cNvSpPr/>
          <p:nvPr/>
        </p:nvSpPr>
        <p:spPr>
          <a:xfrm>
            <a:off x="351507" y="3645024"/>
            <a:ext cx="11619108" cy="2862322"/>
          </a:xfrm>
          <a:prstGeom prst="rect">
            <a:avLst/>
          </a:prstGeom>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wrap="square">
            <a:spAutoFit/>
          </a:bodyPr>
          <a:lstStyle/>
          <a:p>
            <a:pPr lvl="0">
              <a:spcBef>
                <a:spcPts val="600"/>
              </a:spcBef>
              <a:buClr>
                <a:srgbClr val="7030A0"/>
              </a:buClr>
              <a:defRPr/>
            </a:pPr>
            <a:r>
              <a:rPr lang="fr-FR" sz="2000" dirty="0">
                <a:solidFill>
                  <a:schemeClr val="tx1"/>
                </a:solidFill>
                <a:latin typeface="Arial" panose="020B0604020202020204" pitchFamily="34" charset="0"/>
                <a:cs typeface="Arial" panose="020B0604020202020204" pitchFamily="34" charset="0"/>
              </a:rPr>
              <a:t>⁞ </a:t>
            </a:r>
            <a:r>
              <a:rPr lang="fr-FR" sz="2000" b="1" dirty="0">
                <a:solidFill>
                  <a:schemeClr val="tx1"/>
                </a:solidFill>
                <a:latin typeface="Arial" panose="020B0604020202020204" pitchFamily="34" charset="0"/>
                <a:cs typeface="Arial" panose="020B0604020202020204" pitchFamily="34" charset="0"/>
              </a:rPr>
              <a:t>Classe de seconde : </a:t>
            </a:r>
          </a:p>
          <a:p>
            <a:pPr lvl="0">
              <a:spcBef>
                <a:spcPts val="600"/>
              </a:spcBef>
              <a:buClr>
                <a:srgbClr val="7030A0"/>
              </a:buClr>
              <a:defRPr/>
            </a:pPr>
            <a:r>
              <a:rPr lang="fr-FR" sz="2000" b="1" i="1" dirty="0">
                <a:solidFill>
                  <a:schemeClr val="tx1"/>
                </a:solidFill>
                <a:latin typeface="Arial" panose="020B0604020202020204" pitchFamily="34" charset="0"/>
                <a:cs typeface="Arial" panose="020B0604020202020204" pitchFamily="34" charset="0"/>
              </a:rPr>
              <a:t>  Thème : </a:t>
            </a:r>
            <a:r>
              <a:rPr lang="fr-FR" sz="2000" i="1" dirty="0">
                <a:solidFill>
                  <a:schemeClr val="tx1"/>
                </a:solidFill>
                <a:latin typeface="Arial" panose="020B0604020202020204" pitchFamily="34" charset="0"/>
                <a:cs typeface="Arial" panose="020B0604020202020204" pitchFamily="34" charset="0"/>
              </a:rPr>
              <a:t>Comment devenons-nous des acteurs sociaux ?</a:t>
            </a:r>
          </a:p>
          <a:p>
            <a:pPr marL="714375" lvl="0" indent="-177800">
              <a:spcBef>
                <a:spcPts val="600"/>
              </a:spcBef>
              <a:buClr>
                <a:srgbClr val="7030A0"/>
              </a:buClr>
              <a:buFont typeface="Arial" panose="020B0604020202020204" pitchFamily="34" charset="0"/>
              <a:buChar char="•"/>
              <a:defRPr/>
            </a:pPr>
            <a:r>
              <a:rPr lang="fr-FR" sz="2000" i="1" dirty="0">
                <a:solidFill>
                  <a:schemeClr val="tx1"/>
                </a:solidFill>
                <a:latin typeface="Arial" panose="020B0604020202020204" pitchFamily="34" charset="0"/>
                <a:cs typeface="Arial" panose="020B0604020202020204" pitchFamily="34" charset="0"/>
              </a:rPr>
              <a:t>Savoir que la socialisation </a:t>
            </a:r>
            <a:r>
              <a:rPr lang="fr-FR" sz="2000" i="1" u="sng" dirty="0">
                <a:solidFill>
                  <a:schemeClr val="tx1"/>
                </a:solidFill>
                <a:latin typeface="Arial" panose="020B0604020202020204" pitchFamily="34" charset="0"/>
                <a:cs typeface="Arial" panose="020B0604020202020204" pitchFamily="34" charset="0"/>
              </a:rPr>
              <a:t>est un processus</a:t>
            </a:r>
            <a:r>
              <a:rPr lang="fr-FR" sz="2000" i="1" dirty="0">
                <a:solidFill>
                  <a:schemeClr val="tx1"/>
                </a:solidFill>
                <a:latin typeface="Arial" panose="020B0604020202020204" pitchFamily="34" charset="0"/>
                <a:cs typeface="Arial" panose="020B0604020202020204" pitchFamily="34" charset="0"/>
              </a:rPr>
              <a:t>.</a:t>
            </a:r>
          </a:p>
          <a:p>
            <a:pPr marL="714375" lvl="0" indent="-177800">
              <a:spcBef>
                <a:spcPts val="600"/>
              </a:spcBef>
              <a:buClr>
                <a:srgbClr val="7030A0"/>
              </a:buClr>
              <a:buFont typeface="Arial" panose="020B0604020202020204" pitchFamily="34" charset="0"/>
              <a:buChar char="•"/>
              <a:defRPr/>
            </a:pPr>
            <a:r>
              <a:rPr lang="fr-FR" sz="2000" i="1" dirty="0">
                <a:solidFill>
                  <a:schemeClr val="tx1"/>
                </a:solidFill>
                <a:latin typeface="Arial" panose="020B0604020202020204" pitchFamily="34" charset="0"/>
                <a:cs typeface="Arial" panose="020B0604020202020204" pitchFamily="34" charset="0"/>
              </a:rPr>
              <a:t>Être capable d’illustrer </a:t>
            </a:r>
            <a:r>
              <a:rPr lang="fr-FR" sz="2000" i="1" u="sng" dirty="0">
                <a:solidFill>
                  <a:schemeClr val="tx1"/>
                </a:solidFill>
                <a:latin typeface="Arial" panose="020B0604020202020204" pitchFamily="34" charset="0"/>
                <a:cs typeface="Arial" panose="020B0604020202020204" pitchFamily="34" charset="0"/>
              </a:rPr>
              <a:t>la pluralité des instances de socialisation</a:t>
            </a:r>
            <a:r>
              <a:rPr lang="fr-FR" sz="2000" i="1" dirty="0">
                <a:solidFill>
                  <a:schemeClr val="tx1"/>
                </a:solidFill>
                <a:latin typeface="Arial" panose="020B0604020202020204" pitchFamily="34" charset="0"/>
                <a:cs typeface="Arial" panose="020B0604020202020204" pitchFamily="34" charset="0"/>
              </a:rPr>
              <a:t> et connaître </a:t>
            </a:r>
            <a:r>
              <a:rPr lang="fr-FR" sz="2000" i="1" u="sng" dirty="0">
                <a:solidFill>
                  <a:schemeClr val="tx1"/>
                </a:solidFill>
                <a:latin typeface="Arial" panose="020B0604020202020204" pitchFamily="34" charset="0"/>
                <a:cs typeface="Arial" panose="020B0604020202020204" pitchFamily="34" charset="0"/>
              </a:rPr>
              <a:t>le rôle spécifique de la famille, de l’école, des médias et du groupe des pairs</a:t>
            </a:r>
            <a:r>
              <a:rPr lang="fr-FR" sz="2000" i="1" dirty="0">
                <a:solidFill>
                  <a:schemeClr val="tx1"/>
                </a:solidFill>
                <a:latin typeface="Arial" panose="020B0604020202020204" pitchFamily="34" charset="0"/>
                <a:cs typeface="Arial" panose="020B0604020202020204" pitchFamily="34" charset="0"/>
              </a:rPr>
              <a:t> dans le processus de socialisation des enfants et des jeunes.</a:t>
            </a:r>
          </a:p>
          <a:p>
            <a:pPr marL="714375" lvl="0" indent="-177800">
              <a:spcBef>
                <a:spcPts val="600"/>
              </a:spcBef>
              <a:buClr>
                <a:srgbClr val="7030A0"/>
              </a:buClr>
              <a:buFont typeface="Arial" panose="020B0604020202020204" pitchFamily="34" charset="0"/>
              <a:buChar char="•"/>
              <a:defRPr/>
            </a:pPr>
            <a:r>
              <a:rPr lang="fr-FR" sz="2000" i="1" dirty="0">
                <a:solidFill>
                  <a:schemeClr val="tx1"/>
                </a:solidFill>
                <a:latin typeface="Arial" panose="020B0604020202020204" pitchFamily="34" charset="0"/>
                <a:cs typeface="Arial" panose="020B0604020202020204" pitchFamily="34" charset="0"/>
              </a:rPr>
              <a:t>Savoir illustrer </a:t>
            </a:r>
            <a:r>
              <a:rPr lang="fr-FR" sz="2000" i="1" u="sng" dirty="0">
                <a:solidFill>
                  <a:schemeClr val="tx1"/>
                </a:solidFill>
                <a:latin typeface="Arial" panose="020B0604020202020204" pitchFamily="34" charset="0"/>
                <a:cs typeface="Arial" panose="020B0604020202020204" pitchFamily="34" charset="0"/>
              </a:rPr>
              <a:t>le caractère différencié des processus de socialisation </a:t>
            </a:r>
            <a:r>
              <a:rPr lang="fr-FR" sz="2000" i="1" dirty="0">
                <a:solidFill>
                  <a:schemeClr val="tx1"/>
                </a:solidFill>
                <a:latin typeface="Arial" panose="020B0604020202020204" pitchFamily="34" charset="0"/>
                <a:cs typeface="Arial" panose="020B0604020202020204" pitchFamily="34" charset="0"/>
              </a:rPr>
              <a:t>en fonction du milieu social, du genre.</a:t>
            </a:r>
          </a:p>
        </p:txBody>
      </p:sp>
      <p:sp>
        <p:nvSpPr>
          <p:cNvPr id="5" name="Rectangle 4">
            <a:extLst>
              <a:ext uri="{FF2B5EF4-FFF2-40B4-BE49-F238E27FC236}">
                <a16:creationId xmlns="" xmlns:a16="http://schemas.microsoft.com/office/drawing/2014/main" id="{76851272-9B66-47F3-BAE5-E2FEA3E59654}"/>
              </a:ext>
            </a:extLst>
          </p:cNvPr>
          <p:cNvSpPr/>
          <p:nvPr>
            <p:custDataLst>
              <p:tags r:id="rId3"/>
            </p:custDataLst>
          </p:nvPr>
        </p:nvSpPr>
        <p:spPr>
          <a:xfrm>
            <a:off x="351507" y="338768"/>
            <a:ext cx="11619108" cy="1054135"/>
          </a:xfrm>
          <a:prstGeom prst="rect">
            <a:avLst/>
          </a:prstGeom>
          <a:ln>
            <a:solidFill>
              <a:schemeClr val="bg1">
                <a:lumMod val="50000"/>
              </a:schemeClr>
            </a:solidFill>
            <a:prstDash val="sysDot"/>
          </a:ln>
        </p:spPr>
        <p:txBody>
          <a:bodyPr wrap="square">
            <a:spAutoFit/>
          </a:bodyPr>
          <a:lstStyle/>
          <a:p>
            <a:r>
              <a:rPr lang="fr-FR" sz="2000" b="1" dirty="0">
                <a:solidFill>
                  <a:schemeClr val="tx2"/>
                </a:solidFill>
                <a:latin typeface="Arial" panose="020B0604020202020204" pitchFamily="34" charset="0"/>
                <a:cs typeface="Arial" panose="020B0604020202020204" pitchFamily="34" charset="0"/>
              </a:rPr>
              <a:t>Thème 6.</a:t>
            </a:r>
          </a:p>
          <a:p>
            <a:pPr>
              <a:spcBef>
                <a:spcPts val="300"/>
              </a:spcBef>
            </a:pPr>
            <a:r>
              <a:rPr lang="fr-FR" sz="2000" b="1" dirty="0">
                <a:solidFill>
                  <a:schemeClr val="tx2"/>
                </a:solidFill>
                <a:latin typeface="Arial" panose="020B0604020202020204" pitchFamily="34" charset="0"/>
                <a:cs typeface="Arial" panose="020B0604020202020204" pitchFamily="34" charset="0"/>
              </a:rPr>
              <a:t>Comment la socialisation contribue-t-elle à expliquer les différences de comportement des individus ?</a:t>
            </a:r>
          </a:p>
        </p:txBody>
      </p:sp>
    </p:spTree>
    <p:extLst>
      <p:ext uri="{BB962C8B-B14F-4D97-AF65-F5344CB8AC3E}">
        <p14:creationId xmlns:p14="http://schemas.microsoft.com/office/powerpoint/2010/main" val="186985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 xmlns:a16="http://schemas.microsoft.com/office/drawing/2014/main" id="{AADF3359-02A3-4BB3-8F0A-BCD5E2775A6A}"/>
              </a:ext>
            </a:extLst>
          </p:cNvPr>
          <p:cNvGraphicFramePr>
            <a:graphicFrameLocks noGrp="1"/>
          </p:cNvGraphicFramePr>
          <p:nvPr>
            <p:custDataLst>
              <p:tags r:id="rId1"/>
            </p:custDataLst>
            <p:extLst>
              <p:ext uri="{D42A27DB-BD31-4B8C-83A1-F6EECF244321}">
                <p14:modId xmlns:p14="http://schemas.microsoft.com/office/powerpoint/2010/main" val="2406831109"/>
              </p:ext>
            </p:extLst>
          </p:nvPr>
        </p:nvGraphicFramePr>
        <p:xfrm>
          <a:off x="246935" y="1035122"/>
          <a:ext cx="11652800" cy="2817809"/>
        </p:xfrm>
        <a:graphic>
          <a:graphicData uri="http://schemas.openxmlformats.org/drawingml/2006/table">
            <a:tbl>
              <a:tblPr firstRow="1" bandRow="1"/>
              <a:tblGrid>
                <a:gridCol w="5219058">
                  <a:extLst>
                    <a:ext uri="{9D8B030D-6E8A-4147-A177-3AD203B41FA5}">
                      <a16:colId xmlns="" xmlns:a16="http://schemas.microsoft.com/office/drawing/2014/main" val="20000"/>
                    </a:ext>
                  </a:extLst>
                </a:gridCol>
                <a:gridCol w="1530017">
                  <a:extLst>
                    <a:ext uri="{9D8B030D-6E8A-4147-A177-3AD203B41FA5}">
                      <a16:colId xmlns="" xmlns:a16="http://schemas.microsoft.com/office/drawing/2014/main" val="20001"/>
                    </a:ext>
                  </a:extLst>
                </a:gridCol>
                <a:gridCol w="1260014">
                  <a:extLst>
                    <a:ext uri="{9D8B030D-6E8A-4147-A177-3AD203B41FA5}">
                      <a16:colId xmlns="" xmlns:a16="http://schemas.microsoft.com/office/drawing/2014/main" val="20002"/>
                    </a:ext>
                  </a:extLst>
                </a:gridCol>
                <a:gridCol w="1440016">
                  <a:extLst>
                    <a:ext uri="{9D8B030D-6E8A-4147-A177-3AD203B41FA5}">
                      <a16:colId xmlns="" xmlns:a16="http://schemas.microsoft.com/office/drawing/2014/main" val="20003"/>
                    </a:ext>
                  </a:extLst>
                </a:gridCol>
                <a:gridCol w="1260014">
                  <a:extLst>
                    <a:ext uri="{9D8B030D-6E8A-4147-A177-3AD203B41FA5}">
                      <a16:colId xmlns="" xmlns:a16="http://schemas.microsoft.com/office/drawing/2014/main" val="20004"/>
                    </a:ext>
                  </a:extLst>
                </a:gridCol>
                <a:gridCol w="943681">
                  <a:extLst>
                    <a:ext uri="{9D8B030D-6E8A-4147-A177-3AD203B41FA5}">
                      <a16:colId xmlns="" xmlns:a16="http://schemas.microsoft.com/office/drawing/2014/main" val="20005"/>
                    </a:ext>
                  </a:extLst>
                </a:gridCol>
              </a:tblGrid>
              <a:tr h="7390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700" dirty="0">
                        <a:latin typeface="Arial" panose="020B0604020202020204" pitchFamily="34" charset="0"/>
                        <a:cs typeface="Arial" panose="020B0604020202020204" pitchFamily="34" charset="0"/>
                      </a:endParaRPr>
                    </a:p>
                  </a:txBody>
                  <a:tcPr marL="0" marR="0" marT="0" marB="0" anchor="ctr">
                    <a:lnL>
                      <a:noFill/>
                    </a:lnL>
                    <a:lnR w="9525">
                      <a:solidFill>
                        <a:srgbClr val="FFFFFF"/>
                      </a:solidFill>
                      <a:prstDash val="solid"/>
                    </a:lnR>
                    <a:lnT>
                      <a:noFill/>
                    </a:lnT>
                    <a:lnB w="9525">
                      <a:solidFill>
                        <a:srgbClr val="FFFFFF"/>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5" dirty="0">
                          <a:solidFill>
                            <a:srgbClr val="FFFFFF"/>
                          </a:solidFill>
                          <a:latin typeface="Arial" panose="020B0604020202020204" pitchFamily="34" charset="0"/>
                          <a:cs typeface="Arial" panose="020B0604020202020204" pitchFamily="34" charset="0"/>
                        </a:rPr>
                        <a:t>Élèves</a:t>
                      </a:r>
                      <a:endParaRPr sz="1700" dirty="0">
                        <a:latin typeface="Arial" panose="020B0604020202020204" pitchFamily="34" charset="0"/>
                        <a:cs typeface="Arial" panose="020B0604020202020204" pitchFamily="34" charset="0"/>
                      </a:endParaRPr>
                    </a:p>
                    <a:p>
                      <a:pPr marL="0" algn="ctr">
                        <a:lnSpc>
                          <a:spcPct val="100000"/>
                        </a:lnSpc>
                        <a:spcBef>
                          <a:spcPts val="0"/>
                        </a:spcBef>
                      </a:pPr>
                      <a:r>
                        <a:rPr sz="1700" b="1" spc="5" dirty="0">
                          <a:solidFill>
                            <a:srgbClr val="FFFFFF"/>
                          </a:solidFill>
                          <a:latin typeface="Arial" panose="020B0604020202020204" pitchFamily="34" charset="0"/>
                          <a:cs typeface="Arial" panose="020B0604020202020204" pitchFamily="34" charset="0"/>
                        </a:rPr>
                        <a:t>en</a:t>
                      </a:r>
                      <a:r>
                        <a:rPr sz="1700" b="1" spc="-105" dirty="0">
                          <a:solidFill>
                            <a:srgbClr val="FFFFFF"/>
                          </a:solidFill>
                          <a:latin typeface="Arial" panose="020B0604020202020204" pitchFamily="34" charset="0"/>
                          <a:cs typeface="Arial" panose="020B0604020202020204" pitchFamily="34" charset="0"/>
                        </a:rPr>
                        <a:t> </a:t>
                      </a:r>
                      <a:r>
                        <a:rPr sz="1700" b="1" spc="-10" dirty="0">
                          <a:solidFill>
                            <a:srgbClr val="FFFFFF"/>
                          </a:solidFill>
                          <a:latin typeface="Arial" panose="020B0604020202020204" pitchFamily="34" charset="0"/>
                          <a:cs typeface="Arial" panose="020B0604020202020204" pitchFamily="34" charset="0"/>
                        </a:rPr>
                        <a:t>réussite</a:t>
                      </a:r>
                      <a:endParaRPr sz="1700" dirty="0">
                        <a:latin typeface="Arial" panose="020B0604020202020204" pitchFamily="34" charset="0"/>
                        <a:cs typeface="Arial" panose="020B0604020202020204" pitchFamily="34" charset="0"/>
                      </a:endParaRPr>
                    </a:p>
                  </a:txBody>
                  <a:tcPr marL="0" marR="0" marT="3238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311785" algn="r" defTabSz="989013">
                        <a:lnSpc>
                          <a:spcPct val="100000"/>
                        </a:lnSpc>
                        <a:spcBef>
                          <a:spcPts val="0"/>
                        </a:spcBef>
                      </a:pPr>
                      <a:r>
                        <a:rPr sz="1700" b="1" spc="-5" dirty="0" err="1">
                          <a:solidFill>
                            <a:srgbClr val="FFFFFF"/>
                          </a:solidFill>
                          <a:latin typeface="Arial" panose="020B0604020202020204" pitchFamily="34" charset="0"/>
                          <a:cs typeface="Arial" panose="020B0604020202020204" pitchFamily="34" charset="0"/>
                        </a:rPr>
                        <a:t>Élèves</a:t>
                      </a:r>
                      <a:endParaRPr lang="fr-FR" sz="1700" b="1" spc="-5" dirty="0">
                        <a:solidFill>
                          <a:srgbClr val="FFFFFF"/>
                        </a:solidFill>
                        <a:latin typeface="Arial" panose="020B0604020202020204" pitchFamily="34" charset="0"/>
                        <a:cs typeface="Arial" panose="020B0604020202020204" pitchFamily="34" charset="0"/>
                      </a:endParaRPr>
                    </a:p>
                    <a:p>
                      <a:pPr marL="0" marR="311785" algn="r" defTabSz="989013">
                        <a:lnSpc>
                          <a:spcPct val="100000"/>
                        </a:lnSpc>
                        <a:spcBef>
                          <a:spcPts val="0"/>
                        </a:spcBef>
                      </a:pPr>
                      <a:r>
                        <a:rPr sz="1700" b="1" spc="-10" dirty="0" err="1">
                          <a:solidFill>
                            <a:srgbClr val="FFFFFF"/>
                          </a:solidFill>
                          <a:latin typeface="Arial" panose="020B0604020202020204" pitchFamily="34" charset="0"/>
                          <a:cs typeface="Arial" panose="020B0604020202020204" pitchFamily="34" charset="0"/>
                        </a:rPr>
                        <a:t>moyens</a:t>
                      </a:r>
                      <a:endParaRPr sz="1700" dirty="0">
                        <a:latin typeface="Arial" panose="020B0604020202020204" pitchFamily="34" charset="0"/>
                        <a:cs typeface="Arial" panose="020B0604020202020204" pitchFamily="34" charset="0"/>
                      </a:endParaRPr>
                    </a:p>
                  </a:txBody>
                  <a:tcPr marL="0" marR="0" marT="2984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5" dirty="0">
                          <a:solidFill>
                            <a:srgbClr val="FFFFFF"/>
                          </a:solidFill>
                          <a:latin typeface="Arial" panose="020B0604020202020204" pitchFamily="34" charset="0"/>
                          <a:cs typeface="Arial" panose="020B0604020202020204" pitchFamily="34" charset="0"/>
                        </a:rPr>
                        <a:t>Élèves</a:t>
                      </a:r>
                      <a:endParaRPr sz="1700" dirty="0">
                        <a:latin typeface="Arial" panose="020B0604020202020204" pitchFamily="34" charset="0"/>
                        <a:cs typeface="Arial" panose="020B0604020202020204" pitchFamily="34" charset="0"/>
                      </a:endParaRPr>
                    </a:p>
                    <a:p>
                      <a:pPr marL="0" algn="ctr">
                        <a:lnSpc>
                          <a:spcPct val="100000"/>
                        </a:lnSpc>
                        <a:spcBef>
                          <a:spcPts val="0"/>
                        </a:spcBef>
                      </a:pPr>
                      <a:r>
                        <a:rPr sz="1700" b="1" spc="5" dirty="0">
                          <a:solidFill>
                            <a:srgbClr val="FFFFFF"/>
                          </a:solidFill>
                          <a:latin typeface="Arial" panose="020B0604020202020204" pitchFamily="34" charset="0"/>
                          <a:cs typeface="Arial" panose="020B0604020202020204" pitchFamily="34" charset="0"/>
                        </a:rPr>
                        <a:t>en</a:t>
                      </a:r>
                      <a:r>
                        <a:rPr sz="1700" b="1" spc="-95" dirty="0">
                          <a:solidFill>
                            <a:srgbClr val="FFFFFF"/>
                          </a:solidFill>
                          <a:latin typeface="Arial" panose="020B0604020202020204" pitchFamily="34" charset="0"/>
                          <a:cs typeface="Arial" panose="020B0604020202020204" pitchFamily="34" charset="0"/>
                        </a:rPr>
                        <a:t> </a:t>
                      </a:r>
                      <a:r>
                        <a:rPr sz="1700" b="1" spc="-15" dirty="0">
                          <a:solidFill>
                            <a:srgbClr val="FFFFFF"/>
                          </a:solidFill>
                          <a:latin typeface="Arial" panose="020B0604020202020204" pitchFamily="34" charset="0"/>
                          <a:cs typeface="Arial" panose="020B0604020202020204" pitchFamily="34" charset="0"/>
                        </a:rPr>
                        <a:t>difficultés</a:t>
                      </a:r>
                      <a:endParaRPr sz="1700" dirty="0">
                        <a:latin typeface="Arial" panose="020B0604020202020204" pitchFamily="34" charset="0"/>
                        <a:cs typeface="Arial" panose="020B0604020202020204" pitchFamily="34" charset="0"/>
                      </a:endParaRPr>
                    </a:p>
                  </a:txBody>
                  <a:tcPr marL="0" marR="0" marT="3238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5" dirty="0">
                          <a:solidFill>
                            <a:srgbClr val="FFFFFF"/>
                          </a:solidFill>
                          <a:latin typeface="Arial" panose="020B0604020202020204" pitchFamily="34" charset="0"/>
                          <a:cs typeface="Arial" panose="020B0604020202020204" pitchFamily="34" charset="0"/>
                        </a:rPr>
                        <a:t>Ensemble</a:t>
                      </a:r>
                      <a:endParaRPr sz="1700" dirty="0">
                        <a:latin typeface="Arial" panose="020B0604020202020204" pitchFamily="34" charset="0"/>
                        <a:cs typeface="Arial" panose="020B0604020202020204" pitchFamily="34" charset="0"/>
                      </a:endParaRPr>
                    </a:p>
                  </a:txBody>
                  <a:tcPr marL="0" marR="0" marT="3238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15" dirty="0">
                          <a:solidFill>
                            <a:srgbClr val="FFFFFF"/>
                          </a:solidFill>
                          <a:latin typeface="Arial" panose="020B0604020202020204" pitchFamily="34" charset="0"/>
                          <a:cs typeface="Arial" panose="020B0604020202020204" pitchFamily="34" charset="0"/>
                        </a:rPr>
                        <a:t>Effectifs</a:t>
                      </a:r>
                      <a:endParaRPr sz="1700" dirty="0">
                        <a:latin typeface="Arial" panose="020B0604020202020204" pitchFamily="34" charset="0"/>
                        <a:cs typeface="Arial" panose="020B0604020202020204" pitchFamily="34" charset="0"/>
                      </a:endParaRPr>
                    </a:p>
                  </a:txBody>
                  <a:tcPr marL="0" marR="0" marT="32384" marB="0" anchor="ctr">
                    <a:lnL w="9525">
                      <a:solidFill>
                        <a:srgbClr val="FFFFFF"/>
                      </a:solidFill>
                      <a:prstDash val="solid"/>
                    </a:lnL>
                    <a:lnR>
                      <a:noFill/>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extLst>
                  <a:ext uri="{0D108BD9-81ED-4DB2-BD59-A6C34878D82A}">
                    <a16:rowId xmlns="" xmlns:a16="http://schemas.microsoft.com/office/drawing/2014/main" val="10000"/>
                  </a:ext>
                </a:extLst>
              </a:tr>
              <a:tr h="3907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2865">
                        <a:lnSpc>
                          <a:spcPct val="100000"/>
                        </a:lnSpc>
                        <a:spcBef>
                          <a:spcPts val="244"/>
                        </a:spcBef>
                      </a:pPr>
                      <a:r>
                        <a:rPr sz="1700" spc="75" dirty="0">
                          <a:solidFill>
                            <a:schemeClr val="tx1"/>
                          </a:solidFill>
                          <a:latin typeface="Arial" panose="020B0604020202020204" pitchFamily="34" charset="0"/>
                          <a:cs typeface="Arial" panose="020B0604020202020204" pitchFamily="34" charset="0"/>
                        </a:rPr>
                        <a:t>Aucun</a:t>
                      </a:r>
                      <a:r>
                        <a:rPr sz="1700" spc="-5" dirty="0">
                          <a:solidFill>
                            <a:schemeClr val="tx1"/>
                          </a:solidFill>
                          <a:latin typeface="Arial" panose="020B0604020202020204" pitchFamily="34" charset="0"/>
                          <a:cs typeface="Arial" panose="020B0604020202020204" pitchFamily="34" charset="0"/>
                        </a:rPr>
                        <a:t> </a:t>
                      </a:r>
                      <a:r>
                        <a:rPr sz="1700" spc="95" dirty="0">
                          <a:solidFill>
                            <a:schemeClr val="tx1"/>
                          </a:solidFill>
                          <a:latin typeface="Arial" panose="020B0604020202020204" pitchFamily="34" charset="0"/>
                          <a:cs typeface="Arial" panose="020B0604020202020204" pitchFamily="34" charset="0"/>
                        </a:rPr>
                        <a:t>des</a:t>
                      </a:r>
                      <a:r>
                        <a:rPr sz="1700" spc="-5" dirty="0">
                          <a:solidFill>
                            <a:schemeClr val="tx1"/>
                          </a:solidFill>
                          <a:latin typeface="Arial" panose="020B0604020202020204" pitchFamily="34" charset="0"/>
                          <a:cs typeface="Arial" panose="020B0604020202020204" pitchFamily="34" charset="0"/>
                        </a:rPr>
                        <a:t> </a:t>
                      </a:r>
                      <a:r>
                        <a:rPr sz="1700" spc="50" dirty="0">
                          <a:solidFill>
                            <a:schemeClr val="tx1"/>
                          </a:solidFill>
                          <a:latin typeface="Arial" panose="020B0604020202020204" pitchFamily="34" charset="0"/>
                          <a:cs typeface="Arial" panose="020B0604020202020204" pitchFamily="34" charset="0"/>
                        </a:rPr>
                        <a:t>parents</a:t>
                      </a:r>
                      <a:r>
                        <a:rPr sz="1700" spc="-5" dirty="0">
                          <a:solidFill>
                            <a:schemeClr val="tx1"/>
                          </a:solidFill>
                          <a:latin typeface="Arial" panose="020B0604020202020204" pitchFamily="34" charset="0"/>
                          <a:cs typeface="Arial" panose="020B0604020202020204" pitchFamily="34" charset="0"/>
                        </a:rPr>
                        <a:t> </a:t>
                      </a:r>
                      <a:r>
                        <a:rPr sz="1700" spc="50" dirty="0">
                          <a:solidFill>
                            <a:schemeClr val="tx1"/>
                          </a:solidFill>
                          <a:latin typeface="Arial" panose="020B0604020202020204" pitchFamily="34" charset="0"/>
                          <a:cs typeface="Arial" panose="020B0604020202020204" pitchFamily="34" charset="0"/>
                        </a:rPr>
                        <a:t>n’a</a:t>
                      </a:r>
                      <a:r>
                        <a:rPr sz="1700" spc="-5" dirty="0">
                          <a:solidFill>
                            <a:schemeClr val="tx1"/>
                          </a:solidFill>
                          <a:latin typeface="Arial" panose="020B0604020202020204" pitchFamily="34" charset="0"/>
                          <a:cs typeface="Arial" panose="020B0604020202020204" pitchFamily="34" charset="0"/>
                        </a:rPr>
                        <a:t> </a:t>
                      </a:r>
                      <a:r>
                        <a:rPr sz="1700" spc="30" dirty="0">
                          <a:solidFill>
                            <a:schemeClr val="tx1"/>
                          </a:solidFill>
                          <a:latin typeface="Arial" panose="020B0604020202020204" pitchFamily="34" charset="0"/>
                          <a:cs typeface="Arial" panose="020B0604020202020204" pitchFamily="34" charset="0"/>
                        </a:rPr>
                        <a:t>le</a:t>
                      </a:r>
                      <a:r>
                        <a:rPr sz="1700" spc="-5" dirty="0">
                          <a:solidFill>
                            <a:schemeClr val="tx1"/>
                          </a:solidFill>
                          <a:latin typeface="Arial" panose="020B0604020202020204" pitchFamily="34" charset="0"/>
                          <a:cs typeface="Arial" panose="020B0604020202020204" pitchFamily="34" charset="0"/>
                        </a:rPr>
                        <a:t> </a:t>
                      </a:r>
                      <a:r>
                        <a:rPr sz="1700" spc="60" dirty="0">
                          <a:solidFill>
                            <a:schemeClr val="tx1"/>
                          </a:solidFill>
                          <a:latin typeface="Arial" panose="020B0604020202020204" pitchFamily="34" charset="0"/>
                          <a:cs typeface="Arial" panose="020B0604020202020204" pitchFamily="34" charset="0"/>
                        </a:rPr>
                        <a:t>baccalauréat</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a:noFill/>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18,0</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43,2</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38,8</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5" dirty="0">
                          <a:solidFill>
                            <a:schemeClr val="tx1"/>
                          </a:solidFill>
                          <a:latin typeface="Arial" panose="020B0604020202020204" pitchFamily="34" charset="0"/>
                          <a:cs typeface="Arial" panose="020B0604020202020204" pitchFamily="34" charset="0"/>
                        </a:rPr>
                        <a:t>100,0</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60" dirty="0">
                          <a:solidFill>
                            <a:schemeClr val="tx1"/>
                          </a:solidFill>
                          <a:latin typeface="Arial" panose="020B0604020202020204" pitchFamily="34" charset="0"/>
                          <a:cs typeface="Arial" panose="020B0604020202020204" pitchFamily="34" charset="0"/>
                        </a:rPr>
                        <a:t>139</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a:noFill/>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extLst>
                  <a:ext uri="{0D108BD9-81ED-4DB2-BD59-A6C34878D82A}">
                    <a16:rowId xmlns="" xmlns:a16="http://schemas.microsoft.com/office/drawing/2014/main" val="10001"/>
                  </a:ext>
                </a:extLst>
              </a:tr>
              <a:tr h="4860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2865" marR="326390">
                        <a:lnSpc>
                          <a:spcPct val="106200"/>
                        </a:lnSpc>
                        <a:spcBef>
                          <a:spcPts val="155"/>
                        </a:spcBef>
                      </a:pPr>
                      <a:r>
                        <a:rPr sz="1700" spc="25" dirty="0">
                          <a:solidFill>
                            <a:schemeClr val="tx1"/>
                          </a:solidFill>
                          <a:latin typeface="Arial" panose="020B0604020202020204" pitchFamily="34" charset="0"/>
                          <a:cs typeface="Arial" panose="020B0604020202020204" pitchFamily="34" charset="0"/>
                        </a:rPr>
                        <a:t>Mère </a:t>
                      </a:r>
                      <a:r>
                        <a:rPr sz="1700" spc="65" dirty="0">
                          <a:solidFill>
                            <a:schemeClr val="tx1"/>
                          </a:solidFill>
                          <a:latin typeface="Arial" panose="020B0604020202020204" pitchFamily="34" charset="0"/>
                          <a:cs typeface="Arial" panose="020B0604020202020204" pitchFamily="34" charset="0"/>
                        </a:rPr>
                        <a:t>non </a:t>
                      </a:r>
                      <a:r>
                        <a:rPr sz="1700" spc="50" dirty="0">
                          <a:solidFill>
                            <a:schemeClr val="tx1"/>
                          </a:solidFill>
                          <a:latin typeface="Arial" panose="020B0604020202020204" pitchFamily="34" charset="0"/>
                          <a:cs typeface="Arial" panose="020B0604020202020204" pitchFamily="34" charset="0"/>
                        </a:rPr>
                        <a:t>bachelière, </a:t>
                      </a:r>
                      <a:r>
                        <a:rPr sz="1700" spc="50" dirty="0" err="1">
                          <a:solidFill>
                            <a:schemeClr val="tx1"/>
                          </a:solidFill>
                          <a:latin typeface="Arial" panose="020B0604020202020204" pitchFamily="34" charset="0"/>
                          <a:cs typeface="Arial" panose="020B0604020202020204" pitchFamily="34" charset="0"/>
                        </a:rPr>
                        <a:t>père</a:t>
                      </a:r>
                      <a:r>
                        <a:rPr sz="1700" spc="-135" dirty="0">
                          <a:solidFill>
                            <a:schemeClr val="tx1"/>
                          </a:solidFill>
                          <a:latin typeface="Arial" panose="020B0604020202020204" pitchFamily="34" charset="0"/>
                          <a:cs typeface="Arial" panose="020B0604020202020204" pitchFamily="34" charset="0"/>
                        </a:rPr>
                        <a:t> </a:t>
                      </a:r>
                      <a:r>
                        <a:rPr sz="1700" spc="50" dirty="0" err="1">
                          <a:solidFill>
                            <a:schemeClr val="tx1"/>
                          </a:solidFill>
                          <a:latin typeface="Arial" panose="020B0604020202020204" pitchFamily="34" charset="0"/>
                          <a:cs typeface="Arial" panose="020B0604020202020204" pitchFamily="34" charset="0"/>
                        </a:rPr>
                        <a:t>bachelier</a:t>
                      </a:r>
                      <a:r>
                        <a:rPr lang="fr-FR" sz="1700" spc="50" baseline="0" dirty="0">
                          <a:solidFill>
                            <a:schemeClr val="tx1"/>
                          </a:solidFill>
                          <a:latin typeface="Arial" panose="020B0604020202020204" pitchFamily="34" charset="0"/>
                          <a:cs typeface="Arial" panose="020B0604020202020204" pitchFamily="34" charset="0"/>
                        </a:rPr>
                        <a:t> ou +</a:t>
                      </a:r>
                      <a:endParaRPr sz="1700" dirty="0">
                        <a:solidFill>
                          <a:schemeClr val="tx1"/>
                        </a:solidFill>
                        <a:latin typeface="Arial" panose="020B0604020202020204" pitchFamily="34" charset="0"/>
                        <a:cs typeface="Arial" panose="020B0604020202020204" pitchFamily="34" charset="0"/>
                      </a:endParaRPr>
                    </a:p>
                  </a:txBody>
                  <a:tcPr marL="0" marR="0" marT="19685" marB="0" anchor="ctr">
                    <a:lnL>
                      <a:noFill/>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28,9</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39,5</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31,6</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5" dirty="0">
                          <a:solidFill>
                            <a:schemeClr val="tx1"/>
                          </a:solidFill>
                          <a:latin typeface="Arial" panose="020B0604020202020204" pitchFamily="34" charset="0"/>
                          <a:cs typeface="Arial" panose="020B0604020202020204" pitchFamily="34" charset="0"/>
                        </a:rPr>
                        <a:t>100,0</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60" dirty="0">
                          <a:solidFill>
                            <a:schemeClr val="tx1"/>
                          </a:solidFill>
                          <a:latin typeface="Arial" panose="020B0604020202020204" pitchFamily="34" charset="0"/>
                          <a:cs typeface="Arial" panose="020B0604020202020204" pitchFamily="34" charset="0"/>
                        </a:rPr>
                        <a:t>38</a:t>
                      </a:r>
                      <a:endParaRPr sz="1700" dirty="0">
                        <a:solidFill>
                          <a:schemeClr val="tx1"/>
                        </a:solidFill>
                        <a:latin typeface="Arial" panose="020B0604020202020204" pitchFamily="34" charset="0"/>
                        <a:cs typeface="Arial" panose="020B0604020202020204" pitchFamily="34" charset="0"/>
                      </a:endParaRPr>
                    </a:p>
                  </a:txBody>
                  <a:tcPr marL="0" marR="0" marT="31114" marB="0" anchor="ctr">
                    <a:lnL w="9525">
                      <a:solidFill>
                        <a:srgbClr val="FFFFFF"/>
                      </a:solidFill>
                      <a:prstDash val="solid"/>
                    </a:lnL>
                    <a:lnR>
                      <a:noFill/>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extLst>
                  <a:ext uri="{0D108BD9-81ED-4DB2-BD59-A6C34878D82A}">
                    <a16:rowId xmlns="" xmlns:a16="http://schemas.microsoft.com/office/drawing/2014/main" val="10002"/>
                  </a:ext>
                </a:extLst>
              </a:tr>
              <a:tr h="4143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3663" marR="1075055" indent="0" defTabSz="1003300">
                        <a:lnSpc>
                          <a:spcPct val="106200"/>
                        </a:lnSpc>
                        <a:spcBef>
                          <a:spcPts val="125"/>
                        </a:spcBef>
                      </a:pPr>
                      <a:r>
                        <a:rPr sz="1700" spc="25" dirty="0">
                          <a:solidFill>
                            <a:schemeClr val="tx1"/>
                          </a:solidFill>
                          <a:latin typeface="Arial" panose="020B0604020202020204" pitchFamily="34" charset="0"/>
                          <a:cs typeface="Arial" panose="020B0604020202020204" pitchFamily="34" charset="0"/>
                        </a:rPr>
                        <a:t>Mère </a:t>
                      </a:r>
                      <a:r>
                        <a:rPr sz="1700" spc="55" dirty="0">
                          <a:solidFill>
                            <a:schemeClr val="tx1"/>
                          </a:solidFill>
                          <a:latin typeface="Arial" panose="020B0604020202020204" pitchFamily="34" charset="0"/>
                          <a:cs typeface="Arial" panose="020B0604020202020204" pitchFamily="34" charset="0"/>
                        </a:rPr>
                        <a:t>bachelière </a:t>
                      </a:r>
                      <a:r>
                        <a:rPr sz="1700" spc="65" dirty="0">
                          <a:solidFill>
                            <a:schemeClr val="tx1"/>
                          </a:solidFill>
                          <a:latin typeface="Arial" panose="020B0604020202020204" pitchFamily="34" charset="0"/>
                          <a:cs typeface="Arial" panose="020B0604020202020204" pitchFamily="34" charset="0"/>
                        </a:rPr>
                        <a:t>ou</a:t>
                      </a:r>
                      <a:r>
                        <a:rPr sz="1700" spc="-140" dirty="0">
                          <a:solidFill>
                            <a:schemeClr val="tx1"/>
                          </a:solidFill>
                          <a:latin typeface="Arial" panose="020B0604020202020204" pitchFamily="34" charset="0"/>
                          <a:cs typeface="Arial" panose="020B0604020202020204" pitchFamily="34" charset="0"/>
                        </a:rPr>
                        <a:t> </a:t>
                      </a:r>
                      <a:r>
                        <a:rPr sz="1700" spc="60" dirty="0">
                          <a:solidFill>
                            <a:schemeClr val="tx1"/>
                          </a:solidFill>
                          <a:latin typeface="Arial" panose="020B0604020202020204" pitchFamily="34" charset="0"/>
                          <a:cs typeface="Arial" panose="020B0604020202020204" pitchFamily="34" charset="0"/>
                        </a:rPr>
                        <a:t>plus, </a:t>
                      </a:r>
                      <a:r>
                        <a:rPr sz="1700" spc="50" dirty="0" err="1">
                          <a:solidFill>
                            <a:schemeClr val="tx1"/>
                          </a:solidFill>
                          <a:latin typeface="Arial" panose="020B0604020202020204" pitchFamily="34" charset="0"/>
                          <a:cs typeface="Arial" panose="020B0604020202020204" pitchFamily="34" charset="0"/>
                        </a:rPr>
                        <a:t>père</a:t>
                      </a:r>
                      <a:r>
                        <a:rPr sz="1700" spc="50" dirty="0">
                          <a:solidFill>
                            <a:schemeClr val="tx1"/>
                          </a:solidFill>
                          <a:latin typeface="Arial" panose="020B0604020202020204" pitchFamily="34" charset="0"/>
                          <a:cs typeface="Arial" panose="020B0604020202020204" pitchFamily="34" charset="0"/>
                        </a:rPr>
                        <a:t> </a:t>
                      </a:r>
                      <a:r>
                        <a:rPr sz="1700" spc="65" dirty="0">
                          <a:solidFill>
                            <a:schemeClr val="tx1"/>
                          </a:solidFill>
                          <a:latin typeface="Arial" panose="020B0604020202020204" pitchFamily="34" charset="0"/>
                          <a:cs typeface="Arial" panose="020B0604020202020204" pitchFamily="34" charset="0"/>
                        </a:rPr>
                        <a:t>non</a:t>
                      </a:r>
                      <a:r>
                        <a:rPr lang="fr-FR" sz="1700" spc="-65" baseline="0" dirty="0">
                          <a:solidFill>
                            <a:schemeClr val="tx1"/>
                          </a:solidFill>
                          <a:latin typeface="Arial" panose="020B0604020202020204" pitchFamily="34" charset="0"/>
                          <a:cs typeface="Arial" panose="020B0604020202020204" pitchFamily="34" charset="0"/>
                        </a:rPr>
                        <a:t> </a:t>
                      </a:r>
                      <a:r>
                        <a:rPr sz="1700" spc="50" dirty="0">
                          <a:solidFill>
                            <a:schemeClr val="tx1"/>
                          </a:solidFill>
                          <a:latin typeface="Arial" panose="020B0604020202020204" pitchFamily="34" charset="0"/>
                          <a:cs typeface="Arial" panose="020B0604020202020204" pitchFamily="34" charset="0"/>
                        </a:rPr>
                        <a:t>bac</a:t>
                      </a:r>
                      <a:endParaRPr sz="1700" dirty="0">
                        <a:solidFill>
                          <a:schemeClr val="tx1"/>
                        </a:solidFill>
                        <a:latin typeface="Arial" panose="020B0604020202020204" pitchFamily="34" charset="0"/>
                        <a:cs typeface="Arial" panose="020B0604020202020204" pitchFamily="34" charset="0"/>
                      </a:endParaRPr>
                    </a:p>
                  </a:txBody>
                  <a:tcPr marL="0" marR="0" marT="15875" marB="0" anchor="ctr">
                    <a:lnL>
                      <a:noFill/>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50,0</a:t>
                      </a:r>
                      <a:endParaRPr sz="1700" dirty="0">
                        <a:solidFill>
                          <a:schemeClr val="tx1"/>
                        </a:solidFill>
                        <a:latin typeface="Arial" panose="020B0604020202020204" pitchFamily="34" charset="0"/>
                        <a:cs typeface="Arial" panose="020B0604020202020204" pitchFamily="34" charset="0"/>
                      </a:endParaRPr>
                    </a:p>
                  </a:txBody>
                  <a:tcPr marL="0" marR="0" marT="26670"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36,2</a:t>
                      </a:r>
                      <a:endParaRPr sz="1700" dirty="0">
                        <a:solidFill>
                          <a:schemeClr val="tx1"/>
                        </a:solidFill>
                        <a:latin typeface="Arial" panose="020B0604020202020204" pitchFamily="34" charset="0"/>
                        <a:cs typeface="Arial" panose="020B0604020202020204" pitchFamily="34" charset="0"/>
                      </a:endParaRPr>
                    </a:p>
                  </a:txBody>
                  <a:tcPr marL="0" marR="0" marT="26670"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45" dirty="0">
                          <a:solidFill>
                            <a:schemeClr val="tx1"/>
                          </a:solidFill>
                          <a:latin typeface="Arial" panose="020B0604020202020204" pitchFamily="34" charset="0"/>
                          <a:cs typeface="Arial" panose="020B0604020202020204" pitchFamily="34" charset="0"/>
                        </a:rPr>
                        <a:t>13,8*</a:t>
                      </a:r>
                      <a:endParaRPr sz="1700" b="1" dirty="0">
                        <a:solidFill>
                          <a:schemeClr val="tx1"/>
                        </a:solidFill>
                        <a:latin typeface="Arial" panose="020B0604020202020204" pitchFamily="34" charset="0"/>
                        <a:cs typeface="Arial" panose="020B0604020202020204" pitchFamily="34" charset="0"/>
                      </a:endParaRPr>
                    </a:p>
                  </a:txBody>
                  <a:tcPr marL="0" marR="0" marT="26670"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5" dirty="0">
                          <a:solidFill>
                            <a:schemeClr val="tx1"/>
                          </a:solidFill>
                          <a:latin typeface="Arial" panose="020B0604020202020204" pitchFamily="34" charset="0"/>
                          <a:cs typeface="Arial" panose="020B0604020202020204" pitchFamily="34" charset="0"/>
                        </a:rPr>
                        <a:t>100,0</a:t>
                      </a:r>
                      <a:endParaRPr sz="1700" dirty="0">
                        <a:solidFill>
                          <a:schemeClr val="tx1"/>
                        </a:solidFill>
                        <a:latin typeface="Arial" panose="020B0604020202020204" pitchFamily="34" charset="0"/>
                        <a:cs typeface="Arial" panose="020B0604020202020204" pitchFamily="34" charset="0"/>
                      </a:endParaRPr>
                    </a:p>
                  </a:txBody>
                  <a:tcPr marL="0" marR="0" marT="26670"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60" dirty="0">
                          <a:solidFill>
                            <a:schemeClr val="tx1"/>
                          </a:solidFill>
                          <a:latin typeface="Arial" panose="020B0604020202020204" pitchFamily="34" charset="0"/>
                          <a:cs typeface="Arial" panose="020B0604020202020204" pitchFamily="34" charset="0"/>
                        </a:rPr>
                        <a:t>94</a:t>
                      </a:r>
                      <a:endParaRPr sz="1700" dirty="0">
                        <a:solidFill>
                          <a:schemeClr val="tx1"/>
                        </a:solidFill>
                        <a:latin typeface="Arial" panose="020B0604020202020204" pitchFamily="34" charset="0"/>
                        <a:cs typeface="Arial" panose="020B0604020202020204" pitchFamily="34" charset="0"/>
                      </a:endParaRPr>
                    </a:p>
                  </a:txBody>
                  <a:tcPr marL="0" marR="0" marT="26670" marB="0" anchor="ctr">
                    <a:lnL w="9525">
                      <a:solidFill>
                        <a:srgbClr val="FFFFFF"/>
                      </a:solidFill>
                      <a:prstDash val="solid"/>
                    </a:lnL>
                    <a:lnR>
                      <a:noFill/>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extLst>
                  <a:ext uri="{0D108BD9-81ED-4DB2-BD59-A6C34878D82A}">
                    <a16:rowId xmlns="" xmlns:a16="http://schemas.microsoft.com/office/drawing/2014/main" val="10003"/>
                  </a:ext>
                </a:extLst>
              </a:tr>
              <a:tr h="3898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2230">
                        <a:lnSpc>
                          <a:spcPct val="100000"/>
                        </a:lnSpc>
                        <a:spcBef>
                          <a:spcPts val="240"/>
                        </a:spcBef>
                      </a:pPr>
                      <a:r>
                        <a:rPr sz="1700" spc="75" dirty="0">
                          <a:solidFill>
                            <a:schemeClr val="tx1"/>
                          </a:solidFill>
                          <a:latin typeface="Arial" panose="020B0604020202020204" pitchFamily="34" charset="0"/>
                          <a:cs typeface="Arial" panose="020B0604020202020204" pitchFamily="34" charset="0"/>
                        </a:rPr>
                        <a:t>Deux</a:t>
                      </a:r>
                      <a:r>
                        <a:rPr sz="1700" spc="-10" dirty="0">
                          <a:solidFill>
                            <a:schemeClr val="tx1"/>
                          </a:solidFill>
                          <a:latin typeface="Arial" panose="020B0604020202020204" pitchFamily="34" charset="0"/>
                          <a:cs typeface="Arial" panose="020B0604020202020204" pitchFamily="34" charset="0"/>
                        </a:rPr>
                        <a:t> </a:t>
                      </a:r>
                      <a:r>
                        <a:rPr sz="1700" spc="50" dirty="0">
                          <a:solidFill>
                            <a:schemeClr val="tx1"/>
                          </a:solidFill>
                          <a:latin typeface="Arial" panose="020B0604020202020204" pitchFamily="34" charset="0"/>
                          <a:cs typeface="Arial" panose="020B0604020202020204" pitchFamily="34" charset="0"/>
                        </a:rPr>
                        <a:t>parents</a:t>
                      </a:r>
                      <a:r>
                        <a:rPr sz="1700" spc="-5" dirty="0">
                          <a:solidFill>
                            <a:schemeClr val="tx1"/>
                          </a:solidFill>
                          <a:latin typeface="Arial" panose="020B0604020202020204" pitchFamily="34" charset="0"/>
                          <a:cs typeface="Arial" panose="020B0604020202020204" pitchFamily="34" charset="0"/>
                        </a:rPr>
                        <a:t> </a:t>
                      </a:r>
                      <a:r>
                        <a:rPr sz="1700" spc="60" dirty="0">
                          <a:solidFill>
                            <a:schemeClr val="tx1"/>
                          </a:solidFill>
                          <a:latin typeface="Arial" panose="020B0604020202020204" pitchFamily="34" charset="0"/>
                          <a:cs typeface="Arial" panose="020B0604020202020204" pitchFamily="34" charset="0"/>
                        </a:rPr>
                        <a:t>bacheliers</a:t>
                      </a:r>
                      <a:r>
                        <a:rPr sz="1700" spc="-5" dirty="0">
                          <a:solidFill>
                            <a:schemeClr val="tx1"/>
                          </a:solidFill>
                          <a:latin typeface="Arial" panose="020B0604020202020204" pitchFamily="34" charset="0"/>
                          <a:cs typeface="Arial" panose="020B0604020202020204" pitchFamily="34" charset="0"/>
                        </a:rPr>
                        <a:t> </a:t>
                      </a:r>
                      <a:r>
                        <a:rPr sz="1700" spc="65" dirty="0">
                          <a:solidFill>
                            <a:schemeClr val="tx1"/>
                          </a:solidFill>
                          <a:latin typeface="Arial" panose="020B0604020202020204" pitchFamily="34" charset="0"/>
                          <a:cs typeface="Arial" panose="020B0604020202020204" pitchFamily="34" charset="0"/>
                        </a:rPr>
                        <a:t>ou</a:t>
                      </a:r>
                      <a:r>
                        <a:rPr sz="1700" spc="-5" dirty="0">
                          <a:solidFill>
                            <a:schemeClr val="tx1"/>
                          </a:solidFill>
                          <a:latin typeface="Arial" panose="020B0604020202020204" pitchFamily="34" charset="0"/>
                          <a:cs typeface="Arial" panose="020B0604020202020204" pitchFamily="34" charset="0"/>
                        </a:rPr>
                        <a:t> </a:t>
                      </a:r>
                      <a:r>
                        <a:rPr sz="1700" spc="70" dirty="0">
                          <a:solidFill>
                            <a:schemeClr val="tx1"/>
                          </a:solidFill>
                          <a:latin typeface="Arial" panose="020B0604020202020204" pitchFamily="34" charset="0"/>
                          <a:cs typeface="Arial" panose="020B0604020202020204" pitchFamily="34" charset="0"/>
                        </a:rPr>
                        <a:t>plus</a:t>
                      </a:r>
                      <a:endParaRPr sz="1700" dirty="0">
                        <a:solidFill>
                          <a:schemeClr val="tx1"/>
                        </a:solidFill>
                        <a:latin typeface="Arial" panose="020B0604020202020204" pitchFamily="34" charset="0"/>
                        <a:cs typeface="Arial" panose="020B0604020202020204" pitchFamily="34" charset="0"/>
                      </a:endParaRPr>
                    </a:p>
                  </a:txBody>
                  <a:tcPr marL="0" marR="0" marT="30480" marB="0" anchor="ctr">
                    <a:lnL>
                      <a:noFill/>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42,0</a:t>
                      </a:r>
                      <a:endParaRPr sz="1700" dirty="0">
                        <a:solidFill>
                          <a:schemeClr val="tx1"/>
                        </a:solidFill>
                        <a:latin typeface="Arial" panose="020B0604020202020204" pitchFamily="34" charset="0"/>
                        <a:cs typeface="Arial" panose="020B0604020202020204" pitchFamily="34" charset="0"/>
                      </a:endParaRPr>
                    </a:p>
                  </a:txBody>
                  <a:tcPr marL="0" marR="0" marT="30480"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47,9</a:t>
                      </a:r>
                      <a:endParaRPr sz="1700" dirty="0">
                        <a:solidFill>
                          <a:schemeClr val="tx1"/>
                        </a:solidFill>
                        <a:latin typeface="Arial" panose="020B0604020202020204" pitchFamily="34" charset="0"/>
                        <a:cs typeface="Arial" panose="020B0604020202020204" pitchFamily="34" charset="0"/>
                      </a:endParaRPr>
                    </a:p>
                  </a:txBody>
                  <a:tcPr marL="0" marR="0" marT="30480"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0" dirty="0">
                          <a:solidFill>
                            <a:schemeClr val="tx1"/>
                          </a:solidFill>
                          <a:latin typeface="Arial" panose="020B0604020202020204" pitchFamily="34" charset="0"/>
                          <a:cs typeface="Arial" panose="020B0604020202020204" pitchFamily="34" charset="0"/>
                        </a:rPr>
                        <a:t>10,1</a:t>
                      </a:r>
                      <a:endParaRPr sz="1700" dirty="0">
                        <a:solidFill>
                          <a:schemeClr val="tx1"/>
                        </a:solidFill>
                        <a:latin typeface="Arial" panose="020B0604020202020204" pitchFamily="34" charset="0"/>
                        <a:cs typeface="Arial" panose="020B0604020202020204" pitchFamily="34" charset="0"/>
                      </a:endParaRPr>
                    </a:p>
                  </a:txBody>
                  <a:tcPr marL="0" marR="0" marT="30480"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55" dirty="0">
                          <a:solidFill>
                            <a:schemeClr val="tx1"/>
                          </a:solidFill>
                          <a:latin typeface="Arial" panose="020B0604020202020204" pitchFamily="34" charset="0"/>
                          <a:cs typeface="Arial" panose="020B0604020202020204" pitchFamily="34" charset="0"/>
                        </a:rPr>
                        <a:t>100,0</a:t>
                      </a:r>
                      <a:endParaRPr sz="1700" dirty="0">
                        <a:solidFill>
                          <a:schemeClr val="tx1"/>
                        </a:solidFill>
                        <a:latin typeface="Arial" panose="020B0604020202020204" pitchFamily="34" charset="0"/>
                        <a:cs typeface="Arial" panose="020B0604020202020204" pitchFamily="34" charset="0"/>
                      </a:endParaRPr>
                    </a:p>
                  </a:txBody>
                  <a:tcPr marL="0" marR="0" marT="30480"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C8CED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spc="60" dirty="0">
                          <a:solidFill>
                            <a:schemeClr val="tx1"/>
                          </a:solidFill>
                          <a:latin typeface="Arial" panose="020B0604020202020204" pitchFamily="34" charset="0"/>
                          <a:cs typeface="Arial" panose="020B0604020202020204" pitchFamily="34" charset="0"/>
                        </a:rPr>
                        <a:t>169</a:t>
                      </a:r>
                      <a:endParaRPr sz="1700" dirty="0">
                        <a:solidFill>
                          <a:schemeClr val="tx1"/>
                        </a:solidFill>
                        <a:latin typeface="Arial" panose="020B0604020202020204" pitchFamily="34" charset="0"/>
                        <a:cs typeface="Arial" panose="020B0604020202020204" pitchFamily="34" charset="0"/>
                      </a:endParaRPr>
                    </a:p>
                  </a:txBody>
                  <a:tcPr marL="0" marR="0" marT="30480" marB="0" anchor="ctr">
                    <a:lnL w="9525">
                      <a:solidFill>
                        <a:srgbClr val="FFFFFF"/>
                      </a:solidFill>
                      <a:prstDash val="solid"/>
                    </a:lnL>
                    <a:lnR>
                      <a:noFill/>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E2E6E9"/>
                    </a:solidFill>
                  </a:tcPr>
                </a:tc>
                <a:extLst>
                  <a:ext uri="{0D108BD9-81ED-4DB2-BD59-A6C34878D82A}">
                    <a16:rowId xmlns="" xmlns:a16="http://schemas.microsoft.com/office/drawing/2014/main" val="10004"/>
                  </a:ext>
                </a:extLst>
              </a:tr>
              <a:tr h="39793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2230">
                        <a:lnSpc>
                          <a:spcPct val="100000"/>
                        </a:lnSpc>
                        <a:spcBef>
                          <a:spcPts val="285"/>
                        </a:spcBef>
                      </a:pPr>
                      <a:r>
                        <a:rPr sz="1700" b="1" spc="5" dirty="0">
                          <a:solidFill>
                            <a:srgbClr val="FFFFFF"/>
                          </a:solidFill>
                          <a:latin typeface="Arial" panose="020B0604020202020204" pitchFamily="34" charset="0"/>
                          <a:cs typeface="Arial" panose="020B0604020202020204" pitchFamily="34" charset="0"/>
                        </a:rPr>
                        <a:t>Ensemble</a:t>
                      </a:r>
                      <a:endParaRPr sz="1700" dirty="0">
                        <a:latin typeface="Arial" panose="020B0604020202020204" pitchFamily="34" charset="0"/>
                        <a:cs typeface="Arial" panose="020B0604020202020204" pitchFamily="34" charset="0"/>
                      </a:endParaRPr>
                    </a:p>
                  </a:txBody>
                  <a:tcPr marL="0" marR="0" marT="36195" marB="0" anchor="ctr">
                    <a:lnL>
                      <a:noFill/>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20" dirty="0">
                          <a:solidFill>
                            <a:srgbClr val="FFFFFF"/>
                          </a:solidFill>
                          <a:latin typeface="Arial" panose="020B0604020202020204" pitchFamily="34" charset="0"/>
                          <a:cs typeface="Arial" panose="020B0604020202020204" pitchFamily="34" charset="0"/>
                        </a:rPr>
                        <a:t>35,0</a:t>
                      </a:r>
                      <a:endParaRPr sz="1700" dirty="0">
                        <a:latin typeface="Arial" panose="020B0604020202020204" pitchFamily="34" charset="0"/>
                        <a:cs typeface="Arial" panose="020B0604020202020204" pitchFamily="34" charset="0"/>
                      </a:endParaRPr>
                    </a:p>
                  </a:txBody>
                  <a:tcPr marL="0" marR="0" marT="36195"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20" dirty="0">
                          <a:solidFill>
                            <a:srgbClr val="FFFFFF"/>
                          </a:solidFill>
                          <a:latin typeface="Arial" panose="020B0604020202020204" pitchFamily="34" charset="0"/>
                          <a:cs typeface="Arial" panose="020B0604020202020204" pitchFamily="34" charset="0"/>
                        </a:rPr>
                        <a:t>43,2</a:t>
                      </a:r>
                      <a:endParaRPr sz="1700" dirty="0">
                        <a:latin typeface="Arial" panose="020B0604020202020204" pitchFamily="34" charset="0"/>
                        <a:cs typeface="Arial" panose="020B0604020202020204" pitchFamily="34" charset="0"/>
                      </a:endParaRPr>
                    </a:p>
                  </a:txBody>
                  <a:tcPr marL="0" marR="0" marT="36195"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20" dirty="0">
                          <a:solidFill>
                            <a:srgbClr val="FFFFFF"/>
                          </a:solidFill>
                          <a:latin typeface="Arial" panose="020B0604020202020204" pitchFamily="34" charset="0"/>
                          <a:cs typeface="Arial" panose="020B0604020202020204" pitchFamily="34" charset="0"/>
                        </a:rPr>
                        <a:t>21,8</a:t>
                      </a:r>
                      <a:endParaRPr sz="1700" dirty="0">
                        <a:latin typeface="Arial" panose="020B0604020202020204" pitchFamily="34" charset="0"/>
                        <a:cs typeface="Arial" panose="020B0604020202020204" pitchFamily="34" charset="0"/>
                      </a:endParaRPr>
                    </a:p>
                  </a:txBody>
                  <a:tcPr marL="0" marR="0" marT="36195"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20" dirty="0">
                          <a:solidFill>
                            <a:srgbClr val="FFFFFF"/>
                          </a:solidFill>
                          <a:latin typeface="Arial" panose="020B0604020202020204" pitchFamily="34" charset="0"/>
                          <a:cs typeface="Arial" panose="020B0604020202020204" pitchFamily="34" charset="0"/>
                        </a:rPr>
                        <a:t>100,0</a:t>
                      </a:r>
                      <a:endParaRPr sz="1700" dirty="0">
                        <a:latin typeface="Arial" panose="020B0604020202020204" pitchFamily="34" charset="0"/>
                        <a:cs typeface="Arial" panose="020B0604020202020204" pitchFamily="34" charset="0"/>
                      </a:endParaRPr>
                    </a:p>
                  </a:txBody>
                  <a:tcPr marL="0" marR="0" marT="36195" marB="0" anchor="ctr">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a:lnSpc>
                          <a:spcPct val="100000"/>
                        </a:lnSpc>
                        <a:spcBef>
                          <a:spcPts val="0"/>
                        </a:spcBef>
                      </a:pPr>
                      <a:r>
                        <a:rPr sz="1700" b="1" spc="25" dirty="0">
                          <a:solidFill>
                            <a:srgbClr val="FFFFFF"/>
                          </a:solidFill>
                          <a:latin typeface="Arial" panose="020B0604020202020204" pitchFamily="34" charset="0"/>
                          <a:cs typeface="Arial" panose="020B0604020202020204" pitchFamily="34" charset="0"/>
                        </a:rPr>
                        <a:t>440</a:t>
                      </a:r>
                      <a:endParaRPr sz="1700" dirty="0">
                        <a:latin typeface="Arial" panose="020B0604020202020204" pitchFamily="34" charset="0"/>
                        <a:cs typeface="Arial" panose="020B0604020202020204" pitchFamily="34" charset="0"/>
                      </a:endParaRPr>
                    </a:p>
                  </a:txBody>
                  <a:tcPr marL="0" marR="0" marT="36195" marB="0" anchor="ctr">
                    <a:lnL w="9525">
                      <a:solidFill>
                        <a:srgbClr val="FFFFFF"/>
                      </a:solidFill>
                      <a:prstDash val="solid"/>
                    </a:lnL>
                    <a:lnR>
                      <a:noFill/>
                    </a:lnR>
                    <a:lnT w="9525">
                      <a:solidFill>
                        <a:srgbClr val="FFFFFF"/>
                      </a:solidFill>
                      <a:prstDash val="solid"/>
                    </a:lnT>
                    <a:lnB w="9525">
                      <a:solidFill>
                        <a:srgbClr val="FFFFFF"/>
                      </a:solidFill>
                      <a:prstDash val="solid"/>
                    </a:lnB>
                    <a:lnTlToBr w="12700" cmpd="sng">
                      <a:noFill/>
                      <a:prstDash val="solid"/>
                    </a:lnTlToBr>
                    <a:lnBlToTr w="12700" cmpd="sng">
                      <a:noFill/>
                      <a:prstDash val="solid"/>
                    </a:lnBlToTr>
                    <a:solidFill>
                      <a:srgbClr val="00263D"/>
                    </a:solidFill>
                  </a:tcPr>
                </a:tc>
                <a:extLst>
                  <a:ext uri="{0D108BD9-81ED-4DB2-BD59-A6C34878D82A}">
                    <a16:rowId xmlns="" xmlns:a16="http://schemas.microsoft.com/office/drawing/2014/main" val="10005"/>
                  </a:ext>
                </a:extLst>
              </a:tr>
            </a:tbl>
          </a:graphicData>
        </a:graphic>
      </p:graphicFrame>
      <p:sp>
        <p:nvSpPr>
          <p:cNvPr id="5" name="ZoneTexte 4">
            <a:extLst>
              <a:ext uri="{FF2B5EF4-FFF2-40B4-BE49-F238E27FC236}">
                <a16:creationId xmlns="" xmlns:a16="http://schemas.microsoft.com/office/drawing/2014/main" id="{FFB8DAB5-12AA-4B22-8136-1641A7C0F2FB}"/>
              </a:ext>
            </a:extLst>
          </p:cNvPr>
          <p:cNvSpPr txBox="1"/>
          <p:nvPr>
            <p:custDataLst>
              <p:tags r:id="rId2"/>
            </p:custDataLst>
          </p:nvPr>
        </p:nvSpPr>
        <p:spPr>
          <a:xfrm>
            <a:off x="11362" y="198618"/>
            <a:ext cx="11646658" cy="646331"/>
          </a:xfrm>
          <a:prstGeom prst="rect">
            <a:avLst/>
          </a:prstGeom>
          <a:noFill/>
        </p:spPr>
        <p:txBody>
          <a:bodyPr wrap="square" rtlCol="0">
            <a:spAutoFit/>
          </a:bodyPr>
          <a:lstStyle/>
          <a:p>
            <a:pPr algn="ctr"/>
            <a:r>
              <a:rPr lang="fr-FR" b="1" spc="-15" dirty="0">
                <a:latin typeface="Arial"/>
                <a:cs typeface="Arial"/>
              </a:rPr>
              <a:t>Document 1. </a:t>
            </a:r>
            <a:r>
              <a:rPr lang="fr-FR" dirty="0">
                <a:latin typeface="Arial"/>
                <a:cs typeface="Arial"/>
              </a:rPr>
              <a:t>Répartition </a:t>
            </a:r>
            <a:r>
              <a:rPr lang="fr-FR" spc="10" dirty="0">
                <a:latin typeface="Arial"/>
                <a:cs typeface="Arial"/>
              </a:rPr>
              <a:t>des </a:t>
            </a:r>
            <a:r>
              <a:rPr lang="fr-FR" spc="5" dirty="0">
                <a:latin typeface="Arial"/>
                <a:cs typeface="Arial"/>
              </a:rPr>
              <a:t>collégiens dans les </a:t>
            </a:r>
            <a:r>
              <a:rPr lang="fr-FR" spc="-5" dirty="0">
                <a:latin typeface="Arial"/>
                <a:cs typeface="Arial"/>
              </a:rPr>
              <a:t>trois </a:t>
            </a:r>
            <a:r>
              <a:rPr lang="fr-FR" spc="5" dirty="0">
                <a:latin typeface="Arial"/>
                <a:cs typeface="Arial"/>
              </a:rPr>
              <a:t>classes </a:t>
            </a:r>
            <a:r>
              <a:rPr lang="fr-FR" spc="20" dirty="0">
                <a:latin typeface="Arial"/>
                <a:cs typeface="Arial"/>
              </a:rPr>
              <a:t>de </a:t>
            </a:r>
            <a:r>
              <a:rPr lang="fr-FR" dirty="0">
                <a:latin typeface="Arial"/>
                <a:cs typeface="Arial"/>
              </a:rPr>
              <a:t>difficultés </a:t>
            </a:r>
            <a:r>
              <a:rPr lang="fr-FR" spc="5" dirty="0">
                <a:latin typeface="Arial"/>
                <a:cs typeface="Arial"/>
              </a:rPr>
              <a:t>scolaires selon les diplômes </a:t>
            </a:r>
            <a:r>
              <a:rPr lang="fr-FR" dirty="0">
                <a:latin typeface="Arial"/>
                <a:cs typeface="Arial"/>
              </a:rPr>
              <a:t>parentaux </a:t>
            </a:r>
            <a:r>
              <a:rPr lang="fr-FR" spc="5" dirty="0">
                <a:latin typeface="Arial"/>
                <a:cs typeface="Arial"/>
              </a:rPr>
              <a:t>combinés </a:t>
            </a:r>
            <a:r>
              <a:rPr lang="fr-FR" spc="15" dirty="0">
                <a:latin typeface="Arial"/>
                <a:cs typeface="Arial"/>
              </a:rPr>
              <a:t>(% </a:t>
            </a:r>
            <a:r>
              <a:rPr lang="fr-FR" spc="10" dirty="0">
                <a:latin typeface="Arial"/>
                <a:cs typeface="Arial"/>
              </a:rPr>
              <a:t>en</a:t>
            </a:r>
            <a:r>
              <a:rPr lang="fr-FR" spc="30" dirty="0">
                <a:latin typeface="Arial"/>
                <a:cs typeface="Arial"/>
              </a:rPr>
              <a:t> </a:t>
            </a:r>
            <a:r>
              <a:rPr lang="fr-FR" spc="10" dirty="0">
                <a:latin typeface="Arial"/>
                <a:cs typeface="Arial"/>
              </a:rPr>
              <a:t>lignes)</a:t>
            </a:r>
            <a:endParaRPr lang="fr-FR" dirty="0"/>
          </a:p>
        </p:txBody>
      </p:sp>
      <p:sp>
        <p:nvSpPr>
          <p:cNvPr id="6" name="ZoneTexte 5">
            <a:extLst>
              <a:ext uri="{FF2B5EF4-FFF2-40B4-BE49-F238E27FC236}">
                <a16:creationId xmlns="" xmlns:a16="http://schemas.microsoft.com/office/drawing/2014/main" id="{2FF80552-1140-4817-BFCB-028369818D28}"/>
              </a:ext>
            </a:extLst>
          </p:cNvPr>
          <p:cNvSpPr txBox="1"/>
          <p:nvPr>
            <p:custDataLst>
              <p:tags r:id="rId3"/>
            </p:custDataLst>
          </p:nvPr>
        </p:nvSpPr>
        <p:spPr>
          <a:xfrm>
            <a:off x="282321" y="4080075"/>
            <a:ext cx="4212262" cy="1138773"/>
          </a:xfrm>
          <a:prstGeom prst="rect">
            <a:avLst/>
          </a:prstGeom>
          <a:solidFill>
            <a:srgbClr val="E8D9F3"/>
          </a:solidFill>
          <a:ln>
            <a:solidFill>
              <a:schemeClr val="tx1">
                <a:lumMod val="50000"/>
                <a:lumOff val="50000"/>
              </a:schemeClr>
            </a:solidFill>
            <a:prstDash val="sysDot"/>
          </a:ln>
          <a:effectLst>
            <a:outerShdw blurRad="50800" dist="38100" dir="18900000" algn="bl" rotWithShape="0">
              <a:prstClr val="black">
                <a:alpha val="40000"/>
              </a:prstClr>
            </a:outerShdw>
          </a:effectLst>
        </p:spPr>
        <p:txBody>
          <a:bodyPr wrap="square" rtlCol="0">
            <a:spAutoFit/>
          </a:bodyPr>
          <a:lstStyle/>
          <a:p>
            <a:r>
              <a:rPr lang="fr-FR" sz="1700" b="1" dirty="0">
                <a:latin typeface="Arial" panose="020B0604020202020204" pitchFamily="34" charset="0"/>
                <a:cs typeface="Arial" panose="020B0604020202020204" pitchFamily="34" charset="0"/>
              </a:rPr>
              <a:t>Approche macro : </a:t>
            </a:r>
            <a:r>
              <a:rPr lang="fr-FR" sz="1700" dirty="0">
                <a:latin typeface="Arial" panose="020B0604020202020204" pitchFamily="34" charset="0"/>
                <a:cs typeface="Arial" panose="020B0604020202020204" pitchFamily="34" charset="0"/>
              </a:rPr>
              <a:t>lien entre le niveau de diplôme des parents et la réussite scolaire des enfants.</a:t>
            </a:r>
          </a:p>
          <a:p>
            <a:r>
              <a:rPr lang="fr-FR" sz="1700" dirty="0">
                <a:latin typeface="Arial" panose="020B0604020202020204" pitchFamily="34" charset="0"/>
                <a:cs typeface="Arial" panose="020B0604020202020204" pitchFamily="34" charset="0"/>
              </a:rPr>
              <a:t>Ce que nous avons l’habitude de faire.</a:t>
            </a:r>
          </a:p>
        </p:txBody>
      </p:sp>
      <p:sp>
        <p:nvSpPr>
          <p:cNvPr id="7" name="ZoneTexte 6">
            <a:extLst>
              <a:ext uri="{FF2B5EF4-FFF2-40B4-BE49-F238E27FC236}">
                <a16:creationId xmlns="" xmlns:a16="http://schemas.microsoft.com/office/drawing/2014/main" id="{8F12B7FD-458C-4549-B168-9A0666946C7D}"/>
              </a:ext>
            </a:extLst>
          </p:cNvPr>
          <p:cNvSpPr txBox="1"/>
          <p:nvPr>
            <p:custDataLst>
              <p:tags r:id="rId4"/>
            </p:custDataLst>
          </p:nvPr>
        </p:nvSpPr>
        <p:spPr>
          <a:xfrm>
            <a:off x="4682643" y="4061590"/>
            <a:ext cx="7192917" cy="1138773"/>
          </a:xfrm>
          <a:prstGeom prst="rect">
            <a:avLst/>
          </a:prstGeom>
          <a:solidFill>
            <a:srgbClr val="E8D9F3"/>
          </a:solidFill>
          <a:ln>
            <a:solidFill>
              <a:schemeClr val="tx1">
                <a:lumMod val="50000"/>
                <a:lumOff val="50000"/>
              </a:schemeClr>
            </a:solidFill>
            <a:prstDash val="sysDot"/>
          </a:ln>
          <a:effectLst>
            <a:outerShdw blurRad="50800" dist="38100" dir="18900000" algn="bl" rotWithShape="0">
              <a:prstClr val="black">
                <a:alpha val="40000"/>
              </a:prstClr>
            </a:outerShdw>
          </a:effectLst>
        </p:spPr>
        <p:txBody>
          <a:bodyPr wrap="square" rtlCol="0">
            <a:spAutoFit/>
          </a:bodyPr>
          <a:lstStyle/>
          <a:p>
            <a:r>
              <a:rPr lang="fr-FR" sz="1700" b="1" dirty="0">
                <a:latin typeface="Arial" panose="020B0604020202020204" pitchFamily="34" charset="0"/>
                <a:cs typeface="Arial" panose="020B0604020202020204" pitchFamily="34" charset="0"/>
              </a:rPr>
              <a:t>Approche plus micro : </a:t>
            </a:r>
            <a:r>
              <a:rPr lang="fr-FR" sz="1700" dirty="0">
                <a:latin typeface="Arial" panose="020B0604020202020204" pitchFamily="34" charset="0"/>
                <a:cs typeface="Arial" panose="020B0604020202020204" pitchFamily="34" charset="0"/>
              </a:rPr>
              <a:t>prendre en compte les configurations familiales ; montrer que, dans un même milieu, les enfants réussissent très différemment.</a:t>
            </a:r>
          </a:p>
          <a:p>
            <a:r>
              <a:rPr lang="fr-FR" sz="1700" dirty="0">
                <a:latin typeface="Arial" panose="020B0604020202020204" pitchFamily="34" charset="0"/>
                <a:cs typeface="Arial" panose="020B0604020202020204" pitchFamily="34" charset="0"/>
              </a:rPr>
              <a:t>Ce que nous ne faisons pas forcément.</a:t>
            </a:r>
          </a:p>
        </p:txBody>
      </p:sp>
      <p:sp>
        <p:nvSpPr>
          <p:cNvPr id="8" name="ZoneTexte 7">
            <a:extLst>
              <a:ext uri="{FF2B5EF4-FFF2-40B4-BE49-F238E27FC236}">
                <a16:creationId xmlns="" xmlns:a16="http://schemas.microsoft.com/office/drawing/2014/main" id="{97C6E112-24BF-43AB-8888-E741FF2C388D}"/>
              </a:ext>
            </a:extLst>
          </p:cNvPr>
          <p:cNvSpPr txBox="1"/>
          <p:nvPr>
            <p:custDataLst>
              <p:tags r:id="rId5"/>
            </p:custDataLst>
          </p:nvPr>
        </p:nvSpPr>
        <p:spPr>
          <a:xfrm>
            <a:off x="335685" y="5409022"/>
            <a:ext cx="11593657" cy="353943"/>
          </a:xfrm>
          <a:prstGeom prst="rect">
            <a:avLst/>
          </a:prstGeom>
          <a:solidFill>
            <a:srgbClr val="E8D9F3"/>
          </a:solidFill>
          <a:ln>
            <a:solidFill>
              <a:schemeClr val="tx1">
                <a:lumMod val="50000"/>
                <a:lumOff val="50000"/>
              </a:schemeClr>
            </a:solidFill>
            <a:prstDash val="sysDot"/>
          </a:ln>
          <a:effectLst>
            <a:outerShdw blurRad="50800" dist="38100" dir="18900000" algn="bl" rotWithShape="0">
              <a:prstClr val="black">
                <a:alpha val="40000"/>
              </a:prstClr>
            </a:outerShdw>
          </a:effectLst>
        </p:spPr>
        <p:txBody>
          <a:bodyPr wrap="square" rtlCol="0">
            <a:spAutoFit/>
          </a:bodyPr>
          <a:lstStyle/>
          <a:p>
            <a:r>
              <a:rPr lang="fr-FR" sz="1700" b="1" dirty="0">
                <a:solidFill>
                  <a:srgbClr val="7030A0"/>
                </a:solidFill>
                <a:latin typeface="Arial" panose="020B0604020202020204" pitchFamily="34" charset="0"/>
                <a:cs typeface="Arial" panose="020B0604020202020204" pitchFamily="34" charset="0"/>
              </a:rPr>
              <a:t>=&gt;</a:t>
            </a:r>
            <a:r>
              <a:rPr lang="fr-FR" sz="1700" dirty="0">
                <a:latin typeface="Arial" panose="020B0604020202020204" pitchFamily="34" charset="0"/>
                <a:cs typeface="Arial" panose="020B0604020202020204" pitchFamily="34" charset="0"/>
              </a:rPr>
              <a:t> Rendre compte sociologiquement des cas atypiques en mettant à jour des différences secondaires de socialisation.</a:t>
            </a:r>
          </a:p>
        </p:txBody>
      </p:sp>
      <p:sp>
        <p:nvSpPr>
          <p:cNvPr id="2" name="Ellipse 1"/>
          <p:cNvSpPr/>
          <p:nvPr/>
        </p:nvSpPr>
        <p:spPr>
          <a:xfrm>
            <a:off x="5951984" y="1772816"/>
            <a:ext cx="576064" cy="432048"/>
          </a:xfrm>
          <a:prstGeom prst="ellipse">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5951984" y="3067521"/>
            <a:ext cx="576064" cy="432048"/>
          </a:xfrm>
          <a:prstGeom prst="ellipse">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5951984" y="2635473"/>
            <a:ext cx="576064" cy="432048"/>
          </a:xfrm>
          <a:prstGeom prst="ellipse">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11" name="Ellipse 10"/>
          <p:cNvSpPr/>
          <p:nvPr/>
        </p:nvSpPr>
        <p:spPr>
          <a:xfrm>
            <a:off x="5951984" y="2203425"/>
            <a:ext cx="576064" cy="432048"/>
          </a:xfrm>
          <a:prstGeom prst="ellipse">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Tree>
    <p:extLst>
      <p:ext uri="{BB962C8B-B14F-4D97-AF65-F5344CB8AC3E}">
        <p14:creationId xmlns:p14="http://schemas.microsoft.com/office/powerpoint/2010/main" val="13182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 xmlns:a16="http://schemas.microsoft.com/office/drawing/2014/main" id="{B8D851C1-803A-4E6A-ACBA-A8A83725AD48}"/>
              </a:ext>
            </a:extLst>
          </p:cNvPr>
          <p:cNvGraphicFramePr>
            <a:graphicFrameLocks noGrp="1"/>
          </p:cNvGraphicFramePr>
          <p:nvPr>
            <p:extLst>
              <p:ext uri="{D42A27DB-BD31-4B8C-83A1-F6EECF244321}">
                <p14:modId xmlns:p14="http://schemas.microsoft.com/office/powerpoint/2010/main" val="823425751"/>
              </p:ext>
            </p:extLst>
          </p:nvPr>
        </p:nvGraphicFramePr>
        <p:xfrm>
          <a:off x="289016" y="1350639"/>
          <a:ext cx="8190017" cy="1872356"/>
        </p:xfrm>
        <a:graphic>
          <a:graphicData uri="http://schemas.openxmlformats.org/drawingml/2006/table">
            <a:tbl>
              <a:tblPr firstRow="1" bandRow="1">
                <a:tableStyleId>{073A0DAA-6AF3-43AB-8588-CEC1D06C72B9}</a:tableStyleId>
              </a:tblPr>
              <a:tblGrid>
                <a:gridCol w="2232986">
                  <a:extLst>
                    <a:ext uri="{9D8B030D-6E8A-4147-A177-3AD203B41FA5}">
                      <a16:colId xmlns="" xmlns:a16="http://schemas.microsoft.com/office/drawing/2014/main" val="1913726745"/>
                    </a:ext>
                  </a:extLst>
                </a:gridCol>
                <a:gridCol w="2034108">
                  <a:extLst>
                    <a:ext uri="{9D8B030D-6E8A-4147-A177-3AD203B41FA5}">
                      <a16:colId xmlns="" xmlns:a16="http://schemas.microsoft.com/office/drawing/2014/main" val="2734712503"/>
                    </a:ext>
                  </a:extLst>
                </a:gridCol>
                <a:gridCol w="2034108">
                  <a:extLst>
                    <a:ext uri="{9D8B030D-6E8A-4147-A177-3AD203B41FA5}">
                      <a16:colId xmlns="" xmlns:a16="http://schemas.microsoft.com/office/drawing/2014/main" val="2308258995"/>
                    </a:ext>
                  </a:extLst>
                </a:gridCol>
                <a:gridCol w="1888815">
                  <a:extLst>
                    <a:ext uri="{9D8B030D-6E8A-4147-A177-3AD203B41FA5}">
                      <a16:colId xmlns="" xmlns:a16="http://schemas.microsoft.com/office/drawing/2014/main" val="536942391"/>
                    </a:ext>
                  </a:extLst>
                </a:gridCol>
              </a:tblGrid>
              <a:tr h="638201">
                <a:tc>
                  <a:txBody>
                    <a:bodyPr/>
                    <a:lstStyle/>
                    <a:p>
                      <a:endParaRPr lang="fr-FR" sz="1600" dirty="0">
                        <a:latin typeface="Arial" panose="020B0604020202020204" pitchFamily="34" charset="0"/>
                        <a:cs typeface="Arial" panose="020B0604020202020204" pitchFamily="34" charset="0"/>
                      </a:endParaRPr>
                    </a:p>
                  </a:txBody>
                  <a:tcPr/>
                </a:tc>
                <a:tc>
                  <a:txBody>
                    <a:bodyPr/>
                    <a:lstStyle/>
                    <a:p>
                      <a:pPr algn="ctr"/>
                      <a:r>
                        <a:rPr lang="fr-FR" sz="1600" dirty="0">
                          <a:latin typeface="Arial" panose="020B0604020202020204" pitchFamily="34" charset="0"/>
                          <a:cs typeface="Arial" panose="020B0604020202020204" pitchFamily="34" charset="0"/>
                        </a:rPr>
                        <a:t>Parents vivants ensemble</a:t>
                      </a:r>
                    </a:p>
                  </a:txBody>
                  <a:tcPr/>
                </a:tc>
                <a:tc>
                  <a:txBody>
                    <a:bodyPr/>
                    <a:lstStyle/>
                    <a:p>
                      <a:pPr algn="ctr"/>
                      <a:r>
                        <a:rPr lang="fr-FR" sz="1600" dirty="0">
                          <a:latin typeface="Arial" panose="020B0604020202020204" pitchFamily="34" charset="0"/>
                          <a:cs typeface="Arial" panose="020B0604020202020204" pitchFamily="34" charset="0"/>
                        </a:rPr>
                        <a:t>Parents </a:t>
                      </a:r>
                    </a:p>
                    <a:p>
                      <a:pPr algn="ctr"/>
                      <a:r>
                        <a:rPr lang="fr-FR" sz="1600" dirty="0">
                          <a:latin typeface="Arial" panose="020B0604020202020204" pitchFamily="34" charset="0"/>
                          <a:cs typeface="Arial" panose="020B0604020202020204" pitchFamily="34" charset="0"/>
                        </a:rPr>
                        <a:t>séparés</a:t>
                      </a:r>
                    </a:p>
                  </a:txBody>
                  <a:tcPr/>
                </a:tc>
                <a:tc>
                  <a:txBody>
                    <a:bodyPr/>
                    <a:lstStyle/>
                    <a:p>
                      <a:pPr algn="ctr"/>
                      <a:r>
                        <a:rPr lang="fr-FR" sz="1600" dirty="0">
                          <a:latin typeface="Arial" panose="020B0604020202020204" pitchFamily="34" charset="0"/>
                          <a:cs typeface="Arial" panose="020B0604020202020204" pitchFamily="34" charset="0"/>
                        </a:rPr>
                        <a:t>Dans l’ensemble de la population</a:t>
                      </a:r>
                    </a:p>
                  </a:txBody>
                  <a:tcPr/>
                </a:tc>
                <a:extLst>
                  <a:ext uri="{0D108BD9-81ED-4DB2-BD59-A6C34878D82A}">
                    <a16:rowId xmlns="" xmlns:a16="http://schemas.microsoft.com/office/drawing/2014/main" val="682328169"/>
                  </a:ext>
                </a:extLst>
              </a:tr>
              <a:tr h="411385">
                <a:tc>
                  <a:txBody>
                    <a:bodyPr/>
                    <a:lstStyle/>
                    <a:p>
                      <a:r>
                        <a:rPr lang="fr-FR" sz="1600" dirty="0">
                          <a:latin typeface="Arial" panose="020B0604020202020204" pitchFamily="34" charset="0"/>
                          <a:cs typeface="Arial" panose="020B0604020202020204" pitchFamily="34" charset="0"/>
                        </a:rPr>
                        <a:t>Non bacheliers</a:t>
                      </a:r>
                    </a:p>
                  </a:txBody>
                  <a:tcPr/>
                </a:tc>
                <a:tc>
                  <a:txBody>
                    <a:bodyPr/>
                    <a:lstStyle/>
                    <a:p>
                      <a:pPr algn="ctr"/>
                      <a:r>
                        <a:rPr lang="fr-FR" sz="1600" b="1" dirty="0">
                          <a:latin typeface="Arial" panose="020B0604020202020204" pitchFamily="34" charset="0"/>
                          <a:cs typeface="Arial" panose="020B0604020202020204" pitchFamily="34" charset="0"/>
                        </a:rPr>
                        <a:t>28,8</a:t>
                      </a:r>
                    </a:p>
                  </a:txBody>
                  <a:tcPr/>
                </a:tc>
                <a:tc>
                  <a:txBody>
                    <a:bodyPr/>
                    <a:lstStyle/>
                    <a:p>
                      <a:pPr algn="ctr"/>
                      <a:r>
                        <a:rPr lang="fr-FR" sz="1600" b="1" dirty="0">
                          <a:latin typeface="Arial" panose="020B0604020202020204" pitchFamily="34" charset="0"/>
                          <a:cs typeface="Arial" panose="020B0604020202020204" pitchFamily="34" charset="0"/>
                        </a:rPr>
                        <a:t>32</a:t>
                      </a:r>
                    </a:p>
                  </a:txBody>
                  <a:tcPr/>
                </a:tc>
                <a:tc>
                  <a:txBody>
                    <a:bodyPr/>
                    <a:lstStyle/>
                    <a:p>
                      <a:pPr algn="ctr"/>
                      <a:r>
                        <a:rPr lang="fr-FR" sz="1600" dirty="0">
                          <a:latin typeface="Arial" panose="020B0604020202020204" pitchFamily="34" charset="0"/>
                          <a:cs typeface="Arial" panose="020B0604020202020204" pitchFamily="34" charset="0"/>
                        </a:rPr>
                        <a:t>29,5</a:t>
                      </a:r>
                    </a:p>
                  </a:txBody>
                  <a:tcPr/>
                </a:tc>
                <a:extLst>
                  <a:ext uri="{0D108BD9-81ED-4DB2-BD59-A6C34878D82A}">
                    <a16:rowId xmlns="" xmlns:a16="http://schemas.microsoft.com/office/drawing/2014/main" val="1144189529"/>
                  </a:ext>
                </a:extLst>
              </a:tr>
              <a:tr h="411385">
                <a:tc>
                  <a:txBody>
                    <a:bodyPr/>
                    <a:lstStyle/>
                    <a:p>
                      <a:r>
                        <a:rPr lang="fr-FR" sz="1600" dirty="0">
                          <a:latin typeface="Arial" panose="020B0604020202020204" pitchFamily="34" charset="0"/>
                          <a:cs typeface="Arial" panose="020B0604020202020204" pitchFamily="34" charset="0"/>
                        </a:rPr>
                        <a:t>Bacheliers et plus</a:t>
                      </a:r>
                    </a:p>
                  </a:txBody>
                  <a:tcPr/>
                </a:tc>
                <a:tc>
                  <a:txBody>
                    <a:bodyPr/>
                    <a:lstStyle/>
                    <a:p>
                      <a:pPr algn="ctr"/>
                      <a:r>
                        <a:rPr lang="fr-FR" sz="1600" b="1" dirty="0">
                          <a:solidFill>
                            <a:schemeClr val="accent1"/>
                          </a:solidFill>
                          <a:latin typeface="Arial" panose="020B0604020202020204" pitchFamily="34" charset="0"/>
                          <a:cs typeface="Arial" panose="020B0604020202020204" pitchFamily="34" charset="0"/>
                        </a:rPr>
                        <a:t>12,6</a:t>
                      </a:r>
                    </a:p>
                  </a:txBody>
                  <a:tcPr/>
                </a:tc>
                <a:tc>
                  <a:txBody>
                    <a:bodyPr/>
                    <a:lstStyle/>
                    <a:p>
                      <a:pPr algn="ctr"/>
                      <a:r>
                        <a:rPr lang="fr-FR" sz="1600" b="1" dirty="0">
                          <a:solidFill>
                            <a:schemeClr val="accent1"/>
                          </a:solidFill>
                          <a:latin typeface="Arial" panose="020B0604020202020204" pitchFamily="34" charset="0"/>
                          <a:cs typeface="Arial" panose="020B0604020202020204" pitchFamily="34" charset="0"/>
                        </a:rPr>
                        <a:t>34,8</a:t>
                      </a:r>
                    </a:p>
                  </a:txBody>
                  <a:tcPr/>
                </a:tc>
                <a:tc>
                  <a:txBody>
                    <a:bodyPr/>
                    <a:lstStyle/>
                    <a:p>
                      <a:pPr algn="ctr"/>
                      <a:r>
                        <a:rPr lang="fr-FR" sz="1600" b="0" dirty="0">
                          <a:solidFill>
                            <a:schemeClr val="tx1"/>
                          </a:solidFill>
                          <a:latin typeface="Arial" panose="020B0604020202020204" pitchFamily="34" charset="0"/>
                          <a:cs typeface="Arial" panose="020B0604020202020204" pitchFamily="34" charset="0"/>
                        </a:rPr>
                        <a:t>14,8</a:t>
                      </a:r>
                    </a:p>
                  </a:txBody>
                  <a:tcPr/>
                </a:tc>
                <a:extLst>
                  <a:ext uri="{0D108BD9-81ED-4DB2-BD59-A6C34878D82A}">
                    <a16:rowId xmlns="" xmlns:a16="http://schemas.microsoft.com/office/drawing/2014/main" val="4072028112"/>
                  </a:ext>
                </a:extLst>
              </a:tr>
              <a:tr h="411385">
                <a:tc>
                  <a:txBody>
                    <a:bodyPr/>
                    <a:lstStyle/>
                    <a:p>
                      <a:r>
                        <a:rPr lang="fr-FR" sz="1600" dirty="0">
                          <a:latin typeface="Arial" panose="020B0604020202020204" pitchFamily="34" charset="0"/>
                          <a:cs typeface="Arial" panose="020B0604020202020204" pitchFamily="34" charset="0"/>
                        </a:rPr>
                        <a:t>Ensemble</a:t>
                      </a:r>
                    </a:p>
                  </a:txBody>
                  <a:tcPr/>
                </a:tc>
                <a:tc>
                  <a:txBody>
                    <a:bodyPr/>
                    <a:lstStyle/>
                    <a:p>
                      <a:pPr algn="ctr"/>
                      <a:r>
                        <a:rPr lang="fr-FR" sz="1600" b="1" dirty="0">
                          <a:solidFill>
                            <a:schemeClr val="accent2">
                              <a:lumMod val="75000"/>
                            </a:schemeClr>
                          </a:solidFill>
                          <a:latin typeface="Arial" panose="020B0604020202020204" pitchFamily="34" charset="0"/>
                          <a:cs typeface="Arial" panose="020B0604020202020204" pitchFamily="34" charset="0"/>
                        </a:rPr>
                        <a:t>24,2</a:t>
                      </a:r>
                    </a:p>
                  </a:txBody>
                  <a:tcPr/>
                </a:tc>
                <a:tc>
                  <a:txBody>
                    <a:bodyPr/>
                    <a:lstStyle/>
                    <a:p>
                      <a:pPr algn="ctr"/>
                      <a:r>
                        <a:rPr lang="fr-FR" sz="1600" b="1" dirty="0">
                          <a:solidFill>
                            <a:schemeClr val="accent2">
                              <a:lumMod val="75000"/>
                            </a:schemeClr>
                          </a:solidFill>
                          <a:latin typeface="Arial" panose="020B0604020202020204" pitchFamily="34" charset="0"/>
                          <a:cs typeface="Arial" panose="020B0604020202020204" pitchFamily="34" charset="0"/>
                        </a:rPr>
                        <a:t>33,3</a:t>
                      </a:r>
                    </a:p>
                  </a:txBody>
                  <a:tcPr/>
                </a:tc>
                <a:tc>
                  <a:txBody>
                    <a:bodyPr/>
                    <a:lstStyle/>
                    <a:p>
                      <a:pPr algn="ctr"/>
                      <a:r>
                        <a:rPr lang="fr-FR" sz="1600" dirty="0">
                          <a:latin typeface="Arial" panose="020B0604020202020204" pitchFamily="34" charset="0"/>
                          <a:cs typeface="Arial" panose="020B0604020202020204" pitchFamily="34" charset="0"/>
                        </a:rPr>
                        <a:t>23</a:t>
                      </a:r>
                    </a:p>
                  </a:txBody>
                  <a:tcPr/>
                </a:tc>
                <a:extLst>
                  <a:ext uri="{0D108BD9-81ED-4DB2-BD59-A6C34878D82A}">
                    <a16:rowId xmlns="" xmlns:a16="http://schemas.microsoft.com/office/drawing/2014/main" val="3378958537"/>
                  </a:ext>
                </a:extLst>
              </a:tr>
            </a:tbl>
          </a:graphicData>
        </a:graphic>
      </p:graphicFrame>
      <p:graphicFrame>
        <p:nvGraphicFramePr>
          <p:cNvPr id="3" name="Tableau 2">
            <a:extLst>
              <a:ext uri="{FF2B5EF4-FFF2-40B4-BE49-F238E27FC236}">
                <a16:creationId xmlns="" xmlns:a16="http://schemas.microsoft.com/office/drawing/2014/main" id="{AC99011E-0974-4692-B416-3DA7C18E901B}"/>
              </a:ext>
            </a:extLst>
          </p:cNvPr>
          <p:cNvGraphicFramePr>
            <a:graphicFrameLocks noGrp="1"/>
          </p:cNvGraphicFramePr>
          <p:nvPr>
            <p:extLst>
              <p:ext uri="{D42A27DB-BD31-4B8C-83A1-F6EECF244321}">
                <p14:modId xmlns:p14="http://schemas.microsoft.com/office/powerpoint/2010/main" val="1567922788"/>
              </p:ext>
            </p:extLst>
          </p:nvPr>
        </p:nvGraphicFramePr>
        <p:xfrm>
          <a:off x="281223" y="4008563"/>
          <a:ext cx="8197810" cy="1813275"/>
        </p:xfrm>
        <a:graphic>
          <a:graphicData uri="http://schemas.openxmlformats.org/drawingml/2006/table">
            <a:tbl>
              <a:tblPr firstRow="1" bandRow="1">
                <a:tableStyleId>{073A0DAA-6AF3-43AB-8588-CEC1D06C72B9}</a:tableStyleId>
              </a:tblPr>
              <a:tblGrid>
                <a:gridCol w="2293154">
                  <a:extLst>
                    <a:ext uri="{9D8B030D-6E8A-4147-A177-3AD203B41FA5}">
                      <a16:colId xmlns="" xmlns:a16="http://schemas.microsoft.com/office/drawing/2014/main" val="1913726745"/>
                    </a:ext>
                  </a:extLst>
                </a:gridCol>
                <a:gridCol w="2016224">
                  <a:extLst>
                    <a:ext uri="{9D8B030D-6E8A-4147-A177-3AD203B41FA5}">
                      <a16:colId xmlns="" xmlns:a16="http://schemas.microsoft.com/office/drawing/2014/main" val="2734712503"/>
                    </a:ext>
                  </a:extLst>
                </a:gridCol>
                <a:gridCol w="2016224">
                  <a:extLst>
                    <a:ext uri="{9D8B030D-6E8A-4147-A177-3AD203B41FA5}">
                      <a16:colId xmlns="" xmlns:a16="http://schemas.microsoft.com/office/drawing/2014/main" val="2308258995"/>
                    </a:ext>
                  </a:extLst>
                </a:gridCol>
                <a:gridCol w="1872208">
                  <a:extLst>
                    <a:ext uri="{9D8B030D-6E8A-4147-A177-3AD203B41FA5}">
                      <a16:colId xmlns="" xmlns:a16="http://schemas.microsoft.com/office/drawing/2014/main" val="536942391"/>
                    </a:ext>
                  </a:extLst>
                </a:gridCol>
              </a:tblGrid>
              <a:tr h="572565">
                <a:tc>
                  <a:txBody>
                    <a:bodyPr/>
                    <a:lstStyle/>
                    <a:p>
                      <a:endParaRPr lang="fr-FR" sz="1600" dirty="0">
                        <a:latin typeface="Arial" panose="020B0604020202020204" pitchFamily="34" charset="0"/>
                        <a:cs typeface="Arial" panose="020B0604020202020204" pitchFamily="34" charset="0"/>
                      </a:endParaRPr>
                    </a:p>
                  </a:txBody>
                  <a:tcPr/>
                </a:tc>
                <a:tc>
                  <a:txBody>
                    <a:bodyPr/>
                    <a:lstStyle/>
                    <a:p>
                      <a:pPr algn="ctr"/>
                      <a:r>
                        <a:rPr lang="fr-FR" sz="1600" dirty="0">
                          <a:latin typeface="Arial" panose="020B0604020202020204" pitchFamily="34" charset="0"/>
                          <a:cs typeface="Arial" panose="020B0604020202020204" pitchFamily="34" charset="0"/>
                        </a:rPr>
                        <a:t>Parents vivants ensemble</a:t>
                      </a:r>
                    </a:p>
                  </a:txBody>
                  <a:tcPr/>
                </a:tc>
                <a:tc>
                  <a:txBody>
                    <a:bodyPr/>
                    <a:lstStyle/>
                    <a:p>
                      <a:pPr algn="ctr"/>
                      <a:r>
                        <a:rPr lang="fr-FR" sz="1600" dirty="0">
                          <a:latin typeface="Arial" panose="020B0604020202020204" pitchFamily="34" charset="0"/>
                          <a:cs typeface="Arial" panose="020B0604020202020204" pitchFamily="34" charset="0"/>
                        </a:rPr>
                        <a:t>Parents </a:t>
                      </a:r>
                    </a:p>
                    <a:p>
                      <a:pPr algn="ctr"/>
                      <a:r>
                        <a:rPr lang="fr-FR" sz="1600" dirty="0">
                          <a:latin typeface="Arial" panose="020B0604020202020204" pitchFamily="34" charset="0"/>
                          <a:cs typeface="Arial" panose="020B0604020202020204" pitchFamily="34" charset="0"/>
                        </a:rPr>
                        <a:t>séparés</a:t>
                      </a:r>
                    </a:p>
                  </a:txBody>
                  <a:tcPr/>
                </a:tc>
                <a:tc>
                  <a:txBody>
                    <a:bodyPr/>
                    <a:lstStyle/>
                    <a:p>
                      <a:pPr algn="ctr"/>
                      <a:r>
                        <a:rPr lang="fr-FR" sz="1600" dirty="0">
                          <a:latin typeface="Arial" panose="020B0604020202020204" pitchFamily="34" charset="0"/>
                          <a:cs typeface="Arial" panose="020B0604020202020204" pitchFamily="34" charset="0"/>
                        </a:rPr>
                        <a:t>Dans l’ensemble de la population</a:t>
                      </a:r>
                    </a:p>
                  </a:txBody>
                  <a:tcPr/>
                </a:tc>
                <a:extLst>
                  <a:ext uri="{0D108BD9-81ED-4DB2-BD59-A6C34878D82A}">
                    <a16:rowId xmlns="" xmlns:a16="http://schemas.microsoft.com/office/drawing/2014/main" val="682328169"/>
                  </a:ext>
                </a:extLst>
              </a:tr>
              <a:tr h="411385">
                <a:tc>
                  <a:txBody>
                    <a:bodyPr/>
                    <a:lstStyle/>
                    <a:p>
                      <a:r>
                        <a:rPr lang="fr-FR" sz="1600" dirty="0">
                          <a:latin typeface="Arial" panose="020B0604020202020204" pitchFamily="34" charset="0"/>
                          <a:cs typeface="Arial" panose="020B0604020202020204" pitchFamily="34" charset="0"/>
                        </a:rPr>
                        <a:t>Non bacheliers</a:t>
                      </a:r>
                    </a:p>
                  </a:txBody>
                  <a:tcPr/>
                </a:tc>
                <a:tc>
                  <a:txBody>
                    <a:bodyPr/>
                    <a:lstStyle/>
                    <a:p>
                      <a:pPr algn="ctr"/>
                      <a:r>
                        <a:rPr lang="fr-FR" sz="1600" b="1" dirty="0">
                          <a:latin typeface="Arial" panose="020B0604020202020204" pitchFamily="34" charset="0"/>
                          <a:cs typeface="Arial" panose="020B0604020202020204" pitchFamily="34" charset="0"/>
                        </a:rPr>
                        <a:t>39,5</a:t>
                      </a:r>
                    </a:p>
                  </a:txBody>
                  <a:tcPr/>
                </a:tc>
                <a:tc>
                  <a:txBody>
                    <a:bodyPr/>
                    <a:lstStyle/>
                    <a:p>
                      <a:pPr algn="ctr"/>
                      <a:r>
                        <a:rPr lang="fr-FR" sz="1600" b="1" dirty="0">
                          <a:latin typeface="Arial" panose="020B0604020202020204" pitchFamily="34" charset="0"/>
                          <a:cs typeface="Arial" panose="020B0604020202020204" pitchFamily="34" charset="0"/>
                        </a:rPr>
                        <a:t>37</a:t>
                      </a:r>
                    </a:p>
                  </a:txBody>
                  <a:tcPr/>
                </a:tc>
                <a:tc>
                  <a:txBody>
                    <a:bodyPr/>
                    <a:lstStyle/>
                    <a:p>
                      <a:pPr algn="ctr"/>
                      <a:r>
                        <a:rPr lang="fr-FR" sz="1600" dirty="0">
                          <a:latin typeface="Arial" panose="020B0604020202020204" pitchFamily="34" charset="0"/>
                          <a:cs typeface="Arial" panose="020B0604020202020204" pitchFamily="34" charset="0"/>
                        </a:rPr>
                        <a:t>40</a:t>
                      </a:r>
                    </a:p>
                  </a:txBody>
                  <a:tcPr/>
                </a:tc>
                <a:extLst>
                  <a:ext uri="{0D108BD9-81ED-4DB2-BD59-A6C34878D82A}">
                    <a16:rowId xmlns="" xmlns:a16="http://schemas.microsoft.com/office/drawing/2014/main" val="1144189529"/>
                  </a:ext>
                </a:extLst>
              </a:tr>
              <a:tr h="411385">
                <a:tc>
                  <a:txBody>
                    <a:bodyPr/>
                    <a:lstStyle/>
                    <a:p>
                      <a:r>
                        <a:rPr lang="fr-FR" sz="1600" dirty="0">
                          <a:latin typeface="Arial" panose="020B0604020202020204" pitchFamily="34" charset="0"/>
                          <a:cs typeface="Arial" panose="020B0604020202020204" pitchFamily="34" charset="0"/>
                        </a:rPr>
                        <a:t>Bacheliers et plus</a:t>
                      </a:r>
                    </a:p>
                  </a:txBody>
                  <a:tcPr/>
                </a:tc>
                <a:tc>
                  <a:txBody>
                    <a:bodyPr/>
                    <a:lstStyle/>
                    <a:p>
                      <a:pPr algn="ctr"/>
                      <a:r>
                        <a:rPr lang="fr-FR" sz="1600" b="1" dirty="0">
                          <a:solidFill>
                            <a:schemeClr val="accent1"/>
                          </a:solidFill>
                          <a:latin typeface="Arial" panose="020B0604020202020204" pitchFamily="34" charset="0"/>
                          <a:cs typeface="Arial" panose="020B0604020202020204" pitchFamily="34" charset="0"/>
                        </a:rPr>
                        <a:t>9,2</a:t>
                      </a:r>
                    </a:p>
                  </a:txBody>
                  <a:tcPr/>
                </a:tc>
                <a:tc>
                  <a:txBody>
                    <a:bodyPr/>
                    <a:lstStyle/>
                    <a:p>
                      <a:pPr algn="ctr"/>
                      <a:r>
                        <a:rPr lang="fr-FR" sz="1600" b="1" dirty="0">
                          <a:solidFill>
                            <a:schemeClr val="accent1"/>
                          </a:solidFill>
                          <a:latin typeface="Arial" panose="020B0604020202020204" pitchFamily="34" charset="0"/>
                          <a:cs typeface="Arial" panose="020B0604020202020204" pitchFamily="34" charset="0"/>
                        </a:rPr>
                        <a:t>22,2</a:t>
                      </a:r>
                    </a:p>
                  </a:txBody>
                  <a:tcPr/>
                </a:tc>
                <a:tc>
                  <a:txBody>
                    <a:bodyPr/>
                    <a:lstStyle/>
                    <a:p>
                      <a:pPr algn="ctr"/>
                      <a:r>
                        <a:rPr lang="fr-FR" sz="1600" dirty="0">
                          <a:latin typeface="Arial" panose="020B0604020202020204" pitchFamily="34" charset="0"/>
                          <a:cs typeface="Arial" panose="020B0604020202020204" pitchFamily="34" charset="0"/>
                        </a:rPr>
                        <a:t>11,6</a:t>
                      </a:r>
                    </a:p>
                  </a:txBody>
                  <a:tcPr/>
                </a:tc>
                <a:extLst>
                  <a:ext uri="{0D108BD9-81ED-4DB2-BD59-A6C34878D82A}">
                    <a16:rowId xmlns="" xmlns:a16="http://schemas.microsoft.com/office/drawing/2014/main" val="4072028112"/>
                  </a:ext>
                </a:extLst>
              </a:tr>
              <a:tr h="411385">
                <a:tc>
                  <a:txBody>
                    <a:bodyPr/>
                    <a:lstStyle/>
                    <a:p>
                      <a:r>
                        <a:rPr lang="fr-FR" sz="1600" dirty="0">
                          <a:latin typeface="Arial" panose="020B0604020202020204" pitchFamily="34" charset="0"/>
                          <a:cs typeface="Arial" panose="020B0604020202020204" pitchFamily="34" charset="0"/>
                        </a:rPr>
                        <a:t>Ensemble</a:t>
                      </a:r>
                    </a:p>
                  </a:txBody>
                  <a:tcPr/>
                </a:tc>
                <a:tc>
                  <a:txBody>
                    <a:bodyPr/>
                    <a:lstStyle/>
                    <a:p>
                      <a:pPr algn="ctr"/>
                      <a:r>
                        <a:rPr lang="fr-FR" sz="1600" b="1" dirty="0">
                          <a:solidFill>
                            <a:schemeClr val="accent2">
                              <a:lumMod val="75000"/>
                            </a:schemeClr>
                          </a:solidFill>
                          <a:latin typeface="Arial" panose="020B0604020202020204" pitchFamily="34" charset="0"/>
                          <a:cs typeface="Arial" panose="020B0604020202020204" pitchFamily="34" charset="0"/>
                        </a:rPr>
                        <a:t>35,9</a:t>
                      </a:r>
                    </a:p>
                  </a:txBody>
                  <a:tcPr/>
                </a:tc>
                <a:tc>
                  <a:txBody>
                    <a:bodyPr/>
                    <a:lstStyle/>
                    <a:p>
                      <a:pPr algn="ctr"/>
                      <a:r>
                        <a:rPr lang="fr-FR" sz="1600" b="1" dirty="0">
                          <a:solidFill>
                            <a:schemeClr val="accent2">
                              <a:lumMod val="75000"/>
                            </a:schemeClr>
                          </a:solidFill>
                          <a:latin typeface="Arial" panose="020B0604020202020204" pitchFamily="34" charset="0"/>
                          <a:cs typeface="Arial" panose="020B0604020202020204" pitchFamily="34" charset="0"/>
                        </a:rPr>
                        <a:t>28,4</a:t>
                      </a:r>
                    </a:p>
                  </a:txBody>
                  <a:tcPr/>
                </a:tc>
                <a:tc>
                  <a:txBody>
                    <a:bodyPr/>
                    <a:lstStyle/>
                    <a:p>
                      <a:pPr algn="ctr"/>
                      <a:r>
                        <a:rPr lang="fr-FR" sz="1600" dirty="0">
                          <a:latin typeface="Arial" panose="020B0604020202020204" pitchFamily="34" charset="0"/>
                          <a:cs typeface="Arial" panose="020B0604020202020204" pitchFamily="34" charset="0"/>
                        </a:rPr>
                        <a:t>23,9</a:t>
                      </a:r>
                    </a:p>
                  </a:txBody>
                  <a:tcPr/>
                </a:tc>
                <a:extLst>
                  <a:ext uri="{0D108BD9-81ED-4DB2-BD59-A6C34878D82A}">
                    <a16:rowId xmlns="" xmlns:a16="http://schemas.microsoft.com/office/drawing/2014/main" val="3378958537"/>
                  </a:ext>
                </a:extLst>
              </a:tr>
            </a:tbl>
          </a:graphicData>
        </a:graphic>
      </p:graphicFrame>
      <p:sp>
        <p:nvSpPr>
          <p:cNvPr id="4" name="ZoneTexte 3">
            <a:extLst>
              <a:ext uri="{FF2B5EF4-FFF2-40B4-BE49-F238E27FC236}">
                <a16:creationId xmlns="" xmlns:a16="http://schemas.microsoft.com/office/drawing/2014/main" id="{6CE51691-972D-48B9-B701-E560E95CC9B0}"/>
              </a:ext>
            </a:extLst>
          </p:cNvPr>
          <p:cNvSpPr txBox="1"/>
          <p:nvPr/>
        </p:nvSpPr>
        <p:spPr>
          <a:xfrm>
            <a:off x="263352" y="908720"/>
            <a:ext cx="5639685" cy="338554"/>
          </a:xfrm>
          <a:prstGeom prst="rect">
            <a:avLst/>
          </a:prstGeom>
          <a:noFill/>
        </p:spPr>
        <p:txBody>
          <a:bodyPr wrap="none" rtlCol="0">
            <a:spAutoFit/>
          </a:bodyPr>
          <a:lstStyle/>
          <a:p>
            <a:r>
              <a:rPr lang="fr-FR" sz="1600" b="1" dirty="0">
                <a:latin typeface="Arial" panose="020B0604020202020204" pitchFamily="34" charset="0"/>
                <a:cs typeface="Arial" panose="020B0604020202020204" pitchFamily="34" charset="0"/>
              </a:rPr>
              <a:t>Elèves en difficultés selon le niveau du </a:t>
            </a:r>
            <a:r>
              <a:rPr lang="fr-FR" sz="1600" b="1" u="sng" dirty="0">
                <a:latin typeface="Arial" panose="020B0604020202020204" pitchFamily="34" charset="0"/>
                <a:cs typeface="Arial" panose="020B0604020202020204" pitchFamily="34" charset="0"/>
              </a:rPr>
              <a:t>diplôme du père</a:t>
            </a:r>
          </a:p>
        </p:txBody>
      </p:sp>
      <p:sp>
        <p:nvSpPr>
          <p:cNvPr id="5" name="ZoneTexte 4">
            <a:extLst>
              <a:ext uri="{FF2B5EF4-FFF2-40B4-BE49-F238E27FC236}">
                <a16:creationId xmlns="" xmlns:a16="http://schemas.microsoft.com/office/drawing/2014/main" id="{19D82D7E-05DB-4999-985F-1A2162EC3C7E}"/>
              </a:ext>
            </a:extLst>
          </p:cNvPr>
          <p:cNvSpPr txBox="1"/>
          <p:nvPr/>
        </p:nvSpPr>
        <p:spPr>
          <a:xfrm>
            <a:off x="234407" y="3573016"/>
            <a:ext cx="7711625" cy="338554"/>
          </a:xfrm>
          <a:prstGeom prst="rect">
            <a:avLst/>
          </a:prstGeom>
          <a:noFill/>
        </p:spPr>
        <p:txBody>
          <a:bodyPr wrap="square" rtlCol="0">
            <a:spAutoFit/>
          </a:bodyPr>
          <a:lstStyle/>
          <a:p>
            <a:r>
              <a:rPr lang="fr-FR" sz="1600" b="1" dirty="0">
                <a:latin typeface="Arial" panose="020B0604020202020204" pitchFamily="34" charset="0"/>
                <a:cs typeface="Arial" panose="020B0604020202020204" pitchFamily="34" charset="0"/>
              </a:rPr>
              <a:t>Elèves en difficultés selon le niveau du </a:t>
            </a:r>
            <a:r>
              <a:rPr lang="fr-FR" sz="1600" b="1" u="sng" dirty="0">
                <a:latin typeface="Arial" panose="020B0604020202020204" pitchFamily="34" charset="0"/>
                <a:cs typeface="Arial" panose="020B0604020202020204" pitchFamily="34" charset="0"/>
              </a:rPr>
              <a:t>diplôme de la mère</a:t>
            </a:r>
          </a:p>
        </p:txBody>
      </p:sp>
      <p:sp>
        <p:nvSpPr>
          <p:cNvPr id="6" name="Rectangle 5">
            <a:extLst>
              <a:ext uri="{FF2B5EF4-FFF2-40B4-BE49-F238E27FC236}">
                <a16:creationId xmlns="" xmlns:a16="http://schemas.microsoft.com/office/drawing/2014/main" id="{DA1538F2-2E27-4553-9B62-6AFEFEE218E9}"/>
              </a:ext>
            </a:extLst>
          </p:cNvPr>
          <p:cNvSpPr/>
          <p:nvPr>
            <p:custDataLst>
              <p:tags r:id="rId1"/>
            </p:custDataLst>
          </p:nvPr>
        </p:nvSpPr>
        <p:spPr>
          <a:xfrm>
            <a:off x="142908" y="5930464"/>
            <a:ext cx="11976524" cy="338554"/>
          </a:xfrm>
          <a:prstGeom prst="rect">
            <a:avLst/>
          </a:prstGeom>
        </p:spPr>
        <p:txBody>
          <a:bodyPr wrap="square">
            <a:spAutoFit/>
          </a:bodyPr>
          <a:lstStyle/>
          <a:p>
            <a:pPr>
              <a:buClr>
                <a:srgbClr val="7030A0"/>
              </a:buClr>
            </a:pPr>
            <a:r>
              <a:rPr lang="fr-FR" sz="1600" dirty="0">
                <a:latin typeface="Arial" panose="020B0604020202020204" pitchFamily="34" charset="0"/>
                <a:cs typeface="Arial" panose="020B0604020202020204" pitchFamily="34" charset="0"/>
              </a:rPr>
              <a:t>Gaële Henri-</a:t>
            </a:r>
            <a:r>
              <a:rPr lang="fr-FR" sz="1600" dirty="0" err="1">
                <a:latin typeface="Arial" panose="020B0604020202020204" pitchFamily="34" charset="0"/>
                <a:cs typeface="Arial" panose="020B0604020202020204" pitchFamily="34" charset="0"/>
              </a:rPr>
              <a:t>Panabière</a:t>
            </a:r>
            <a:r>
              <a:rPr lang="fr-FR" sz="1600" dirty="0">
                <a:latin typeface="Arial" panose="020B0604020202020204" pitchFamily="34" charset="0"/>
                <a:cs typeface="Arial" panose="020B0604020202020204" pitchFamily="34" charset="0"/>
              </a:rPr>
              <a:t>, « </a:t>
            </a:r>
            <a:r>
              <a:rPr lang="fr-FR" sz="1600" i="1" dirty="0">
                <a:latin typeface="Arial" panose="020B0604020202020204" pitchFamily="34" charset="0"/>
                <a:cs typeface="Arial" panose="020B0604020202020204" pitchFamily="34" charset="0"/>
              </a:rPr>
              <a:t>Transmissions du capital scolaire et séparations des parents</a:t>
            </a:r>
            <a:r>
              <a:rPr lang="fr-FR" sz="1600" dirty="0">
                <a:latin typeface="Arial" panose="020B0604020202020204" pitchFamily="34" charset="0"/>
                <a:cs typeface="Arial" panose="020B0604020202020204" pitchFamily="34" charset="0"/>
              </a:rPr>
              <a:t> », Sociologie, n° 4, vol. 1, 2010</a:t>
            </a:r>
          </a:p>
        </p:txBody>
      </p:sp>
      <p:sp>
        <p:nvSpPr>
          <p:cNvPr id="7" name="ZoneTexte 6">
            <a:extLst>
              <a:ext uri="{FF2B5EF4-FFF2-40B4-BE49-F238E27FC236}">
                <a16:creationId xmlns="" xmlns:a16="http://schemas.microsoft.com/office/drawing/2014/main" id="{5444BEAC-7DCD-42F8-B6BB-3056662285AF}"/>
              </a:ext>
            </a:extLst>
          </p:cNvPr>
          <p:cNvSpPr txBox="1"/>
          <p:nvPr/>
        </p:nvSpPr>
        <p:spPr>
          <a:xfrm>
            <a:off x="8644681" y="2514626"/>
            <a:ext cx="3474751" cy="2062103"/>
          </a:xfrm>
          <a:prstGeom prst="rect">
            <a:avLst/>
          </a:prstGeom>
          <a:noFill/>
          <a:ln>
            <a:solidFill>
              <a:schemeClr val="bg1">
                <a:lumMod val="50000"/>
              </a:schemeClr>
            </a:solidFill>
            <a:prstDash val="sysDot"/>
          </a:ln>
        </p:spPr>
        <p:txBody>
          <a:bodyPr wrap="square" rtlCol="0">
            <a:spAutoFit/>
          </a:bodyPr>
          <a:lstStyle/>
          <a:p>
            <a:pPr algn="just"/>
            <a:r>
              <a:rPr lang="fr-FR" sz="1600" dirty="0">
                <a:latin typeface="Arial" panose="020B0604020202020204" pitchFamily="34" charset="0"/>
                <a:cs typeface="Arial" panose="020B0604020202020204" pitchFamily="34" charset="0"/>
              </a:rPr>
              <a:t>Les enfants issus des catégories sociales favorisées réussissent mieux à l’école car ils bénéficient d’un capital culturel hérité de leurs parents.</a:t>
            </a:r>
          </a:p>
          <a:p>
            <a:pPr algn="just"/>
            <a:r>
              <a:rPr lang="fr-FR" sz="1600" dirty="0">
                <a:latin typeface="Arial" panose="020B0604020202020204" pitchFamily="34" charset="0"/>
                <a:cs typeface="Arial" panose="020B0604020202020204" pitchFamily="34" charset="0"/>
              </a:rPr>
              <a:t>Cependant, la transmission de ce capital culturel n’est pas mécanique; d’autres facteurs entrent en jeu.</a:t>
            </a:r>
          </a:p>
        </p:txBody>
      </p:sp>
      <p:sp>
        <p:nvSpPr>
          <p:cNvPr id="8" name="ZoneTexte 7">
            <a:extLst>
              <a:ext uri="{FF2B5EF4-FFF2-40B4-BE49-F238E27FC236}">
                <a16:creationId xmlns="" xmlns:a16="http://schemas.microsoft.com/office/drawing/2014/main" id="{64DECF81-9503-4286-83D0-D809631BEB3C}"/>
              </a:ext>
            </a:extLst>
          </p:cNvPr>
          <p:cNvSpPr txBox="1"/>
          <p:nvPr/>
        </p:nvSpPr>
        <p:spPr>
          <a:xfrm>
            <a:off x="227411" y="310334"/>
            <a:ext cx="5942652" cy="369332"/>
          </a:xfrm>
          <a:prstGeom prst="rect">
            <a:avLst/>
          </a:prstGeom>
          <a:noFill/>
        </p:spPr>
        <p:txBody>
          <a:bodyPr wrap="none" rtlCol="0">
            <a:spAutoFit/>
          </a:bodyPr>
          <a:lstStyle/>
          <a:p>
            <a:r>
              <a:rPr lang="fr-FR" b="1" dirty="0">
                <a:solidFill>
                  <a:schemeClr val="bg1">
                    <a:lumMod val="50000"/>
                  </a:schemeClr>
                </a:solidFill>
                <a:latin typeface="Arial" panose="020B0604020202020204" pitchFamily="34" charset="0"/>
                <a:cs typeface="Arial" panose="020B0604020202020204" pitchFamily="34" charset="0"/>
              </a:rPr>
              <a:t>Les conditions de la transmission du capital culturel</a:t>
            </a:r>
          </a:p>
        </p:txBody>
      </p:sp>
    </p:spTree>
    <p:extLst>
      <p:ext uri="{BB962C8B-B14F-4D97-AF65-F5344CB8AC3E}">
        <p14:creationId xmlns:p14="http://schemas.microsoft.com/office/powerpoint/2010/main" val="1131060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 xmlns:a16="http://schemas.microsoft.com/office/drawing/2014/main" id="{6E0454C0-366A-4B9E-BC58-3144A8F859F9}"/>
              </a:ext>
            </a:extLst>
          </p:cNvPr>
          <p:cNvPicPr>
            <a:picLocks noChangeAspect="1"/>
          </p:cNvPicPr>
          <p:nvPr>
            <p:custDataLst>
              <p:tags r:id="rId1"/>
            </p:custDataLst>
          </p:nvPr>
        </p:nvPicPr>
        <p:blipFill>
          <a:blip r:embed="rId8"/>
          <a:stretch>
            <a:fillRect/>
          </a:stretch>
        </p:blipFill>
        <p:spPr>
          <a:xfrm>
            <a:off x="6727288" y="2350353"/>
            <a:ext cx="5066852" cy="3328671"/>
          </a:xfrm>
          <a:prstGeom prst="rect">
            <a:avLst/>
          </a:prstGeom>
        </p:spPr>
      </p:pic>
      <p:sp>
        <p:nvSpPr>
          <p:cNvPr id="4" name="Rectangle 3">
            <a:extLst>
              <a:ext uri="{FF2B5EF4-FFF2-40B4-BE49-F238E27FC236}">
                <a16:creationId xmlns="" xmlns:a16="http://schemas.microsoft.com/office/drawing/2014/main" id="{D10F1296-88B8-45E3-991C-8223793FC5C9}"/>
              </a:ext>
            </a:extLst>
          </p:cNvPr>
          <p:cNvSpPr/>
          <p:nvPr>
            <p:custDataLst>
              <p:tags r:id="rId2"/>
            </p:custDataLst>
          </p:nvPr>
        </p:nvSpPr>
        <p:spPr>
          <a:xfrm>
            <a:off x="94423" y="6268118"/>
            <a:ext cx="11736440" cy="338554"/>
          </a:xfrm>
          <a:prstGeom prst="rect">
            <a:avLst/>
          </a:prstGeom>
        </p:spPr>
        <p:txBody>
          <a:bodyPr wrap="square" lIns="36000" rIns="36000">
            <a:spAutoFit/>
          </a:bodyPr>
          <a:lstStyle/>
          <a:p>
            <a:pPr algn="r">
              <a:buClr>
                <a:srgbClr val="7030A0"/>
              </a:buClr>
            </a:pPr>
            <a:r>
              <a:rPr lang="fr-FR" sz="1600" dirty="0">
                <a:latin typeface="Arial" panose="020B0604020202020204" pitchFamily="34" charset="0"/>
                <a:cs typeface="Arial" panose="020B0604020202020204" pitchFamily="34" charset="0"/>
              </a:rPr>
              <a:t>Gaële Henri-Panabière, « Socialisations familiales et réussite scolaire  : …», Idées économiques et sociales, n°191,  mars 2018.</a:t>
            </a:r>
          </a:p>
        </p:txBody>
      </p:sp>
      <p:pic>
        <p:nvPicPr>
          <p:cNvPr id="19" name="Image 18">
            <a:extLst>
              <a:ext uri="{FF2B5EF4-FFF2-40B4-BE49-F238E27FC236}">
                <a16:creationId xmlns="" xmlns:a16="http://schemas.microsoft.com/office/drawing/2014/main" id="{50E7B3B0-2232-40FD-8384-07BE34BBE69B}"/>
              </a:ext>
            </a:extLst>
          </p:cNvPr>
          <p:cNvPicPr>
            <a:picLocks noChangeAspect="1"/>
          </p:cNvPicPr>
          <p:nvPr>
            <p:custDataLst>
              <p:tags r:id="rId3"/>
            </p:custDataLst>
          </p:nvPr>
        </p:nvPicPr>
        <p:blipFill>
          <a:blip r:embed="rId9"/>
          <a:stretch>
            <a:fillRect/>
          </a:stretch>
        </p:blipFill>
        <p:spPr>
          <a:xfrm>
            <a:off x="230762" y="2438679"/>
            <a:ext cx="4932402" cy="3240345"/>
          </a:xfrm>
          <a:prstGeom prst="rect">
            <a:avLst/>
          </a:prstGeom>
        </p:spPr>
      </p:pic>
      <p:sp>
        <p:nvSpPr>
          <p:cNvPr id="22" name="object 34">
            <a:extLst>
              <a:ext uri="{FF2B5EF4-FFF2-40B4-BE49-F238E27FC236}">
                <a16:creationId xmlns="" xmlns:a16="http://schemas.microsoft.com/office/drawing/2014/main" id="{46119046-4494-48B2-8CB7-71816A281DB7}"/>
              </a:ext>
            </a:extLst>
          </p:cNvPr>
          <p:cNvSpPr txBox="1"/>
          <p:nvPr>
            <p:custDataLst>
              <p:tags r:id="rId4"/>
            </p:custDataLst>
          </p:nvPr>
        </p:nvSpPr>
        <p:spPr>
          <a:xfrm>
            <a:off x="230762" y="5897074"/>
            <a:ext cx="10318736" cy="288605"/>
          </a:xfrm>
          <a:prstGeom prst="rect">
            <a:avLst/>
          </a:prstGeom>
        </p:spPr>
        <p:txBody>
          <a:bodyPr vert="horz" wrap="square" lIns="0" tIns="12700" rIns="0" bIns="0" rtlCol="0">
            <a:spAutoFit/>
          </a:bodyPr>
          <a:lstStyle/>
          <a:p>
            <a:pPr marL="12700" marR="5080">
              <a:lnSpc>
                <a:spcPct val="111800"/>
              </a:lnSpc>
              <a:spcBef>
                <a:spcPts val="100"/>
              </a:spcBef>
            </a:pPr>
            <a:r>
              <a:rPr sz="1600" spc="-45" dirty="0">
                <a:solidFill>
                  <a:srgbClr val="231F20"/>
                </a:solidFill>
                <a:latin typeface="Arial" panose="020B0604020202020204" pitchFamily="34" charset="0"/>
                <a:cs typeface="Arial" panose="020B0604020202020204" pitchFamily="34" charset="0"/>
              </a:rPr>
              <a:t>Données </a:t>
            </a:r>
            <a:r>
              <a:rPr sz="1600" spc="20" dirty="0">
                <a:solidFill>
                  <a:srgbClr val="231F20"/>
                </a:solidFill>
                <a:latin typeface="Arial" panose="020B0604020202020204" pitchFamily="34" charset="0"/>
                <a:cs typeface="Arial" panose="020B0604020202020204" pitchFamily="34" charset="0"/>
              </a:rPr>
              <a:t>issues </a:t>
            </a:r>
            <a:r>
              <a:rPr sz="1600" spc="-70" dirty="0">
                <a:solidFill>
                  <a:srgbClr val="231F20"/>
                </a:solidFill>
                <a:latin typeface="Arial" panose="020B0604020202020204" pitchFamily="34" charset="0"/>
                <a:cs typeface="Arial" panose="020B0604020202020204" pitchFamily="34" charset="0"/>
              </a:rPr>
              <a:t>d’une enquête </a:t>
            </a:r>
            <a:r>
              <a:rPr sz="1600" spc="-65" dirty="0">
                <a:solidFill>
                  <a:srgbClr val="231F20"/>
                </a:solidFill>
                <a:latin typeface="Arial" panose="020B0604020202020204" pitchFamily="34" charset="0"/>
                <a:cs typeface="Arial" panose="020B0604020202020204" pitchFamily="34" charset="0"/>
              </a:rPr>
              <a:t>par </a:t>
            </a:r>
            <a:r>
              <a:rPr sz="1600" spc="-40" dirty="0">
                <a:solidFill>
                  <a:srgbClr val="231F20"/>
                </a:solidFill>
                <a:latin typeface="Arial" panose="020B0604020202020204" pitchFamily="34" charset="0"/>
                <a:cs typeface="Arial" panose="020B0604020202020204" pitchFamily="34" charset="0"/>
              </a:rPr>
              <a:t>questionnaire </a:t>
            </a:r>
            <a:r>
              <a:rPr sz="1600" spc="-45" dirty="0">
                <a:solidFill>
                  <a:srgbClr val="231F20"/>
                </a:solidFill>
                <a:latin typeface="Arial" panose="020B0604020202020204" pitchFamily="34" charset="0"/>
                <a:cs typeface="Arial" panose="020B0604020202020204" pitchFamily="34" charset="0"/>
              </a:rPr>
              <a:t>dans </a:t>
            </a:r>
            <a:r>
              <a:rPr sz="1600" spc="-65" dirty="0" err="1">
                <a:solidFill>
                  <a:srgbClr val="231F20"/>
                </a:solidFill>
                <a:latin typeface="Arial" panose="020B0604020202020204" pitchFamily="34" charset="0"/>
                <a:cs typeface="Arial" panose="020B0604020202020204" pitchFamily="34" charset="0"/>
              </a:rPr>
              <a:t>quatre</a:t>
            </a:r>
            <a:r>
              <a:rPr sz="1600" spc="-65" dirty="0">
                <a:solidFill>
                  <a:srgbClr val="231F20"/>
                </a:solidFill>
                <a:latin typeface="Arial" panose="020B0604020202020204" pitchFamily="34" charset="0"/>
                <a:cs typeface="Arial" panose="020B0604020202020204" pitchFamily="34" charset="0"/>
              </a:rPr>
              <a:t> </a:t>
            </a:r>
            <a:r>
              <a:rPr sz="1600" spc="-40" dirty="0" err="1">
                <a:solidFill>
                  <a:srgbClr val="231F20"/>
                </a:solidFill>
                <a:latin typeface="Arial" panose="020B0604020202020204" pitchFamily="34" charset="0"/>
                <a:cs typeface="Arial" panose="020B0604020202020204" pitchFamily="34" charset="0"/>
              </a:rPr>
              <a:t>collèges</a:t>
            </a:r>
            <a:r>
              <a:rPr sz="1600" spc="-40" dirty="0">
                <a:solidFill>
                  <a:srgbClr val="231F20"/>
                </a:solidFill>
                <a:latin typeface="Arial" panose="020B0604020202020204" pitchFamily="34" charset="0"/>
                <a:cs typeface="Arial" panose="020B0604020202020204" pitchFamily="34" charset="0"/>
              </a:rPr>
              <a:t> </a:t>
            </a:r>
            <a:r>
              <a:rPr sz="1600" spc="-90" dirty="0">
                <a:solidFill>
                  <a:srgbClr val="231F20"/>
                </a:solidFill>
                <a:latin typeface="Arial" panose="020B0604020202020204" pitchFamily="34" charset="0"/>
                <a:cs typeface="Arial" panose="020B0604020202020204" pitchFamily="34" charset="0"/>
              </a:rPr>
              <a:t>de </a:t>
            </a:r>
            <a:r>
              <a:rPr sz="1600" spc="-55" dirty="0">
                <a:solidFill>
                  <a:srgbClr val="231F20"/>
                </a:solidFill>
                <a:latin typeface="Arial" panose="020B0604020202020204" pitchFamily="34" charset="0"/>
                <a:cs typeface="Arial" panose="020B0604020202020204" pitchFamily="34" charset="0"/>
              </a:rPr>
              <a:t>l’agglomération </a:t>
            </a:r>
            <a:r>
              <a:rPr sz="1600" spc="-30" dirty="0">
                <a:solidFill>
                  <a:srgbClr val="231F20"/>
                </a:solidFill>
                <a:latin typeface="Arial" panose="020B0604020202020204" pitchFamily="34" charset="0"/>
                <a:cs typeface="Arial" panose="020B0604020202020204" pitchFamily="34" charset="0"/>
              </a:rPr>
              <a:t>lyonnaise, </a:t>
            </a:r>
            <a:r>
              <a:rPr sz="1600" spc="-25" dirty="0">
                <a:solidFill>
                  <a:srgbClr val="231F20"/>
                </a:solidFill>
                <a:latin typeface="Arial" panose="020B0604020202020204" pitchFamily="34" charset="0"/>
                <a:cs typeface="Arial" panose="020B0604020202020204" pitchFamily="34" charset="0"/>
              </a:rPr>
              <a:t>mars</a:t>
            </a:r>
            <a:r>
              <a:rPr sz="1600" spc="-65" dirty="0">
                <a:solidFill>
                  <a:srgbClr val="231F20"/>
                </a:solidFill>
                <a:latin typeface="Arial" panose="020B0604020202020204" pitchFamily="34" charset="0"/>
                <a:cs typeface="Arial" panose="020B0604020202020204" pitchFamily="34" charset="0"/>
              </a:rPr>
              <a:t> </a:t>
            </a:r>
            <a:r>
              <a:rPr sz="1600" spc="-10" dirty="0">
                <a:solidFill>
                  <a:srgbClr val="231F20"/>
                </a:solidFill>
                <a:latin typeface="Arial" panose="020B0604020202020204" pitchFamily="34" charset="0"/>
                <a:cs typeface="Arial" panose="020B0604020202020204" pitchFamily="34" charset="0"/>
              </a:rPr>
              <a:t>1999.</a:t>
            </a:r>
            <a:endParaRPr sz="1600" dirty="0">
              <a:latin typeface="Arial" panose="020B0604020202020204" pitchFamily="34" charset="0"/>
              <a:cs typeface="Arial" panose="020B0604020202020204" pitchFamily="34" charset="0"/>
            </a:endParaRPr>
          </a:p>
        </p:txBody>
      </p:sp>
      <p:sp>
        <p:nvSpPr>
          <p:cNvPr id="5" name="Rectangle 4"/>
          <p:cNvSpPr/>
          <p:nvPr/>
        </p:nvSpPr>
        <p:spPr>
          <a:xfrm>
            <a:off x="74138" y="1561707"/>
            <a:ext cx="11970133" cy="877163"/>
          </a:xfrm>
          <a:prstGeom prst="rect">
            <a:avLst/>
          </a:prstGeom>
        </p:spPr>
        <p:txBody>
          <a:bodyPr wrap="square" lIns="36000" rIns="36000">
            <a:spAutoFit/>
          </a:bodyPr>
          <a:lstStyle/>
          <a:p>
            <a:pPr algn="ctr"/>
            <a:r>
              <a:rPr lang="fr-FR" sz="1700" b="1" spc="-15" dirty="0">
                <a:latin typeface="Arial"/>
                <a:cs typeface="Arial"/>
              </a:rPr>
              <a:t>Document 2. </a:t>
            </a:r>
            <a:r>
              <a:rPr lang="fr-FR" sz="1700" spc="-15" dirty="0">
                <a:latin typeface="Arial"/>
                <a:cs typeface="Arial"/>
              </a:rPr>
              <a:t>Répartition des collégiens dans les classes de difficultés scolaires selon que les parents vivent ensemble ou non... dans la population d’ensemble (N=629 ; fig. gauche) et  dans la sous-population des parents diplômés du supérieur (N=251 ; fig. droite)</a:t>
            </a:r>
          </a:p>
        </p:txBody>
      </p:sp>
      <p:sp>
        <p:nvSpPr>
          <p:cNvPr id="9" name="Rectangle 8">
            <a:extLst>
              <a:ext uri="{FF2B5EF4-FFF2-40B4-BE49-F238E27FC236}">
                <a16:creationId xmlns="" xmlns:a16="http://schemas.microsoft.com/office/drawing/2014/main" id="{9B97DC83-4F03-4C6E-AE4B-5A54A1072524}"/>
              </a:ext>
            </a:extLst>
          </p:cNvPr>
          <p:cNvSpPr/>
          <p:nvPr>
            <p:custDataLst>
              <p:tags r:id="rId5"/>
            </p:custDataLst>
          </p:nvPr>
        </p:nvSpPr>
        <p:spPr>
          <a:xfrm>
            <a:off x="74138" y="1072669"/>
            <a:ext cx="11919281" cy="400110"/>
          </a:xfrm>
          <a:prstGeom prst="rect">
            <a:avLst/>
          </a:prstGeom>
          <a:noFill/>
        </p:spPr>
        <p:txBody>
          <a:bodyPr wrap="square">
            <a:spAutoFit/>
          </a:bodyPr>
          <a:lstStyle/>
          <a:p>
            <a:pPr>
              <a:spcBef>
                <a:spcPts val="600"/>
              </a:spcBef>
            </a:pPr>
            <a:r>
              <a:rPr lang="fr-FR" sz="2000" b="1" dirty="0">
                <a:solidFill>
                  <a:srgbClr val="7030A0"/>
                </a:solidFill>
                <a:latin typeface="Arial" panose="020B0604020202020204" pitchFamily="34" charset="0"/>
                <a:cs typeface="Arial" panose="020B0604020202020204" pitchFamily="34" charset="0"/>
              </a:rPr>
              <a:t>Illustrations : </a:t>
            </a:r>
            <a:r>
              <a:rPr lang="fr-FR" sz="2000" dirty="0">
                <a:solidFill>
                  <a:srgbClr val="7030A0"/>
                </a:solidFill>
                <a:latin typeface="Arial" panose="020B0604020202020204" pitchFamily="34" charset="0"/>
                <a:cs typeface="Arial" panose="020B0604020202020204" pitchFamily="34" charset="0"/>
              </a:rPr>
              <a:t>Resserrer la focale sociologique sur l’individu par une analyse plus microscopique </a:t>
            </a:r>
          </a:p>
        </p:txBody>
      </p:sp>
      <p:sp>
        <p:nvSpPr>
          <p:cNvPr id="10" name="Rectangle 9">
            <a:extLst>
              <a:ext uri="{FF2B5EF4-FFF2-40B4-BE49-F238E27FC236}">
                <a16:creationId xmlns="" xmlns:a16="http://schemas.microsoft.com/office/drawing/2014/main" id="{9B97DC83-4F03-4C6E-AE4B-5A54A1072524}"/>
              </a:ext>
            </a:extLst>
          </p:cNvPr>
          <p:cNvSpPr/>
          <p:nvPr>
            <p:custDataLst>
              <p:tags r:id="rId6"/>
            </p:custDataLst>
          </p:nvPr>
        </p:nvSpPr>
        <p:spPr>
          <a:xfrm>
            <a:off x="200450" y="203715"/>
            <a:ext cx="11610128" cy="707886"/>
          </a:xfrm>
          <a:prstGeom prst="rect">
            <a:avLst/>
          </a:prstGeom>
          <a:solidFill>
            <a:srgbClr val="EDE2F6"/>
          </a:solidFill>
          <a:ln>
            <a:solidFill>
              <a:schemeClr val="bg1">
                <a:lumMod val="65000"/>
              </a:schemeClr>
            </a:solidFill>
            <a:prstDash val="sysDot"/>
          </a:ln>
        </p:spPr>
        <p:txBody>
          <a:bodyPr wrap="square">
            <a:spAutoFit/>
          </a:bodyPr>
          <a:lstStyle/>
          <a:p>
            <a:pPr>
              <a:spcBef>
                <a:spcPts val="600"/>
              </a:spcBef>
            </a:pPr>
            <a:r>
              <a:rPr lang="fr-FR" sz="2000" b="1" dirty="0">
                <a:latin typeface="Arial" panose="020B0604020202020204" pitchFamily="34" charset="0"/>
                <a:cs typeface="Arial" panose="020B0604020202020204" pitchFamily="34" charset="0"/>
              </a:rPr>
              <a:t>2ème item : </a:t>
            </a:r>
            <a:r>
              <a:rPr lang="fr-FR" sz="2000" i="1" dirty="0">
                <a:latin typeface="Arial" panose="020B0604020202020204" pitchFamily="34" charset="0"/>
                <a:cs typeface="Arial" panose="020B0604020202020204" pitchFamily="34" charset="0"/>
              </a:rPr>
              <a:t>Comprendre comment </a:t>
            </a:r>
            <a:r>
              <a:rPr lang="fr-FR" sz="2000" b="1" i="1" dirty="0">
                <a:latin typeface="Arial" panose="020B0604020202020204" pitchFamily="34" charset="0"/>
                <a:cs typeface="Arial" panose="020B0604020202020204" pitchFamily="34" charset="0"/>
              </a:rPr>
              <a:t>la diversité des configurations familiales</a:t>
            </a:r>
            <a:r>
              <a:rPr lang="fr-FR" sz="2000" i="1" dirty="0">
                <a:latin typeface="Arial" panose="020B0604020202020204" pitchFamily="34" charset="0"/>
                <a:cs typeface="Arial" panose="020B0604020202020204" pitchFamily="34" charset="0"/>
              </a:rPr>
              <a:t> modifie les conditions de la socialisation des enfants et des adolescents</a:t>
            </a:r>
          </a:p>
        </p:txBody>
      </p:sp>
    </p:spTree>
    <p:extLst>
      <p:ext uri="{BB962C8B-B14F-4D97-AF65-F5344CB8AC3E}">
        <p14:creationId xmlns:p14="http://schemas.microsoft.com/office/powerpoint/2010/main" val="2722651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2FF80552-1140-4817-BFCB-028369818D28}"/>
              </a:ext>
            </a:extLst>
          </p:cNvPr>
          <p:cNvSpPr txBox="1"/>
          <p:nvPr>
            <p:custDataLst>
              <p:tags r:id="rId1"/>
            </p:custDataLst>
          </p:nvPr>
        </p:nvSpPr>
        <p:spPr>
          <a:xfrm>
            <a:off x="133506" y="4477814"/>
            <a:ext cx="5170406" cy="1400383"/>
          </a:xfrm>
          <a:prstGeom prst="rect">
            <a:avLst/>
          </a:prstGeom>
          <a:solidFill>
            <a:srgbClr val="E8D9F3"/>
          </a:solidFill>
          <a:ln>
            <a:solidFill>
              <a:schemeClr val="tx1">
                <a:lumMod val="50000"/>
                <a:lumOff val="50000"/>
              </a:schemeClr>
            </a:solidFill>
            <a:prstDash val="sysDot"/>
          </a:ln>
          <a:effectLst>
            <a:outerShdw blurRad="50800" dist="38100" dir="18900000" algn="bl" rotWithShape="0">
              <a:prstClr val="black">
                <a:alpha val="40000"/>
              </a:prstClr>
            </a:outerShdw>
          </a:effectLst>
        </p:spPr>
        <p:txBody>
          <a:bodyPr wrap="square" rtlCol="0">
            <a:spAutoFit/>
          </a:bodyPr>
          <a:lstStyle/>
          <a:p>
            <a:pPr algn="just"/>
            <a:r>
              <a:rPr lang="fr-FR" sz="1700" b="1" dirty="0">
                <a:latin typeface="Arial" panose="020B0604020202020204" pitchFamily="34" charset="0"/>
                <a:cs typeface="Arial" panose="020B0604020202020204" pitchFamily="34" charset="0"/>
              </a:rPr>
              <a:t>Approche macro :</a:t>
            </a:r>
          </a:p>
          <a:p>
            <a:pPr algn="just"/>
            <a:r>
              <a:rPr lang="fr-FR" sz="1700" dirty="0">
                <a:latin typeface="Arial" panose="020B0604020202020204" pitchFamily="34" charset="0"/>
                <a:cs typeface="Arial" panose="020B0604020202020204" pitchFamily="34" charset="0"/>
              </a:rPr>
              <a:t>La proportion d’élèves en réussite est, en moyenne, plus élevée lorsque les parents vivent ensemble que lorsqu’ils sont séparés.</a:t>
            </a:r>
          </a:p>
          <a:p>
            <a:pPr algn="just"/>
            <a:r>
              <a:rPr lang="fr-FR" sz="1700" dirty="0">
                <a:latin typeface="Arial" panose="020B0604020202020204" pitchFamily="34" charset="0"/>
                <a:cs typeface="Arial" panose="020B0604020202020204" pitchFamily="34" charset="0"/>
              </a:rPr>
              <a:t>Ce que nous avons l’habitude de faire … parfois.</a:t>
            </a:r>
          </a:p>
        </p:txBody>
      </p:sp>
      <p:sp>
        <p:nvSpPr>
          <p:cNvPr id="5" name="ZoneTexte 4">
            <a:extLst>
              <a:ext uri="{FF2B5EF4-FFF2-40B4-BE49-F238E27FC236}">
                <a16:creationId xmlns="" xmlns:a16="http://schemas.microsoft.com/office/drawing/2014/main" id="{E872245F-B81B-4700-811F-48B6C1B72748}"/>
              </a:ext>
            </a:extLst>
          </p:cNvPr>
          <p:cNvSpPr txBox="1"/>
          <p:nvPr>
            <p:custDataLst>
              <p:tags r:id="rId2"/>
            </p:custDataLst>
          </p:nvPr>
        </p:nvSpPr>
        <p:spPr>
          <a:xfrm>
            <a:off x="6626177" y="4465900"/>
            <a:ext cx="4666350" cy="1215717"/>
          </a:xfrm>
          <a:prstGeom prst="rect">
            <a:avLst/>
          </a:prstGeom>
          <a:solidFill>
            <a:srgbClr val="E8D9F3"/>
          </a:solidFill>
          <a:ln>
            <a:solidFill>
              <a:schemeClr val="tx1">
                <a:lumMod val="50000"/>
                <a:lumOff val="50000"/>
              </a:schemeClr>
            </a:solidFill>
            <a:prstDash val="sysDot"/>
          </a:ln>
          <a:effectLst>
            <a:outerShdw blurRad="50800" dist="38100" dir="18900000" algn="bl" rotWithShape="0">
              <a:prstClr val="black">
                <a:alpha val="40000"/>
              </a:prstClr>
            </a:outerShdw>
          </a:effectLst>
        </p:spPr>
        <p:txBody>
          <a:bodyPr wrap="square" rtlCol="0">
            <a:spAutoFit/>
          </a:bodyPr>
          <a:lstStyle/>
          <a:p>
            <a:r>
              <a:rPr lang="fr-FR" sz="1700" b="1" dirty="0">
                <a:latin typeface="Arial" panose="020B0604020202020204" pitchFamily="34" charset="0"/>
                <a:cs typeface="Arial" panose="020B0604020202020204" pitchFamily="34" charset="0"/>
              </a:rPr>
              <a:t>Approche plus micro :</a:t>
            </a:r>
            <a:r>
              <a:rPr lang="fr-FR" sz="1700" dirty="0">
                <a:latin typeface="Arial" panose="020B0604020202020204" pitchFamily="34" charset="0"/>
                <a:cs typeface="Arial" panose="020B0604020202020204" pitchFamily="34" charset="0"/>
              </a:rPr>
              <a:t/>
            </a:r>
            <a:br>
              <a:rPr lang="fr-FR" sz="1700" dirty="0">
                <a:latin typeface="Arial" panose="020B0604020202020204" pitchFamily="34" charset="0"/>
                <a:cs typeface="Arial" panose="020B0604020202020204" pitchFamily="34" charset="0"/>
              </a:rPr>
            </a:br>
            <a:r>
              <a:rPr lang="fr-FR" sz="1700" dirty="0">
                <a:latin typeface="Arial" panose="020B0604020202020204" pitchFamily="34" charset="0"/>
                <a:cs typeface="Arial" panose="020B0604020202020204" pitchFamily="34" charset="0"/>
              </a:rPr>
              <a:t>Dans les milieux aisés, l’écart entre les élèves en réussite est plus important.</a:t>
            </a:r>
          </a:p>
          <a:p>
            <a:pPr>
              <a:spcBef>
                <a:spcPts val="600"/>
              </a:spcBef>
            </a:pPr>
            <a:r>
              <a:rPr lang="fr-FR" sz="1700" dirty="0">
                <a:latin typeface="Arial" panose="020B0604020202020204" pitchFamily="34" charset="0"/>
                <a:cs typeface="Arial" panose="020B0604020202020204" pitchFamily="34" charset="0"/>
              </a:rPr>
              <a:t>Ce que nous ne faisons pas forcément.</a:t>
            </a:r>
          </a:p>
        </p:txBody>
      </p:sp>
      <p:pic>
        <p:nvPicPr>
          <p:cNvPr id="7" name="Image 6">
            <a:extLst>
              <a:ext uri="{FF2B5EF4-FFF2-40B4-BE49-F238E27FC236}">
                <a16:creationId xmlns="" xmlns:a16="http://schemas.microsoft.com/office/drawing/2014/main" id="{6E0454C0-366A-4B9E-BC58-3144A8F859F9}"/>
              </a:ext>
            </a:extLst>
          </p:cNvPr>
          <p:cNvPicPr>
            <a:picLocks noChangeAspect="1"/>
          </p:cNvPicPr>
          <p:nvPr>
            <p:custDataLst>
              <p:tags r:id="rId3"/>
            </p:custDataLst>
          </p:nvPr>
        </p:nvPicPr>
        <p:blipFill>
          <a:blip r:embed="rId6"/>
          <a:stretch>
            <a:fillRect/>
          </a:stretch>
        </p:blipFill>
        <p:spPr>
          <a:xfrm>
            <a:off x="6356030" y="1071113"/>
            <a:ext cx="4792481" cy="3148423"/>
          </a:xfrm>
          <a:prstGeom prst="rect">
            <a:avLst/>
          </a:prstGeom>
        </p:spPr>
      </p:pic>
      <p:pic>
        <p:nvPicPr>
          <p:cNvPr id="8" name="Image 7">
            <a:extLst>
              <a:ext uri="{FF2B5EF4-FFF2-40B4-BE49-F238E27FC236}">
                <a16:creationId xmlns="" xmlns:a16="http://schemas.microsoft.com/office/drawing/2014/main" id="{50E7B3B0-2232-40FD-8384-07BE34BBE69B}"/>
              </a:ext>
            </a:extLst>
          </p:cNvPr>
          <p:cNvPicPr>
            <a:picLocks noChangeAspect="1"/>
          </p:cNvPicPr>
          <p:nvPr>
            <p:custDataLst>
              <p:tags r:id="rId4"/>
            </p:custDataLst>
          </p:nvPr>
        </p:nvPicPr>
        <p:blipFill>
          <a:blip r:embed="rId7"/>
          <a:stretch>
            <a:fillRect/>
          </a:stretch>
        </p:blipFill>
        <p:spPr>
          <a:xfrm>
            <a:off x="187727" y="1116035"/>
            <a:ext cx="4620834" cy="3035660"/>
          </a:xfrm>
          <a:prstGeom prst="rect">
            <a:avLst/>
          </a:prstGeom>
        </p:spPr>
      </p:pic>
      <p:sp>
        <p:nvSpPr>
          <p:cNvPr id="10" name="Rectangle 9"/>
          <p:cNvSpPr/>
          <p:nvPr/>
        </p:nvSpPr>
        <p:spPr>
          <a:xfrm>
            <a:off x="282621" y="131150"/>
            <a:ext cx="11476622" cy="615553"/>
          </a:xfrm>
          <a:prstGeom prst="rect">
            <a:avLst/>
          </a:prstGeom>
        </p:spPr>
        <p:txBody>
          <a:bodyPr wrap="square" lIns="36000" rIns="36000">
            <a:spAutoFit/>
          </a:bodyPr>
          <a:lstStyle/>
          <a:p>
            <a:r>
              <a:rPr lang="fr-FR" sz="1700" b="1" spc="-15" dirty="0">
                <a:latin typeface="Arial"/>
                <a:cs typeface="Arial"/>
              </a:rPr>
              <a:t>Document 2. </a:t>
            </a:r>
            <a:r>
              <a:rPr lang="fr-FR" sz="1700" spc="-15" dirty="0">
                <a:latin typeface="Arial"/>
                <a:cs typeface="Arial"/>
              </a:rPr>
              <a:t>Répartition des collégiens dans les classes de difficultés scolaires selon que les parents vivent ensemble ou non... </a:t>
            </a:r>
          </a:p>
        </p:txBody>
      </p:sp>
      <p:sp>
        <p:nvSpPr>
          <p:cNvPr id="2" name="Rectangle 1"/>
          <p:cNvSpPr/>
          <p:nvPr/>
        </p:nvSpPr>
        <p:spPr>
          <a:xfrm>
            <a:off x="478084" y="1435268"/>
            <a:ext cx="1440160" cy="546686"/>
          </a:xfrm>
          <a:prstGeom prst="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02292" y="2601705"/>
            <a:ext cx="792000" cy="532377"/>
          </a:xfrm>
          <a:prstGeom prst="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6626177" y="1418195"/>
            <a:ext cx="2160240" cy="546686"/>
          </a:xfrm>
          <a:prstGeom prst="rect">
            <a:avLst/>
          </a:prstGeom>
          <a:no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502292" y="782914"/>
            <a:ext cx="2805896" cy="369332"/>
          </a:xfrm>
          <a:prstGeom prst="rect">
            <a:avLst/>
          </a:prstGeom>
        </p:spPr>
        <p:txBody>
          <a:bodyPr wrap="none">
            <a:spAutoFit/>
          </a:bodyPr>
          <a:lstStyle/>
          <a:p>
            <a:r>
              <a:rPr lang="fr-FR" spc="-15" dirty="0">
                <a:latin typeface="Arial"/>
                <a:cs typeface="Arial"/>
              </a:rPr>
              <a:t>… population d’ensemble </a:t>
            </a:r>
            <a:endParaRPr lang="fr-FR" dirty="0"/>
          </a:p>
        </p:txBody>
      </p:sp>
      <p:sp>
        <p:nvSpPr>
          <p:cNvPr id="12" name="Rectangle 11"/>
          <p:cNvSpPr/>
          <p:nvPr/>
        </p:nvSpPr>
        <p:spPr>
          <a:xfrm>
            <a:off x="6626177" y="746703"/>
            <a:ext cx="3585597" cy="369332"/>
          </a:xfrm>
          <a:prstGeom prst="rect">
            <a:avLst/>
          </a:prstGeom>
        </p:spPr>
        <p:txBody>
          <a:bodyPr wrap="none">
            <a:spAutoFit/>
          </a:bodyPr>
          <a:lstStyle/>
          <a:p>
            <a:r>
              <a:rPr lang="fr-FR" spc="-15" dirty="0">
                <a:latin typeface="Arial"/>
                <a:cs typeface="Arial"/>
              </a:rPr>
              <a:t>… parents diplômés du supérieur</a:t>
            </a:r>
            <a:r>
              <a:rPr lang="fr-FR" b="1" spc="-15" dirty="0">
                <a:latin typeface="Arial"/>
                <a:cs typeface="Arial"/>
              </a:rPr>
              <a:t> </a:t>
            </a:r>
            <a:endParaRPr lang="fr-FR" dirty="0"/>
          </a:p>
        </p:txBody>
      </p:sp>
      <p:sp>
        <p:nvSpPr>
          <p:cNvPr id="14" name="Rectangle 13">
            <a:extLst>
              <a:ext uri="{FF2B5EF4-FFF2-40B4-BE49-F238E27FC236}">
                <a16:creationId xmlns="" xmlns:a16="http://schemas.microsoft.com/office/drawing/2014/main" id="{667309A6-EF85-4D1D-9F4F-05227C1877AB}"/>
              </a:ext>
            </a:extLst>
          </p:cNvPr>
          <p:cNvSpPr/>
          <p:nvPr/>
        </p:nvSpPr>
        <p:spPr>
          <a:xfrm>
            <a:off x="6626177" y="2633865"/>
            <a:ext cx="981991" cy="546686"/>
          </a:xfrm>
          <a:prstGeom prst="rect">
            <a:avLst/>
          </a:prstGeom>
          <a:no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6733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9" grpId="0" animBg="1"/>
      <p:bldP spid="11"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FFB8DAB5-12AA-4B22-8136-1641A7C0F2FB}"/>
              </a:ext>
            </a:extLst>
          </p:cNvPr>
          <p:cNvSpPr txBox="1"/>
          <p:nvPr>
            <p:custDataLst>
              <p:tags r:id="rId1"/>
            </p:custDataLst>
          </p:nvPr>
        </p:nvSpPr>
        <p:spPr>
          <a:xfrm>
            <a:off x="1865953" y="1027354"/>
            <a:ext cx="10882394" cy="615553"/>
          </a:xfrm>
          <a:prstGeom prst="rect">
            <a:avLst/>
          </a:prstGeom>
          <a:noFill/>
        </p:spPr>
        <p:txBody>
          <a:bodyPr wrap="square" rtlCol="0">
            <a:spAutoFit/>
          </a:bodyPr>
          <a:lstStyle/>
          <a:p>
            <a:pPr algn="ctr"/>
            <a:r>
              <a:rPr lang="fr-FR" sz="1700" b="1" spc="-15" dirty="0">
                <a:latin typeface="Arial"/>
                <a:cs typeface="Arial"/>
              </a:rPr>
              <a:t>Document 3. </a:t>
            </a:r>
            <a:r>
              <a:rPr lang="fr-FR" sz="1700" spc="-15" dirty="0">
                <a:latin typeface="Arial"/>
                <a:cs typeface="Arial"/>
              </a:rPr>
              <a:t>Réussite scolaire des jeunes par origine sociale et niveau d'études de la mère, </a:t>
            </a:r>
          </a:p>
          <a:p>
            <a:pPr algn="ctr"/>
            <a:r>
              <a:rPr lang="fr-FR" sz="1700" spc="-15" dirty="0">
                <a:latin typeface="Arial"/>
                <a:cs typeface="Arial"/>
              </a:rPr>
              <a:t>selon que les parents étaient unis ou séparés quand le jeune avait 18 ans</a:t>
            </a:r>
          </a:p>
        </p:txBody>
      </p:sp>
      <p:sp>
        <p:nvSpPr>
          <p:cNvPr id="4" name="Rectangle 3">
            <a:extLst>
              <a:ext uri="{FF2B5EF4-FFF2-40B4-BE49-F238E27FC236}">
                <a16:creationId xmlns="" xmlns:a16="http://schemas.microsoft.com/office/drawing/2014/main" id="{D10F1296-88B8-45E3-991C-8223793FC5C9}"/>
              </a:ext>
            </a:extLst>
          </p:cNvPr>
          <p:cNvSpPr/>
          <p:nvPr>
            <p:custDataLst>
              <p:tags r:id="rId2"/>
            </p:custDataLst>
          </p:nvPr>
        </p:nvSpPr>
        <p:spPr>
          <a:xfrm>
            <a:off x="3007827" y="6511496"/>
            <a:ext cx="9184173" cy="276999"/>
          </a:xfrm>
          <a:prstGeom prst="rect">
            <a:avLst/>
          </a:prstGeom>
          <a:noFill/>
        </p:spPr>
        <p:txBody>
          <a:bodyPr wrap="square">
            <a:spAutoFit/>
          </a:bodyPr>
          <a:lstStyle/>
          <a:p>
            <a:pPr algn="r">
              <a:buClr>
                <a:srgbClr val="7030A0"/>
              </a:buClr>
            </a:pPr>
            <a:r>
              <a:rPr lang="fr-FR" sz="1200" dirty="0">
                <a:latin typeface="Arial" panose="020B0604020202020204" pitchFamily="34" charset="0"/>
                <a:cs typeface="Arial" panose="020B0604020202020204" pitchFamily="34" charset="0"/>
              </a:rPr>
              <a:t>P. Archambault, « Séparation et divorce : quelles conséquences sur la réussite  scolaire des enfants ? » Population et société, 2002.</a:t>
            </a:r>
          </a:p>
        </p:txBody>
      </p:sp>
      <p:sp>
        <p:nvSpPr>
          <p:cNvPr id="2" name="Flèche : pentagone 1">
            <a:extLst>
              <a:ext uri="{FF2B5EF4-FFF2-40B4-BE49-F238E27FC236}">
                <a16:creationId xmlns="" xmlns:a16="http://schemas.microsoft.com/office/drawing/2014/main" id="{F1C4F5B0-ACB9-4272-A8AA-F009A973F0BE}"/>
              </a:ext>
            </a:extLst>
          </p:cNvPr>
          <p:cNvSpPr/>
          <p:nvPr>
            <p:custDataLst>
              <p:tags r:id="rId3"/>
            </p:custDataLst>
          </p:nvPr>
        </p:nvSpPr>
        <p:spPr>
          <a:xfrm>
            <a:off x="150473" y="1521533"/>
            <a:ext cx="1040472" cy="270003"/>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fr-FR" dirty="0"/>
              <a:t>Ouvriers</a:t>
            </a:r>
          </a:p>
        </p:txBody>
      </p:sp>
      <p:pic>
        <p:nvPicPr>
          <p:cNvPr id="10" name="Image 9">
            <a:extLst>
              <a:ext uri="{FF2B5EF4-FFF2-40B4-BE49-F238E27FC236}">
                <a16:creationId xmlns="" xmlns:a16="http://schemas.microsoft.com/office/drawing/2014/main" id="{C3C4BC52-7082-48DC-A657-7910D0CB07CE}"/>
              </a:ext>
            </a:extLst>
          </p:cNvPr>
          <p:cNvPicPr>
            <a:picLocks noChangeAspect="1"/>
          </p:cNvPicPr>
          <p:nvPr>
            <p:custDataLst>
              <p:tags r:id="rId4"/>
            </p:custDataLst>
          </p:nvPr>
        </p:nvPicPr>
        <p:blipFill>
          <a:blip r:embed="rId14"/>
          <a:stretch>
            <a:fillRect/>
          </a:stretch>
        </p:blipFill>
        <p:spPr>
          <a:xfrm>
            <a:off x="3042272" y="1646329"/>
            <a:ext cx="9083795" cy="4842705"/>
          </a:xfrm>
          <a:prstGeom prst="rect">
            <a:avLst/>
          </a:prstGeom>
        </p:spPr>
      </p:pic>
      <p:sp>
        <p:nvSpPr>
          <p:cNvPr id="24" name="ZoneTexte 23">
            <a:extLst>
              <a:ext uri="{FF2B5EF4-FFF2-40B4-BE49-F238E27FC236}">
                <a16:creationId xmlns="" xmlns:a16="http://schemas.microsoft.com/office/drawing/2014/main" id="{9C1818E1-411A-4F56-AB20-CA5684DC718B}"/>
              </a:ext>
            </a:extLst>
          </p:cNvPr>
          <p:cNvSpPr txBox="1"/>
          <p:nvPr>
            <p:custDataLst>
              <p:tags r:id="rId5"/>
            </p:custDataLst>
          </p:nvPr>
        </p:nvSpPr>
        <p:spPr>
          <a:xfrm>
            <a:off x="98918" y="1973037"/>
            <a:ext cx="2765485" cy="4278094"/>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p>
            <a:pPr algn="just"/>
            <a:r>
              <a:rPr lang="fr-FR" sz="1600" dirty="0">
                <a:latin typeface="Arial" panose="020B0604020202020204" pitchFamily="34" charset="0"/>
                <a:cs typeface="Arial" panose="020B0604020202020204" pitchFamily="34" charset="0"/>
              </a:rPr>
              <a:t>Pour les enfants d’ouvriers, lorsque la mère n'est pas diplômée et qu’elle est séparée du père, un enfant sur deux (50 %) quitte le système scolaire sans aucun diplôme contre seulement un sur trois (37 %) lorsque les parents sont ensemble. Les chances d'accéder au second cycle universitaire sont très faibles pour les enfants d'ouvriers (3 %) et sont quasiment réduites à néant en cas de dissociation familiale.</a:t>
            </a:r>
          </a:p>
          <a:p>
            <a:endParaRPr lang="fr-FR" sz="16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 xmlns:a16="http://schemas.microsoft.com/office/drawing/2014/main" id="{9F650D0B-5DF9-4A91-AFDF-D1D9D24D7AFB}"/>
              </a:ext>
            </a:extLst>
          </p:cNvPr>
          <p:cNvSpPr/>
          <p:nvPr>
            <p:custDataLst>
              <p:tags r:id="rId6"/>
            </p:custDataLst>
          </p:nvPr>
        </p:nvSpPr>
        <p:spPr>
          <a:xfrm>
            <a:off x="4273971" y="3895886"/>
            <a:ext cx="1404000" cy="540000"/>
          </a:xfrm>
          <a:prstGeom prst="rect">
            <a:avLst/>
          </a:prstGeom>
          <a:solidFill>
            <a:srgbClr val="E8D9F3">
              <a:alpha val="42000"/>
            </a:srgb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dirty="0"/>
          </a:p>
        </p:txBody>
      </p:sp>
      <p:sp>
        <p:nvSpPr>
          <p:cNvPr id="25" name="Rectangle 24">
            <a:extLst>
              <a:ext uri="{FF2B5EF4-FFF2-40B4-BE49-F238E27FC236}">
                <a16:creationId xmlns="" xmlns:a16="http://schemas.microsoft.com/office/drawing/2014/main" id="{CAC99F1C-595F-450E-BFB4-3473D2123505}"/>
              </a:ext>
            </a:extLst>
          </p:cNvPr>
          <p:cNvSpPr/>
          <p:nvPr>
            <p:custDataLst>
              <p:tags r:id="rId7"/>
            </p:custDataLst>
          </p:nvPr>
        </p:nvSpPr>
        <p:spPr>
          <a:xfrm>
            <a:off x="7722771" y="3895886"/>
            <a:ext cx="3246856" cy="540000"/>
          </a:xfrm>
          <a:prstGeom prst="rect">
            <a:avLst/>
          </a:prstGeom>
          <a:solidFill>
            <a:srgbClr val="E8D9F3">
              <a:alpha val="42000"/>
            </a:srgb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dirty="0"/>
          </a:p>
        </p:txBody>
      </p:sp>
      <p:sp>
        <p:nvSpPr>
          <p:cNvPr id="26" name="Flèche : pentagone 25">
            <a:extLst>
              <a:ext uri="{FF2B5EF4-FFF2-40B4-BE49-F238E27FC236}">
                <a16:creationId xmlns="" xmlns:a16="http://schemas.microsoft.com/office/drawing/2014/main" id="{34C20243-37B2-495B-BF1E-6D89AF5BCCC3}"/>
              </a:ext>
            </a:extLst>
          </p:cNvPr>
          <p:cNvSpPr/>
          <p:nvPr>
            <p:custDataLst>
              <p:tags r:id="rId8"/>
            </p:custDataLst>
          </p:nvPr>
        </p:nvSpPr>
        <p:spPr>
          <a:xfrm>
            <a:off x="150473" y="1176197"/>
            <a:ext cx="1040472" cy="270003"/>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Cadres</a:t>
            </a:r>
          </a:p>
        </p:txBody>
      </p:sp>
      <p:sp>
        <p:nvSpPr>
          <p:cNvPr id="27" name="ZoneTexte 26">
            <a:extLst>
              <a:ext uri="{FF2B5EF4-FFF2-40B4-BE49-F238E27FC236}">
                <a16:creationId xmlns="" xmlns:a16="http://schemas.microsoft.com/office/drawing/2014/main" id="{EFA4AB9E-0C18-443C-890D-2952619F557A}"/>
              </a:ext>
            </a:extLst>
          </p:cNvPr>
          <p:cNvSpPr txBox="1"/>
          <p:nvPr>
            <p:custDataLst>
              <p:tags r:id="rId9"/>
            </p:custDataLst>
          </p:nvPr>
        </p:nvSpPr>
        <p:spPr>
          <a:xfrm>
            <a:off x="104403" y="1973037"/>
            <a:ext cx="2937869" cy="4524315"/>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p>
            <a:pPr algn="just"/>
            <a:r>
              <a:rPr lang="fr-FR" sz="1600" dirty="0">
                <a:latin typeface="Arial" panose="020B0604020202020204" pitchFamily="34" charset="0"/>
                <a:cs typeface="Arial" panose="020B0604020202020204" pitchFamily="34" charset="0"/>
              </a:rPr>
              <a:t>Dans les milieux favorisés (le père étant cadre ou exerçant une profession intermédiaire), si la mère est diplômée du supérieur, les enfants ont très peu de chances d’échouer au bac, mais le taux d’échec double en cas de séparation : 15 % au lieu de 7 %. Si, dans ces mêmes milieux, la mère est peu diplômée, le taux d’échec augmente de 11 points : 48 % contre 37 %. Pour ce qui est d’obtenir un diplôme du second cycle universitaire, les chances chutent de 45 % à 25 % si les parents ont rompu leur union.</a:t>
            </a:r>
          </a:p>
        </p:txBody>
      </p:sp>
      <p:sp>
        <p:nvSpPr>
          <p:cNvPr id="28" name="Rectangle 27">
            <a:extLst>
              <a:ext uri="{FF2B5EF4-FFF2-40B4-BE49-F238E27FC236}">
                <a16:creationId xmlns="" xmlns:a16="http://schemas.microsoft.com/office/drawing/2014/main" id="{84515362-0C43-4605-92BD-3A27BEED4C76}"/>
              </a:ext>
            </a:extLst>
          </p:cNvPr>
          <p:cNvSpPr/>
          <p:nvPr>
            <p:custDataLst>
              <p:tags r:id="rId10"/>
            </p:custDataLst>
          </p:nvPr>
        </p:nvSpPr>
        <p:spPr>
          <a:xfrm>
            <a:off x="4274324" y="2963486"/>
            <a:ext cx="1404000" cy="864000"/>
          </a:xfrm>
          <a:prstGeom prst="rect">
            <a:avLst/>
          </a:prstGeom>
          <a:solidFill>
            <a:srgbClr val="E8D9F3">
              <a:alpha val="42000"/>
            </a:srgb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dirty="0"/>
          </a:p>
        </p:txBody>
      </p:sp>
      <p:sp>
        <p:nvSpPr>
          <p:cNvPr id="29" name="Rectangle 28">
            <a:extLst>
              <a:ext uri="{FF2B5EF4-FFF2-40B4-BE49-F238E27FC236}">
                <a16:creationId xmlns="" xmlns:a16="http://schemas.microsoft.com/office/drawing/2014/main" id="{138B83B5-765D-4593-827F-3FD20A7036EF}"/>
              </a:ext>
            </a:extLst>
          </p:cNvPr>
          <p:cNvSpPr/>
          <p:nvPr>
            <p:custDataLst>
              <p:tags r:id="rId11"/>
            </p:custDataLst>
          </p:nvPr>
        </p:nvSpPr>
        <p:spPr>
          <a:xfrm>
            <a:off x="7722771" y="2963486"/>
            <a:ext cx="3276000" cy="864000"/>
          </a:xfrm>
          <a:prstGeom prst="rect">
            <a:avLst/>
          </a:prstGeom>
          <a:solidFill>
            <a:srgbClr val="E8D9F3">
              <a:alpha val="42000"/>
            </a:srgb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dirty="0"/>
          </a:p>
        </p:txBody>
      </p:sp>
      <p:sp>
        <p:nvSpPr>
          <p:cNvPr id="18" name="ZoneTexte 17">
            <a:extLst>
              <a:ext uri="{FF2B5EF4-FFF2-40B4-BE49-F238E27FC236}">
                <a16:creationId xmlns="" xmlns:a16="http://schemas.microsoft.com/office/drawing/2014/main" id="{1979201A-C386-4CB6-A340-B90C1BB2178E}"/>
              </a:ext>
            </a:extLst>
          </p:cNvPr>
          <p:cNvSpPr txBox="1"/>
          <p:nvPr/>
        </p:nvSpPr>
        <p:spPr>
          <a:xfrm>
            <a:off x="1325947" y="1213731"/>
            <a:ext cx="720008" cy="276999"/>
          </a:xfrm>
          <a:prstGeom prst="rect">
            <a:avLst/>
          </a:prstGeom>
          <a:noFill/>
        </p:spPr>
        <p:txBody>
          <a:bodyPr wrap="square" lIns="0" tIns="0" rIns="0" bIns="0" rtlCol="0">
            <a:spAutoFit/>
          </a:bodyPr>
          <a:lstStyle/>
          <a:p>
            <a:pPr algn="r"/>
            <a:r>
              <a:rPr lang="fr-FR" dirty="0"/>
              <a:t>Fermer</a:t>
            </a:r>
          </a:p>
        </p:txBody>
      </p:sp>
      <p:sp>
        <p:nvSpPr>
          <p:cNvPr id="20" name="ZoneTexte 19">
            <a:extLst>
              <a:ext uri="{FF2B5EF4-FFF2-40B4-BE49-F238E27FC236}">
                <a16:creationId xmlns="" xmlns:a16="http://schemas.microsoft.com/office/drawing/2014/main" id="{FE6713AB-4957-483E-A8C1-BCD143036A00}"/>
              </a:ext>
            </a:extLst>
          </p:cNvPr>
          <p:cNvSpPr txBox="1"/>
          <p:nvPr/>
        </p:nvSpPr>
        <p:spPr>
          <a:xfrm>
            <a:off x="1297256" y="1525472"/>
            <a:ext cx="720008" cy="276999"/>
          </a:xfrm>
          <a:prstGeom prst="rect">
            <a:avLst/>
          </a:prstGeom>
          <a:noFill/>
        </p:spPr>
        <p:txBody>
          <a:bodyPr wrap="square" lIns="0" tIns="0" rIns="0" bIns="0" rtlCol="0">
            <a:spAutoFit/>
          </a:bodyPr>
          <a:lstStyle/>
          <a:p>
            <a:pPr algn="r"/>
            <a:r>
              <a:rPr lang="fr-FR" dirty="0"/>
              <a:t>Fermer</a:t>
            </a:r>
          </a:p>
        </p:txBody>
      </p:sp>
      <p:sp>
        <p:nvSpPr>
          <p:cNvPr id="17" name="Rectangle 16">
            <a:extLst>
              <a:ext uri="{FF2B5EF4-FFF2-40B4-BE49-F238E27FC236}">
                <a16:creationId xmlns="" xmlns:a16="http://schemas.microsoft.com/office/drawing/2014/main" id="{9B97DC83-4F03-4C6E-AE4B-5A54A1072524}"/>
              </a:ext>
            </a:extLst>
          </p:cNvPr>
          <p:cNvSpPr/>
          <p:nvPr>
            <p:custDataLst>
              <p:tags r:id="rId12"/>
            </p:custDataLst>
          </p:nvPr>
        </p:nvSpPr>
        <p:spPr>
          <a:xfrm>
            <a:off x="200450" y="203715"/>
            <a:ext cx="11610128" cy="707886"/>
          </a:xfrm>
          <a:prstGeom prst="rect">
            <a:avLst/>
          </a:prstGeom>
          <a:solidFill>
            <a:srgbClr val="EDE2F6"/>
          </a:solidFill>
          <a:ln>
            <a:solidFill>
              <a:schemeClr val="bg1">
                <a:lumMod val="65000"/>
              </a:schemeClr>
            </a:solidFill>
            <a:prstDash val="sysDot"/>
          </a:ln>
        </p:spPr>
        <p:txBody>
          <a:bodyPr wrap="square">
            <a:spAutoFit/>
          </a:bodyPr>
          <a:lstStyle/>
          <a:p>
            <a:pPr>
              <a:spcBef>
                <a:spcPts val="600"/>
              </a:spcBef>
            </a:pPr>
            <a:r>
              <a:rPr lang="fr-FR" sz="2000" b="1" dirty="0">
                <a:latin typeface="Arial" panose="020B0604020202020204" pitchFamily="34" charset="0"/>
                <a:cs typeface="Arial" panose="020B0604020202020204" pitchFamily="34" charset="0"/>
              </a:rPr>
              <a:t>2ème item : </a:t>
            </a:r>
            <a:r>
              <a:rPr lang="fr-FR" sz="2000" i="1" dirty="0">
                <a:latin typeface="Arial" panose="020B0604020202020204" pitchFamily="34" charset="0"/>
                <a:cs typeface="Arial" panose="020B0604020202020204" pitchFamily="34" charset="0"/>
              </a:rPr>
              <a:t>Comprendre comment </a:t>
            </a:r>
            <a:r>
              <a:rPr lang="fr-FR" sz="2000" b="1" i="1" dirty="0">
                <a:latin typeface="Arial" panose="020B0604020202020204" pitchFamily="34" charset="0"/>
                <a:cs typeface="Arial" panose="020B0604020202020204" pitchFamily="34" charset="0"/>
              </a:rPr>
              <a:t>la diversité des configurations familiales </a:t>
            </a:r>
            <a:r>
              <a:rPr lang="fr-FR" sz="2000" i="1" dirty="0">
                <a:latin typeface="Arial" panose="020B0604020202020204" pitchFamily="34" charset="0"/>
                <a:cs typeface="Arial" panose="020B0604020202020204" pitchFamily="34" charset="0"/>
              </a:rPr>
              <a:t>modifie les conditions de la socialisation des enfants et des adolescents</a:t>
            </a:r>
          </a:p>
        </p:txBody>
      </p:sp>
      <p:sp>
        <p:nvSpPr>
          <p:cNvPr id="5" name="Ellipse 4"/>
          <p:cNvSpPr/>
          <p:nvPr/>
        </p:nvSpPr>
        <p:spPr>
          <a:xfrm>
            <a:off x="8904312" y="3402632"/>
            <a:ext cx="432048" cy="42485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9467960" y="3395486"/>
            <a:ext cx="432048" cy="42485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8904312" y="2970670"/>
            <a:ext cx="432048" cy="4248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9467960" y="2963524"/>
            <a:ext cx="432048" cy="4248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9973931" y="3409778"/>
            <a:ext cx="432048" cy="424853"/>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10537579" y="3402632"/>
            <a:ext cx="432048" cy="424853"/>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7836609" y="3880570"/>
            <a:ext cx="360040" cy="2949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8400257" y="3873424"/>
            <a:ext cx="360039" cy="2899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10065502" y="3880570"/>
            <a:ext cx="351894" cy="28280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10594899" y="3873424"/>
            <a:ext cx="374728" cy="30212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7002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6"/>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nextCondLst>
                <p:cond evt="onClick" delay="0">
                  <p:tgtEl>
                    <p:spTgt spid="26"/>
                  </p:tgtEl>
                </p:cond>
              </p:nextCondLst>
            </p:seq>
            <p:seq concurrent="1" nextAc="seek">
              <p:cTn id="48" restart="whenNotActive" fill="hold" evtFilter="cancelBubble" nodeType="interactiveSeq">
                <p:stCondLst>
                  <p:cond evt="onClick" delay="0">
                    <p:tgtEl>
                      <p:spTgt spid="2"/>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childTnLst>
              </p:cTn>
              <p:nextCondLst>
                <p:cond evt="onClick" delay="0">
                  <p:tgtEl>
                    <p:spTgt spid="2"/>
                  </p:tgtEl>
                </p:cond>
              </p:nextCondLst>
            </p:seq>
            <p:seq concurrent="1" nextAc="seek">
              <p:cTn id="62" restart="whenNotActive" fill="hold" evtFilter="cancelBubble" nodeType="interactiveSeq">
                <p:stCondLst>
                  <p:cond evt="onClick" delay="0">
                    <p:tgtEl>
                      <p:spTgt spid="18"/>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8"/>
                                        </p:tgtEl>
                                      </p:cBhvr>
                                    </p:animEffect>
                                    <p:set>
                                      <p:cBhvr>
                                        <p:cTn id="70" dur="1" fill="hold">
                                          <p:stCondLst>
                                            <p:cond delay="499"/>
                                          </p:stCondLst>
                                        </p:cTn>
                                        <p:tgtEl>
                                          <p:spTgt spid="28"/>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9"/>
                                        </p:tgtEl>
                                      </p:cBhvr>
                                    </p:animEffect>
                                    <p:set>
                                      <p:cBhvr>
                                        <p:cTn id="73" dur="1" fill="hold">
                                          <p:stCondLst>
                                            <p:cond delay="499"/>
                                          </p:stCondLst>
                                        </p:cTn>
                                        <p:tgtEl>
                                          <p:spTgt spid="29"/>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8"/>
                                        </p:tgtEl>
                                      </p:cBhvr>
                                    </p:animEffect>
                                    <p:set>
                                      <p:cBhvr>
                                        <p:cTn id="7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7" restart="whenNotActive" fill="hold" evtFilter="cancelBubble" nodeType="interactiveSeq">
                <p:stCondLst>
                  <p:cond evt="onClick" delay="0">
                    <p:tgtEl>
                      <p:spTgt spid="20"/>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4"/>
                                        </p:tgtEl>
                                      </p:cBhvr>
                                    </p:animEffect>
                                    <p:set>
                                      <p:cBhvr>
                                        <p:cTn id="9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4" grpId="0" animBg="1"/>
      <p:bldP spid="24" grpId="1" animBg="1"/>
      <p:bldP spid="11" grpId="0" animBg="1"/>
      <p:bldP spid="11" grpId="1" animBg="1"/>
      <p:bldP spid="25" grpId="0" animBg="1"/>
      <p:bldP spid="25" grpId="1" animBg="1"/>
      <p:bldP spid="27" grpId="0" animBg="1"/>
      <p:bldP spid="27" grpId="1" animBg="1"/>
      <p:bldP spid="28" grpId="0" animBg="1"/>
      <p:bldP spid="28" grpId="1" animBg="1"/>
      <p:bldP spid="29" grpId="0" animBg="1"/>
      <p:bldP spid="29" grpId="1" animBg="1"/>
      <p:bldP spid="18" grpId="0"/>
      <p:bldP spid="18" grpId="1"/>
      <p:bldP spid="20" grpId="0"/>
      <p:bldP spid="20" grpId="1"/>
      <p:bldP spid="5" grpId="0" animBg="1"/>
      <p:bldP spid="19" grpId="0" animBg="1"/>
      <p:bldP spid="21" grpId="0" animBg="1"/>
      <p:bldP spid="22" grpId="0" animBg="1"/>
      <p:bldP spid="23" grpId="0" animBg="1"/>
      <p:bldP spid="30" grpId="0" animBg="1"/>
      <p:bldP spid="32" grpId="0" animBg="1"/>
      <p:bldP spid="33" grpId="0" animBg="1"/>
      <p:bldP spid="34" grpId="0" animBg="1"/>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1DB2A22-C9A5-4B7A-BB49-00E0CC4C071A}"/>
              </a:ext>
            </a:extLst>
          </p:cNvPr>
          <p:cNvSpPr/>
          <p:nvPr>
            <p:custDataLst>
              <p:tags r:id="rId1"/>
            </p:custDataLst>
          </p:nvPr>
        </p:nvSpPr>
        <p:spPr>
          <a:xfrm>
            <a:off x="200450" y="3151370"/>
            <a:ext cx="11655779" cy="1631216"/>
          </a:xfrm>
          <a:prstGeom prst="rect">
            <a:avLst/>
          </a:prstGeom>
          <a:noFill/>
        </p:spPr>
        <p:txBody>
          <a:bodyPr wrap="square" lIns="36000" rIns="36000">
            <a:spAutoFit/>
          </a:bodyPr>
          <a:lstStyle/>
          <a:p>
            <a:pPr marL="93663">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Objectifs de l’activité :</a:t>
            </a:r>
          </a:p>
          <a:p>
            <a:pPr marL="354013" lvl="1" indent="-177800">
              <a:spcBef>
                <a:spcPts val="600"/>
              </a:spcBef>
              <a:buClr>
                <a:srgbClr val="7030A0"/>
              </a:buClr>
              <a:buFont typeface="Courier New" panose="02070309020205020404" pitchFamily="49" charset="0"/>
              <a:buChar char="o"/>
            </a:pPr>
            <a:r>
              <a:rPr lang="fr-FR" dirty="0">
                <a:latin typeface="Arial" panose="020B0604020202020204" pitchFamily="34" charset="0"/>
                <a:cs typeface="Arial" panose="020B0604020202020204" pitchFamily="34" charset="0"/>
              </a:rPr>
              <a:t>Comprendre, à travers l’étude de trajectoires croisées d’enfants de cadres et d’ouvriers, comment la diversité des configurations familiales modifie les conditions de la socialisation.</a:t>
            </a:r>
          </a:p>
          <a:p>
            <a:pPr marL="354013" lvl="1" indent="-177800">
              <a:spcBef>
                <a:spcPts val="600"/>
              </a:spcBef>
              <a:buClr>
                <a:srgbClr val="7030A0"/>
              </a:buClr>
              <a:buFont typeface="Courier New" panose="02070309020205020404" pitchFamily="49" charset="0"/>
              <a:buChar char="o"/>
            </a:pPr>
            <a:r>
              <a:rPr lang="fr-FR" dirty="0">
                <a:latin typeface="Arial" panose="020B0604020202020204" pitchFamily="34" charset="0"/>
                <a:cs typeface="Arial" panose="020B0604020202020204" pitchFamily="34" charset="0"/>
              </a:rPr>
              <a:t>Illustrer la « démarche » du sociologue : « </a:t>
            </a:r>
            <a:r>
              <a:rPr lang="fr-FR" i="1" dirty="0">
                <a:latin typeface="Arial" panose="020B0604020202020204" pitchFamily="34" charset="0"/>
                <a:cs typeface="Arial" panose="020B0604020202020204" pitchFamily="34" charset="0"/>
              </a:rPr>
              <a:t>passer du langage des variables à la description sociologiquement construite des configurations sociales </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Lahire</a:t>
            </a:r>
            <a:r>
              <a:rPr lang="fr-FR" dirty="0">
                <a:latin typeface="Arial" panose="020B0604020202020204" pitchFamily="34" charset="0"/>
                <a:cs typeface="Arial" panose="020B0604020202020204" pitchFamily="34" charset="0"/>
              </a:rPr>
              <a:t>).</a:t>
            </a:r>
          </a:p>
        </p:txBody>
      </p:sp>
      <p:sp>
        <p:nvSpPr>
          <p:cNvPr id="4" name="Rectangle 3">
            <a:extLst>
              <a:ext uri="{FF2B5EF4-FFF2-40B4-BE49-F238E27FC236}">
                <a16:creationId xmlns="" xmlns:a16="http://schemas.microsoft.com/office/drawing/2014/main" id="{31DB2A22-C9A5-4B7A-BB49-00E0CC4C071A}"/>
              </a:ext>
            </a:extLst>
          </p:cNvPr>
          <p:cNvSpPr/>
          <p:nvPr>
            <p:custDataLst>
              <p:tags r:id="rId2"/>
            </p:custDataLst>
          </p:nvPr>
        </p:nvSpPr>
        <p:spPr>
          <a:xfrm>
            <a:off x="154799" y="1642598"/>
            <a:ext cx="11678604" cy="1354217"/>
          </a:xfrm>
          <a:prstGeom prst="rect">
            <a:avLst/>
          </a:prstGeom>
          <a:noFill/>
        </p:spPr>
        <p:txBody>
          <a:bodyPr wrap="square" lIns="36000" rIns="36000">
            <a:spAutoFit/>
          </a:bodyPr>
          <a:lstStyle/>
          <a:p>
            <a:pPr marL="185738">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Support documentaire :</a:t>
            </a:r>
          </a:p>
          <a:p>
            <a:pPr marL="176213" indent="177800">
              <a:spcBef>
                <a:spcPts val="600"/>
              </a:spcBef>
              <a:buClr>
                <a:srgbClr val="7030A0"/>
              </a:buClr>
              <a:buFont typeface="Courier New" panose="02070309020205020404" pitchFamily="49" charset="0"/>
              <a:buChar char="o"/>
              <a:tabLst>
                <a:tab pos="985838" algn="l"/>
              </a:tabLst>
            </a:pPr>
            <a:r>
              <a:rPr lang="fr-FR" dirty="0">
                <a:latin typeface="Arial" panose="020B0604020202020204" pitchFamily="34" charset="0"/>
                <a:cs typeface="Arial" panose="020B0604020202020204" pitchFamily="34" charset="0"/>
              </a:rPr>
              <a:t>Gaële Henri-Panabière, «</a:t>
            </a:r>
            <a:r>
              <a:rPr lang="fr-FR" dirty="0">
                <a:latin typeface="Arial" panose="020B0604020202020204" pitchFamily="34" charset="0"/>
                <a:cs typeface="Arial" panose="020B0604020202020204" pitchFamily="34" charset="0"/>
                <a:hlinkClick r:id="rId6"/>
              </a:rPr>
              <a:t>Élèves en difficultés de parents fortement diplômés</a:t>
            </a:r>
            <a:r>
              <a:rPr lang="fr-FR" dirty="0">
                <a:latin typeface="Arial" panose="020B0604020202020204" pitchFamily="34" charset="0"/>
                <a:cs typeface="Arial" panose="020B0604020202020204" pitchFamily="34" charset="0"/>
              </a:rPr>
              <a:t>», Sociologie, N°4, vol. 1, 2010</a:t>
            </a:r>
          </a:p>
          <a:p>
            <a:pPr marL="176213" indent="177800">
              <a:spcBef>
                <a:spcPts val="600"/>
              </a:spcBef>
              <a:buClr>
                <a:srgbClr val="7030A0"/>
              </a:buClr>
              <a:buFont typeface="Courier New" panose="02070309020205020404" pitchFamily="49" charset="0"/>
              <a:buChar char="o"/>
              <a:tabLst>
                <a:tab pos="985838" algn="l"/>
              </a:tabLst>
            </a:pPr>
            <a:r>
              <a:rPr lang="fr-FR" dirty="0">
                <a:latin typeface="Arial" panose="020B0604020202020204" pitchFamily="34" charset="0"/>
                <a:cs typeface="Arial" panose="020B0604020202020204" pitchFamily="34" charset="0"/>
              </a:rPr>
              <a:t>Bernard Lahire, « Tableaux de famille. Heurs et malheurs scolaires en milieux populaires », Le  Seuil, édition poche, 2012 (1995).</a:t>
            </a:r>
          </a:p>
        </p:txBody>
      </p:sp>
      <p:sp>
        <p:nvSpPr>
          <p:cNvPr id="2" name="Rectangle 1"/>
          <p:cNvSpPr/>
          <p:nvPr/>
        </p:nvSpPr>
        <p:spPr>
          <a:xfrm>
            <a:off x="200451" y="4923939"/>
            <a:ext cx="11655778" cy="1631216"/>
          </a:xfrm>
          <a:prstGeom prst="rect">
            <a:avLst/>
          </a:prstGeom>
        </p:spPr>
        <p:txBody>
          <a:bodyPr wrap="square">
            <a:spAutoFit/>
          </a:bodyPr>
          <a:lstStyle/>
          <a:p>
            <a:pPr marL="93663">
              <a:spcBef>
                <a:spcPts val="600"/>
              </a:spcBef>
              <a:buClr>
                <a:srgbClr val="7030A0"/>
              </a:buClr>
            </a:pPr>
            <a:r>
              <a:rPr lang="fr-FR" b="1" dirty="0">
                <a:solidFill>
                  <a:schemeClr val="tx2"/>
                </a:solidFill>
                <a:latin typeface="Arial" panose="020B0604020202020204" pitchFamily="34" charset="0"/>
                <a:cs typeface="Arial" panose="020B0604020202020204" pitchFamily="34" charset="0"/>
              </a:rPr>
              <a:t>Architecture de l’activité :</a:t>
            </a:r>
          </a:p>
          <a:p>
            <a:pPr marL="354013" lvl="1" indent="-265113">
              <a:spcBef>
                <a:spcPts val="600"/>
              </a:spcBef>
              <a:buClr>
                <a:srgbClr val="7030A0"/>
              </a:buClr>
              <a:buFont typeface="Courier New" panose="02070309020205020404" pitchFamily="49" charset="0"/>
              <a:buChar char="o"/>
            </a:pPr>
            <a:r>
              <a:rPr lang="fr-FR" dirty="0">
                <a:latin typeface="Arial" panose="020B0604020202020204" pitchFamily="34" charset="0"/>
                <a:cs typeface="Arial" panose="020B0604020202020204" pitchFamily="34" charset="0"/>
              </a:rPr>
              <a:t>1è étape : repérer, dans la trajectoire particulière de deux enfants, comment la configuration particulière de leur famille agit sur leur socialisation.</a:t>
            </a:r>
          </a:p>
          <a:p>
            <a:pPr marL="354013" lvl="1" indent="-265113">
              <a:spcBef>
                <a:spcPts val="600"/>
              </a:spcBef>
              <a:buClr>
                <a:srgbClr val="7030A0"/>
              </a:buClr>
              <a:buFont typeface="Courier New" panose="02070309020205020404" pitchFamily="49" charset="0"/>
              <a:buChar char="o"/>
            </a:pPr>
            <a:r>
              <a:rPr lang="fr-FR" dirty="0">
                <a:latin typeface="Arial" panose="020B0604020202020204" pitchFamily="34" charset="0"/>
                <a:cs typeface="Arial" panose="020B0604020202020204" pitchFamily="34" charset="0"/>
              </a:rPr>
              <a:t>2è étape : intégrer ces « études de cas » dans un schéma explicatif général : utiliser les observations de la 1ère étape pour remplir un tableau de synthèse.</a:t>
            </a:r>
          </a:p>
        </p:txBody>
      </p:sp>
      <p:sp>
        <p:nvSpPr>
          <p:cNvPr id="6" name="Rectangle 5">
            <a:extLst>
              <a:ext uri="{FF2B5EF4-FFF2-40B4-BE49-F238E27FC236}">
                <a16:creationId xmlns="" xmlns:a16="http://schemas.microsoft.com/office/drawing/2014/main" id="{9B97DC83-4F03-4C6E-AE4B-5A54A1072524}"/>
              </a:ext>
            </a:extLst>
          </p:cNvPr>
          <p:cNvSpPr/>
          <p:nvPr>
            <p:custDataLst>
              <p:tags r:id="rId3"/>
            </p:custDataLst>
          </p:nvPr>
        </p:nvSpPr>
        <p:spPr>
          <a:xfrm>
            <a:off x="154799" y="1131913"/>
            <a:ext cx="11917405" cy="369332"/>
          </a:xfrm>
          <a:prstGeom prst="rect">
            <a:avLst/>
          </a:prstGeom>
          <a:noFill/>
        </p:spPr>
        <p:txBody>
          <a:bodyPr wrap="square">
            <a:spAutoFit/>
          </a:bodyPr>
          <a:lstStyle/>
          <a:p>
            <a:pPr>
              <a:spcBef>
                <a:spcPts val="600"/>
              </a:spcBef>
            </a:pPr>
            <a:r>
              <a:rPr lang="fr-FR" b="1" dirty="0">
                <a:solidFill>
                  <a:srgbClr val="7030A0"/>
                </a:solidFill>
                <a:latin typeface="Arial" panose="020B0604020202020204" pitchFamily="34" charset="0"/>
                <a:cs typeface="Arial" panose="020B0604020202020204" pitchFamily="34" charset="0"/>
              </a:rPr>
              <a:t>Utiliser les travaux de Bernard Lahire et Gaële Henri-Panabière</a:t>
            </a:r>
            <a:endParaRPr lang="fr-FR" dirty="0">
              <a:solidFill>
                <a:srgbClr val="7030A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9B97DC83-4F03-4C6E-AE4B-5A54A1072524}"/>
              </a:ext>
            </a:extLst>
          </p:cNvPr>
          <p:cNvSpPr/>
          <p:nvPr>
            <p:custDataLst>
              <p:tags r:id="rId4"/>
            </p:custDataLst>
          </p:nvPr>
        </p:nvSpPr>
        <p:spPr>
          <a:xfrm>
            <a:off x="200450" y="203715"/>
            <a:ext cx="11610128" cy="707886"/>
          </a:xfrm>
          <a:prstGeom prst="rect">
            <a:avLst/>
          </a:prstGeom>
          <a:solidFill>
            <a:srgbClr val="EDE2F6"/>
          </a:solidFill>
          <a:ln>
            <a:solidFill>
              <a:schemeClr val="bg1">
                <a:lumMod val="65000"/>
              </a:schemeClr>
            </a:solidFill>
            <a:prstDash val="sysDot"/>
          </a:ln>
        </p:spPr>
        <p:txBody>
          <a:bodyPr wrap="square">
            <a:spAutoFit/>
          </a:bodyPr>
          <a:lstStyle/>
          <a:p>
            <a:pPr>
              <a:spcBef>
                <a:spcPts val="600"/>
              </a:spcBef>
            </a:pPr>
            <a:r>
              <a:rPr lang="fr-FR" sz="2000" b="1" dirty="0">
                <a:latin typeface="Arial" panose="020B0604020202020204" pitchFamily="34" charset="0"/>
                <a:cs typeface="Arial" panose="020B0604020202020204" pitchFamily="34" charset="0"/>
              </a:rPr>
              <a:t>2ème item : </a:t>
            </a:r>
            <a:r>
              <a:rPr lang="fr-FR" sz="2000" i="1" dirty="0">
                <a:latin typeface="Arial" panose="020B0604020202020204" pitchFamily="34" charset="0"/>
                <a:cs typeface="Arial" panose="020B0604020202020204" pitchFamily="34" charset="0"/>
              </a:rPr>
              <a:t>Comprendre comment </a:t>
            </a:r>
            <a:r>
              <a:rPr lang="fr-FR" sz="2000" b="1" i="1" dirty="0">
                <a:latin typeface="Arial" panose="020B0604020202020204" pitchFamily="34" charset="0"/>
                <a:cs typeface="Arial" panose="020B0604020202020204" pitchFamily="34" charset="0"/>
              </a:rPr>
              <a:t>la diversité des configurations familiales </a:t>
            </a:r>
            <a:r>
              <a:rPr lang="fr-FR" sz="2000" i="1" dirty="0">
                <a:latin typeface="Arial" panose="020B0604020202020204" pitchFamily="34" charset="0"/>
                <a:cs typeface="Arial" panose="020B0604020202020204" pitchFamily="34" charset="0"/>
              </a:rPr>
              <a:t>modifie les conditions de la socialisation des enfants et des adolescents</a:t>
            </a:r>
          </a:p>
        </p:txBody>
      </p:sp>
    </p:spTree>
    <p:extLst>
      <p:ext uri="{BB962C8B-B14F-4D97-AF65-F5344CB8AC3E}">
        <p14:creationId xmlns:p14="http://schemas.microsoft.com/office/powerpoint/2010/main" val="320924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1DB2A22-C9A5-4B7A-BB49-00E0CC4C071A}"/>
              </a:ext>
            </a:extLst>
          </p:cNvPr>
          <p:cNvSpPr/>
          <p:nvPr>
            <p:custDataLst>
              <p:tags r:id="rId1"/>
            </p:custDataLst>
          </p:nvPr>
        </p:nvSpPr>
        <p:spPr>
          <a:xfrm>
            <a:off x="209569" y="1707783"/>
            <a:ext cx="11739477" cy="1831271"/>
          </a:xfrm>
          <a:prstGeom prst="rect">
            <a:avLst/>
          </a:prstGeom>
          <a:noFill/>
          <a:ln>
            <a:solidFill>
              <a:schemeClr val="bg1">
                <a:lumMod val="50000"/>
              </a:schemeClr>
            </a:solidFill>
            <a:prstDash val="sysDot"/>
          </a:ln>
        </p:spPr>
        <p:txBody>
          <a:bodyPr wrap="square" lIns="36000" rIns="36000">
            <a:spAutoFit/>
          </a:bodyPr>
          <a:lstStyle/>
          <a:p>
            <a:pPr marL="357188" indent="-171450">
              <a:spcBef>
                <a:spcPts val="600"/>
              </a:spcBef>
              <a:buClr>
                <a:srgbClr val="7030A0"/>
              </a:buClr>
              <a:buFont typeface="Arial" panose="020B0604020202020204" pitchFamily="34" charset="0"/>
              <a:buChar char="•"/>
            </a:pPr>
            <a:r>
              <a:rPr lang="fr-FR" b="1" dirty="0">
                <a:solidFill>
                  <a:srgbClr val="7030A0"/>
                </a:solidFill>
                <a:latin typeface="Arial" panose="020B0604020202020204" pitchFamily="34" charset="0"/>
                <a:cs typeface="Arial" panose="020B0604020202020204" pitchFamily="34" charset="0"/>
              </a:rPr>
              <a:t>Document 1 : Olivier, la dévalorisation de l’ascétisme scolaire maternel</a:t>
            </a:r>
          </a:p>
          <a:p>
            <a:pPr marL="179388" indent="6350" algn="just">
              <a:spcBef>
                <a:spcPts val="600"/>
              </a:spcBef>
              <a:buClr>
                <a:srgbClr val="7030A0"/>
              </a:buClr>
            </a:pPr>
            <a:r>
              <a:rPr lang="fr-FR" dirty="0">
                <a:latin typeface="Arial" panose="020B0604020202020204" pitchFamily="34" charset="0"/>
                <a:cs typeface="Arial" panose="020B0604020202020204" pitchFamily="34" charset="0"/>
              </a:rPr>
              <a:t>Extrait : « Olivier vit dans une configuration familiale marquée par des pratiques ascétiques et des appétences littéraires mises en œuvre par la mère (détenant une maîtrise de biologie). Or, si celle-ci est légèrement mieux dotée scolairement que son mari (qui a une licence de tourisme), elle exerce une profession moins «prestigieuse» que celui-ci : elle est technicienne de laboratoire ; il est responsable du marketing d’une grande entreprise de services aux particuliers. […] »</a:t>
            </a:r>
          </a:p>
        </p:txBody>
      </p:sp>
      <p:sp>
        <p:nvSpPr>
          <p:cNvPr id="5" name="Rectangle 4">
            <a:extLst>
              <a:ext uri="{FF2B5EF4-FFF2-40B4-BE49-F238E27FC236}">
                <a16:creationId xmlns="" xmlns:a16="http://schemas.microsoft.com/office/drawing/2014/main" id="{9B97DC83-4F03-4C6E-AE4B-5A54A1072524}"/>
              </a:ext>
            </a:extLst>
          </p:cNvPr>
          <p:cNvSpPr/>
          <p:nvPr>
            <p:custDataLst>
              <p:tags r:id="rId2"/>
            </p:custDataLst>
          </p:nvPr>
        </p:nvSpPr>
        <p:spPr>
          <a:xfrm>
            <a:off x="200450" y="1125026"/>
            <a:ext cx="11917405" cy="369332"/>
          </a:xfrm>
          <a:prstGeom prst="rect">
            <a:avLst/>
          </a:prstGeom>
          <a:noFill/>
        </p:spPr>
        <p:txBody>
          <a:bodyPr wrap="square">
            <a:spAutoFit/>
          </a:bodyPr>
          <a:lstStyle/>
          <a:p>
            <a:pPr>
              <a:spcBef>
                <a:spcPts val="600"/>
              </a:spcBef>
            </a:pPr>
            <a:r>
              <a:rPr lang="fr-FR" b="1" dirty="0">
                <a:solidFill>
                  <a:srgbClr val="7030A0"/>
                </a:solidFill>
                <a:latin typeface="Arial" panose="020B0604020202020204" pitchFamily="34" charset="0"/>
                <a:cs typeface="Arial" panose="020B0604020202020204" pitchFamily="34" charset="0"/>
              </a:rPr>
              <a:t>Utiliser les travaux de Bernard Lahire et Gaële Henri-Panabière</a:t>
            </a:r>
            <a:endParaRPr lang="fr-FR" dirty="0">
              <a:solidFill>
                <a:srgbClr val="7030A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9B97DC83-4F03-4C6E-AE4B-5A54A1072524}"/>
              </a:ext>
            </a:extLst>
          </p:cNvPr>
          <p:cNvSpPr/>
          <p:nvPr>
            <p:custDataLst>
              <p:tags r:id="rId3"/>
            </p:custDataLst>
          </p:nvPr>
        </p:nvSpPr>
        <p:spPr>
          <a:xfrm>
            <a:off x="200450" y="203715"/>
            <a:ext cx="11610128" cy="707886"/>
          </a:xfrm>
          <a:prstGeom prst="rect">
            <a:avLst/>
          </a:prstGeom>
          <a:solidFill>
            <a:srgbClr val="EDE2F6"/>
          </a:solidFill>
          <a:ln>
            <a:solidFill>
              <a:schemeClr val="bg1">
                <a:lumMod val="65000"/>
              </a:schemeClr>
            </a:solidFill>
            <a:prstDash val="sysDot"/>
          </a:ln>
        </p:spPr>
        <p:txBody>
          <a:bodyPr wrap="square">
            <a:spAutoFit/>
          </a:bodyPr>
          <a:lstStyle/>
          <a:p>
            <a:pPr>
              <a:spcBef>
                <a:spcPts val="600"/>
              </a:spcBef>
            </a:pPr>
            <a:r>
              <a:rPr lang="fr-FR" sz="2000" b="1" dirty="0">
                <a:latin typeface="Arial" panose="020B0604020202020204" pitchFamily="34" charset="0"/>
                <a:cs typeface="Arial" panose="020B0604020202020204" pitchFamily="34" charset="0"/>
              </a:rPr>
              <a:t>2ème item : </a:t>
            </a:r>
            <a:r>
              <a:rPr lang="fr-FR" sz="2000" i="1" dirty="0">
                <a:latin typeface="Arial" panose="020B0604020202020204" pitchFamily="34" charset="0"/>
                <a:cs typeface="Arial" panose="020B0604020202020204" pitchFamily="34" charset="0"/>
              </a:rPr>
              <a:t>Comprendre comment </a:t>
            </a:r>
            <a:r>
              <a:rPr lang="fr-FR" sz="2000" b="1" i="1" dirty="0">
                <a:latin typeface="Arial" panose="020B0604020202020204" pitchFamily="34" charset="0"/>
                <a:cs typeface="Arial" panose="020B0604020202020204" pitchFamily="34" charset="0"/>
              </a:rPr>
              <a:t>la diversité des configurations familiales </a:t>
            </a:r>
            <a:r>
              <a:rPr lang="fr-FR" sz="2000" i="1" dirty="0">
                <a:latin typeface="Arial" panose="020B0604020202020204" pitchFamily="34" charset="0"/>
                <a:cs typeface="Arial" panose="020B0604020202020204" pitchFamily="34" charset="0"/>
              </a:rPr>
              <a:t>modifie les conditions de la socialisation des enfants et des adolescents</a:t>
            </a:r>
          </a:p>
        </p:txBody>
      </p:sp>
      <p:sp>
        <p:nvSpPr>
          <p:cNvPr id="2" name="Rectangle 1"/>
          <p:cNvSpPr/>
          <p:nvPr/>
        </p:nvSpPr>
        <p:spPr>
          <a:xfrm>
            <a:off x="209569" y="3699003"/>
            <a:ext cx="11748596" cy="2939266"/>
          </a:xfrm>
          <a:prstGeom prst="rect">
            <a:avLst/>
          </a:prstGeom>
          <a:ln>
            <a:solidFill>
              <a:schemeClr val="bg1">
                <a:lumMod val="50000"/>
              </a:schemeClr>
            </a:solidFill>
            <a:prstDash val="sysDot"/>
          </a:ln>
        </p:spPr>
        <p:txBody>
          <a:bodyPr wrap="square">
            <a:spAutoFit/>
          </a:bodyPr>
          <a:lstStyle/>
          <a:p>
            <a:pPr marL="357188" indent="-171450">
              <a:spcBef>
                <a:spcPts val="600"/>
              </a:spcBef>
              <a:buClr>
                <a:srgbClr val="7030A0"/>
              </a:buClr>
              <a:buFont typeface="Arial" panose="020B0604020202020204" pitchFamily="34" charset="0"/>
              <a:buChar char="•"/>
            </a:pPr>
            <a:r>
              <a:rPr lang="fr-FR" b="1" dirty="0">
                <a:solidFill>
                  <a:srgbClr val="7030A0"/>
                </a:solidFill>
                <a:latin typeface="Arial" panose="020B0604020202020204" pitchFamily="34" charset="0"/>
                <a:cs typeface="Arial" panose="020B0604020202020204" pitchFamily="34" charset="0"/>
              </a:rPr>
              <a:t>Document 2 : Nadia D, un cas « idéal »</a:t>
            </a:r>
          </a:p>
          <a:p>
            <a:pPr marL="179388" indent="6350" algn="just">
              <a:spcBef>
                <a:spcPts val="600"/>
              </a:spcBef>
              <a:buClr>
                <a:srgbClr val="7030A0"/>
              </a:buClr>
            </a:pPr>
            <a:r>
              <a:rPr lang="fr-FR" dirty="0">
                <a:latin typeface="Arial" panose="020B0604020202020204" pitchFamily="34" charset="0"/>
                <a:cs typeface="Arial" panose="020B0604020202020204" pitchFamily="34" charset="0"/>
              </a:rPr>
              <a:t>Extrait : « Le cas de Nadia est un cas exceptionnel d’enfant vivant une socialisation stable, systématique et non contradictoire qui la conduit à une « réussite » scolaire « brillante ». Ce n’est pas, là encore, par les diplômes ou le type de profession exercée par les grands-parents que l’on peut comprendre le processus de «réussite». Sous l’angle du capital scolaire et du capital économique, on ne saisit pas ce qui fait la spécificité de la configuration familiale, de la constellation d’attitudes, de dispositions, d’incitations quotidiennes, diffuses ou explicites, au sein de laquelle Nadia peut constituer sa propre personnalité. Tout d’abord, nous avons affaire à un personnage central, une figure clef de cette famille : la grand-mère maternelle. Celle-ci se singularise par sa boulimie culturelle, sa curiosité encyclopédique d’autodidacte, par son respect pour le savoir et la haute culture et en particulier pour les livres. […] ».</a:t>
            </a:r>
          </a:p>
        </p:txBody>
      </p:sp>
    </p:spTree>
    <p:extLst>
      <p:ext uri="{BB962C8B-B14F-4D97-AF65-F5344CB8AC3E}">
        <p14:creationId xmlns:p14="http://schemas.microsoft.com/office/powerpoint/2010/main" val="60559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1DB2A22-C9A5-4B7A-BB49-00E0CC4C071A}"/>
              </a:ext>
            </a:extLst>
          </p:cNvPr>
          <p:cNvSpPr/>
          <p:nvPr>
            <p:custDataLst>
              <p:tags r:id="rId1"/>
            </p:custDataLst>
          </p:nvPr>
        </p:nvSpPr>
        <p:spPr>
          <a:xfrm>
            <a:off x="695939" y="818971"/>
            <a:ext cx="11259455" cy="3816429"/>
          </a:xfrm>
          <a:prstGeom prst="rect">
            <a:avLst/>
          </a:prstGeom>
          <a:noFill/>
          <a:ln>
            <a:solidFill>
              <a:schemeClr val="bg1">
                <a:lumMod val="65000"/>
              </a:schemeClr>
            </a:solidFill>
            <a:prstDash val="sysDot"/>
          </a:ln>
        </p:spPr>
        <p:txBody>
          <a:bodyPr wrap="square" lIns="0" tIns="0" rIns="0" bIns="0">
            <a:spAutoFit/>
          </a:bodyPr>
          <a:lstStyle/>
          <a:p>
            <a:pPr marL="720725" indent="-185738">
              <a:spcBef>
                <a:spcPts val="12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Bernard Lahire, « </a:t>
            </a:r>
            <a:r>
              <a:rPr lang="fr-FR" i="1" dirty="0">
                <a:latin typeface="Arial" panose="020B0604020202020204" pitchFamily="34" charset="0"/>
                <a:cs typeface="Arial" panose="020B0604020202020204" pitchFamily="34" charset="0"/>
              </a:rPr>
              <a:t>Tableaux de famille. Heurs et malheurs scolaires en milieux populaires</a:t>
            </a:r>
            <a:r>
              <a:rPr lang="fr-FR" dirty="0">
                <a:latin typeface="Arial" panose="020B0604020202020204" pitchFamily="34" charset="0"/>
                <a:cs typeface="Arial" panose="020B0604020202020204" pitchFamily="34" charset="0"/>
              </a:rPr>
              <a:t> ». Le Seuil, édition poche, 2012 (1995).</a:t>
            </a:r>
            <a:endParaRPr lang="fr-FR" dirty="0">
              <a:solidFill>
                <a:srgbClr val="7030A0"/>
              </a:solidFill>
              <a:latin typeface="Arial" panose="020B0604020202020204" pitchFamily="34" charset="0"/>
              <a:cs typeface="Arial" panose="020B0604020202020204" pitchFamily="34" charset="0"/>
            </a:endParaRPr>
          </a:p>
          <a:p>
            <a:pPr marL="720725" indent="-185738">
              <a:spcBef>
                <a:spcPts val="12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Martine Court et Gaële Henri-Panabière, « </a:t>
            </a:r>
            <a:r>
              <a:rPr lang="fr-FR" dirty="0">
                <a:latin typeface="Arial" panose="020B0604020202020204" pitchFamily="34" charset="0"/>
                <a:cs typeface="Arial" panose="020B0604020202020204" pitchFamily="34" charset="0"/>
                <a:hlinkClick r:id="rId4"/>
              </a:rPr>
              <a:t>La socialisation culturelle au sein de la famille : le rôle des frères et sœurs</a:t>
            </a:r>
            <a:r>
              <a:rPr lang="fr-FR" dirty="0">
                <a:latin typeface="Arial" panose="020B0604020202020204" pitchFamily="34" charset="0"/>
                <a:cs typeface="Arial" panose="020B0604020202020204" pitchFamily="34" charset="0"/>
              </a:rPr>
              <a:t> », Revue française de pédagogie, n°179, avril-juin 2012.</a:t>
            </a:r>
          </a:p>
          <a:p>
            <a:pPr marL="720725" indent="-185738">
              <a:spcBef>
                <a:spcPts val="12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Gaële Henri-Panabière, « Socialisations familiales et réussite scolaire : des inégalités entre catégories sociales aux inégalités au sein de la fratrie », Idées économiques et sociales, n°191, mars 2018.</a:t>
            </a:r>
          </a:p>
          <a:p>
            <a:pPr marL="720725" indent="-185738">
              <a:spcBef>
                <a:spcPts val="12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Gaële Henri-Panabière, « </a:t>
            </a:r>
            <a:r>
              <a:rPr lang="fr-FR" dirty="0">
                <a:latin typeface="Arial" panose="020B0604020202020204" pitchFamily="34" charset="0"/>
                <a:cs typeface="Arial" panose="020B0604020202020204" pitchFamily="34" charset="0"/>
                <a:hlinkClick r:id="rId5"/>
              </a:rPr>
              <a:t>Élèves en difficultés de parents fortement diplômés</a:t>
            </a:r>
            <a:r>
              <a:rPr lang="fr-FR" dirty="0">
                <a:latin typeface="Arial" panose="020B0604020202020204" pitchFamily="34" charset="0"/>
                <a:cs typeface="Arial" panose="020B0604020202020204" pitchFamily="34" charset="0"/>
              </a:rPr>
              <a:t> », Sociologie, N°4, vol. 1, 2010 ***</a:t>
            </a:r>
          </a:p>
          <a:p>
            <a:pPr marL="720725" indent="-185738">
              <a:spcBef>
                <a:spcPts val="12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G. Henri-</a:t>
            </a:r>
            <a:r>
              <a:rPr lang="fr-FR" dirty="0" err="1">
                <a:latin typeface="Arial" panose="020B0604020202020204" pitchFamily="34" charset="0"/>
                <a:cs typeface="Arial" panose="020B0604020202020204" pitchFamily="34" charset="0"/>
              </a:rPr>
              <a:t>Panabière</a:t>
            </a:r>
            <a:r>
              <a:rPr lang="fr-FR" dirty="0">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hlinkClick r:id="rId6"/>
              </a:rPr>
              <a:t>Des « héritiers » en échec scolaire</a:t>
            </a:r>
            <a:r>
              <a:rPr lang="fr-FR" dirty="0">
                <a:latin typeface="Arial" panose="020B0604020202020204" pitchFamily="34" charset="0"/>
                <a:cs typeface="Arial" panose="020B0604020202020204" pitchFamily="34" charset="0"/>
              </a:rPr>
              <a:t> », Paris, La Dispute, 2010 ***</a:t>
            </a:r>
          </a:p>
          <a:p>
            <a:pPr marL="720725" indent="-185738">
              <a:spcBef>
                <a:spcPts val="12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Yaël Brinbaum, « </a:t>
            </a:r>
            <a:r>
              <a:rPr lang="fr-FR" dirty="0">
                <a:latin typeface="Arial" panose="020B0604020202020204" pitchFamily="34" charset="0"/>
                <a:cs typeface="Arial" panose="020B0604020202020204" pitchFamily="34" charset="0"/>
                <a:hlinkClick r:id="rId7"/>
              </a:rPr>
              <a:t>Famille immigrée et école : à l’encontre des idées reçues</a:t>
            </a:r>
            <a:r>
              <a:rPr lang="fr-FR" dirty="0">
                <a:latin typeface="Arial" panose="020B0604020202020204" pitchFamily="34" charset="0"/>
                <a:cs typeface="Arial" panose="020B0604020202020204" pitchFamily="34" charset="0"/>
              </a:rPr>
              <a:t> », Diversité, n°174, 4ème trimestre 2013.</a:t>
            </a:r>
          </a:p>
        </p:txBody>
      </p:sp>
      <p:sp>
        <p:nvSpPr>
          <p:cNvPr id="9" name="Rectangle 8">
            <a:extLst>
              <a:ext uri="{FF2B5EF4-FFF2-40B4-BE49-F238E27FC236}">
                <a16:creationId xmlns="" xmlns:a16="http://schemas.microsoft.com/office/drawing/2014/main" id="{7658B32C-E28F-438F-8B72-71AA180241BA}"/>
              </a:ext>
            </a:extLst>
          </p:cNvPr>
          <p:cNvSpPr/>
          <p:nvPr>
            <p:custDataLst>
              <p:tags r:id="rId2"/>
            </p:custDataLst>
          </p:nvPr>
        </p:nvSpPr>
        <p:spPr>
          <a:xfrm>
            <a:off x="515938" y="264972"/>
            <a:ext cx="9642063" cy="369332"/>
          </a:xfrm>
          <a:prstGeom prst="rect">
            <a:avLst/>
          </a:prstGeom>
          <a:noFill/>
        </p:spPr>
        <p:txBody>
          <a:bodyPr wrap="square">
            <a:spAutoFit/>
          </a:bodyPr>
          <a:lstStyle/>
          <a:p>
            <a:pPr>
              <a:spcBef>
                <a:spcPts val="600"/>
              </a:spcBef>
            </a:pPr>
            <a:r>
              <a:rPr lang="fr-FR" b="1" dirty="0">
                <a:solidFill>
                  <a:srgbClr val="7030A0"/>
                </a:solidFill>
                <a:latin typeface="Arial" panose="020B0604020202020204" pitchFamily="34" charset="0"/>
                <a:cs typeface="Arial" panose="020B0604020202020204" pitchFamily="34" charset="0"/>
              </a:rPr>
              <a:t>2</a:t>
            </a:r>
            <a:r>
              <a:rPr lang="fr-FR" b="1" baseline="30000" dirty="0">
                <a:solidFill>
                  <a:srgbClr val="7030A0"/>
                </a:solidFill>
                <a:latin typeface="Arial" panose="020B0604020202020204" pitchFamily="34" charset="0"/>
                <a:cs typeface="Arial" panose="020B0604020202020204" pitchFamily="34" charset="0"/>
              </a:rPr>
              <a:t>ème</a:t>
            </a:r>
            <a:r>
              <a:rPr lang="fr-FR" b="1" dirty="0">
                <a:solidFill>
                  <a:srgbClr val="7030A0"/>
                </a:solidFill>
                <a:latin typeface="Arial" panose="020B0604020202020204" pitchFamily="34" charset="0"/>
                <a:cs typeface="Arial" panose="020B0604020202020204" pitchFamily="34" charset="0"/>
              </a:rPr>
              <a:t> item - Références possibles</a:t>
            </a:r>
            <a:r>
              <a:rPr lang="fr-FR" b="1" dirty="0">
                <a:solidFill>
                  <a:prstClr val="black"/>
                </a:solidFill>
                <a:latin typeface="Arial" panose="020B0604020202020204" pitchFamily="34" charset="0"/>
                <a:cs typeface="Arial" panose="020B0604020202020204" pitchFamily="34" charset="0"/>
              </a:rPr>
              <a:t> </a:t>
            </a:r>
            <a:endParaRPr lang="fr-FR" dirty="0">
              <a:solidFill>
                <a:srgbClr val="7030A0"/>
              </a:solidFill>
              <a:latin typeface="Arial" panose="020B0604020202020204" pitchFamily="34" charset="0"/>
              <a:cs typeface="Arial" panose="020B0604020202020204" pitchFamily="34" charset="0"/>
            </a:endParaRPr>
          </a:p>
        </p:txBody>
      </p:sp>
      <p:sp>
        <p:nvSpPr>
          <p:cNvPr id="4" name="ZoneTexte 3"/>
          <p:cNvSpPr txBox="1"/>
          <p:nvPr/>
        </p:nvSpPr>
        <p:spPr>
          <a:xfrm rot="16200000">
            <a:off x="-1486943" y="2542520"/>
            <a:ext cx="3816429" cy="369332"/>
          </a:xfrm>
          <a:prstGeom prst="rect">
            <a:avLst/>
          </a:prstGeom>
          <a:solidFill>
            <a:schemeClr val="accent3">
              <a:lumMod val="20000"/>
              <a:lumOff val="80000"/>
            </a:schemeClr>
          </a:solidFill>
          <a:ln>
            <a:solidFill>
              <a:schemeClr val="bg1">
                <a:lumMod val="65000"/>
              </a:schemeClr>
            </a:solidFill>
            <a:prstDash val="sysDot"/>
          </a:ln>
        </p:spPr>
        <p:txBody>
          <a:bodyPr wrap="square" rtlCol="0">
            <a:spAutoFit/>
          </a:bodyPr>
          <a:lstStyle/>
          <a:p>
            <a:pPr algn="ctr"/>
            <a:r>
              <a:rPr lang="fr-FR" b="1" dirty="0"/>
              <a:t>Bibliographie</a:t>
            </a:r>
          </a:p>
        </p:txBody>
      </p:sp>
    </p:spTree>
    <p:extLst>
      <p:ext uri="{BB962C8B-B14F-4D97-AF65-F5344CB8AC3E}">
        <p14:creationId xmlns:p14="http://schemas.microsoft.com/office/powerpoint/2010/main" val="2768550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1DB2A22-C9A5-4B7A-BB49-00E0CC4C071A}"/>
              </a:ext>
            </a:extLst>
          </p:cNvPr>
          <p:cNvSpPr/>
          <p:nvPr>
            <p:custDataLst>
              <p:tags r:id="rId1"/>
            </p:custDataLst>
          </p:nvPr>
        </p:nvSpPr>
        <p:spPr>
          <a:xfrm>
            <a:off x="695940" y="818972"/>
            <a:ext cx="11250125" cy="3323987"/>
          </a:xfrm>
          <a:prstGeom prst="rect">
            <a:avLst/>
          </a:prstGeom>
          <a:noFill/>
          <a:ln>
            <a:solidFill>
              <a:schemeClr val="bg1">
                <a:lumMod val="65000"/>
              </a:schemeClr>
            </a:solidFill>
            <a:prstDash val="sysDot"/>
          </a:ln>
        </p:spPr>
        <p:txBody>
          <a:bodyPr wrap="square">
            <a:spAutoFit/>
          </a:bodyPr>
          <a:lstStyle/>
          <a:p>
            <a:pPr marL="542925" indent="-271463">
              <a:spcBef>
                <a:spcPts val="12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Yaël Brinbaum et Catherine Delcroix, «</a:t>
            </a:r>
            <a:r>
              <a:rPr lang="fr-FR" dirty="0">
                <a:latin typeface="Arial" panose="020B0604020202020204" pitchFamily="34" charset="0"/>
                <a:cs typeface="Arial" panose="020B0604020202020204" pitchFamily="34" charset="0"/>
                <a:hlinkClick r:id="rId4"/>
              </a:rPr>
              <a:t>Les mobilisations familiales des immigrés pour la réussite scolaire de leurs enfants - Un nouveau questionnement sur l’investissement éducatif des milieux populaires</a:t>
            </a:r>
            <a:r>
              <a:rPr lang="fr-FR" dirty="0">
                <a:latin typeface="Arial" panose="020B0604020202020204" pitchFamily="34" charset="0"/>
                <a:cs typeface="Arial" panose="020B0604020202020204" pitchFamily="34" charset="0"/>
              </a:rPr>
              <a:t>», Migrations Société 2016/2 (N° 164), pages 73 à 98.</a:t>
            </a:r>
          </a:p>
          <a:p>
            <a:pPr marL="542925" indent="-271463">
              <a:spcBef>
                <a:spcPts val="12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Paul Archambault, «</a:t>
            </a:r>
            <a:r>
              <a:rPr lang="fr-FR" dirty="0">
                <a:latin typeface="Arial" panose="020B0604020202020204" pitchFamily="34" charset="0"/>
                <a:cs typeface="Arial" panose="020B0604020202020204" pitchFamily="34" charset="0"/>
                <a:hlinkClick r:id="rId5"/>
              </a:rPr>
              <a:t>Séparation et divorce : quelles conséquences sur la réussite scolaire des enfants?</a:t>
            </a:r>
            <a:r>
              <a:rPr lang="fr-FR" dirty="0">
                <a:latin typeface="Arial" panose="020B0604020202020204" pitchFamily="34" charset="0"/>
                <a:cs typeface="Arial" panose="020B0604020202020204" pitchFamily="34" charset="0"/>
              </a:rPr>
              <a:t>», Population et société, n°379, mai 2002.</a:t>
            </a:r>
          </a:p>
          <a:p>
            <a:pPr marL="542925" indent="-271463">
              <a:spcBef>
                <a:spcPts val="12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Laurette Cretin, «</a:t>
            </a:r>
            <a:r>
              <a:rPr lang="fr-FR" dirty="0">
                <a:latin typeface="Arial" panose="020B0604020202020204" pitchFamily="34" charset="0"/>
                <a:cs typeface="Arial" panose="020B0604020202020204" pitchFamily="34" charset="0"/>
                <a:hlinkClick r:id="rId6"/>
              </a:rPr>
              <a:t>Les familles monoparentales et l’école : un plus grand risque d’échec au collège ?</a:t>
            </a:r>
            <a:r>
              <a:rPr lang="fr-FR" dirty="0">
                <a:latin typeface="Arial" panose="020B0604020202020204" pitchFamily="34" charset="0"/>
                <a:cs typeface="Arial" panose="020B0604020202020204" pitchFamily="34" charset="0"/>
              </a:rPr>
              <a:t>», Éducation et formation, n°82, décembre 2012.</a:t>
            </a:r>
          </a:p>
          <a:p>
            <a:pPr marL="542925" indent="-271463">
              <a:spcBef>
                <a:spcPts val="12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Olivier Vanhée, Géraldine Bois, Gaële Henri Panabière, Martine Court, Julien Bertrand, «</a:t>
            </a:r>
            <a:r>
              <a:rPr lang="fr-FR" dirty="0">
                <a:latin typeface="Arial" panose="020B0604020202020204" pitchFamily="34" charset="0"/>
                <a:cs typeface="Arial" panose="020B0604020202020204" pitchFamily="34" charset="0"/>
                <a:hlinkClick r:id="rId7"/>
              </a:rPr>
              <a:t>La fratrie comme ressource : le rôle des aînés dans les parcours scolaires des enfants de familles nombreuses</a:t>
            </a:r>
            <a:r>
              <a:rPr lang="fr-FR" dirty="0">
                <a:latin typeface="Arial" panose="020B0604020202020204" pitchFamily="34" charset="0"/>
                <a:cs typeface="Arial" panose="020B0604020202020204" pitchFamily="34" charset="0"/>
              </a:rPr>
              <a:t>», Revue des politiques sociales et familiales, Année 2013  111  pp. 5-15 ***</a:t>
            </a:r>
          </a:p>
        </p:txBody>
      </p:sp>
      <p:sp>
        <p:nvSpPr>
          <p:cNvPr id="4" name="Rectangle 3">
            <a:extLst>
              <a:ext uri="{FF2B5EF4-FFF2-40B4-BE49-F238E27FC236}">
                <a16:creationId xmlns="" xmlns:a16="http://schemas.microsoft.com/office/drawing/2014/main" id="{7658B32C-E28F-438F-8B72-71AA180241BA}"/>
              </a:ext>
            </a:extLst>
          </p:cNvPr>
          <p:cNvSpPr/>
          <p:nvPr>
            <p:custDataLst>
              <p:tags r:id="rId2"/>
            </p:custDataLst>
          </p:nvPr>
        </p:nvSpPr>
        <p:spPr>
          <a:xfrm>
            <a:off x="515938" y="264972"/>
            <a:ext cx="9642063" cy="369332"/>
          </a:xfrm>
          <a:prstGeom prst="rect">
            <a:avLst/>
          </a:prstGeom>
          <a:noFill/>
        </p:spPr>
        <p:txBody>
          <a:bodyPr wrap="square">
            <a:spAutoFit/>
          </a:bodyPr>
          <a:lstStyle/>
          <a:p>
            <a:pPr>
              <a:spcBef>
                <a:spcPts val="600"/>
              </a:spcBef>
            </a:pPr>
            <a:r>
              <a:rPr lang="fr-FR" b="1" dirty="0">
                <a:solidFill>
                  <a:srgbClr val="7030A0"/>
                </a:solidFill>
                <a:latin typeface="Arial" panose="020B0604020202020204" pitchFamily="34" charset="0"/>
                <a:cs typeface="Arial" panose="020B0604020202020204" pitchFamily="34" charset="0"/>
              </a:rPr>
              <a:t>2</a:t>
            </a:r>
            <a:r>
              <a:rPr lang="fr-FR" b="1" baseline="30000" dirty="0">
                <a:solidFill>
                  <a:srgbClr val="7030A0"/>
                </a:solidFill>
                <a:latin typeface="Arial" panose="020B0604020202020204" pitchFamily="34" charset="0"/>
                <a:cs typeface="Arial" panose="020B0604020202020204" pitchFamily="34" charset="0"/>
              </a:rPr>
              <a:t>ème</a:t>
            </a:r>
            <a:r>
              <a:rPr lang="fr-FR" b="1" dirty="0">
                <a:solidFill>
                  <a:srgbClr val="7030A0"/>
                </a:solidFill>
                <a:latin typeface="Arial" panose="020B0604020202020204" pitchFamily="34" charset="0"/>
                <a:cs typeface="Arial" panose="020B0604020202020204" pitchFamily="34" charset="0"/>
              </a:rPr>
              <a:t> item - Références possibles</a:t>
            </a:r>
            <a:r>
              <a:rPr lang="fr-FR" b="1" dirty="0">
                <a:solidFill>
                  <a:prstClr val="black"/>
                </a:solidFill>
                <a:latin typeface="Arial" panose="020B0604020202020204" pitchFamily="34" charset="0"/>
                <a:cs typeface="Arial" panose="020B0604020202020204" pitchFamily="34" charset="0"/>
              </a:rPr>
              <a:t> </a:t>
            </a:r>
            <a:endParaRPr lang="fr-FR" dirty="0">
              <a:solidFill>
                <a:srgbClr val="7030A0"/>
              </a:solidFill>
              <a:latin typeface="Arial" panose="020B0604020202020204" pitchFamily="34" charset="0"/>
              <a:cs typeface="Arial" panose="020B0604020202020204" pitchFamily="34" charset="0"/>
            </a:endParaRPr>
          </a:p>
        </p:txBody>
      </p:sp>
      <p:sp>
        <p:nvSpPr>
          <p:cNvPr id="5" name="ZoneTexte 4"/>
          <p:cNvSpPr txBox="1"/>
          <p:nvPr/>
        </p:nvSpPr>
        <p:spPr>
          <a:xfrm rot="16200000">
            <a:off x="-1240722" y="2296299"/>
            <a:ext cx="3323987" cy="369332"/>
          </a:xfrm>
          <a:prstGeom prst="rect">
            <a:avLst/>
          </a:prstGeom>
          <a:solidFill>
            <a:schemeClr val="accent3">
              <a:lumMod val="20000"/>
              <a:lumOff val="80000"/>
            </a:schemeClr>
          </a:solidFill>
          <a:ln>
            <a:solidFill>
              <a:schemeClr val="bg1">
                <a:lumMod val="65000"/>
              </a:schemeClr>
            </a:solidFill>
            <a:prstDash val="sysDot"/>
          </a:ln>
        </p:spPr>
        <p:txBody>
          <a:bodyPr wrap="square" rtlCol="0">
            <a:spAutoFit/>
          </a:bodyPr>
          <a:lstStyle/>
          <a:p>
            <a:pPr algn="ctr"/>
            <a:r>
              <a:rPr lang="fr-FR" b="1" dirty="0"/>
              <a:t>Bibliographie</a:t>
            </a:r>
          </a:p>
        </p:txBody>
      </p:sp>
    </p:spTree>
    <p:extLst>
      <p:ext uri="{BB962C8B-B14F-4D97-AF65-F5344CB8AC3E}">
        <p14:creationId xmlns:p14="http://schemas.microsoft.com/office/powerpoint/2010/main" val="3762081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B97DC83-4F03-4C6E-AE4B-5A54A1072524}"/>
              </a:ext>
            </a:extLst>
          </p:cNvPr>
          <p:cNvSpPr/>
          <p:nvPr>
            <p:custDataLst>
              <p:tags r:id="rId1"/>
            </p:custDataLst>
          </p:nvPr>
        </p:nvSpPr>
        <p:spPr>
          <a:xfrm>
            <a:off x="245936" y="360000"/>
            <a:ext cx="11827404" cy="707886"/>
          </a:xfrm>
          <a:prstGeom prst="rect">
            <a:avLst/>
          </a:prstGeom>
          <a:solidFill>
            <a:srgbClr val="EDE2F6"/>
          </a:solidFill>
          <a:ln>
            <a:solidFill>
              <a:schemeClr val="bg1">
                <a:lumMod val="65000"/>
              </a:schemeClr>
            </a:solidFill>
            <a:prstDash val="sysDot"/>
          </a:ln>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3ème item </a:t>
            </a:r>
            <a:r>
              <a:rPr lang="fr-FR" sz="2000" b="1" dirty="0">
                <a:latin typeface="Arial" panose="020B0604020202020204" pitchFamily="34" charset="0"/>
                <a:cs typeface="Arial" panose="020B0604020202020204" pitchFamily="34" charset="0"/>
              </a:rPr>
              <a:t>: </a:t>
            </a:r>
            <a:r>
              <a:rPr kumimoji="0" lang="fr-FR" sz="2000" i="1" u="none" strike="noStrike" kern="1200" cap="none" spc="0" normalizeH="0" baseline="0" noProof="0" dirty="0">
                <a:ln>
                  <a:noFill/>
                </a:ln>
                <a:effectLst/>
                <a:uLnTx/>
                <a:uFillTx/>
                <a:latin typeface="Arial" panose="020B0604020202020204" pitchFamily="34" charset="0"/>
                <a:cs typeface="Arial" panose="020B0604020202020204" pitchFamily="34" charset="0"/>
              </a:rPr>
              <a:t>Comprendre qu’il existe </a:t>
            </a:r>
            <a:r>
              <a:rPr kumimoji="0" lang="fr-FR" sz="20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des socialisations secondaires </a:t>
            </a:r>
            <a:r>
              <a:rPr kumimoji="0" lang="fr-FR" sz="2000" i="1" u="none" strike="noStrike" kern="1200" cap="none" spc="0" normalizeH="0" baseline="0" noProof="0" dirty="0">
                <a:ln>
                  <a:noFill/>
                </a:ln>
                <a:effectLst/>
                <a:uLnTx/>
                <a:uFillTx/>
                <a:latin typeface="Arial" panose="020B0604020202020204" pitchFamily="34" charset="0"/>
                <a:cs typeface="Arial" panose="020B0604020202020204" pitchFamily="34" charset="0"/>
              </a:rPr>
              <a:t>(professionnelle, conjugale, politique) à la suite de la socialisation primaire.</a:t>
            </a:r>
          </a:p>
        </p:txBody>
      </p:sp>
      <p:sp>
        <p:nvSpPr>
          <p:cNvPr id="12" name="Rectangle 11">
            <a:extLst>
              <a:ext uri="{FF2B5EF4-FFF2-40B4-BE49-F238E27FC236}">
                <a16:creationId xmlns="" xmlns:a16="http://schemas.microsoft.com/office/drawing/2014/main" id="{31DB2A22-C9A5-4B7A-BB49-00E0CC4C071A}"/>
              </a:ext>
            </a:extLst>
          </p:cNvPr>
          <p:cNvSpPr/>
          <p:nvPr>
            <p:custDataLst>
              <p:tags r:id="rId2"/>
            </p:custDataLst>
          </p:nvPr>
        </p:nvSpPr>
        <p:spPr>
          <a:xfrm>
            <a:off x="155934" y="1344732"/>
            <a:ext cx="1173947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7030A0"/>
              </a:buClr>
              <a:buSzTx/>
              <a:buFontTx/>
              <a:buNone/>
              <a:tabLst/>
              <a:defRPr/>
            </a:pPr>
            <a:r>
              <a:rPr kumimoji="0" lang="fr-FR" sz="2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Socialisation primaire - socialisation secondaire</a:t>
            </a:r>
          </a:p>
        </p:txBody>
      </p:sp>
      <p:sp>
        <p:nvSpPr>
          <p:cNvPr id="2" name="Rectangle 1"/>
          <p:cNvSpPr/>
          <p:nvPr/>
        </p:nvSpPr>
        <p:spPr>
          <a:xfrm>
            <a:off x="155933" y="4147096"/>
            <a:ext cx="11700129" cy="400110"/>
          </a:xfrm>
          <a:prstGeom prst="rect">
            <a:avLst/>
          </a:prstGeom>
        </p:spPr>
        <p:txBody>
          <a:bodyPr wrap="square">
            <a:spAutoFit/>
          </a:bodyPr>
          <a:lstStyle/>
          <a:p>
            <a:pPr lvl="0">
              <a:spcBef>
                <a:spcPts val="600"/>
              </a:spcBef>
              <a:buClr>
                <a:srgbClr val="7030A0"/>
              </a:buClr>
              <a:defRPr/>
            </a:pPr>
            <a:r>
              <a:rPr lang="fr-FR" sz="2000" dirty="0">
                <a:solidFill>
                  <a:srgbClr val="7030A0"/>
                </a:solidFill>
                <a:latin typeface="Arial" panose="020B0604020202020204" pitchFamily="34" charset="0"/>
                <a:cs typeface="Arial" panose="020B0604020202020204" pitchFamily="34" charset="0"/>
              </a:rPr>
              <a:t>⁞ </a:t>
            </a:r>
            <a:r>
              <a:rPr lang="fr-FR" sz="2000" dirty="0">
                <a:solidFill>
                  <a:prstClr val="black"/>
                </a:solidFill>
                <a:latin typeface="Arial" panose="020B0604020202020204" pitchFamily="34" charset="0"/>
                <a:cs typeface="Arial" panose="020B0604020202020204" pitchFamily="34" charset="0"/>
              </a:rPr>
              <a:t>Pluralité des influences socialisatrices qui n’est pas sans influence sur les trajectoires individuelles.</a:t>
            </a:r>
          </a:p>
        </p:txBody>
      </p:sp>
      <p:sp>
        <p:nvSpPr>
          <p:cNvPr id="3" name="Rectangle 2"/>
          <p:cNvSpPr/>
          <p:nvPr/>
        </p:nvSpPr>
        <p:spPr>
          <a:xfrm>
            <a:off x="155933" y="2438989"/>
            <a:ext cx="11739477" cy="1554272"/>
          </a:xfrm>
          <a:prstGeom prst="rect">
            <a:avLst/>
          </a:prstGeom>
        </p:spPr>
        <p:txBody>
          <a:bodyPr wrap="square">
            <a:spAutoFit/>
          </a:bodyPr>
          <a:lstStyle/>
          <a:p>
            <a:pPr lvl="0">
              <a:spcBef>
                <a:spcPts val="600"/>
              </a:spcBef>
              <a:buClr>
                <a:srgbClr val="7030A0"/>
              </a:buClr>
              <a:defRPr/>
            </a:pPr>
            <a:r>
              <a:rPr lang="fr-FR" sz="2000" dirty="0">
                <a:solidFill>
                  <a:srgbClr val="7030A0"/>
                </a:solidFill>
                <a:latin typeface="Arial" panose="020B0604020202020204" pitchFamily="34" charset="0"/>
                <a:cs typeface="Arial" panose="020B0604020202020204" pitchFamily="34" charset="0"/>
              </a:rPr>
              <a:t>⁞ </a:t>
            </a:r>
            <a:r>
              <a:rPr lang="fr-FR" sz="2000" dirty="0">
                <a:solidFill>
                  <a:prstClr val="black"/>
                </a:solidFill>
                <a:latin typeface="Arial" panose="020B0604020202020204" pitchFamily="34" charset="0"/>
                <a:cs typeface="Arial" panose="020B0604020202020204" pitchFamily="34" charset="0"/>
              </a:rPr>
              <a:t>Envisager la socialisation comme un processus continu (≠ linéarité) :</a:t>
            </a:r>
          </a:p>
          <a:p>
            <a:pPr marL="720725" lvl="0" indent="-185738">
              <a:spcBef>
                <a:spcPts val="600"/>
              </a:spcBef>
              <a:buClr>
                <a:srgbClr val="7030A0"/>
              </a:buClr>
              <a:buFont typeface="Arial" panose="020B0604020202020204" pitchFamily="34" charset="0"/>
              <a:buChar char="•"/>
              <a:defRPr/>
            </a:pPr>
            <a:r>
              <a:rPr lang="fr-FR" sz="2000" dirty="0">
                <a:solidFill>
                  <a:prstClr val="black"/>
                </a:solidFill>
                <a:latin typeface="Arial" panose="020B0604020202020204" pitchFamily="34" charset="0"/>
                <a:cs typeface="Arial" panose="020B0604020202020204" pitchFamily="34" charset="0"/>
              </a:rPr>
              <a:t>Socialisation de renforcement</a:t>
            </a:r>
          </a:p>
          <a:p>
            <a:pPr marL="720725" lvl="0" indent="-185738">
              <a:spcBef>
                <a:spcPts val="600"/>
              </a:spcBef>
              <a:buClr>
                <a:srgbClr val="7030A0"/>
              </a:buClr>
              <a:buFont typeface="Arial" panose="020B0604020202020204" pitchFamily="34" charset="0"/>
              <a:buChar char="•"/>
              <a:defRPr/>
            </a:pPr>
            <a:r>
              <a:rPr lang="fr-FR" sz="2000" dirty="0">
                <a:solidFill>
                  <a:prstClr val="black"/>
                </a:solidFill>
                <a:latin typeface="Arial" panose="020B0604020202020204" pitchFamily="34" charset="0"/>
                <a:cs typeface="Arial" panose="020B0604020202020204" pitchFamily="34" charset="0"/>
              </a:rPr>
              <a:t>Socialisation de conversion</a:t>
            </a:r>
          </a:p>
          <a:p>
            <a:pPr marL="720725" lvl="0" indent="-185738">
              <a:spcBef>
                <a:spcPts val="600"/>
              </a:spcBef>
              <a:buClr>
                <a:srgbClr val="7030A0"/>
              </a:buClr>
              <a:buFont typeface="Arial" panose="020B0604020202020204" pitchFamily="34" charset="0"/>
              <a:buChar char="•"/>
              <a:defRPr/>
            </a:pPr>
            <a:r>
              <a:rPr lang="fr-FR" sz="2000" dirty="0">
                <a:solidFill>
                  <a:prstClr val="black"/>
                </a:solidFill>
                <a:latin typeface="Arial" panose="020B0604020202020204" pitchFamily="34" charset="0"/>
                <a:cs typeface="Arial" panose="020B0604020202020204" pitchFamily="34" charset="0"/>
              </a:rPr>
              <a:t>Socialisation de transformation</a:t>
            </a:r>
          </a:p>
        </p:txBody>
      </p:sp>
      <p:sp>
        <p:nvSpPr>
          <p:cNvPr id="4" name="Rectangle 3"/>
          <p:cNvSpPr/>
          <p:nvPr/>
        </p:nvSpPr>
        <p:spPr>
          <a:xfrm>
            <a:off x="164777" y="1885044"/>
            <a:ext cx="11781288" cy="400110"/>
          </a:xfrm>
          <a:prstGeom prst="rect">
            <a:avLst/>
          </a:prstGeom>
        </p:spPr>
        <p:txBody>
          <a:bodyPr wrap="square">
            <a:spAutoFit/>
          </a:bodyPr>
          <a:lstStyle/>
          <a:p>
            <a:pPr lvl="0">
              <a:spcBef>
                <a:spcPts val="600"/>
              </a:spcBef>
              <a:buClr>
                <a:srgbClr val="7030A0"/>
              </a:buClr>
              <a:defRPr/>
            </a:pPr>
            <a:r>
              <a:rPr lang="fr-FR" sz="2000" dirty="0">
                <a:solidFill>
                  <a:srgbClr val="7030A0"/>
                </a:solidFill>
                <a:latin typeface="Arial" panose="020B0604020202020204" pitchFamily="34" charset="0"/>
                <a:cs typeface="Arial" panose="020B0604020202020204" pitchFamily="34" charset="0"/>
              </a:rPr>
              <a:t>⁞ </a:t>
            </a:r>
            <a:r>
              <a:rPr lang="fr-FR" sz="2000" dirty="0">
                <a:solidFill>
                  <a:prstClr val="black"/>
                </a:solidFill>
                <a:latin typeface="Arial" panose="020B0604020202020204" pitchFamily="34" charset="0"/>
                <a:cs typeface="Arial" panose="020B0604020202020204" pitchFamily="34" charset="0"/>
              </a:rPr>
              <a:t>Spécifier l’articulation diachronique entre des temporalités différentes de la socialisation.</a:t>
            </a:r>
          </a:p>
        </p:txBody>
      </p:sp>
    </p:spTree>
    <p:extLst>
      <p:ext uri="{BB962C8B-B14F-4D97-AF65-F5344CB8AC3E}">
        <p14:creationId xmlns:p14="http://schemas.microsoft.com/office/powerpoint/2010/main" val="366353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1DB2A22-C9A5-4B7A-BB49-00E0CC4C071A}"/>
              </a:ext>
            </a:extLst>
          </p:cNvPr>
          <p:cNvSpPr/>
          <p:nvPr>
            <p:custDataLst>
              <p:tags r:id="rId1"/>
            </p:custDataLst>
          </p:nvPr>
        </p:nvSpPr>
        <p:spPr>
          <a:xfrm>
            <a:off x="290348" y="2225483"/>
            <a:ext cx="11739477" cy="646331"/>
          </a:xfrm>
          <a:prstGeom prst="rect">
            <a:avLst/>
          </a:prstGeom>
          <a:noFill/>
        </p:spPr>
        <p:txBody>
          <a:bodyPr wrap="square">
            <a:spAutoFit/>
          </a:bodyPr>
          <a:lstStyle/>
          <a:p>
            <a:pPr>
              <a:spcBef>
                <a:spcPts val="600"/>
              </a:spcBef>
              <a:buClr>
                <a:srgbClr val="7030A0"/>
              </a:buClr>
            </a:pPr>
            <a:r>
              <a:rPr lang="fr-FR" dirty="0">
                <a:solidFill>
                  <a:srgbClr val="7030A0"/>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…Ancien programme empreint d’un certain </a:t>
            </a:r>
            <a:r>
              <a:rPr lang="fr-FR" b="1" dirty="0">
                <a:latin typeface="Arial" panose="020B0604020202020204" pitchFamily="34" charset="0"/>
                <a:cs typeface="Arial" panose="020B0604020202020204" pitchFamily="34" charset="0"/>
              </a:rPr>
              <a:t>fonctionnalisme</a:t>
            </a:r>
            <a:r>
              <a:rPr lang="fr-FR" dirty="0">
                <a:latin typeface="Arial" panose="020B0604020202020204" pitchFamily="34" charset="0"/>
                <a:cs typeface="Arial" panose="020B0604020202020204" pitchFamily="34" charset="0"/>
              </a:rPr>
              <a:t> (normes, valeurs, rôle, identités sociales)</a:t>
            </a:r>
            <a:r>
              <a:rPr lang="fr-FR" dirty="0">
                <a:solidFill>
                  <a:srgbClr val="7030A0"/>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et une approche </a:t>
            </a:r>
            <a:r>
              <a:rPr lang="fr-FR" b="1" dirty="0">
                <a:latin typeface="Arial" panose="020B0604020202020204" pitchFamily="34" charset="0"/>
                <a:cs typeface="Arial" panose="020B0604020202020204" pitchFamily="34" charset="0"/>
              </a:rPr>
              <a:t>globalisante</a:t>
            </a:r>
            <a:r>
              <a:rPr lang="fr-FR"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déterministe</a:t>
            </a:r>
            <a:r>
              <a:rPr lang="fr-FR" dirty="0">
                <a:latin typeface="Arial" panose="020B0604020202020204" pitchFamily="34" charset="0"/>
                <a:cs typeface="Arial" panose="020B0604020202020204" pitchFamily="34" charset="0"/>
              </a:rPr>
              <a:t> et </a:t>
            </a:r>
            <a:r>
              <a:rPr lang="fr-FR" b="1" dirty="0">
                <a:latin typeface="Arial" panose="020B0604020202020204" pitchFamily="34" charset="0"/>
                <a:cs typeface="Arial" panose="020B0604020202020204" pitchFamily="34" charset="0"/>
              </a:rPr>
              <a:t>uniforme</a:t>
            </a:r>
          </a:p>
        </p:txBody>
      </p:sp>
      <p:sp>
        <p:nvSpPr>
          <p:cNvPr id="17" name="Rectangle 16">
            <a:extLst>
              <a:ext uri="{FF2B5EF4-FFF2-40B4-BE49-F238E27FC236}">
                <a16:creationId xmlns="" xmlns:a16="http://schemas.microsoft.com/office/drawing/2014/main" id="{9B97DC83-4F03-4C6E-AE4B-5A54A1072524}"/>
              </a:ext>
            </a:extLst>
          </p:cNvPr>
          <p:cNvSpPr/>
          <p:nvPr>
            <p:custDataLst>
              <p:tags r:id="rId2"/>
            </p:custDataLst>
          </p:nvPr>
        </p:nvSpPr>
        <p:spPr>
          <a:xfrm>
            <a:off x="290348" y="1562892"/>
            <a:ext cx="1176908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Le thème de la socialisation dans les programmes,</a:t>
            </a:r>
            <a:r>
              <a:rPr kumimoji="0" lang="fr-FR" sz="2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lang="fr-FR" sz="2000" b="1" dirty="0">
                <a:solidFill>
                  <a:srgbClr val="7030A0"/>
                </a:solidFill>
                <a:latin typeface="Arial" panose="020B0604020202020204" pitchFamily="34" charset="0"/>
                <a:cs typeface="Arial" panose="020B0604020202020204" pitchFamily="34" charset="0"/>
              </a:rPr>
              <a:t>un thème récurrent mais…</a:t>
            </a:r>
            <a:endParaRPr kumimoji="0" lang="fr-FR" sz="2000" b="0"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4" name="Rectangle 3"/>
          <p:cNvSpPr/>
          <p:nvPr/>
        </p:nvSpPr>
        <p:spPr>
          <a:xfrm>
            <a:off x="202951" y="3156302"/>
            <a:ext cx="11240716" cy="2646878"/>
          </a:xfrm>
          <a:prstGeom prst="rect">
            <a:avLst/>
          </a:prstGeom>
        </p:spPr>
        <p:txBody>
          <a:bodyPr wrap="square">
            <a:spAutoFit/>
          </a:bodyPr>
          <a:lstStyle/>
          <a:p>
            <a:pPr>
              <a:spcBef>
                <a:spcPts val="600"/>
              </a:spcBef>
              <a:buClr>
                <a:srgbClr val="7030A0"/>
              </a:buClr>
            </a:pPr>
            <a:r>
              <a:rPr lang="fr-FR" dirty="0">
                <a:solidFill>
                  <a:srgbClr val="7030A0"/>
                </a:solidFill>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rPr>
              <a:t>…Une </a:t>
            </a:r>
            <a:r>
              <a:rPr lang="fr-FR" b="1" dirty="0">
                <a:latin typeface="Arial" panose="020B0604020202020204" pitchFamily="34" charset="0"/>
                <a:cs typeface="Arial" panose="020B0604020202020204" pitchFamily="34" charset="0"/>
              </a:rPr>
              <a:t>actualisation scientifique </a:t>
            </a:r>
            <a:r>
              <a:rPr lang="fr-FR" dirty="0">
                <a:latin typeface="Arial" panose="020B0604020202020204" pitchFamily="34" charset="0"/>
                <a:cs typeface="Arial" panose="020B0604020202020204" pitchFamily="34" charset="0"/>
              </a:rPr>
              <a:t>importante qui invite à :</a:t>
            </a:r>
          </a:p>
          <a:p>
            <a:pPr marL="714375" indent="-177800">
              <a:spcBef>
                <a:spcPts val="12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Se centrer davantage sur « la fabrique des individus » et non sur « la fabrique de l’individu ».</a:t>
            </a:r>
          </a:p>
          <a:p>
            <a:pPr marL="714375" indent="-177800">
              <a:spcBef>
                <a:spcPts val="12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Intégrer les apports de la sociologie </a:t>
            </a:r>
            <a:r>
              <a:rPr lang="fr-FR" dirty="0" err="1">
                <a:latin typeface="Arial" panose="020B0604020202020204" pitchFamily="34" charset="0"/>
                <a:cs typeface="Arial" panose="020B0604020202020204" pitchFamily="34" charset="0"/>
              </a:rPr>
              <a:t>dispositionnaliste</a:t>
            </a:r>
            <a:r>
              <a:rPr lang="fr-FR" dirty="0">
                <a:latin typeface="Arial" panose="020B0604020202020204" pitchFamily="34" charset="0"/>
                <a:cs typeface="Arial" panose="020B0604020202020204" pitchFamily="34" charset="0"/>
              </a:rPr>
              <a:t> (et </a:t>
            </a:r>
            <a:r>
              <a:rPr lang="fr-FR" dirty="0" err="1">
                <a:latin typeface="Arial" panose="020B0604020202020204" pitchFamily="34" charset="0"/>
                <a:cs typeface="Arial" panose="020B0604020202020204" pitchFamily="34" charset="0"/>
              </a:rPr>
              <a:t>contextualiste</a:t>
            </a:r>
            <a:r>
              <a:rPr lang="fr-FR" dirty="0">
                <a:latin typeface="Arial" panose="020B0604020202020204" pitchFamily="34" charset="0"/>
                <a:cs typeface="Arial" panose="020B0604020202020204" pitchFamily="34" charset="0"/>
              </a:rPr>
              <a:t>) des socialisations qui permet de « descendre » au niveau intra-individuel (sans se limiter, ou exclure des variations </a:t>
            </a:r>
            <a:r>
              <a:rPr lang="fr-FR" dirty="0" err="1">
                <a:latin typeface="Arial" panose="020B0604020202020204" pitchFamily="34" charset="0"/>
                <a:cs typeface="Arial" panose="020B0604020202020204" pitchFamily="34" charset="0"/>
              </a:rPr>
              <a:t>inter-individuelles</a:t>
            </a:r>
            <a:r>
              <a:rPr lang="fr-FR" dirty="0">
                <a:latin typeface="Arial" panose="020B0604020202020204" pitchFamily="34" charset="0"/>
                <a:cs typeface="Arial" panose="020B0604020202020204" pitchFamily="34" charset="0"/>
              </a:rPr>
              <a:t>).</a:t>
            </a:r>
          </a:p>
          <a:p>
            <a:pPr marL="714375" indent="-177800">
              <a:spcBef>
                <a:spcPts val="12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Rompre avec une conception parfois trop « </a:t>
            </a:r>
            <a:r>
              <a:rPr lang="fr-FR" b="1" dirty="0">
                <a:latin typeface="Arial" panose="020B0604020202020204" pitchFamily="34" charset="0"/>
                <a:cs typeface="Arial" panose="020B0604020202020204" pitchFamily="34" charset="0"/>
              </a:rPr>
              <a:t>mécaniste</a:t>
            </a:r>
            <a:r>
              <a:rPr lang="fr-FR" dirty="0">
                <a:latin typeface="Arial" panose="020B0604020202020204" pitchFamily="34" charset="0"/>
                <a:cs typeface="Arial" panose="020B0604020202020204" pitchFamily="34" charset="0"/>
              </a:rPr>
              <a:t> » et « </a:t>
            </a:r>
            <a:r>
              <a:rPr lang="fr-FR" b="1" dirty="0">
                <a:latin typeface="Arial" panose="020B0604020202020204" pitchFamily="34" charset="0"/>
                <a:cs typeface="Arial" panose="020B0604020202020204" pitchFamily="34" charset="0"/>
              </a:rPr>
              <a:t>totalisante</a:t>
            </a:r>
            <a:r>
              <a:rPr lang="fr-FR" dirty="0">
                <a:latin typeface="Arial" panose="020B0604020202020204" pitchFamily="34" charset="0"/>
                <a:cs typeface="Arial" panose="020B0604020202020204" pitchFamily="34" charset="0"/>
              </a:rPr>
              <a:t> » de la socialisation.</a:t>
            </a:r>
          </a:p>
          <a:p>
            <a:pPr marL="714375" indent="-177800">
              <a:spcBef>
                <a:spcPts val="1200"/>
              </a:spcBef>
              <a:buClr>
                <a:srgbClr val="7030A0"/>
              </a:buClr>
              <a:buFont typeface="Arial" panose="020B0604020202020204" pitchFamily="34" charset="0"/>
              <a:buChar char="•"/>
            </a:pPr>
            <a:r>
              <a:rPr lang="fr-FR" dirty="0">
                <a:latin typeface="Arial" panose="020B0604020202020204" pitchFamily="34" charset="0"/>
                <a:cs typeface="Arial" panose="020B0604020202020204" pitchFamily="34" charset="0"/>
              </a:rPr>
              <a:t>Prendre appui sur les multiples enquêtes pour tenter de saisir la socialisation « </a:t>
            </a:r>
            <a:r>
              <a:rPr lang="fr-FR" b="1" dirty="0">
                <a:latin typeface="Arial" panose="020B0604020202020204" pitchFamily="34" charset="0"/>
                <a:cs typeface="Arial" panose="020B0604020202020204" pitchFamily="34" charset="0"/>
              </a:rPr>
              <a:t>en actes </a:t>
            </a:r>
            <a:r>
              <a:rPr lang="fr-FR" dirty="0">
                <a:latin typeface="Arial" panose="020B0604020202020204" pitchFamily="34" charset="0"/>
                <a:cs typeface="Arial" panose="020B0604020202020204" pitchFamily="34" charset="0"/>
              </a:rPr>
              <a:t>».</a:t>
            </a:r>
            <a:endParaRPr lang="fr-FR" dirty="0"/>
          </a:p>
        </p:txBody>
      </p:sp>
      <p:sp>
        <p:nvSpPr>
          <p:cNvPr id="13" name="Rectangle 12">
            <a:extLst>
              <a:ext uri="{FF2B5EF4-FFF2-40B4-BE49-F238E27FC236}">
                <a16:creationId xmlns="" xmlns:a16="http://schemas.microsoft.com/office/drawing/2014/main" id="{BACDE334-42E4-4CEF-BB8F-398D1E3A9A53}"/>
              </a:ext>
            </a:extLst>
          </p:cNvPr>
          <p:cNvSpPr/>
          <p:nvPr/>
        </p:nvSpPr>
        <p:spPr>
          <a:xfrm>
            <a:off x="3698113" y="3614791"/>
            <a:ext cx="2822024" cy="289783"/>
          </a:xfrm>
          <a:prstGeom prst="rect">
            <a:avLst/>
          </a:prstGeom>
          <a:solidFill>
            <a:srgbClr val="7030A0">
              <a:alpha val="23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2" name="Rectangle 1">
            <a:extLst>
              <a:ext uri="{FF2B5EF4-FFF2-40B4-BE49-F238E27FC236}">
                <a16:creationId xmlns="" xmlns:a16="http://schemas.microsoft.com/office/drawing/2014/main" id="{E511CF46-8C37-4ABD-ADC6-5DA955BA7517}"/>
              </a:ext>
            </a:extLst>
          </p:cNvPr>
          <p:cNvSpPr/>
          <p:nvPr/>
        </p:nvSpPr>
        <p:spPr>
          <a:xfrm>
            <a:off x="3342182" y="4073333"/>
            <a:ext cx="4986065" cy="289730"/>
          </a:xfrm>
          <a:prstGeom prst="rect">
            <a:avLst/>
          </a:prstGeom>
          <a:solidFill>
            <a:srgbClr val="7030A0">
              <a:alpha val="23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14" name="ZoneTexte 13">
            <a:extLst>
              <a:ext uri="{FF2B5EF4-FFF2-40B4-BE49-F238E27FC236}">
                <a16:creationId xmlns="" xmlns:a16="http://schemas.microsoft.com/office/drawing/2014/main" id="{F5DE7087-3832-4F6A-8AF9-3A4093923C7B}"/>
              </a:ext>
            </a:extLst>
          </p:cNvPr>
          <p:cNvSpPr txBox="1"/>
          <p:nvPr/>
        </p:nvSpPr>
        <p:spPr>
          <a:xfrm>
            <a:off x="236658" y="1480659"/>
            <a:ext cx="4246367" cy="4792832"/>
          </a:xfrm>
          <a:prstGeom prst="rect">
            <a:avLst/>
          </a:prstGeom>
          <a:solidFill>
            <a:srgbClr val="E8D9F3"/>
          </a:solidFill>
          <a:ln>
            <a:solidFill>
              <a:srgbClr val="7030A0"/>
            </a:solidFill>
          </a:ln>
        </p:spPr>
        <p:txBody>
          <a:bodyPr wrap="square" lIns="72000" tIns="72000" rIns="72000" bIns="72000" rtlCol="0">
            <a:spAutoFit/>
          </a:bodyPr>
          <a:lstStyle/>
          <a:p>
            <a:pPr algn="just"/>
            <a:r>
              <a:rPr lang="fr-FR" sz="2000" dirty="0">
                <a:latin typeface="Arial" panose="020B0604020202020204" pitchFamily="34" charset="0"/>
                <a:cs typeface="Arial" panose="020B0604020202020204" pitchFamily="34" charset="0"/>
              </a:rPr>
              <a:t>« </a:t>
            </a:r>
            <a:r>
              <a:rPr lang="fr-FR" sz="2000" i="1" dirty="0">
                <a:latin typeface="Arial" panose="020B0604020202020204" pitchFamily="34" charset="0"/>
                <a:cs typeface="Arial" panose="020B0604020202020204" pitchFamily="34" charset="0"/>
              </a:rPr>
              <a:t>[…] on peut dire que la socialisation est le processus par lequel un être biologique est transformé, sous l’effet des multiples interactions qu’il entretient dès sa naissance avec d’autres individus et avec tout un monde matériel issu de l’histoire, en un être social adapté à un univers sociohistorique déterminé. </a:t>
            </a:r>
            <a:r>
              <a:rPr lang="fr-FR" sz="2000" dirty="0">
                <a:latin typeface="Arial" panose="020B0604020202020204" pitchFamily="34" charset="0"/>
                <a:cs typeface="Arial" panose="020B0604020202020204" pitchFamily="34" charset="0"/>
              </a:rPr>
              <a:t>»</a:t>
            </a:r>
          </a:p>
          <a:p>
            <a:pPr algn="just">
              <a:spcBef>
                <a:spcPts val="1200"/>
              </a:spcBef>
            </a:pPr>
            <a:r>
              <a:rPr lang="fr-FR" dirty="0">
                <a:latin typeface="Arial" panose="020B0604020202020204" pitchFamily="34" charset="0"/>
                <a:cs typeface="Arial" panose="020B0604020202020204" pitchFamily="34" charset="0"/>
              </a:rPr>
              <a:t>Bernard Lahire, </a:t>
            </a:r>
            <a:r>
              <a:rPr lang="fr-FR" i="1" dirty="0">
                <a:latin typeface="Arial" panose="020B0604020202020204" pitchFamily="34" charset="0"/>
                <a:cs typeface="Arial" panose="020B0604020202020204" pitchFamily="34" charset="0"/>
              </a:rPr>
              <a:t>La fabrication sociale des individus : cadres, modalités, temps et effets de socialisation</a:t>
            </a:r>
            <a:r>
              <a:rPr lang="fr-FR" dirty="0">
                <a:latin typeface="Arial" panose="020B0604020202020204" pitchFamily="34" charset="0"/>
                <a:cs typeface="Arial" panose="020B0604020202020204" pitchFamily="34" charset="0"/>
              </a:rPr>
              <a:t>, Dans les plis singuliers du social, 2013.</a:t>
            </a:r>
          </a:p>
          <a:p>
            <a:pPr algn="r"/>
            <a:endParaRPr lang="fr-FR" sz="2000"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 xmlns:a16="http://schemas.microsoft.com/office/drawing/2014/main" id="{E5FBF74B-83E8-4F9D-9ED3-560026ED5D57}"/>
              </a:ext>
            </a:extLst>
          </p:cNvPr>
          <p:cNvSpPr txBox="1"/>
          <p:nvPr/>
        </p:nvSpPr>
        <p:spPr>
          <a:xfrm>
            <a:off x="6888088" y="2108322"/>
            <a:ext cx="4901614" cy="3592504"/>
          </a:xfrm>
          <a:prstGeom prst="rect">
            <a:avLst/>
          </a:prstGeom>
          <a:solidFill>
            <a:srgbClr val="E8D9F3"/>
          </a:solidFill>
          <a:ln>
            <a:solidFill>
              <a:srgbClr val="7030A0"/>
            </a:solidFill>
          </a:ln>
        </p:spPr>
        <p:txBody>
          <a:bodyPr wrap="square" lIns="72000" tIns="72000" rIns="72000" bIns="72000" rtlCol="0">
            <a:spAutoFit/>
          </a:bodyPr>
          <a:lstStyle/>
          <a:p>
            <a:pPr algn="just"/>
            <a:r>
              <a:rPr lang="fr-FR" sz="2000" dirty="0">
                <a:latin typeface="Arial" panose="020B0604020202020204" pitchFamily="34" charset="0"/>
                <a:cs typeface="Arial" panose="020B0604020202020204" pitchFamily="34" charset="0"/>
              </a:rPr>
              <a:t>« </a:t>
            </a:r>
            <a:r>
              <a:rPr lang="fr-FR" sz="2000" i="1" dirty="0">
                <a:latin typeface="Arial" panose="020B0604020202020204" pitchFamily="34" charset="0"/>
                <a:cs typeface="Arial" panose="020B0604020202020204" pitchFamily="34" charset="0"/>
              </a:rPr>
              <a:t>Il s'agit </a:t>
            </a:r>
            <a:r>
              <a:rPr lang="fr-FR" sz="2000" i="1" dirty="0" smtClean="0">
                <a:latin typeface="Arial" panose="020B0604020202020204" pitchFamily="34" charset="0"/>
                <a:cs typeface="Arial" panose="020B0604020202020204" pitchFamily="34" charset="0"/>
              </a:rPr>
              <a:t>[…] </a:t>
            </a:r>
            <a:r>
              <a:rPr lang="fr-FR" sz="2000" i="1" dirty="0">
                <a:latin typeface="Arial" panose="020B0604020202020204" pitchFamily="34" charset="0"/>
                <a:cs typeface="Arial" panose="020B0604020202020204" pitchFamily="34" charset="0"/>
              </a:rPr>
              <a:t>d'une sociologie de la socialisation qui étudie les traces dispositionnelles laissées par les expériences sociales et la manière dont ces </a:t>
            </a:r>
            <a:r>
              <a:rPr lang="fr-FR" sz="2000" b="1" i="1" dirty="0">
                <a:latin typeface="Arial" panose="020B0604020202020204" pitchFamily="34" charset="0"/>
                <a:cs typeface="Arial" panose="020B0604020202020204" pitchFamily="34" charset="0"/>
              </a:rPr>
              <a:t>dispositions</a:t>
            </a:r>
            <a:r>
              <a:rPr lang="fr-FR" sz="2000" i="1" dirty="0">
                <a:latin typeface="Arial" panose="020B0604020202020204" pitchFamily="34" charset="0"/>
                <a:cs typeface="Arial" panose="020B0604020202020204" pitchFamily="34" charset="0"/>
              </a:rPr>
              <a:t> à sentir, à croire et à agir sont déclenchées (ou mises en veille) dans </a:t>
            </a:r>
            <a:r>
              <a:rPr lang="fr-FR" sz="2000" b="1" i="1" dirty="0">
                <a:latin typeface="Arial" panose="020B0604020202020204" pitchFamily="34" charset="0"/>
                <a:cs typeface="Arial" panose="020B0604020202020204" pitchFamily="34" charset="0"/>
              </a:rPr>
              <a:t>des contextes d'action variés</a:t>
            </a:r>
            <a:r>
              <a:rPr lang="fr-FR" sz="2000" b="1"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a:t>
            </a:r>
          </a:p>
          <a:p>
            <a:pPr algn="just">
              <a:spcBef>
                <a:spcPts val="1200"/>
              </a:spcBef>
            </a:pPr>
            <a:r>
              <a:rPr lang="fr-FR" dirty="0">
                <a:latin typeface="Arial" panose="020B0604020202020204" pitchFamily="34" charset="0"/>
                <a:cs typeface="Arial" panose="020B0604020202020204" pitchFamily="34" charset="0"/>
              </a:rPr>
              <a:t>Bernard Lahire, </a:t>
            </a:r>
            <a:r>
              <a:rPr lang="fr-FR" i="1" dirty="0">
                <a:latin typeface="Arial" panose="020B0604020202020204" pitchFamily="34" charset="0"/>
                <a:cs typeface="Arial" panose="020B0604020202020204" pitchFamily="34" charset="0"/>
              </a:rPr>
              <a:t>L'esprit sociologique</a:t>
            </a:r>
            <a:r>
              <a:rPr lang="fr-FR" dirty="0">
                <a:latin typeface="Arial" panose="020B0604020202020204" pitchFamily="34" charset="0"/>
                <a:cs typeface="Arial" panose="020B0604020202020204" pitchFamily="34" charset="0"/>
              </a:rPr>
              <a:t>, La Découverte, coll. « La Découverte/Poche », 2007.</a:t>
            </a:r>
          </a:p>
          <a:p>
            <a:pPr algn="r"/>
            <a:endParaRPr lang="fr-FR" sz="2000" dirty="0">
              <a:latin typeface="Arial" panose="020B0604020202020204" pitchFamily="34" charset="0"/>
              <a:cs typeface="Arial" panose="020B0604020202020204" pitchFamily="34" charset="0"/>
            </a:endParaRPr>
          </a:p>
        </p:txBody>
      </p:sp>
      <p:sp>
        <p:nvSpPr>
          <p:cNvPr id="16" name="ZoneTexte 15">
            <a:extLst>
              <a:ext uri="{FF2B5EF4-FFF2-40B4-BE49-F238E27FC236}">
                <a16:creationId xmlns="" xmlns:a16="http://schemas.microsoft.com/office/drawing/2014/main" id="{94A88FAF-385F-4E8C-874E-B05BA866A31B}"/>
              </a:ext>
            </a:extLst>
          </p:cNvPr>
          <p:cNvSpPr txBox="1"/>
          <p:nvPr/>
        </p:nvSpPr>
        <p:spPr>
          <a:xfrm>
            <a:off x="3503712" y="5971939"/>
            <a:ext cx="720008" cy="246221"/>
          </a:xfrm>
          <a:prstGeom prst="rect">
            <a:avLst/>
          </a:prstGeom>
          <a:noFill/>
        </p:spPr>
        <p:txBody>
          <a:bodyPr wrap="square" lIns="0" tIns="0" rIns="0" bIns="0" rtlCol="0">
            <a:spAutoFit/>
          </a:bodyPr>
          <a:lstStyle/>
          <a:p>
            <a:pPr algn="r"/>
            <a:r>
              <a:rPr lang="fr-FR" sz="1600" dirty="0"/>
              <a:t>Fermer</a:t>
            </a:r>
          </a:p>
        </p:txBody>
      </p:sp>
      <p:sp>
        <p:nvSpPr>
          <p:cNvPr id="15" name="ZoneTexte 14">
            <a:extLst>
              <a:ext uri="{FF2B5EF4-FFF2-40B4-BE49-F238E27FC236}">
                <a16:creationId xmlns="" xmlns:a16="http://schemas.microsoft.com/office/drawing/2014/main" id="{BE7BE47F-FE9A-4C34-A312-86BE54D3FAD9}"/>
              </a:ext>
            </a:extLst>
          </p:cNvPr>
          <p:cNvSpPr txBox="1"/>
          <p:nvPr/>
        </p:nvSpPr>
        <p:spPr>
          <a:xfrm>
            <a:off x="10790924" y="5348547"/>
            <a:ext cx="720008" cy="246221"/>
          </a:xfrm>
          <a:prstGeom prst="rect">
            <a:avLst/>
          </a:prstGeom>
          <a:noFill/>
        </p:spPr>
        <p:txBody>
          <a:bodyPr wrap="square" lIns="0" tIns="0" rIns="0" bIns="0" rtlCol="0">
            <a:spAutoFit/>
          </a:bodyPr>
          <a:lstStyle/>
          <a:p>
            <a:pPr algn="r"/>
            <a:r>
              <a:rPr lang="fr-FR" sz="1600" dirty="0"/>
              <a:t>Fermer</a:t>
            </a:r>
          </a:p>
        </p:txBody>
      </p:sp>
      <p:sp>
        <p:nvSpPr>
          <p:cNvPr id="11" name="Rectangle 10">
            <a:extLst>
              <a:ext uri="{FF2B5EF4-FFF2-40B4-BE49-F238E27FC236}">
                <a16:creationId xmlns="" xmlns:a16="http://schemas.microsoft.com/office/drawing/2014/main" id="{76851272-9B66-47F3-BAE5-E2FEA3E59654}"/>
              </a:ext>
            </a:extLst>
          </p:cNvPr>
          <p:cNvSpPr/>
          <p:nvPr>
            <p:custDataLst>
              <p:tags r:id="rId3"/>
            </p:custDataLst>
          </p:nvPr>
        </p:nvSpPr>
        <p:spPr>
          <a:xfrm>
            <a:off x="236658" y="224269"/>
            <a:ext cx="11619108" cy="1054135"/>
          </a:xfrm>
          <a:prstGeom prst="rect">
            <a:avLst/>
          </a:prstGeom>
          <a:ln>
            <a:solidFill>
              <a:schemeClr val="bg1">
                <a:lumMod val="50000"/>
              </a:schemeClr>
            </a:solidFill>
            <a:prstDash val="sysDot"/>
          </a:ln>
        </p:spPr>
        <p:txBody>
          <a:bodyPr wrap="square">
            <a:spAutoFit/>
          </a:bodyPr>
          <a:lstStyle/>
          <a:p>
            <a:r>
              <a:rPr lang="fr-FR" sz="2000" b="1" dirty="0">
                <a:solidFill>
                  <a:schemeClr val="tx2"/>
                </a:solidFill>
                <a:latin typeface="Arial" panose="020B0604020202020204" pitchFamily="34" charset="0"/>
                <a:cs typeface="Arial" panose="020B0604020202020204" pitchFamily="34" charset="0"/>
              </a:rPr>
              <a:t>Thème 6.</a:t>
            </a:r>
          </a:p>
          <a:p>
            <a:pPr>
              <a:spcBef>
                <a:spcPts val="300"/>
              </a:spcBef>
            </a:pPr>
            <a:r>
              <a:rPr lang="fr-FR" sz="2000" b="1" dirty="0">
                <a:solidFill>
                  <a:schemeClr val="tx2"/>
                </a:solidFill>
                <a:latin typeface="Arial" panose="020B0604020202020204" pitchFamily="34" charset="0"/>
                <a:cs typeface="Arial" panose="020B0604020202020204" pitchFamily="34" charset="0"/>
              </a:rPr>
              <a:t>Comment la socialisation contribue-t-elle à expliquer les différences de comportement des individus ?</a:t>
            </a:r>
          </a:p>
        </p:txBody>
      </p:sp>
    </p:spTree>
    <p:extLst>
      <p:ext uri="{BB962C8B-B14F-4D97-AF65-F5344CB8AC3E}">
        <p14:creationId xmlns:p14="http://schemas.microsoft.com/office/powerpoint/2010/main" val="34005383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3"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xit" presetSubtype="0" fill="hold" grpId="3"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2" animBg="1"/>
      <p:bldP spid="14" grpId="3" animBg="1"/>
      <p:bldP spid="3" grpId="0" animBg="1"/>
      <p:bldP spid="3" grpId="1" animBg="1"/>
      <p:bldP spid="16" grpId="2"/>
      <p:bldP spid="16" grpId="3"/>
      <p:bldP spid="15" grpId="0"/>
      <p:bldP spid="15"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B97DC83-4F03-4C6E-AE4B-5A54A1072524}"/>
              </a:ext>
            </a:extLst>
          </p:cNvPr>
          <p:cNvSpPr/>
          <p:nvPr>
            <p:custDataLst>
              <p:tags r:id="rId1"/>
            </p:custDataLst>
          </p:nvPr>
        </p:nvSpPr>
        <p:spPr>
          <a:xfrm>
            <a:off x="425937" y="458967"/>
            <a:ext cx="9949339" cy="400110"/>
          </a:xfrm>
          <a:prstGeom prst="rect">
            <a:avLst/>
          </a:prstGeom>
          <a:noFill/>
        </p:spPr>
        <p:txBody>
          <a:bodyPr wrap="square">
            <a:spAutoFit/>
          </a:bodyPr>
          <a:lstStyle/>
          <a:p>
            <a:pPr lvl="0">
              <a:spcBef>
                <a:spcPts val="600"/>
              </a:spcBef>
            </a:pPr>
            <a:r>
              <a:rPr kumimoji="0" lang="fr-FR" sz="2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3ème item </a:t>
            </a:r>
            <a:r>
              <a:rPr lang="fr-FR" sz="2000" b="1" dirty="0">
                <a:solidFill>
                  <a:srgbClr val="7030A0"/>
                </a:solidFill>
                <a:latin typeface="Arial" panose="020B0604020202020204" pitchFamily="34" charset="0"/>
                <a:cs typeface="Arial" panose="020B0604020202020204" pitchFamily="34" charset="0"/>
              </a:rPr>
              <a:t>- Références possibles</a:t>
            </a:r>
            <a:r>
              <a:rPr lang="fr-FR" sz="2000" b="1" dirty="0">
                <a:solidFill>
                  <a:prstClr val="black"/>
                </a:solidFill>
                <a:latin typeface="Arial" panose="020B0604020202020204" pitchFamily="34" charset="0"/>
                <a:cs typeface="Arial" panose="020B0604020202020204" pitchFamily="34" charset="0"/>
              </a:rPr>
              <a:t> </a:t>
            </a:r>
            <a:endParaRPr kumimoji="0" lang="fr-FR" sz="2000" b="0"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31DB2A22-C9A5-4B7A-BB49-00E0CC4C071A}"/>
              </a:ext>
            </a:extLst>
          </p:cNvPr>
          <p:cNvSpPr/>
          <p:nvPr>
            <p:custDataLst>
              <p:tags r:id="rId2"/>
            </p:custDataLst>
          </p:nvPr>
        </p:nvSpPr>
        <p:spPr>
          <a:xfrm>
            <a:off x="695940" y="998973"/>
            <a:ext cx="11250125" cy="4062651"/>
          </a:xfrm>
          <a:prstGeom prst="rect">
            <a:avLst/>
          </a:prstGeom>
          <a:noFill/>
          <a:ln>
            <a:solidFill>
              <a:schemeClr val="bg1">
                <a:lumMod val="65000"/>
              </a:schemeClr>
            </a:solidFill>
            <a:prstDash val="sysDot"/>
          </a:ln>
        </p:spPr>
        <p:txBody>
          <a:bodyPr wrap="square">
            <a:spAutoFit/>
          </a:bodyPr>
          <a:lstStyle/>
          <a:p>
            <a:pPr marL="179388" marR="0" lvl="0" indent="-179388" algn="l" defTabSz="914400" rtl="0" eaLnBrk="1" fontAlgn="auto" latinLnBrk="0" hangingPunct="1">
              <a:lnSpc>
                <a:spcPct val="100000"/>
              </a:lnSpc>
              <a:spcBef>
                <a:spcPts val="1200"/>
              </a:spcBef>
              <a:buClr>
                <a:srgbClr val="7030A0"/>
              </a:buClr>
              <a:buSzTx/>
              <a:buFont typeface="Arial" panose="020B0604020202020204" pitchFamily="34" charset="0"/>
              <a:buChar char="•"/>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Emmanuelle </a:t>
            </a:r>
            <a:r>
              <a:rPr kumimoji="0" lang="fr-FR"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Zolesio</a:t>
            </a: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Socialisations primaires/secondaires : quels enjeux ? », Idées économiques et sociales, n°191, mars 2018.</a:t>
            </a:r>
          </a:p>
          <a:p>
            <a:pPr marL="179388" marR="0" lvl="0" indent="-179388" algn="l" defTabSz="914400" rtl="0" eaLnBrk="1" fontAlgn="auto" latinLnBrk="0" hangingPunct="1">
              <a:lnSpc>
                <a:spcPct val="100000"/>
              </a:lnSpc>
              <a:spcBef>
                <a:spcPts val="1200"/>
              </a:spcBef>
              <a:buClr>
                <a:srgbClr val="7030A0"/>
              </a:buClr>
              <a:buSzTx/>
              <a:buFont typeface="Arial" panose="020B0604020202020204" pitchFamily="34" charset="0"/>
              <a:buChar char="•"/>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Emmanuelle Zolesio, « </a:t>
            </a: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rPr>
              <a:t>Marie Laborie, un cas de socialisation chirurgicale</a:t>
            </a:r>
            <a:r>
              <a:rPr kumimoji="0" lang="fr-FR"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hlinkClick r:id="rId4"/>
              </a:rPr>
              <a:t> </a:t>
            </a: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rPr>
              <a:t>ratée</a:t>
            </a: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Sociétés contemporaines, n°74, 2009.</a:t>
            </a:r>
          </a:p>
          <a:p>
            <a:pPr marL="179388" marR="0" lvl="0" indent="-179388" algn="l" defTabSz="914400" rtl="0" eaLnBrk="1" fontAlgn="auto" latinLnBrk="0" hangingPunct="1">
              <a:lnSpc>
                <a:spcPct val="100000"/>
              </a:lnSpc>
              <a:spcBef>
                <a:spcPts val="1200"/>
              </a:spcBef>
              <a:buClr>
                <a:srgbClr val="7030A0"/>
              </a:buClr>
              <a:buSzTx/>
              <a:buFont typeface="Arial" panose="020B0604020202020204" pitchFamily="34" charset="0"/>
              <a:buChar char="•"/>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Muriel Darmon, « Devenir anorexique. Une approche sociologique », La découverte, 2003.</a:t>
            </a:r>
          </a:p>
          <a:p>
            <a:pPr marL="179388" marR="0" lvl="0" indent="-179388" algn="l" defTabSz="914400" rtl="0" eaLnBrk="1" fontAlgn="auto" latinLnBrk="0" hangingPunct="1">
              <a:lnSpc>
                <a:spcPct val="100000"/>
              </a:lnSpc>
              <a:spcBef>
                <a:spcPts val="1200"/>
              </a:spcBef>
              <a:buClr>
                <a:srgbClr val="7030A0"/>
              </a:buClr>
              <a:buSzTx/>
              <a:buFont typeface="Arial" panose="020B0604020202020204" pitchFamily="34" charset="0"/>
              <a:buChar char="•"/>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Muriel Darmon, « Classes préparatoires. La fabrique d’une classe dominante », La découverte,  2015.</a:t>
            </a:r>
          </a:p>
          <a:p>
            <a:pPr marL="179388" marR="0" lvl="0" indent="-179388" algn="l" defTabSz="914400" rtl="0" eaLnBrk="1" fontAlgn="auto" latinLnBrk="0" hangingPunct="1">
              <a:lnSpc>
                <a:spcPct val="100000"/>
              </a:lnSpc>
              <a:spcBef>
                <a:spcPts val="1200"/>
              </a:spcBef>
              <a:buClr>
                <a:srgbClr val="7030A0"/>
              </a:buClr>
              <a:buSzTx/>
              <a:buFont typeface="Arial" panose="020B0604020202020204" pitchFamily="34" charset="0"/>
              <a:buChar char="•"/>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Julien Bertrand, « </a:t>
            </a: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5"/>
              </a:rPr>
              <a:t>Étude  sociologique de la formation des footballeurs professionnels</a:t>
            </a: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Sociétés contemporaines, 011/2 n°82 | pages 85 à 106.</a:t>
            </a:r>
          </a:p>
          <a:p>
            <a:pPr marL="179388" lvl="0" indent="-179388">
              <a:spcBef>
                <a:spcPts val="1200"/>
              </a:spcBef>
              <a:buClr>
                <a:srgbClr val="7030A0"/>
              </a:buClr>
              <a:buFont typeface="Arial" panose="020B0604020202020204" pitchFamily="34" charset="0"/>
              <a:buChar char="•"/>
              <a:defRPr/>
            </a:pPr>
            <a:r>
              <a:rPr lang="fr-FR" dirty="0">
                <a:solidFill>
                  <a:prstClr val="black"/>
                </a:solidFill>
                <a:latin typeface="Arial" panose="020B0604020202020204" pitchFamily="34" charset="0"/>
                <a:cs typeface="Arial" panose="020B0604020202020204" pitchFamily="34" charset="0"/>
              </a:rPr>
              <a:t>Daniel Gaxie, « </a:t>
            </a:r>
            <a:r>
              <a:rPr lang="fr-FR" dirty="0">
                <a:solidFill>
                  <a:prstClr val="black"/>
                </a:solidFill>
                <a:latin typeface="Arial" panose="020B0604020202020204" pitchFamily="34" charset="0"/>
                <a:cs typeface="Arial" panose="020B0604020202020204" pitchFamily="34" charset="0"/>
                <a:hlinkClick r:id="rId6"/>
              </a:rPr>
              <a:t>Appréhensions du politique et mobilisations des expériences sociales</a:t>
            </a:r>
            <a:r>
              <a:rPr lang="fr-FR" dirty="0">
                <a:solidFill>
                  <a:prstClr val="black"/>
                </a:solidFill>
                <a:latin typeface="Arial" panose="020B0604020202020204" pitchFamily="34" charset="0"/>
                <a:cs typeface="Arial" panose="020B0604020202020204" pitchFamily="34" charset="0"/>
              </a:rPr>
              <a:t> », Revue française de science politique, 2002.</a:t>
            </a:r>
          </a:p>
          <a:p>
            <a:pPr marL="179388" lvl="0" indent="-179388">
              <a:spcBef>
                <a:spcPts val="1200"/>
              </a:spcBef>
              <a:buClr>
                <a:srgbClr val="7030A0"/>
              </a:buClr>
              <a:buFont typeface="Arial" panose="020B0604020202020204" pitchFamily="34" charset="0"/>
              <a:buChar char="•"/>
              <a:defRPr/>
            </a:pPr>
            <a:r>
              <a:rPr lang="fr-FR" dirty="0">
                <a:solidFill>
                  <a:prstClr val="black"/>
                </a:solidFill>
                <a:latin typeface="Arial" panose="020B0604020202020204" pitchFamily="34" charset="0"/>
                <a:cs typeface="Arial" panose="020B0604020202020204" pitchFamily="34" charset="0"/>
              </a:rPr>
              <a:t>Jean-Claude Kaufmann, « La trame conjugale ». Sociologie du couple par son linge, Nathan,  1922.</a:t>
            </a:r>
            <a:endPar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ZoneTexte 3"/>
          <p:cNvSpPr txBox="1"/>
          <p:nvPr/>
        </p:nvSpPr>
        <p:spPr>
          <a:xfrm rot="16200000">
            <a:off x="-1605389" y="2845633"/>
            <a:ext cx="4062652" cy="369332"/>
          </a:xfrm>
          <a:prstGeom prst="rect">
            <a:avLst/>
          </a:prstGeom>
          <a:solidFill>
            <a:schemeClr val="accent3">
              <a:lumMod val="20000"/>
              <a:lumOff val="80000"/>
            </a:schemeClr>
          </a:solidFill>
          <a:ln>
            <a:solidFill>
              <a:schemeClr val="bg1">
                <a:lumMod val="65000"/>
              </a:schemeClr>
            </a:solidFill>
            <a:prstDash val="sysDot"/>
          </a:ln>
        </p:spPr>
        <p:txBody>
          <a:bodyPr wrap="square" rtlCol="0">
            <a:spAutoFit/>
          </a:bodyPr>
          <a:lstStyle/>
          <a:p>
            <a:pPr algn="ctr"/>
            <a:r>
              <a:rPr lang="fr-FR" b="1" dirty="0"/>
              <a:t>Bibliographie</a:t>
            </a:r>
          </a:p>
        </p:txBody>
      </p:sp>
    </p:spTree>
    <p:extLst>
      <p:ext uri="{BB962C8B-B14F-4D97-AF65-F5344CB8AC3E}">
        <p14:creationId xmlns:p14="http://schemas.microsoft.com/office/powerpoint/2010/main" val="1090684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B97DC83-4F03-4C6E-AE4B-5A54A1072524}"/>
              </a:ext>
            </a:extLst>
          </p:cNvPr>
          <p:cNvSpPr/>
          <p:nvPr>
            <p:custDataLst>
              <p:tags r:id="rId1"/>
            </p:custDataLst>
          </p:nvPr>
        </p:nvSpPr>
        <p:spPr>
          <a:xfrm>
            <a:off x="610604" y="764704"/>
            <a:ext cx="9949339" cy="400110"/>
          </a:xfrm>
          <a:prstGeom prst="rect">
            <a:avLst/>
          </a:prstGeom>
          <a:noFill/>
        </p:spPr>
        <p:txBody>
          <a:bodyPr wrap="square">
            <a:spAutoFit/>
          </a:bodyPr>
          <a:lstStyle/>
          <a:p>
            <a:pPr lvl="0">
              <a:spcBef>
                <a:spcPts val="600"/>
              </a:spcBef>
            </a:pPr>
            <a:r>
              <a:rPr kumimoji="0" lang="fr-FR" sz="2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3ème item </a:t>
            </a:r>
            <a:r>
              <a:rPr lang="fr-FR" sz="2000" b="1" dirty="0">
                <a:solidFill>
                  <a:srgbClr val="7030A0"/>
                </a:solidFill>
                <a:latin typeface="Arial" panose="020B0604020202020204" pitchFamily="34" charset="0"/>
                <a:cs typeface="Arial" panose="020B0604020202020204" pitchFamily="34" charset="0"/>
              </a:rPr>
              <a:t>- Références possibles</a:t>
            </a:r>
            <a:r>
              <a:rPr lang="fr-FR" sz="2000" b="1" dirty="0">
                <a:solidFill>
                  <a:prstClr val="black"/>
                </a:solidFill>
                <a:latin typeface="Arial" panose="020B0604020202020204" pitchFamily="34" charset="0"/>
                <a:cs typeface="Arial" panose="020B0604020202020204" pitchFamily="34" charset="0"/>
              </a:rPr>
              <a:t> </a:t>
            </a:r>
            <a:endParaRPr kumimoji="0" lang="fr-FR" sz="2000" b="0"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31DB2A22-C9A5-4B7A-BB49-00E0CC4C071A}"/>
              </a:ext>
            </a:extLst>
          </p:cNvPr>
          <p:cNvSpPr/>
          <p:nvPr>
            <p:custDataLst>
              <p:tags r:id="rId2"/>
            </p:custDataLst>
          </p:nvPr>
        </p:nvSpPr>
        <p:spPr>
          <a:xfrm>
            <a:off x="680261" y="1268977"/>
            <a:ext cx="10024251" cy="2631490"/>
          </a:xfrm>
          <a:prstGeom prst="rect">
            <a:avLst/>
          </a:prstGeom>
          <a:noFill/>
          <a:ln>
            <a:solidFill>
              <a:schemeClr val="bg1">
                <a:lumMod val="65000"/>
              </a:schemeClr>
            </a:solidFill>
            <a:prstDash val="sysDot"/>
          </a:ln>
        </p:spPr>
        <p:txBody>
          <a:bodyPr wrap="square">
            <a:spAutoFit/>
          </a:bodyPr>
          <a:lstStyle/>
          <a:p>
            <a:pPr marL="358775" lvl="0" indent="-179388">
              <a:spcBef>
                <a:spcPts val="1200"/>
              </a:spcBef>
              <a:buClr>
                <a:srgbClr val="7030A0"/>
              </a:buClr>
              <a:buFont typeface="Arial" panose="020B0604020202020204" pitchFamily="34" charset="0"/>
              <a:buChar char="•"/>
              <a:defRPr/>
            </a:pPr>
            <a:r>
              <a:rPr lang="fr-FR" sz="2000" dirty="0">
                <a:solidFill>
                  <a:prstClr val="black"/>
                </a:solidFill>
                <a:latin typeface="Arial" panose="020B0604020202020204" pitchFamily="34" charset="0"/>
                <a:cs typeface="Arial" panose="020B0604020202020204" pitchFamily="34" charset="0"/>
              </a:rPr>
              <a:t>Bernard Lahire, « </a:t>
            </a:r>
            <a:r>
              <a:rPr lang="fr-FR" sz="2000" dirty="0">
                <a:solidFill>
                  <a:prstClr val="black"/>
                </a:solidFill>
                <a:latin typeface="Arial" panose="020B0604020202020204" pitchFamily="34" charset="0"/>
                <a:cs typeface="Arial" panose="020B0604020202020204" pitchFamily="34" charset="0"/>
                <a:hlinkClick r:id="rId4"/>
              </a:rPr>
              <a:t>La fabrication sociale des individus : cadres, modalités, temps et effets de socialisation</a:t>
            </a:r>
            <a:r>
              <a:rPr lang="fr-FR" sz="2000" dirty="0">
                <a:solidFill>
                  <a:prstClr val="black"/>
                </a:solidFill>
                <a:latin typeface="Arial" panose="020B0604020202020204" pitchFamily="34" charset="0"/>
                <a:cs typeface="Arial" panose="020B0604020202020204" pitchFamily="34" charset="0"/>
              </a:rPr>
              <a:t> », Dans les plis singuliers du social (2013), pages 115 à 132.</a:t>
            </a:r>
          </a:p>
          <a:p>
            <a:pPr marL="358775" lvl="0" indent="-179388">
              <a:spcBef>
                <a:spcPts val="1200"/>
              </a:spcBef>
              <a:buClr>
                <a:srgbClr val="7030A0"/>
              </a:buClr>
              <a:buFont typeface="Arial" panose="020B0604020202020204" pitchFamily="34" charset="0"/>
              <a:buChar char="•"/>
              <a:defRPr/>
            </a:pPr>
            <a:r>
              <a:rPr lang="fr-FR" sz="2000" dirty="0">
                <a:solidFill>
                  <a:prstClr val="black"/>
                </a:solidFill>
                <a:latin typeface="Arial" panose="020B0604020202020204" pitchFamily="34" charset="0"/>
                <a:cs typeface="Arial" panose="020B0604020202020204" pitchFamily="34" charset="0"/>
              </a:rPr>
              <a:t>Entretien avec Bernard Lahire : </a:t>
            </a:r>
            <a:r>
              <a:rPr lang="fr-FR" sz="2000" dirty="0">
                <a:solidFill>
                  <a:prstClr val="black"/>
                </a:solidFill>
                <a:latin typeface="Arial" panose="020B0604020202020204" pitchFamily="34" charset="0"/>
                <a:cs typeface="Arial" panose="020B0604020202020204" pitchFamily="34" charset="0"/>
                <a:hlinkClick r:id="rId5"/>
              </a:rPr>
              <a:t>La fabrication sociale des individus</a:t>
            </a:r>
            <a:r>
              <a:rPr lang="fr-FR" sz="2000" dirty="0">
                <a:solidFill>
                  <a:prstClr val="black"/>
                </a:solidFill>
                <a:latin typeface="Arial" panose="020B0604020202020204" pitchFamily="34" charset="0"/>
                <a:cs typeface="Arial" panose="020B0604020202020204" pitchFamily="34" charset="0"/>
              </a:rPr>
              <a:t> sur France culture ***</a:t>
            </a:r>
          </a:p>
          <a:p>
            <a:pPr marL="179387" lvl="0">
              <a:spcBef>
                <a:spcPts val="600"/>
              </a:spcBef>
              <a:buClr>
                <a:srgbClr val="7030A0"/>
              </a:buClr>
              <a:defRPr/>
            </a:pPr>
            <a:r>
              <a:rPr lang="fr-FR" sz="2000" dirty="0">
                <a:solidFill>
                  <a:prstClr val="black"/>
                </a:solidFill>
                <a:latin typeface="Arial" panose="020B0604020202020204" pitchFamily="34" charset="0"/>
                <a:cs typeface="Arial" panose="020B0604020202020204" pitchFamily="34" charset="0"/>
              </a:rPr>
              <a:t>  </a:t>
            </a:r>
            <a:r>
              <a:rPr lang="fr-FR" sz="2000" dirty="0">
                <a:hlinkClick r:id="rId5"/>
              </a:rPr>
              <a:t>http://ses.ens-lyon.fr/articles/entretien-avec-bernard-lahire-la-fabrication-sociale-des-individus-80579</a:t>
            </a:r>
            <a:endParaRPr lang="fr-FR" sz="2000" dirty="0">
              <a:solidFill>
                <a:prstClr val="black"/>
              </a:solidFill>
              <a:latin typeface="Arial" panose="020B0604020202020204" pitchFamily="34" charset="0"/>
              <a:cs typeface="Arial" panose="020B0604020202020204" pitchFamily="34" charset="0"/>
            </a:endParaRPr>
          </a:p>
          <a:p>
            <a:pPr marL="358775" lvl="0" indent="-179388">
              <a:spcBef>
                <a:spcPts val="1200"/>
              </a:spcBef>
              <a:buClr>
                <a:srgbClr val="7030A0"/>
              </a:buClr>
              <a:buFont typeface="Arial" panose="020B0604020202020204" pitchFamily="34" charset="0"/>
              <a:buChar char="•"/>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Lucie </a:t>
            </a:r>
            <a:r>
              <a:rPr kumimoji="0" lang="fr-FR"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Bargel</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Muriel Darmon, «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La socialisation politique</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a:t>
            </a:r>
            <a:r>
              <a:rPr lang="fr-FR" sz="2000" dirty="0">
                <a:solidFill>
                  <a:prstClr val="black"/>
                </a:solidFill>
                <a:latin typeface="Arial" panose="020B0604020202020204" pitchFamily="34" charset="0"/>
                <a:cs typeface="Arial" panose="020B0604020202020204" pitchFamily="34" charset="0"/>
                <a:hlinkClick r:id="rId7"/>
              </a:rPr>
              <a:t>www.politika.io</a:t>
            </a:r>
            <a:r>
              <a:rPr lang="fr-FR" sz="2000" dirty="0">
                <a:solidFill>
                  <a:prstClr val="black"/>
                </a:solidFill>
                <a:latin typeface="Arial" panose="020B0604020202020204" pitchFamily="34" charset="0"/>
                <a:cs typeface="Arial" panose="020B0604020202020204" pitchFamily="34" charset="0"/>
              </a:rPr>
              <a:t> ***</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ZoneTexte 3"/>
          <p:cNvSpPr txBox="1"/>
          <p:nvPr/>
        </p:nvSpPr>
        <p:spPr>
          <a:xfrm rot="16200000">
            <a:off x="-896361" y="2392570"/>
            <a:ext cx="2644597" cy="369332"/>
          </a:xfrm>
          <a:prstGeom prst="rect">
            <a:avLst/>
          </a:prstGeom>
          <a:solidFill>
            <a:schemeClr val="accent3">
              <a:lumMod val="20000"/>
              <a:lumOff val="80000"/>
            </a:schemeClr>
          </a:solidFill>
          <a:ln>
            <a:solidFill>
              <a:schemeClr val="bg1">
                <a:lumMod val="65000"/>
              </a:schemeClr>
            </a:solidFill>
            <a:prstDash val="sysDot"/>
          </a:ln>
        </p:spPr>
        <p:txBody>
          <a:bodyPr wrap="square" rtlCol="0">
            <a:spAutoFit/>
          </a:bodyPr>
          <a:lstStyle/>
          <a:p>
            <a:pPr algn="ctr"/>
            <a:r>
              <a:rPr lang="fr-FR" b="1" dirty="0"/>
              <a:t>Bibliographie</a:t>
            </a:r>
          </a:p>
        </p:txBody>
      </p:sp>
      <p:pic>
        <p:nvPicPr>
          <p:cNvPr id="2050" name="Picture 2" descr="http://ses.ens-lyon.fr/ses/configuration/fiche-de-configuration-charte-ENS/@@images/logo_s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7397" y="1254937"/>
            <a:ext cx="1225134" cy="10219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ntretien avec Bernard Lahire : La fabrication sociale des individus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17397" y="2348880"/>
            <a:ext cx="1194003" cy="155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819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B97DC83-4F03-4C6E-AE4B-5A54A1072524}"/>
              </a:ext>
            </a:extLst>
          </p:cNvPr>
          <p:cNvSpPr/>
          <p:nvPr>
            <p:custDataLst>
              <p:tags r:id="rId1"/>
            </p:custDataLst>
          </p:nvPr>
        </p:nvSpPr>
        <p:spPr>
          <a:xfrm>
            <a:off x="280222" y="360000"/>
            <a:ext cx="11610364" cy="707886"/>
          </a:xfrm>
          <a:prstGeom prst="rect">
            <a:avLst/>
          </a:prstGeom>
          <a:solidFill>
            <a:srgbClr val="EDE2F6"/>
          </a:solidFill>
          <a:ln>
            <a:solidFill>
              <a:schemeClr val="bg1">
                <a:lumMod val="65000"/>
              </a:schemeClr>
            </a:solidFill>
            <a:prstDash val="sysDot"/>
          </a:ln>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4ème item </a:t>
            </a:r>
            <a:r>
              <a:rPr lang="fr-FR" sz="2000" b="1" dirty="0">
                <a:latin typeface="Arial" panose="020B0604020202020204" pitchFamily="34" charset="0"/>
                <a:cs typeface="Arial" panose="020B0604020202020204" pitchFamily="34" charset="0"/>
              </a:rPr>
              <a:t>: </a:t>
            </a:r>
            <a:r>
              <a:rPr kumimoji="0" lang="fr-FR" sz="200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que la pluralité des influences socialisatrices peut être à l’origine de </a:t>
            </a:r>
            <a:r>
              <a:rPr kumimoji="0" lang="fr-FR" sz="20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trajectoires individuelles improbables</a:t>
            </a:r>
            <a:r>
              <a:rPr kumimoji="0" lang="fr-FR" sz="200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p>
        </p:txBody>
      </p:sp>
      <p:sp>
        <p:nvSpPr>
          <p:cNvPr id="12" name="Rectangle 11">
            <a:extLst>
              <a:ext uri="{FF2B5EF4-FFF2-40B4-BE49-F238E27FC236}">
                <a16:creationId xmlns="" xmlns:a16="http://schemas.microsoft.com/office/drawing/2014/main" id="{31DB2A22-C9A5-4B7A-BB49-00E0CC4C071A}"/>
              </a:ext>
            </a:extLst>
          </p:cNvPr>
          <p:cNvSpPr/>
          <p:nvPr>
            <p:custDataLst>
              <p:tags r:id="rId2"/>
            </p:custDataLst>
          </p:nvPr>
        </p:nvSpPr>
        <p:spPr>
          <a:xfrm>
            <a:off x="301414" y="1067886"/>
            <a:ext cx="1185480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7030A0"/>
              </a:buClr>
              <a:buSzTx/>
              <a:buFontTx/>
              <a:buNone/>
              <a:tabLst/>
              <a:defRPr/>
            </a:pPr>
            <a:r>
              <a:rPr kumimoji="0" lang="fr-FR" sz="2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Comment analyser sociologiquement les « </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trajectoires individuelles improbables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fr-FR"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 plus largement, les « </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irrégularités sociales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 name="Rectangle 1"/>
          <p:cNvSpPr/>
          <p:nvPr/>
        </p:nvSpPr>
        <p:spPr>
          <a:xfrm>
            <a:off x="217794" y="1775772"/>
            <a:ext cx="10035375" cy="1538883"/>
          </a:xfrm>
          <a:prstGeom prst="rect">
            <a:avLst/>
          </a:prstGeom>
          <a:solidFill>
            <a:srgbClr val="EDE2F6"/>
          </a:solidFill>
          <a:ln>
            <a:solidFill>
              <a:schemeClr val="bg1">
                <a:lumMod val="50000"/>
              </a:schemeClr>
            </a:solidFill>
            <a:prstDash val="sysDot"/>
          </a:ln>
        </p:spPr>
        <p:txBody>
          <a:bodyPr wrap="square">
            <a:spAutoFit/>
          </a:bodyPr>
          <a:lstStyle/>
          <a:p>
            <a:pPr lvl="0" algn="just">
              <a:spcBef>
                <a:spcPts val="1200"/>
              </a:spcBef>
              <a:buClr>
                <a:srgbClr val="7030A0"/>
              </a:buClr>
              <a:defRPr/>
            </a:pPr>
            <a:r>
              <a:rPr lang="fr-FR" sz="2000" dirty="0">
                <a:solidFill>
                  <a:prstClr val="black"/>
                </a:solidFill>
                <a:latin typeface="Arial" panose="020B0604020202020204" pitchFamily="34" charset="0"/>
                <a:cs typeface="Arial" panose="020B0604020202020204" pitchFamily="34" charset="0"/>
              </a:rPr>
              <a:t>« </a:t>
            </a:r>
            <a:r>
              <a:rPr lang="fr-FR" i="1" dirty="0">
                <a:solidFill>
                  <a:prstClr val="black"/>
                </a:solidFill>
                <a:latin typeface="Arial" panose="020B0604020202020204" pitchFamily="34" charset="0"/>
                <a:cs typeface="Arial" panose="020B0604020202020204" pitchFamily="34" charset="0"/>
              </a:rPr>
              <a:t>Parce que nous n’occupons pas dans (tous) les contextes sociaux des positions identiques ou semblables (…), </a:t>
            </a:r>
            <a:r>
              <a:rPr lang="fr-FR" i="1" u="sng" dirty="0">
                <a:solidFill>
                  <a:prstClr val="black"/>
                </a:solidFill>
                <a:latin typeface="Arial" panose="020B0604020202020204" pitchFamily="34" charset="0"/>
                <a:cs typeface="Arial" panose="020B0604020202020204" pitchFamily="34" charset="0"/>
              </a:rPr>
              <a:t>nous vivons des expériences variées, différentes et parfois contradictoires</a:t>
            </a:r>
            <a:r>
              <a:rPr lang="fr-FR" i="1" dirty="0">
                <a:solidFill>
                  <a:prstClr val="black"/>
                </a:solidFill>
                <a:latin typeface="Arial" panose="020B0604020202020204" pitchFamily="34" charset="0"/>
                <a:cs typeface="Arial" panose="020B0604020202020204" pitchFamily="34" charset="0"/>
              </a:rPr>
              <a:t>. Un acteur pluriel est donc le produit de l’expérience – souvent précoce – de socialisation dans des contextes sociaux multiples et hétérogènes</a:t>
            </a:r>
            <a:r>
              <a:rPr lang="fr-FR" dirty="0">
                <a:solidFill>
                  <a:prstClr val="black"/>
                </a:solidFill>
                <a:latin typeface="Arial" panose="020B0604020202020204" pitchFamily="34" charset="0"/>
                <a:cs typeface="Arial" panose="020B0604020202020204" pitchFamily="34" charset="0"/>
              </a:rPr>
              <a:t> ».</a:t>
            </a:r>
          </a:p>
          <a:p>
            <a:pPr lvl="0" algn="r">
              <a:buClr>
                <a:srgbClr val="7030A0"/>
              </a:buClr>
              <a:defRPr/>
            </a:pPr>
            <a:r>
              <a:rPr lang="fr-FR" sz="1700" dirty="0">
                <a:solidFill>
                  <a:prstClr val="black"/>
                </a:solidFill>
                <a:latin typeface="Arial" panose="020B0604020202020204" pitchFamily="34" charset="0"/>
                <a:cs typeface="Arial" panose="020B0604020202020204" pitchFamily="34" charset="0"/>
              </a:rPr>
              <a:t>Bernard Lahire, </a:t>
            </a:r>
            <a:r>
              <a:rPr lang="fr-FR" sz="1700" i="1" dirty="0">
                <a:solidFill>
                  <a:prstClr val="black"/>
                </a:solidFill>
                <a:latin typeface="Arial" panose="020B0604020202020204" pitchFamily="34" charset="0"/>
                <a:cs typeface="Arial" panose="020B0604020202020204" pitchFamily="34" charset="0"/>
              </a:rPr>
              <a:t>L’homme  pluriel</a:t>
            </a:r>
            <a:r>
              <a:rPr lang="fr-FR" sz="1700" dirty="0">
                <a:solidFill>
                  <a:prstClr val="black"/>
                </a:solidFill>
                <a:latin typeface="Arial" panose="020B0604020202020204" pitchFamily="34" charset="0"/>
                <a:cs typeface="Arial" panose="020B0604020202020204" pitchFamily="34" charset="0"/>
              </a:rPr>
              <a:t>, 1998.</a:t>
            </a:r>
          </a:p>
        </p:txBody>
      </p:sp>
      <p:sp>
        <p:nvSpPr>
          <p:cNvPr id="3" name="Rectangle 2">
            <a:extLst>
              <a:ext uri="{FF2B5EF4-FFF2-40B4-BE49-F238E27FC236}">
                <a16:creationId xmlns="" xmlns:a16="http://schemas.microsoft.com/office/drawing/2014/main" id="{FB6486FE-8D8E-484F-B4F4-845DF3BCF09E}"/>
              </a:ext>
            </a:extLst>
          </p:cNvPr>
          <p:cNvSpPr/>
          <p:nvPr/>
        </p:nvSpPr>
        <p:spPr>
          <a:xfrm>
            <a:off x="217794" y="3463227"/>
            <a:ext cx="9982661" cy="3570208"/>
          </a:xfrm>
          <a:prstGeom prst="rect">
            <a:avLst/>
          </a:prstGeom>
          <a:solidFill>
            <a:srgbClr val="EDE2F6"/>
          </a:solidFill>
          <a:ln>
            <a:solidFill>
              <a:schemeClr val="bg1">
                <a:lumMod val="50000"/>
              </a:schemeClr>
            </a:solidFill>
            <a:prstDash val="sysDot"/>
          </a:ln>
        </p:spPr>
        <p:txBody>
          <a:bodyPr wrap="square">
            <a:spAutoFit/>
          </a:bodyPr>
          <a:lstStyle/>
          <a:p>
            <a:pPr algn="just"/>
            <a:r>
              <a:rPr lang="fr-FR" dirty="0">
                <a:latin typeface="Arial" panose="020B0604020202020204" pitchFamily="34" charset="0"/>
                <a:cs typeface="Arial" panose="020B0604020202020204" pitchFamily="34" charset="0"/>
              </a:rPr>
              <a:t>« </a:t>
            </a:r>
            <a:r>
              <a:rPr lang="fr-FR" i="1" dirty="0">
                <a:latin typeface="Arial" panose="020B0604020202020204" pitchFamily="34" charset="0"/>
                <a:cs typeface="Arial" panose="020B0604020202020204" pitchFamily="34" charset="0"/>
              </a:rPr>
              <a:t>Dans la recherche qui fait l'objet de cet article c'est l'héritage culturel familial et les rapports entre socialisations familiales et scolaires qui sont analysés </a:t>
            </a:r>
            <a:r>
              <a:rPr lang="fr-FR" i="1" u="sng" dirty="0">
                <a:latin typeface="Arial" panose="020B0604020202020204" pitchFamily="34" charset="0"/>
                <a:cs typeface="Arial" panose="020B0604020202020204" pitchFamily="34" charset="0"/>
              </a:rPr>
              <a:t>en portant plus particulièrement le regard sur des situations spécifiques </a:t>
            </a:r>
            <a:r>
              <a:rPr lang="fr-FR" i="1" dirty="0">
                <a:latin typeface="Arial" panose="020B0604020202020204" pitchFamily="34" charset="0"/>
                <a:cs typeface="Arial" panose="020B0604020202020204" pitchFamily="34" charset="0"/>
              </a:rPr>
              <a:t>: </a:t>
            </a:r>
            <a:r>
              <a:rPr lang="fr-FR" i="1" u="sng" dirty="0">
                <a:latin typeface="Arial" panose="020B0604020202020204" pitchFamily="34" charset="0"/>
                <a:cs typeface="Arial" panose="020B0604020202020204" pitchFamily="34" charset="0"/>
              </a:rPr>
              <a:t>celles de collégiens en difficultés scolaires issus de parents fortement diplômés</a:t>
            </a:r>
            <a:r>
              <a:rPr lang="fr-FR" i="1" dirty="0">
                <a:latin typeface="Arial" panose="020B0604020202020204" pitchFamily="34" charset="0"/>
                <a:cs typeface="Arial" panose="020B0604020202020204" pitchFamily="34" charset="0"/>
              </a:rPr>
              <a:t>. Confronter à l'investigation sociologique de telles situations atypiques, c'est déjà reconnaître que </a:t>
            </a:r>
            <a:r>
              <a:rPr lang="fr-FR" i="1" u="sng" dirty="0">
                <a:latin typeface="Arial" panose="020B0604020202020204" pitchFamily="34" charset="0"/>
                <a:cs typeface="Arial" panose="020B0604020202020204" pitchFamily="34" charset="0"/>
              </a:rPr>
              <a:t>la transmission intergénérationnelle n'a rien d'automatique</a:t>
            </a:r>
            <a:r>
              <a:rPr lang="fr-FR" i="1" dirty="0">
                <a:latin typeface="Arial" panose="020B0604020202020204" pitchFamily="34" charset="0"/>
                <a:cs typeface="Arial" panose="020B0604020202020204" pitchFamily="34" charset="0"/>
              </a:rPr>
              <a:t> et que ses modalités concrètes méritent d'être analysées en finesse. </a:t>
            </a:r>
          </a:p>
          <a:p>
            <a:pPr algn="just"/>
            <a:r>
              <a:rPr lang="fr-FR" i="1" dirty="0">
                <a:latin typeface="Arial" panose="020B0604020202020204" pitchFamily="34" charset="0"/>
                <a:cs typeface="Arial" panose="020B0604020202020204" pitchFamily="34" charset="0"/>
              </a:rPr>
              <a:t>À l'image (inversée) de travaux existant sur des élèves d'origines populaires en réussite scolaire [...], </a:t>
            </a:r>
            <a:r>
              <a:rPr lang="fr-FR" i="1" u="sng" dirty="0">
                <a:latin typeface="Arial" panose="020B0604020202020204" pitchFamily="34" charset="0"/>
                <a:cs typeface="Arial" panose="020B0604020202020204" pitchFamily="34" charset="0"/>
              </a:rPr>
              <a:t>l'analyse de difficultés scolaires paradoxales</a:t>
            </a:r>
            <a:r>
              <a:rPr lang="fr-FR" i="1" dirty="0">
                <a:latin typeface="Arial" panose="020B0604020202020204" pitchFamily="34" charset="0"/>
                <a:cs typeface="Arial" panose="020B0604020202020204" pitchFamily="34" charset="0"/>
              </a:rPr>
              <a:t> permet aussi de ne pas considérer que tous les parents scolairement dotés ont les mêmes pratiques, ni que tous les enfants issus de ces milieux connaissent la même socialisation</a:t>
            </a:r>
            <a:r>
              <a:rPr lang="fr-FR" dirty="0">
                <a:latin typeface="Arial" panose="020B0604020202020204" pitchFamily="34" charset="0"/>
                <a:cs typeface="Arial" panose="020B0604020202020204" pitchFamily="34" charset="0"/>
              </a:rPr>
              <a:t> ». </a:t>
            </a:r>
          </a:p>
          <a:p>
            <a:pPr algn="r">
              <a:spcBef>
                <a:spcPts val="600"/>
              </a:spcBef>
            </a:pPr>
            <a:r>
              <a:rPr lang="fr-FR" sz="1700" dirty="0">
                <a:latin typeface="Arial" panose="020B0604020202020204" pitchFamily="34" charset="0"/>
                <a:cs typeface="Arial" panose="020B0604020202020204" pitchFamily="34" charset="0"/>
              </a:rPr>
              <a:t>Gaële Henri-</a:t>
            </a:r>
            <a:r>
              <a:rPr lang="fr-FR" sz="1700" dirty="0" err="1">
                <a:latin typeface="Arial" panose="020B0604020202020204" pitchFamily="34" charset="0"/>
                <a:cs typeface="Arial" panose="020B0604020202020204" pitchFamily="34" charset="0"/>
              </a:rPr>
              <a:t>Panabière</a:t>
            </a:r>
            <a:r>
              <a:rPr lang="fr-FR" sz="1700" dirty="0">
                <a:latin typeface="Arial" panose="020B0604020202020204" pitchFamily="34" charset="0"/>
                <a:cs typeface="Arial" panose="020B0604020202020204" pitchFamily="34" charset="0"/>
              </a:rPr>
              <a:t>, « Élèves en difficultés de parents fortement diplômés », Sociologie, 2010</a:t>
            </a:r>
            <a:r>
              <a:rPr lang="fr-FR" dirty="0">
                <a:latin typeface="Arial" panose="020B0604020202020204" pitchFamily="34" charset="0"/>
                <a:cs typeface="Arial" panose="020B0604020202020204" pitchFamily="34" charset="0"/>
              </a:rPr>
              <a:t>.</a:t>
            </a:r>
          </a:p>
          <a:p>
            <a:pPr algn="r"/>
            <a:r>
              <a:rPr lang="fr-FR" dirty="0">
                <a:hlinkClick r:id="rId4"/>
              </a:rPr>
              <a:t>https://journals.openedition.org/sociologie/652</a:t>
            </a:r>
            <a:r>
              <a:rPr lang="fr-FR" dirty="0">
                <a:latin typeface="Arial" panose="020B0604020202020204" pitchFamily="34" charset="0"/>
                <a:cs typeface="Arial" panose="020B0604020202020204" pitchFamily="34" charset="0"/>
              </a:rPr>
              <a:t> </a:t>
            </a:r>
          </a:p>
        </p:txBody>
      </p:sp>
      <p:pic>
        <p:nvPicPr>
          <p:cNvPr id="6" name="Picture 2" descr="http://www.revue-interrogations.org/IMG/jpg/10.jpg">
            <a:extLst>
              <a:ext uri="{FF2B5EF4-FFF2-40B4-BE49-F238E27FC236}">
                <a16:creationId xmlns="" xmlns:a16="http://schemas.microsoft.com/office/drawing/2014/main" id="{4929E02D-CB58-4EF1-A6FC-2A3D312BE5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9164" y="3771058"/>
            <a:ext cx="1768024" cy="289956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 xmlns:a16="http://schemas.microsoft.com/office/drawing/2014/main" id="{A7AD5714-2E68-459E-8106-ACB9BC5F55C0}"/>
              </a:ext>
            </a:extLst>
          </p:cNvPr>
          <p:cNvPicPr>
            <a:picLocks noChangeAspect="1"/>
          </p:cNvPicPr>
          <p:nvPr/>
        </p:nvPicPr>
        <p:blipFill>
          <a:blip r:embed="rId6"/>
          <a:stretch>
            <a:fillRect/>
          </a:stretch>
        </p:blipFill>
        <p:spPr>
          <a:xfrm>
            <a:off x="10359164" y="1708448"/>
            <a:ext cx="1743361" cy="2008584"/>
          </a:xfrm>
          <a:prstGeom prst="rect">
            <a:avLst/>
          </a:prstGeom>
        </p:spPr>
      </p:pic>
    </p:spTree>
    <p:extLst>
      <p:ext uri="{BB962C8B-B14F-4D97-AF65-F5344CB8AC3E}">
        <p14:creationId xmlns:p14="http://schemas.microsoft.com/office/powerpoint/2010/main" val="278973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B97DC83-4F03-4C6E-AE4B-5A54A1072524}"/>
              </a:ext>
            </a:extLst>
          </p:cNvPr>
          <p:cNvSpPr/>
          <p:nvPr>
            <p:custDataLst>
              <p:tags r:id="rId1"/>
            </p:custDataLst>
          </p:nvPr>
        </p:nvSpPr>
        <p:spPr>
          <a:xfrm>
            <a:off x="695941" y="200086"/>
            <a:ext cx="9949339" cy="400110"/>
          </a:xfrm>
          <a:prstGeom prst="rect">
            <a:avLst/>
          </a:prstGeom>
          <a:noFill/>
        </p:spPr>
        <p:txBody>
          <a:bodyPr wrap="square">
            <a:spAutoFit/>
          </a:bodyPr>
          <a:lstStyle/>
          <a:p>
            <a:pPr lvl="0">
              <a:spcBef>
                <a:spcPts val="600"/>
              </a:spcBef>
            </a:pPr>
            <a:r>
              <a:rPr kumimoji="0" lang="fr-FR" sz="2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4ème item </a:t>
            </a:r>
            <a:r>
              <a:rPr lang="fr-FR" sz="2000" b="1" dirty="0">
                <a:solidFill>
                  <a:srgbClr val="7030A0"/>
                </a:solidFill>
                <a:latin typeface="Arial" panose="020B0604020202020204" pitchFamily="34" charset="0"/>
                <a:cs typeface="Arial" panose="020B0604020202020204" pitchFamily="34" charset="0"/>
              </a:rPr>
              <a:t>- Références possibles</a:t>
            </a:r>
            <a:r>
              <a:rPr lang="fr-FR" sz="2000" b="1" dirty="0">
                <a:solidFill>
                  <a:prstClr val="black"/>
                </a:solidFill>
                <a:latin typeface="Arial" panose="020B0604020202020204" pitchFamily="34" charset="0"/>
                <a:cs typeface="Arial" panose="020B0604020202020204" pitchFamily="34" charset="0"/>
              </a:rPr>
              <a:t> </a:t>
            </a:r>
            <a:endParaRPr kumimoji="0" lang="fr-FR" sz="2000" b="0"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31DB2A22-C9A5-4B7A-BB49-00E0CC4C071A}"/>
              </a:ext>
            </a:extLst>
          </p:cNvPr>
          <p:cNvSpPr/>
          <p:nvPr>
            <p:custDataLst>
              <p:tags r:id="rId2"/>
            </p:custDataLst>
          </p:nvPr>
        </p:nvSpPr>
        <p:spPr>
          <a:xfrm>
            <a:off x="695941" y="691601"/>
            <a:ext cx="9776208" cy="5463034"/>
          </a:xfrm>
          <a:prstGeom prst="rect">
            <a:avLst/>
          </a:prstGeom>
          <a:noFill/>
          <a:ln>
            <a:solidFill>
              <a:schemeClr val="bg1">
                <a:lumMod val="65000"/>
              </a:schemeClr>
            </a:solidFill>
            <a:prstDash val="sysDot"/>
          </a:ln>
        </p:spPr>
        <p:txBody>
          <a:bodyPr wrap="square">
            <a:spAutoFit/>
          </a:bodyPr>
          <a:lstStyle/>
          <a:p>
            <a:pPr marL="447675" marR="0" lvl="0" indent="-268288" algn="l" defTabSz="914400" rtl="0" eaLnBrk="1" fontAlgn="auto" latinLnBrk="0" hangingPunct="1">
              <a:lnSpc>
                <a:spcPct val="100000"/>
              </a:lnSpc>
              <a:spcBef>
                <a:spcPts val="600"/>
              </a:spcBef>
              <a:buClr>
                <a:srgbClr val="7030A0"/>
              </a:buClr>
              <a:buSzTx/>
              <a:buFont typeface="Arial" panose="020B0604020202020204" pitchFamily="34" charset="0"/>
              <a:buChar char="•"/>
              <a:tabLst/>
              <a:defRPr/>
            </a:pPr>
            <a:r>
              <a:rPr kumimoji="0" lang="fr-FR" sz="1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Bernard Lahire, « L’homme pluriel. Les ressorts de l’action », Armand Colin,  2005 (1998).</a:t>
            </a:r>
          </a:p>
          <a:p>
            <a:pPr marL="447675" lvl="0" indent="-268288">
              <a:spcBef>
                <a:spcPts val="600"/>
              </a:spcBef>
              <a:buClr>
                <a:srgbClr val="7030A0"/>
              </a:buClr>
              <a:buFont typeface="Arial" panose="020B0604020202020204" pitchFamily="34" charset="0"/>
              <a:buChar char="•"/>
              <a:defRPr/>
            </a:pPr>
            <a:r>
              <a:rPr lang="fr-FR" sz="1900" dirty="0">
                <a:solidFill>
                  <a:prstClr val="black"/>
                </a:solidFill>
                <a:latin typeface="Arial" panose="020B0604020202020204" pitchFamily="34" charset="0"/>
                <a:cs typeface="Arial" panose="020B0604020202020204" pitchFamily="34" charset="0"/>
              </a:rPr>
              <a:t>Chantal Jaquet et Gérard Bras, « La fabrique des </a:t>
            </a:r>
            <a:r>
              <a:rPr lang="fr-FR" sz="1900" dirty="0" err="1">
                <a:solidFill>
                  <a:prstClr val="black"/>
                </a:solidFill>
                <a:latin typeface="Arial" panose="020B0604020202020204" pitchFamily="34" charset="0"/>
                <a:cs typeface="Arial" panose="020B0604020202020204" pitchFamily="34" charset="0"/>
              </a:rPr>
              <a:t>transclasses</a:t>
            </a:r>
            <a:r>
              <a:rPr lang="fr-FR" sz="1900" dirty="0">
                <a:solidFill>
                  <a:prstClr val="black"/>
                </a:solidFill>
                <a:latin typeface="Arial" panose="020B0604020202020204" pitchFamily="34" charset="0"/>
                <a:cs typeface="Arial" panose="020B0604020202020204" pitchFamily="34" charset="0"/>
              </a:rPr>
              <a:t> », PUF 2018.</a:t>
            </a:r>
            <a:endParaRPr kumimoji="0" lang="fr-FR" sz="1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47675" lvl="0" indent="-268288">
              <a:spcBef>
                <a:spcPts val="600"/>
              </a:spcBef>
              <a:buClr>
                <a:srgbClr val="7030A0"/>
              </a:buClr>
              <a:buFont typeface="Arial" panose="020B0604020202020204" pitchFamily="34" charset="0"/>
              <a:buChar char="•"/>
              <a:defRPr/>
            </a:pPr>
            <a:r>
              <a:rPr lang="fr-FR" sz="1900" dirty="0">
                <a:solidFill>
                  <a:prstClr val="black"/>
                </a:solidFill>
                <a:latin typeface="Arial" panose="020B0604020202020204" pitchFamily="34" charset="0"/>
                <a:cs typeface="Arial" panose="020B0604020202020204" pitchFamily="34" charset="0"/>
              </a:rPr>
              <a:t>Chantal Jaquet, « Les </a:t>
            </a:r>
            <a:r>
              <a:rPr lang="fr-FR" sz="1900" dirty="0" err="1">
                <a:solidFill>
                  <a:prstClr val="black"/>
                </a:solidFill>
                <a:latin typeface="Arial" panose="020B0604020202020204" pitchFamily="34" charset="0"/>
                <a:cs typeface="Arial" panose="020B0604020202020204" pitchFamily="34" charset="0"/>
              </a:rPr>
              <a:t>Transclasses</a:t>
            </a:r>
            <a:r>
              <a:rPr lang="fr-FR" sz="1900" dirty="0">
                <a:solidFill>
                  <a:prstClr val="black"/>
                </a:solidFill>
                <a:latin typeface="Arial" panose="020B0604020202020204" pitchFamily="34" charset="0"/>
                <a:cs typeface="Arial" panose="020B0604020202020204" pitchFamily="34" charset="0"/>
              </a:rPr>
              <a:t> ou la non-reproduction », </a:t>
            </a:r>
            <a:r>
              <a:rPr lang="fr-FR" sz="1900" dirty="0" err="1">
                <a:solidFill>
                  <a:prstClr val="black"/>
                </a:solidFill>
                <a:latin typeface="Arial" panose="020B0604020202020204" pitchFamily="34" charset="0"/>
                <a:cs typeface="Arial" panose="020B0604020202020204" pitchFamily="34" charset="0"/>
              </a:rPr>
              <a:t>Puf</a:t>
            </a:r>
            <a:r>
              <a:rPr lang="fr-FR" sz="1900" dirty="0">
                <a:solidFill>
                  <a:prstClr val="black"/>
                </a:solidFill>
                <a:latin typeface="Arial" panose="020B0604020202020204" pitchFamily="34" charset="0"/>
                <a:cs typeface="Arial" panose="020B0604020202020204" pitchFamily="34" charset="0"/>
              </a:rPr>
              <a:t>, 2014. (</a:t>
            </a:r>
            <a:r>
              <a:rPr lang="fr-FR" sz="1900" dirty="0">
                <a:solidFill>
                  <a:prstClr val="black"/>
                </a:solidFill>
                <a:latin typeface="Arial" panose="020B0604020202020204" pitchFamily="34" charset="0"/>
                <a:cs typeface="Arial" panose="020B0604020202020204" pitchFamily="34" charset="0"/>
                <a:hlinkClick r:id="rId4"/>
              </a:rPr>
              <a:t>une vidéo</a:t>
            </a:r>
            <a:r>
              <a:rPr lang="fr-FR" sz="1900" dirty="0">
                <a:solidFill>
                  <a:prstClr val="black"/>
                </a:solidFill>
                <a:latin typeface="Arial" panose="020B0604020202020204" pitchFamily="34" charset="0"/>
                <a:cs typeface="Arial" panose="020B0604020202020204" pitchFamily="34" charset="0"/>
              </a:rPr>
              <a:t>)</a:t>
            </a:r>
          </a:p>
          <a:p>
            <a:pPr marL="447675" lvl="0" indent="-268288">
              <a:spcBef>
                <a:spcPts val="600"/>
              </a:spcBef>
              <a:buClr>
                <a:srgbClr val="7030A0"/>
              </a:buClr>
              <a:buFont typeface="Arial" panose="020B0604020202020204" pitchFamily="34" charset="0"/>
              <a:buChar char="•"/>
              <a:defRPr/>
            </a:pPr>
            <a:r>
              <a:rPr lang="fr-FR" sz="1900" dirty="0">
                <a:solidFill>
                  <a:prstClr val="black"/>
                </a:solidFill>
                <a:latin typeface="Arial" panose="020B0604020202020204" pitchFamily="34" charset="0"/>
                <a:cs typeface="Arial" panose="020B0604020202020204" pitchFamily="34" charset="0"/>
              </a:rPr>
              <a:t>Chantal Jaquet, « </a:t>
            </a:r>
            <a:r>
              <a:rPr lang="fr-FR" sz="1900" dirty="0">
                <a:solidFill>
                  <a:prstClr val="black"/>
                </a:solidFill>
                <a:latin typeface="Arial" panose="020B0604020202020204" pitchFamily="34" charset="0"/>
                <a:cs typeface="Arial" panose="020B0604020202020204" pitchFamily="34" charset="0"/>
                <a:hlinkClick r:id="rId5"/>
              </a:rPr>
              <a:t>Les </a:t>
            </a:r>
            <a:r>
              <a:rPr lang="fr-FR" sz="1900" dirty="0" err="1">
                <a:solidFill>
                  <a:prstClr val="black"/>
                </a:solidFill>
                <a:latin typeface="Arial" panose="020B0604020202020204" pitchFamily="34" charset="0"/>
                <a:cs typeface="Arial" panose="020B0604020202020204" pitchFamily="34" charset="0"/>
                <a:hlinkClick r:id="rId5"/>
              </a:rPr>
              <a:t>transclasses</a:t>
            </a:r>
            <a:r>
              <a:rPr lang="fr-FR" sz="1900" dirty="0">
                <a:solidFill>
                  <a:prstClr val="black"/>
                </a:solidFill>
                <a:latin typeface="Arial" panose="020B0604020202020204" pitchFamily="34" charset="0"/>
                <a:cs typeface="Arial" panose="020B0604020202020204" pitchFamily="34" charset="0"/>
                <a:hlinkClick r:id="rId5"/>
              </a:rPr>
              <a:t> ou l'illusion du mérite</a:t>
            </a:r>
            <a:r>
              <a:rPr lang="fr-FR" sz="1900" dirty="0">
                <a:solidFill>
                  <a:prstClr val="black"/>
                </a:solidFill>
                <a:latin typeface="Arial" panose="020B0604020202020204" pitchFamily="34" charset="0"/>
                <a:cs typeface="Arial" panose="020B0604020202020204" pitchFamily="34" charset="0"/>
              </a:rPr>
              <a:t> » sur France culture ***</a:t>
            </a:r>
          </a:p>
          <a:p>
            <a:pPr marL="447675" lvl="0" indent="-268288">
              <a:spcBef>
                <a:spcPts val="600"/>
              </a:spcBef>
              <a:buClr>
                <a:srgbClr val="7030A0"/>
              </a:buClr>
              <a:buFont typeface="Arial" panose="020B0604020202020204" pitchFamily="34" charset="0"/>
              <a:buChar char="•"/>
              <a:defRPr/>
            </a:pPr>
            <a:r>
              <a:rPr lang="fr-FR" sz="1900" dirty="0">
                <a:solidFill>
                  <a:prstClr val="black"/>
                </a:solidFill>
                <a:latin typeface="Arial" panose="020B0604020202020204" pitchFamily="34" charset="0"/>
                <a:cs typeface="Arial" panose="020B0604020202020204" pitchFamily="34" charset="0"/>
              </a:rPr>
              <a:t>Sonya Faure, « </a:t>
            </a:r>
            <a:r>
              <a:rPr lang="fr-FR" sz="1900" dirty="0">
                <a:solidFill>
                  <a:prstClr val="black"/>
                </a:solidFill>
                <a:latin typeface="Arial" panose="020B0604020202020204" pitchFamily="34" charset="0"/>
                <a:cs typeface="Arial" panose="020B0604020202020204" pitchFamily="34" charset="0"/>
                <a:hlinkClick r:id="rId6"/>
              </a:rPr>
              <a:t>La lutte des "</a:t>
            </a:r>
            <a:r>
              <a:rPr lang="fr-FR" sz="1900" dirty="0" err="1">
                <a:solidFill>
                  <a:prstClr val="black"/>
                </a:solidFill>
                <a:latin typeface="Arial" panose="020B0604020202020204" pitchFamily="34" charset="0"/>
                <a:cs typeface="Arial" panose="020B0604020202020204" pitchFamily="34" charset="0"/>
                <a:hlinkClick r:id="rId6"/>
              </a:rPr>
              <a:t>transclasses</a:t>
            </a:r>
            <a:r>
              <a:rPr lang="fr-FR" sz="1900" dirty="0">
                <a:solidFill>
                  <a:prstClr val="black"/>
                </a:solidFill>
                <a:latin typeface="Arial" panose="020B0604020202020204" pitchFamily="34" charset="0"/>
                <a:cs typeface="Arial" panose="020B0604020202020204" pitchFamily="34" charset="0"/>
                <a:hlinkClick r:id="rId6"/>
              </a:rPr>
              <a:t>"</a:t>
            </a:r>
            <a:r>
              <a:rPr lang="fr-FR" sz="1900" dirty="0">
                <a:solidFill>
                  <a:prstClr val="black"/>
                </a:solidFill>
                <a:latin typeface="Arial" panose="020B0604020202020204" pitchFamily="34" charset="0"/>
                <a:cs typeface="Arial" panose="020B0604020202020204" pitchFamily="34" charset="0"/>
              </a:rPr>
              <a:t>  », Libération, 2018 ***</a:t>
            </a:r>
          </a:p>
          <a:p>
            <a:pPr marL="179387" lvl="0">
              <a:spcBef>
                <a:spcPts val="600"/>
              </a:spcBef>
              <a:buClr>
                <a:srgbClr val="7030A0"/>
              </a:buClr>
              <a:defRPr/>
            </a:pPr>
            <a:r>
              <a:rPr kumimoji="0" lang="fr-FR" sz="1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fr-FR" sz="190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Deux </a:t>
            </a:r>
            <a:r>
              <a:rPr lang="fr-FR" sz="1900" u="sng" dirty="0">
                <a:solidFill>
                  <a:prstClr val="black"/>
                </a:solidFill>
                <a:latin typeface="Arial" panose="020B0604020202020204" pitchFamily="34" charset="0"/>
                <a:cs typeface="Arial" panose="020B0604020202020204" pitchFamily="34" charset="0"/>
              </a:rPr>
              <a:t>t</a:t>
            </a:r>
            <a:r>
              <a:rPr kumimoji="0" lang="fr-FR" sz="1900" i="0" u="sng"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émoignages</a:t>
            </a:r>
            <a:r>
              <a:rPr kumimoji="0" lang="fr-FR" sz="1900" i="0" u="sng"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 </a:t>
            </a:r>
          </a:p>
          <a:p>
            <a:pPr marL="979487" lvl="1" indent="-342900">
              <a:spcBef>
                <a:spcPts val="600"/>
              </a:spcBef>
              <a:buClr>
                <a:srgbClr val="7030A0"/>
              </a:buClr>
              <a:buFont typeface="+mj-lt"/>
              <a:buAutoNum type="arabicPeriod"/>
              <a:defRPr/>
            </a:pPr>
            <a:r>
              <a:rPr lang="fr-FR" sz="1900" dirty="0">
                <a:latin typeface="Arial" panose="020B0604020202020204" pitchFamily="34" charset="0"/>
                <a:cs typeface="Arial" panose="020B0604020202020204" pitchFamily="34" charset="0"/>
              </a:rPr>
              <a:t>Martine Sonnet, Historienne au CNRS  «</a:t>
            </a:r>
            <a:r>
              <a:rPr lang="fr-FR" sz="1900" i="1" dirty="0">
                <a:latin typeface="Arial" panose="020B0604020202020204" pitchFamily="34" charset="0"/>
                <a:cs typeface="Arial" panose="020B0604020202020204" pitchFamily="34" charset="0"/>
              </a:rPr>
              <a:t>L’entourage est déterminant pour comprendre les parcours des </a:t>
            </a:r>
            <a:r>
              <a:rPr lang="fr-FR" sz="1900" i="1" dirty="0" err="1">
                <a:latin typeface="Arial" panose="020B0604020202020204" pitchFamily="34" charset="0"/>
                <a:cs typeface="Arial" panose="020B0604020202020204" pitchFamily="34" charset="0"/>
              </a:rPr>
              <a:t>transclasses</a:t>
            </a:r>
            <a:r>
              <a:rPr lang="fr-FR" sz="1900" dirty="0">
                <a:latin typeface="Arial" panose="020B0604020202020204" pitchFamily="34" charset="0"/>
                <a:cs typeface="Arial" panose="020B0604020202020204" pitchFamily="34" charset="0"/>
              </a:rPr>
              <a:t>»</a:t>
            </a:r>
          </a:p>
          <a:p>
            <a:pPr marL="979487" lvl="1" indent="-342900">
              <a:spcBef>
                <a:spcPts val="600"/>
              </a:spcBef>
              <a:buClr>
                <a:srgbClr val="7030A0"/>
              </a:buClr>
              <a:buFont typeface="+mj-lt"/>
              <a:buAutoNum type="arabicPeriod"/>
              <a:defRPr/>
            </a:pPr>
            <a:r>
              <a:rPr lang="fr-FR" sz="1900" dirty="0">
                <a:latin typeface="Arial" panose="020B0604020202020204" pitchFamily="34" charset="0"/>
                <a:cs typeface="Arial" panose="020B0604020202020204" pitchFamily="34" charset="0"/>
              </a:rPr>
              <a:t>Soubattra </a:t>
            </a:r>
            <a:r>
              <a:rPr lang="fr-FR" sz="1900" dirty="0" err="1">
                <a:latin typeface="Arial" panose="020B0604020202020204" pitchFamily="34" charset="0"/>
                <a:cs typeface="Arial" panose="020B0604020202020204" pitchFamily="34" charset="0"/>
              </a:rPr>
              <a:t>Danasségarane</a:t>
            </a:r>
            <a:r>
              <a:rPr lang="fr-FR" sz="1900" dirty="0">
                <a:latin typeface="Arial" panose="020B0604020202020204" pitchFamily="34" charset="0"/>
                <a:cs typeface="Arial" panose="020B0604020202020204" pitchFamily="34" charset="0"/>
              </a:rPr>
              <a:t>, professeure de philo</a:t>
            </a:r>
            <a:r>
              <a:rPr lang="fr-FR" sz="1900" dirty="0">
                <a:solidFill>
                  <a:prstClr val="black"/>
                </a:solidFill>
                <a:latin typeface="Arial" panose="020B0604020202020204" pitchFamily="34" charset="0"/>
                <a:cs typeface="Arial" panose="020B0604020202020204" pitchFamily="34" charset="0"/>
              </a:rPr>
              <a:t> </a:t>
            </a:r>
            <a:r>
              <a:rPr lang="fr-FR" sz="1900" dirty="0">
                <a:latin typeface="Arial" panose="020B0604020202020204" pitchFamily="34" charset="0"/>
                <a:cs typeface="Arial" panose="020B0604020202020204" pitchFamily="34" charset="0"/>
              </a:rPr>
              <a:t>«</a:t>
            </a:r>
            <a:r>
              <a:rPr lang="fr-FR" sz="1900" i="1" dirty="0">
                <a:latin typeface="Arial" panose="020B0604020202020204" pitchFamily="34" charset="0"/>
                <a:cs typeface="Arial" panose="020B0604020202020204" pitchFamily="34" charset="0"/>
              </a:rPr>
              <a:t>J’ai toujours été paniquée par la faute d’orthographe, une faute morale</a:t>
            </a:r>
            <a:r>
              <a:rPr lang="fr-FR" sz="1900" dirty="0">
                <a:latin typeface="Arial" panose="020B0604020202020204" pitchFamily="34" charset="0"/>
                <a:cs typeface="Arial" panose="020B0604020202020204" pitchFamily="34" charset="0"/>
              </a:rPr>
              <a:t>» </a:t>
            </a:r>
          </a:p>
          <a:p>
            <a:pPr marL="522287" indent="-342900">
              <a:spcBef>
                <a:spcPts val="600"/>
              </a:spcBef>
              <a:buClr>
                <a:srgbClr val="7030A0"/>
              </a:buClr>
              <a:buFont typeface="Arial" panose="020B0604020202020204" pitchFamily="34" charset="0"/>
              <a:buChar char="•"/>
              <a:defRPr/>
            </a:pPr>
            <a:r>
              <a:rPr kumimoji="0" lang="fr-FR" sz="1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Michèle Ferrand, Françoise Imbert, Catherine Marry, « L’excellence  scolaire : une affaire de famille. Le cas des normaliennes et normaliens  scientifiques », L’Harmattan, 1998.</a:t>
            </a:r>
          </a:p>
          <a:p>
            <a:pPr marL="447675" marR="0" lvl="0" indent="-268288" algn="l" defTabSz="914400" rtl="0" eaLnBrk="1" fontAlgn="auto" latinLnBrk="0" hangingPunct="1">
              <a:lnSpc>
                <a:spcPct val="100000"/>
              </a:lnSpc>
              <a:spcBef>
                <a:spcPts val="600"/>
              </a:spcBef>
              <a:buClr>
                <a:srgbClr val="7030A0"/>
              </a:buClr>
              <a:buSzTx/>
              <a:buFont typeface="Arial" panose="020B0604020202020204" pitchFamily="34" charset="0"/>
              <a:buChar char="•"/>
              <a:tabLst/>
              <a:defRPr/>
            </a:pPr>
            <a:r>
              <a:rPr lang="fr-FR" sz="1900" dirty="0">
                <a:solidFill>
                  <a:prstClr val="black"/>
                </a:solidFill>
                <a:latin typeface="Arial" panose="020B0604020202020204" pitchFamily="34" charset="0"/>
                <a:cs typeface="Arial" panose="020B0604020202020204" pitchFamily="34" charset="0"/>
              </a:rPr>
              <a:t>Christine Mennesson et Jean-Paul Clément, « </a:t>
            </a:r>
            <a:r>
              <a:rPr lang="fr-FR" sz="1900" dirty="0">
                <a:solidFill>
                  <a:prstClr val="black"/>
                </a:solidFill>
                <a:latin typeface="Arial" panose="020B0604020202020204" pitchFamily="34" charset="0"/>
                <a:cs typeface="Arial" panose="020B0604020202020204" pitchFamily="34" charset="0"/>
                <a:hlinkClick r:id="rId7"/>
              </a:rPr>
              <a:t>Boxer comme un homme, être une femme</a:t>
            </a:r>
            <a:r>
              <a:rPr lang="fr-FR" sz="1900" dirty="0">
                <a:solidFill>
                  <a:prstClr val="black"/>
                </a:solidFill>
                <a:latin typeface="Arial" panose="020B0604020202020204" pitchFamily="34" charset="0"/>
                <a:cs typeface="Arial" panose="020B0604020202020204" pitchFamily="34" charset="0"/>
              </a:rPr>
              <a:t> », Actes de la recherche en sciences sociales, avril 2009.</a:t>
            </a:r>
            <a:endParaRPr kumimoji="0" lang="fr-FR" sz="1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ZoneTexte 3"/>
          <p:cNvSpPr txBox="1"/>
          <p:nvPr/>
        </p:nvSpPr>
        <p:spPr>
          <a:xfrm rot="16200000">
            <a:off x="-2312748" y="3232773"/>
            <a:ext cx="5463035" cy="369332"/>
          </a:xfrm>
          <a:prstGeom prst="rect">
            <a:avLst/>
          </a:prstGeom>
          <a:solidFill>
            <a:schemeClr val="accent3">
              <a:lumMod val="20000"/>
              <a:lumOff val="80000"/>
            </a:schemeClr>
          </a:solidFill>
          <a:ln>
            <a:solidFill>
              <a:schemeClr val="bg1">
                <a:lumMod val="65000"/>
              </a:schemeClr>
            </a:solidFill>
            <a:prstDash val="sysDot"/>
          </a:ln>
        </p:spPr>
        <p:txBody>
          <a:bodyPr wrap="square" rtlCol="0">
            <a:spAutoFit/>
          </a:bodyPr>
          <a:lstStyle/>
          <a:p>
            <a:pPr algn="ctr"/>
            <a:r>
              <a:rPr lang="fr-FR" b="1" dirty="0"/>
              <a:t>Bibliographie</a:t>
            </a:r>
          </a:p>
        </p:txBody>
      </p:sp>
      <p:pic>
        <p:nvPicPr>
          <p:cNvPr id="2" name="Image 1"/>
          <p:cNvPicPr>
            <a:picLocks noChangeAspect="1"/>
          </p:cNvPicPr>
          <p:nvPr/>
        </p:nvPicPr>
        <p:blipFill>
          <a:blip r:embed="rId8"/>
          <a:stretch>
            <a:fillRect/>
          </a:stretch>
        </p:blipFill>
        <p:spPr>
          <a:xfrm>
            <a:off x="10528255" y="685921"/>
            <a:ext cx="1663745" cy="2590481"/>
          </a:xfrm>
          <a:prstGeom prst="rect">
            <a:avLst/>
          </a:prstGeom>
        </p:spPr>
      </p:pic>
    </p:spTree>
    <p:extLst>
      <p:ext uri="{BB962C8B-B14F-4D97-AF65-F5344CB8AC3E}">
        <p14:creationId xmlns:p14="http://schemas.microsoft.com/office/powerpoint/2010/main" val="2423103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D8BBC1E-0170-45C7-913F-C2BC3FDE213D}"/>
              </a:ext>
            </a:extLst>
          </p:cNvPr>
          <p:cNvSpPr/>
          <p:nvPr>
            <p:custDataLst>
              <p:tags r:id="rId1"/>
            </p:custDataLst>
          </p:nvPr>
        </p:nvSpPr>
        <p:spPr>
          <a:xfrm>
            <a:off x="335936" y="1340768"/>
            <a:ext cx="11610129" cy="4478149"/>
          </a:xfrm>
          <a:prstGeom prst="rect">
            <a:avLst/>
          </a:prstGeom>
          <a:solidFill>
            <a:srgbClr val="EDE2F6"/>
          </a:solidFill>
          <a:ln>
            <a:solidFill>
              <a:schemeClr val="bg1">
                <a:lumMod val="65000"/>
              </a:schemeClr>
            </a:solidFill>
            <a:prstDash val="sysDot"/>
          </a:ln>
        </p:spPr>
        <p:txBody>
          <a:bodyPr wrap="square">
            <a:spAutoFit/>
          </a:bodyPr>
          <a:lstStyle/>
          <a:p>
            <a:pPr algn="just" fontAlgn="base"/>
            <a:r>
              <a:rPr lang="fr-FR" sz="2000" dirty="0">
                <a:latin typeface="Arial" panose="020B0604020202020204" pitchFamily="34" charset="0"/>
                <a:cs typeface="Arial" panose="020B0604020202020204" pitchFamily="34" charset="0"/>
              </a:rPr>
              <a:t>Entre la fin des années 1980 et aujourd'hui, les classes préparatoires se sont multipliées, et le nombre d'étudiants inscrits en classes préparatoires ou dans les grandes écoles a quasiment doublé. Cependant, la part occupée par les étudiants de classes préparatoires par rapport aux premiers cycles universitaires est restée la même (autour de 7 %). Surtout, ces 7 % continuent </a:t>
            </a:r>
            <a:r>
              <a:rPr lang="fr-FR" sz="2000" u="sng" dirty="0">
                <a:latin typeface="Arial" panose="020B0604020202020204" pitchFamily="34" charset="0"/>
                <a:cs typeface="Arial" panose="020B0604020202020204" pitchFamily="34" charset="0"/>
              </a:rPr>
              <a:t>à provenir des mêmes lieux de l'espace social </a:t>
            </a:r>
            <a:r>
              <a:rPr lang="fr-FR" sz="2000" dirty="0">
                <a:latin typeface="Arial" panose="020B0604020202020204" pitchFamily="34" charset="0"/>
                <a:cs typeface="Arial" panose="020B0604020202020204" pitchFamily="34" charset="0"/>
              </a:rPr>
              <a:t>: près de </a:t>
            </a:r>
            <a:r>
              <a:rPr lang="fr-FR" sz="2000" u="sng" dirty="0">
                <a:latin typeface="Arial" panose="020B0604020202020204" pitchFamily="34" charset="0"/>
                <a:cs typeface="Arial" panose="020B0604020202020204" pitchFamily="34" charset="0"/>
              </a:rPr>
              <a:t>60% des étudiants de classes préparatoires (57 % des garçons, 59 % des filles) sont issus de milieux sociaux supérieurs ou de familles d'enseignants</a:t>
            </a:r>
            <a:r>
              <a:rPr lang="fr-FR" sz="2000" dirty="0">
                <a:latin typeface="Arial" panose="020B0604020202020204" pitchFamily="34" charset="0"/>
                <a:cs typeface="Arial" panose="020B0604020202020204" pitchFamily="34" charset="0"/>
              </a:rPr>
              <a:t>, lesquels ne représentent pourtant que 18 % de la population active. [...]</a:t>
            </a:r>
          </a:p>
          <a:p>
            <a:pPr algn="just" fontAlgn="base"/>
            <a:r>
              <a:rPr lang="fr-FR" sz="2000" dirty="0">
                <a:latin typeface="Arial" panose="020B0604020202020204" pitchFamily="34" charset="0"/>
                <a:cs typeface="Arial" panose="020B0604020202020204" pitchFamily="34" charset="0"/>
              </a:rPr>
              <a:t>De plus, ces inégalités se creusent encore si l'on regarde, dans les filières scientifiques, les classes étoilées (qui préparent les élèves aux concours les plus prestigieux) ou si l'on se concentre non plus sur les classes préparatoires, mais sur les grandes écoles elles-mêmes dont le recrutement, loin de s'être démocratisé depuis la seconde guerre mondiale, révèle au contraire une accentuation des inégalités d'accès.</a:t>
            </a:r>
          </a:p>
          <a:p>
            <a:pPr algn="r" fontAlgn="base">
              <a:spcBef>
                <a:spcPts val="600"/>
              </a:spcBef>
            </a:pPr>
            <a:r>
              <a:rPr lang="fr-FR" sz="2000" dirty="0">
                <a:latin typeface="Arial" panose="020B0604020202020204" pitchFamily="34" charset="0"/>
                <a:cs typeface="Arial" panose="020B0604020202020204" pitchFamily="34" charset="0"/>
              </a:rPr>
              <a:t>Muriel Darmon, « Classes préparatoires. La fabrique d'une jeunesse dominante », La Découverte, 2015.</a:t>
            </a:r>
          </a:p>
        </p:txBody>
      </p:sp>
      <p:sp>
        <p:nvSpPr>
          <p:cNvPr id="10" name="Rectangle 9">
            <a:extLst>
              <a:ext uri="{FF2B5EF4-FFF2-40B4-BE49-F238E27FC236}">
                <a16:creationId xmlns="" xmlns:a16="http://schemas.microsoft.com/office/drawing/2014/main" id="{C7ECBFAA-BACF-44F0-BE32-5BD77D5730D3}"/>
              </a:ext>
            </a:extLst>
          </p:cNvPr>
          <p:cNvSpPr/>
          <p:nvPr>
            <p:custDataLst>
              <p:tags r:id="rId2"/>
            </p:custDataLst>
          </p:nvPr>
        </p:nvSpPr>
        <p:spPr>
          <a:xfrm>
            <a:off x="335936" y="368966"/>
            <a:ext cx="11610129" cy="784830"/>
          </a:xfrm>
          <a:prstGeom prst="rect">
            <a:avLst/>
          </a:prstGeom>
          <a:noFill/>
        </p:spPr>
        <p:txBody>
          <a:bodyPr wrap="square">
            <a:spAutoFit/>
          </a:bodyPr>
          <a:lstStyle/>
          <a:p>
            <a:pPr lvl="0">
              <a:spcBef>
                <a:spcPts val="600"/>
              </a:spcBef>
            </a:pPr>
            <a:r>
              <a:rPr kumimoji="0" lang="fr-FR" sz="2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4ème item </a:t>
            </a:r>
            <a:r>
              <a:rPr lang="fr-FR" sz="2000" b="1" dirty="0">
                <a:solidFill>
                  <a:srgbClr val="7030A0"/>
                </a:solidFill>
                <a:latin typeface="Arial" panose="020B0604020202020204" pitchFamily="34" charset="0"/>
                <a:cs typeface="Arial" panose="020B0604020202020204" pitchFamily="34" charset="0"/>
              </a:rPr>
              <a:t>– </a:t>
            </a:r>
            <a:r>
              <a:rPr lang="fr-FR" sz="2000" i="1" dirty="0">
                <a:solidFill>
                  <a:srgbClr val="7030A0"/>
                </a:solidFill>
                <a:latin typeface="Arial" panose="020B0604020202020204" pitchFamily="34" charset="0"/>
                <a:cs typeface="Arial" panose="020B0604020202020204" pitchFamily="34" charset="0"/>
              </a:rPr>
              <a:t>Reproduction sociale et </a:t>
            </a:r>
            <a:r>
              <a:rPr lang="fr-FR" sz="2000" i="1" dirty="0" err="1">
                <a:solidFill>
                  <a:srgbClr val="7030A0"/>
                </a:solidFill>
                <a:latin typeface="Arial" panose="020B0604020202020204" pitchFamily="34" charset="0"/>
                <a:cs typeface="Arial" panose="020B0604020202020204" pitchFamily="34" charset="0"/>
              </a:rPr>
              <a:t>transclasse</a:t>
            </a:r>
            <a:endParaRPr lang="fr-FR" sz="2000" i="1" dirty="0">
              <a:solidFill>
                <a:srgbClr val="7030A0"/>
              </a:solidFill>
              <a:latin typeface="Arial" panose="020B0604020202020204" pitchFamily="34" charset="0"/>
              <a:cs typeface="Arial" panose="020B0604020202020204" pitchFamily="34" charset="0"/>
            </a:endParaRPr>
          </a:p>
          <a:p>
            <a:pPr marL="342900" lvl="0" indent="-342900">
              <a:spcBef>
                <a:spcPts val="600"/>
              </a:spcBef>
              <a:buFont typeface="Arial" panose="020B0604020202020204" pitchFamily="34" charset="0"/>
              <a:buChar char="•"/>
            </a:pPr>
            <a:r>
              <a:rPr kumimoji="0" lang="fr-FR" sz="2000" i="1" u="none" strike="noStrike" kern="120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Sur-représentation</a:t>
            </a:r>
            <a:r>
              <a:rPr kumimoji="0" lang="fr-FR" sz="2000" i="1"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 des enfants des catégories supérieures en CPGE</a:t>
            </a:r>
          </a:p>
        </p:txBody>
      </p:sp>
    </p:spTree>
    <p:extLst>
      <p:ext uri="{BB962C8B-B14F-4D97-AF65-F5344CB8AC3E}">
        <p14:creationId xmlns:p14="http://schemas.microsoft.com/office/powerpoint/2010/main" val="3871931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1DB2A22-C9A5-4B7A-BB49-00E0CC4C071A}"/>
              </a:ext>
            </a:extLst>
          </p:cNvPr>
          <p:cNvSpPr/>
          <p:nvPr>
            <p:custDataLst>
              <p:tags r:id="rId1"/>
            </p:custDataLst>
          </p:nvPr>
        </p:nvSpPr>
        <p:spPr>
          <a:xfrm>
            <a:off x="245934" y="708137"/>
            <a:ext cx="11790131" cy="784830"/>
          </a:xfrm>
          <a:prstGeom prst="rect">
            <a:avLst/>
          </a:prstGeom>
          <a:solidFill>
            <a:srgbClr val="EDE2F6"/>
          </a:solidFill>
          <a:ln>
            <a:solidFill>
              <a:schemeClr val="tx1"/>
            </a:solidFill>
            <a:prstDash val="sysDot"/>
          </a:ln>
        </p:spPr>
        <p:txBody>
          <a:bodyPr wrap="square">
            <a:spAutoFit/>
          </a:bodyPr>
          <a:lstStyle/>
          <a:p>
            <a:pPr lvl="0">
              <a:spcBef>
                <a:spcPts val="600"/>
              </a:spcBef>
              <a:buClr>
                <a:srgbClr val="7030A0"/>
              </a:buClr>
              <a:defRPr/>
            </a:pPr>
            <a:r>
              <a:rPr lang="fr-FR" sz="2000" dirty="0">
                <a:latin typeface="Arial" panose="020B0604020202020204" pitchFamily="34" charset="0"/>
                <a:cs typeface="Arial" panose="020B0604020202020204" pitchFamily="34" charset="0"/>
              </a:rPr>
              <a:t>« </a:t>
            </a:r>
            <a:r>
              <a:rPr lang="fr-FR" sz="2000" i="1" dirty="0">
                <a:latin typeface="Arial" panose="020B0604020202020204" pitchFamily="34" charset="0"/>
                <a:cs typeface="Arial" panose="020B0604020202020204" pitchFamily="34" charset="0"/>
              </a:rPr>
              <a:t>J’ai toujours été paniquée par la faute d’orthographe, une faute morale </a:t>
            </a:r>
            <a:r>
              <a:rPr lang="fr-FR" sz="2000" dirty="0">
                <a:latin typeface="Arial" panose="020B0604020202020204" pitchFamily="34" charset="0"/>
                <a:cs typeface="Arial" panose="020B0604020202020204" pitchFamily="34" charset="0"/>
              </a:rPr>
              <a:t>» </a:t>
            </a:r>
          </a:p>
          <a:p>
            <a:pPr lvl="0">
              <a:spcBef>
                <a:spcPts val="600"/>
              </a:spcBef>
              <a:buClr>
                <a:srgbClr val="7030A0"/>
              </a:buClr>
              <a:defRPr/>
            </a:pPr>
            <a:r>
              <a:rPr lang="fr-FR" sz="2000" dirty="0">
                <a:latin typeface="Arial" panose="020B0604020202020204" pitchFamily="34" charset="0"/>
                <a:cs typeface="Arial" panose="020B0604020202020204" pitchFamily="34" charset="0"/>
              </a:rPr>
              <a:t>Soubattra </a:t>
            </a:r>
            <a:r>
              <a:rPr lang="fr-FR" sz="2000" dirty="0" err="1">
                <a:latin typeface="Arial" panose="020B0604020202020204" pitchFamily="34" charset="0"/>
                <a:cs typeface="Arial" panose="020B0604020202020204" pitchFamily="34" charset="0"/>
              </a:rPr>
              <a:t>Danasségarane</a:t>
            </a:r>
            <a:r>
              <a:rPr lang="fr-FR" sz="2000" dirty="0">
                <a:latin typeface="Arial" panose="020B0604020202020204" pitchFamily="34" charset="0"/>
                <a:cs typeface="Arial" panose="020B0604020202020204" pitchFamily="34" charset="0"/>
              </a:rPr>
              <a:t>, professeure de philo</a:t>
            </a:r>
            <a:endParaRPr kumimoji="0" lang="fr-FR" sz="2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 name="Rectangle 1">
            <a:extLst>
              <a:ext uri="{FF2B5EF4-FFF2-40B4-BE49-F238E27FC236}">
                <a16:creationId xmlns="" xmlns:a16="http://schemas.microsoft.com/office/drawing/2014/main" id="{BD8BBC1E-0170-45C7-913F-C2BC3FDE213D}"/>
              </a:ext>
            </a:extLst>
          </p:cNvPr>
          <p:cNvSpPr/>
          <p:nvPr>
            <p:custDataLst>
              <p:tags r:id="rId2"/>
            </p:custDataLst>
          </p:nvPr>
        </p:nvSpPr>
        <p:spPr>
          <a:xfrm>
            <a:off x="245935" y="1571864"/>
            <a:ext cx="11790131" cy="4708981"/>
          </a:xfrm>
          <a:prstGeom prst="rect">
            <a:avLst/>
          </a:prstGeom>
          <a:solidFill>
            <a:srgbClr val="EDE2F6"/>
          </a:solidFill>
          <a:ln>
            <a:solidFill>
              <a:schemeClr val="bg1">
                <a:lumMod val="65000"/>
              </a:schemeClr>
            </a:solidFill>
            <a:prstDash val="sysDot"/>
          </a:ln>
        </p:spPr>
        <p:txBody>
          <a:bodyPr wrap="square">
            <a:spAutoFit/>
          </a:bodyPr>
          <a:lstStyle/>
          <a:p>
            <a:pPr algn="just" fontAlgn="base"/>
            <a:r>
              <a:rPr lang="fr-FR" sz="2000" dirty="0">
                <a:latin typeface="Arial" panose="020B0604020202020204" pitchFamily="34" charset="0"/>
                <a:cs typeface="Arial" panose="020B0604020202020204" pitchFamily="34" charset="0"/>
              </a:rPr>
              <a:t>Je suis née en France en 1989 de parents tamouls. Je suis allée en Inde vers 10 ans, et j’ai vu la misère. J’ai réalisé que pour la famille indienne, nous étions censés être riches, et qu’en France nous ne l’étions pas. Nous vivions dans une cité HLM de Bondy (Seine-Saint-Denis). Aujourd’hui, je dirais que je suis de la classe moyenne ascendante, bobo de gauche tendance écolo. J’ai longtemps voulu me détacher de ma classe sociale d’origine. J’avais peur d’y être réduite, que ce soit un handicap. Maintenant que ce conflit est apaisé, j’y reviens : c’est un milieu plus authentique, avec des codes que je maîtrise mieux.</a:t>
            </a:r>
          </a:p>
          <a:p>
            <a:pPr algn="just" fontAlgn="base"/>
            <a:r>
              <a:rPr lang="fr-FR" sz="2000" dirty="0">
                <a:latin typeface="Arial" panose="020B0604020202020204" pitchFamily="34" charset="0"/>
                <a:cs typeface="Arial" panose="020B0604020202020204" pitchFamily="34" charset="0"/>
              </a:rPr>
              <a:t>Mon itinéraire de </a:t>
            </a:r>
            <a:r>
              <a:rPr lang="fr-FR" sz="2000" dirty="0" err="1">
                <a:latin typeface="Arial" panose="020B0604020202020204" pitchFamily="34" charset="0"/>
                <a:cs typeface="Arial" panose="020B0604020202020204" pitchFamily="34" charset="0"/>
              </a:rPr>
              <a:t>transclasse</a:t>
            </a:r>
            <a:r>
              <a:rPr lang="fr-FR" sz="2000" dirty="0">
                <a:latin typeface="Arial" panose="020B0604020202020204" pitchFamily="34" charset="0"/>
                <a:cs typeface="Arial" panose="020B0604020202020204" pitchFamily="34" charset="0"/>
              </a:rPr>
              <a:t> est beaucoup passé par la langue. Mon père était féru de littérature, et mes deux parents étaient amoureux de leur langue. Ils m’ont sans doute transmis cela. Mais j’ai refusé de parler le tamoul, que je jugeais primitif, peu intellectuel, et lié à des valeurs morales que je refusais. Le français a été pour moi la langue de l’émancipation et une bulle protectrice qui me permettait, dans mon journal intime ou en parlant avec mes sœurs, de ne pas être comprise de ma mère. Plus tard, j’avais souvent le sentiment d’être ramenée à ma couleur et à mes origines : je pouvais parler de philo dans un français impeccable et m’entendre répondre par un collègue : «</a:t>
            </a:r>
            <a:r>
              <a:rPr lang="fr-FR" sz="2000" i="1" dirty="0">
                <a:latin typeface="Arial" panose="020B0604020202020204" pitchFamily="34" charset="0"/>
                <a:cs typeface="Arial" panose="020B0604020202020204" pitchFamily="34" charset="0"/>
              </a:rPr>
              <a:t>Tu nous apportes le soleil de Pondi</a:t>
            </a:r>
            <a:r>
              <a:rPr lang="fr-FR" sz="2000" dirty="0">
                <a:latin typeface="Arial" panose="020B0604020202020204" pitchFamily="34" charset="0"/>
                <a:cs typeface="Arial" panose="020B0604020202020204" pitchFamily="34" charset="0"/>
              </a:rPr>
              <a:t>chéry !».</a:t>
            </a:r>
            <a:endParaRPr lang="fr-FR"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C7ECBFAA-BACF-44F0-BE32-5BD77D5730D3}"/>
              </a:ext>
            </a:extLst>
          </p:cNvPr>
          <p:cNvSpPr/>
          <p:nvPr>
            <p:custDataLst>
              <p:tags r:id="rId3"/>
            </p:custDataLst>
          </p:nvPr>
        </p:nvSpPr>
        <p:spPr>
          <a:xfrm>
            <a:off x="335936" y="248442"/>
            <a:ext cx="9949339" cy="400110"/>
          </a:xfrm>
          <a:prstGeom prst="rect">
            <a:avLst/>
          </a:prstGeom>
          <a:noFill/>
        </p:spPr>
        <p:txBody>
          <a:bodyPr wrap="square">
            <a:spAutoFit/>
          </a:bodyPr>
          <a:lstStyle/>
          <a:p>
            <a:pPr lvl="0">
              <a:spcBef>
                <a:spcPts val="600"/>
              </a:spcBef>
            </a:pPr>
            <a:r>
              <a:rPr kumimoji="0" lang="fr-FR" sz="2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4ème item </a:t>
            </a:r>
            <a:r>
              <a:rPr lang="fr-FR" sz="2000" b="1" dirty="0">
                <a:solidFill>
                  <a:srgbClr val="7030A0"/>
                </a:solidFill>
                <a:latin typeface="Arial" panose="020B0604020202020204" pitchFamily="34" charset="0"/>
                <a:cs typeface="Arial" panose="020B0604020202020204" pitchFamily="34" charset="0"/>
              </a:rPr>
              <a:t>– </a:t>
            </a:r>
            <a:r>
              <a:rPr lang="fr-FR" sz="2000" i="1" dirty="0">
                <a:solidFill>
                  <a:srgbClr val="7030A0"/>
                </a:solidFill>
                <a:latin typeface="Arial" panose="020B0604020202020204" pitchFamily="34" charset="0"/>
                <a:cs typeface="Arial" panose="020B0604020202020204" pitchFamily="34" charset="0"/>
              </a:rPr>
              <a:t>Reproduction sociale et transclasse</a:t>
            </a:r>
            <a:endParaRPr kumimoji="0" lang="fr-FR" sz="2000" i="1"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Rectangle 2"/>
          <p:cNvSpPr/>
          <p:nvPr/>
        </p:nvSpPr>
        <p:spPr>
          <a:xfrm>
            <a:off x="1775952" y="6419327"/>
            <a:ext cx="10260114" cy="369332"/>
          </a:xfrm>
          <a:prstGeom prst="rect">
            <a:avLst/>
          </a:prstGeom>
        </p:spPr>
        <p:txBody>
          <a:bodyPr wrap="square">
            <a:spAutoFit/>
          </a:bodyPr>
          <a:lstStyle/>
          <a:p>
            <a:pPr algn="r"/>
            <a:r>
              <a:rPr lang="fr-FR" dirty="0">
                <a:latin typeface="Arial" panose="020B0604020202020204" pitchFamily="34" charset="0"/>
                <a:cs typeface="Arial" panose="020B0604020202020204" pitchFamily="34" charset="0"/>
                <a:hlinkClick r:id="rId5"/>
              </a:rPr>
              <a:t>Source : https://www.liberation.fr/debats/2018/09/05/la-lutte-des-transclasses_1676767</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742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D8BBC1E-0170-45C7-913F-C2BC3FDE213D}"/>
              </a:ext>
            </a:extLst>
          </p:cNvPr>
          <p:cNvSpPr/>
          <p:nvPr>
            <p:custDataLst>
              <p:tags r:id="rId1"/>
            </p:custDataLst>
          </p:nvPr>
        </p:nvSpPr>
        <p:spPr>
          <a:xfrm>
            <a:off x="245935" y="1898983"/>
            <a:ext cx="11610129" cy="3170099"/>
          </a:xfrm>
          <a:prstGeom prst="rect">
            <a:avLst/>
          </a:prstGeom>
          <a:solidFill>
            <a:srgbClr val="EDE2F6"/>
          </a:solidFill>
          <a:ln>
            <a:solidFill>
              <a:schemeClr val="bg1">
                <a:lumMod val="65000"/>
              </a:schemeClr>
            </a:solidFill>
            <a:prstDash val="sysDot"/>
          </a:ln>
        </p:spPr>
        <p:txBody>
          <a:bodyPr wrap="square">
            <a:spAutoFit/>
          </a:bodyPr>
          <a:lstStyle/>
          <a:p>
            <a:pPr algn="just" fontAlgn="base"/>
            <a:r>
              <a:rPr lang="fr-FR" sz="2000" dirty="0">
                <a:latin typeface="Arial" panose="020B0604020202020204" pitchFamily="34" charset="0"/>
                <a:cs typeface="Arial" panose="020B0604020202020204" pitchFamily="34" charset="0"/>
              </a:rPr>
              <a:t>J’ai toujours été paniquée par la faute d’orthographe, comme relevant de la faute morale : il m’est arrivé d’envoyer des mails pour m’excuser d’une erreur, par peur de perdre tout crédit. Aujourd’hui encore, quand je parle devant mes pairs j’angoisse de ne pas trouver le bon mot. </a:t>
            </a:r>
          </a:p>
          <a:p>
            <a:pPr algn="just" fontAlgn="base"/>
            <a:r>
              <a:rPr lang="fr-FR" sz="2000" dirty="0">
                <a:latin typeface="Arial" panose="020B0604020202020204" pitchFamily="34" charset="0"/>
                <a:cs typeface="Arial" panose="020B0604020202020204" pitchFamily="34" charset="0"/>
              </a:rPr>
              <a:t>C’est à la fac, lorsque j’ai préparé l’agrégation, que la différence sociale a été la plus violente : beaucoup d’étudiants avaient une grande culture générale, leurs parents exerçaient des professions libérales. J’avais l’impression qu’ils savaient déjà tout, que je n’avais qu’un savoir scolaire face à eux.</a:t>
            </a:r>
          </a:p>
          <a:p>
            <a:pPr algn="just" fontAlgn="base"/>
            <a:r>
              <a:rPr lang="fr-FR" sz="2000" dirty="0">
                <a:latin typeface="Arial" panose="020B0604020202020204" pitchFamily="34" charset="0"/>
                <a:cs typeface="Arial" panose="020B0604020202020204" pitchFamily="34" charset="0"/>
              </a:rPr>
              <a:t>J’ai du mal à accepter les discours sur la méritocratie qui ne marche pas. J’enseigne dans un lycée proche de celui où j’ai étudié : je devais y revenir, montrer les possibles. C’est presque naïf, mais j’y tiens, et je vois beaucoup d’élèves partir en prépa, à l’étranger. Ce n’est pas parce qu’on n’a pas d’argent qu’on ne peut pas y arriver.</a:t>
            </a:r>
          </a:p>
        </p:txBody>
      </p:sp>
      <p:sp>
        <p:nvSpPr>
          <p:cNvPr id="4" name="Rectangle 3">
            <a:extLst>
              <a:ext uri="{FF2B5EF4-FFF2-40B4-BE49-F238E27FC236}">
                <a16:creationId xmlns="" xmlns:a16="http://schemas.microsoft.com/office/drawing/2014/main" id="{C7ECBFAA-BACF-44F0-BE32-5BD77D5730D3}"/>
              </a:ext>
            </a:extLst>
          </p:cNvPr>
          <p:cNvSpPr/>
          <p:nvPr>
            <p:custDataLst>
              <p:tags r:id="rId2"/>
            </p:custDataLst>
          </p:nvPr>
        </p:nvSpPr>
        <p:spPr>
          <a:xfrm>
            <a:off x="335936" y="368966"/>
            <a:ext cx="9949339" cy="400110"/>
          </a:xfrm>
          <a:prstGeom prst="rect">
            <a:avLst/>
          </a:prstGeom>
          <a:noFill/>
        </p:spPr>
        <p:txBody>
          <a:bodyPr wrap="square">
            <a:spAutoFit/>
          </a:bodyPr>
          <a:lstStyle/>
          <a:p>
            <a:pPr lvl="0">
              <a:spcBef>
                <a:spcPts val="600"/>
              </a:spcBef>
            </a:pPr>
            <a:r>
              <a:rPr kumimoji="0" lang="fr-FR" sz="2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4ème item </a:t>
            </a:r>
            <a:r>
              <a:rPr lang="fr-FR" sz="2000" b="1" dirty="0">
                <a:solidFill>
                  <a:srgbClr val="7030A0"/>
                </a:solidFill>
                <a:latin typeface="Arial" panose="020B0604020202020204" pitchFamily="34" charset="0"/>
                <a:cs typeface="Arial" panose="020B0604020202020204" pitchFamily="34" charset="0"/>
              </a:rPr>
              <a:t>– </a:t>
            </a:r>
            <a:r>
              <a:rPr lang="fr-FR" sz="2000" i="1" dirty="0">
                <a:solidFill>
                  <a:srgbClr val="7030A0"/>
                </a:solidFill>
                <a:latin typeface="Arial" panose="020B0604020202020204" pitchFamily="34" charset="0"/>
                <a:cs typeface="Arial" panose="020B0604020202020204" pitchFamily="34" charset="0"/>
              </a:rPr>
              <a:t>Reproduction sociale et transclasse</a:t>
            </a:r>
            <a:endParaRPr kumimoji="0" lang="fr-FR" sz="2000" i="1"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5" name="Rectangle 4"/>
          <p:cNvSpPr/>
          <p:nvPr/>
        </p:nvSpPr>
        <p:spPr>
          <a:xfrm>
            <a:off x="1775952" y="5229020"/>
            <a:ext cx="10260114" cy="369332"/>
          </a:xfrm>
          <a:prstGeom prst="rect">
            <a:avLst/>
          </a:prstGeom>
        </p:spPr>
        <p:txBody>
          <a:bodyPr wrap="square">
            <a:spAutoFit/>
          </a:bodyPr>
          <a:lstStyle/>
          <a:p>
            <a:pPr algn="r"/>
            <a:r>
              <a:rPr lang="fr-FR" dirty="0">
                <a:latin typeface="Arial" panose="020B0604020202020204" pitchFamily="34" charset="0"/>
                <a:cs typeface="Arial" panose="020B0604020202020204" pitchFamily="34" charset="0"/>
                <a:hlinkClick r:id="rId5"/>
              </a:rPr>
              <a:t>Source : https://www.liberation.fr/debats/2018/09/05/la-lutte-des-transclasses_1676767</a:t>
            </a:r>
            <a:endParaRPr lang="fr-FR"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31DB2A22-C9A5-4B7A-BB49-00E0CC4C071A}"/>
              </a:ext>
            </a:extLst>
          </p:cNvPr>
          <p:cNvSpPr/>
          <p:nvPr>
            <p:custDataLst>
              <p:tags r:id="rId3"/>
            </p:custDataLst>
          </p:nvPr>
        </p:nvSpPr>
        <p:spPr>
          <a:xfrm>
            <a:off x="245934" y="954215"/>
            <a:ext cx="11610129" cy="784830"/>
          </a:xfrm>
          <a:prstGeom prst="rect">
            <a:avLst/>
          </a:prstGeom>
          <a:solidFill>
            <a:srgbClr val="EDE2F6"/>
          </a:solidFill>
          <a:ln>
            <a:solidFill>
              <a:schemeClr val="tx1"/>
            </a:solidFill>
            <a:prstDash val="sysDot"/>
          </a:ln>
        </p:spPr>
        <p:txBody>
          <a:bodyPr wrap="square">
            <a:spAutoFit/>
          </a:bodyPr>
          <a:lstStyle/>
          <a:p>
            <a:pPr lvl="0">
              <a:spcBef>
                <a:spcPts val="600"/>
              </a:spcBef>
              <a:buClr>
                <a:srgbClr val="7030A0"/>
              </a:buClr>
              <a:defRPr/>
            </a:pPr>
            <a:r>
              <a:rPr lang="fr-FR" sz="2000" dirty="0">
                <a:latin typeface="Arial" panose="020B0604020202020204" pitchFamily="34" charset="0"/>
                <a:cs typeface="Arial" panose="020B0604020202020204" pitchFamily="34" charset="0"/>
              </a:rPr>
              <a:t>« </a:t>
            </a:r>
            <a:r>
              <a:rPr lang="fr-FR" sz="2000" i="1" dirty="0">
                <a:latin typeface="Arial" panose="020B0604020202020204" pitchFamily="34" charset="0"/>
                <a:cs typeface="Arial" panose="020B0604020202020204" pitchFamily="34" charset="0"/>
              </a:rPr>
              <a:t>J’ai toujours été paniquée par la faute d’orthographe, une faute morale </a:t>
            </a:r>
            <a:r>
              <a:rPr lang="fr-FR" sz="2000" dirty="0">
                <a:latin typeface="Arial" panose="020B0604020202020204" pitchFamily="34" charset="0"/>
                <a:cs typeface="Arial" panose="020B0604020202020204" pitchFamily="34" charset="0"/>
              </a:rPr>
              <a:t>» </a:t>
            </a:r>
          </a:p>
          <a:p>
            <a:pPr lvl="0">
              <a:spcBef>
                <a:spcPts val="600"/>
              </a:spcBef>
              <a:buClr>
                <a:srgbClr val="7030A0"/>
              </a:buClr>
              <a:defRPr/>
            </a:pPr>
            <a:r>
              <a:rPr lang="fr-FR" sz="2000" dirty="0">
                <a:latin typeface="Arial" panose="020B0604020202020204" pitchFamily="34" charset="0"/>
                <a:cs typeface="Arial" panose="020B0604020202020204" pitchFamily="34" charset="0"/>
              </a:rPr>
              <a:t>Soubattra </a:t>
            </a:r>
            <a:r>
              <a:rPr lang="fr-FR" sz="2000" dirty="0" err="1">
                <a:latin typeface="Arial" panose="020B0604020202020204" pitchFamily="34" charset="0"/>
                <a:cs typeface="Arial" panose="020B0604020202020204" pitchFamily="34" charset="0"/>
              </a:rPr>
              <a:t>Danasségarane</a:t>
            </a:r>
            <a:r>
              <a:rPr lang="fr-FR" sz="2000" dirty="0">
                <a:latin typeface="Arial" panose="020B0604020202020204" pitchFamily="34" charset="0"/>
                <a:cs typeface="Arial" panose="020B0604020202020204" pitchFamily="34" charset="0"/>
              </a:rPr>
              <a:t>, professeure de philo</a:t>
            </a:r>
            <a:endParaRPr kumimoji="0" lang="fr-FR" sz="2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235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D8BBC1E-0170-45C7-913F-C2BC3FDE213D}"/>
              </a:ext>
            </a:extLst>
          </p:cNvPr>
          <p:cNvSpPr/>
          <p:nvPr>
            <p:custDataLst>
              <p:tags r:id="rId1"/>
            </p:custDataLst>
          </p:nvPr>
        </p:nvSpPr>
        <p:spPr>
          <a:xfrm>
            <a:off x="307034" y="908972"/>
            <a:ext cx="11520128" cy="4647426"/>
          </a:xfrm>
          <a:prstGeom prst="rect">
            <a:avLst/>
          </a:prstGeom>
          <a:solidFill>
            <a:srgbClr val="EDE2F6"/>
          </a:solidFill>
          <a:ln>
            <a:solidFill>
              <a:schemeClr val="bg1">
                <a:lumMod val="65000"/>
              </a:schemeClr>
            </a:solidFill>
            <a:prstDash val="sysDot"/>
          </a:ln>
        </p:spPr>
        <p:txBody>
          <a:bodyPr wrap="square">
            <a:spAutoFit/>
          </a:bodyPr>
          <a:lstStyle/>
          <a:p>
            <a:pPr algn="just"/>
            <a:r>
              <a:rPr lang="fr-FR" sz="2000" dirty="0">
                <a:latin typeface="Arial" panose="020B0604020202020204" pitchFamily="34" charset="0"/>
                <a:cs typeface="Arial" panose="020B0604020202020204" pitchFamily="34" charset="0"/>
              </a:rPr>
              <a:t>« J'ai toujours eu envie de faire de la boxe, de donner des coups avec mes poings. J'ai commencé par le judo, j'aimais bien, mais ce n'était pas vraiment ça quand même. Le karaté, il fallait s'arrêter, je ne pouvais pas frapper, donc ce n'était pas ça non plus. La boxe, on peut cogner, moi j'avais besoin de frapper ». [...] La découverte de la boxe à l'adolescence permet l'expression de dispositions sexuées « masculines » constituées très tôt. « Garçons manqués » participant au groupe des garçons, appréciant leurs jeux et montrant en particulier un goût certain pour la bagarre, les boxeuses « hard »</a:t>
            </a:r>
            <a:r>
              <a:rPr lang="fr-FR" sz="2000" baseline="30000" dirty="0">
                <a:latin typeface="Arial" panose="020B0604020202020204" pitchFamily="34" charset="0"/>
                <a:cs typeface="Arial" panose="020B0604020202020204" pitchFamily="34" charset="0"/>
              </a:rPr>
              <a:t>1</a:t>
            </a:r>
            <a:r>
              <a:rPr lang="fr-FR" sz="2000" dirty="0">
                <a:latin typeface="Arial" panose="020B0604020202020204" pitchFamily="34" charset="0"/>
                <a:cs typeface="Arial" panose="020B0604020202020204" pitchFamily="34" charset="0"/>
              </a:rPr>
              <a:t> ont grandi pour la plupart dans des quartiers populaires d'agglomérations importantes. [...] La participation au groupe des pairs joue en ce sens un rôle central dans la construction des rapports au corps et au sport ».</a:t>
            </a:r>
          </a:p>
          <a:p>
            <a:pPr algn="just"/>
            <a:endParaRPr lang="fr-FR" sz="2000" dirty="0">
              <a:latin typeface="Arial" panose="020B0604020202020204" pitchFamily="34" charset="0"/>
              <a:cs typeface="Arial" panose="020B0604020202020204" pitchFamily="34" charset="0"/>
              <a:hlinkClick r:id="rId4">
                <a:extLst>
                  <a:ext uri="{A12FA001-AC4F-418D-AE19-62706E023703}">
                    <ahyp:hlinkClr xmlns="" xmlns:ahyp="http://schemas.microsoft.com/office/drawing/2018/hyperlinkcolor" val="tx"/>
                  </a:ext>
                </a:extLst>
              </a:hlinkClick>
            </a:endParaRPr>
          </a:p>
          <a:p>
            <a:pPr algn="r"/>
            <a:r>
              <a:rPr lang="fr-FR" sz="2000" dirty="0">
                <a:latin typeface="Arial" panose="020B0604020202020204" pitchFamily="34" charset="0"/>
                <a:cs typeface="Arial" panose="020B0604020202020204" pitchFamily="34" charset="0"/>
              </a:rPr>
              <a:t>Christine Mennesson et Jean-Paul Clément « </a:t>
            </a:r>
            <a:r>
              <a:rPr lang="fr-FR" sz="2000" i="1" dirty="0">
                <a:latin typeface="Arial" panose="020B0604020202020204" pitchFamily="34" charset="0"/>
                <a:cs typeface="Arial" panose="020B0604020202020204" pitchFamily="34" charset="0"/>
              </a:rPr>
              <a:t>Boxer comme un homme. Être une femme </a:t>
            </a:r>
            <a:r>
              <a:rPr lang="fr-FR" sz="2000" dirty="0">
                <a:latin typeface="Arial" panose="020B0604020202020204" pitchFamily="34" charset="0"/>
                <a:cs typeface="Arial" panose="020B0604020202020204" pitchFamily="34" charset="0"/>
              </a:rPr>
              <a:t>»,</a:t>
            </a:r>
          </a:p>
          <a:p>
            <a:pPr algn="r"/>
            <a:r>
              <a:rPr lang="fr-FR" sz="2000" i="1" dirty="0">
                <a:latin typeface="Arial" panose="020B0604020202020204" pitchFamily="34" charset="0"/>
                <a:cs typeface="Arial" panose="020B0604020202020204" pitchFamily="34" charset="0"/>
              </a:rPr>
              <a:t>Actes de la recherche en sciences sociales, </a:t>
            </a:r>
            <a:r>
              <a:rPr lang="fr-FR" sz="2000" dirty="0">
                <a:latin typeface="Arial" panose="020B0604020202020204" pitchFamily="34" charset="0"/>
                <a:cs typeface="Arial" panose="020B0604020202020204" pitchFamily="34" charset="0"/>
              </a:rPr>
              <a:t>avril 2009.</a:t>
            </a:r>
          </a:p>
          <a:p>
            <a:pPr algn="just"/>
            <a:endParaRPr lang="fr-FR" sz="2000" dirty="0">
              <a:latin typeface="Arial" panose="020B0604020202020204" pitchFamily="34" charset="0"/>
              <a:cs typeface="Arial" panose="020B0604020202020204" pitchFamily="34" charset="0"/>
            </a:endParaRPr>
          </a:p>
          <a:p>
            <a:pPr marL="88900" algn="just"/>
            <a:r>
              <a:rPr lang="fr-FR" dirty="0">
                <a:latin typeface="Arial" panose="020B0604020202020204" pitchFamily="34" charset="0"/>
                <a:cs typeface="Arial" panose="020B0604020202020204" pitchFamily="34" charset="0"/>
              </a:rPr>
              <a:t>1. Dans ce texte, les auteurs distinguent la boxe « hard » de la boxe « soft » : la boxe « hard » est celle qui correspond à une pratique de compétition, plus violente, où l'objectif est de mettre l'adversaire « KO ».</a:t>
            </a:r>
          </a:p>
        </p:txBody>
      </p:sp>
      <p:sp>
        <p:nvSpPr>
          <p:cNvPr id="10" name="Rectangle 9">
            <a:extLst>
              <a:ext uri="{FF2B5EF4-FFF2-40B4-BE49-F238E27FC236}">
                <a16:creationId xmlns="" xmlns:a16="http://schemas.microsoft.com/office/drawing/2014/main" id="{C7ECBFAA-BACF-44F0-BE32-5BD77D5730D3}"/>
              </a:ext>
            </a:extLst>
          </p:cNvPr>
          <p:cNvSpPr/>
          <p:nvPr>
            <p:custDataLst>
              <p:tags r:id="rId2"/>
            </p:custDataLst>
          </p:nvPr>
        </p:nvSpPr>
        <p:spPr>
          <a:xfrm>
            <a:off x="335936" y="368966"/>
            <a:ext cx="9949339" cy="400110"/>
          </a:xfrm>
          <a:prstGeom prst="rect">
            <a:avLst/>
          </a:prstGeom>
          <a:noFill/>
        </p:spPr>
        <p:txBody>
          <a:bodyPr wrap="square">
            <a:spAutoFit/>
          </a:bodyPr>
          <a:lstStyle/>
          <a:p>
            <a:pPr lvl="0">
              <a:spcBef>
                <a:spcPts val="600"/>
              </a:spcBef>
            </a:pPr>
            <a:r>
              <a:rPr kumimoji="0" lang="fr-FR" sz="2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4ème item </a:t>
            </a:r>
            <a:r>
              <a:rPr lang="fr-FR" sz="2000" b="1" dirty="0">
                <a:solidFill>
                  <a:srgbClr val="7030A0"/>
                </a:solidFill>
                <a:latin typeface="Arial" panose="020B0604020202020204" pitchFamily="34" charset="0"/>
                <a:cs typeface="Arial" panose="020B0604020202020204" pitchFamily="34" charset="0"/>
              </a:rPr>
              <a:t>– </a:t>
            </a:r>
            <a:r>
              <a:rPr lang="fr-FR" sz="2000" dirty="0">
                <a:solidFill>
                  <a:srgbClr val="7030A0"/>
                </a:solidFill>
                <a:latin typeface="Arial" panose="020B0604020202020204" pitchFamily="34" charset="0"/>
                <a:cs typeface="Arial" panose="020B0604020202020204" pitchFamily="34" charset="0"/>
              </a:rPr>
              <a:t>Des femmes dans des « sports d’hommes »</a:t>
            </a:r>
            <a:endParaRPr kumimoji="0" lang="fr-FR" sz="2000"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169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1DB2A22-C9A5-4B7A-BB49-00E0CC4C071A}"/>
              </a:ext>
            </a:extLst>
          </p:cNvPr>
          <p:cNvSpPr/>
          <p:nvPr>
            <p:custDataLst>
              <p:tags r:id="rId1"/>
            </p:custDataLst>
          </p:nvPr>
        </p:nvSpPr>
        <p:spPr>
          <a:xfrm>
            <a:off x="335936" y="908972"/>
            <a:ext cx="11394702" cy="5401479"/>
          </a:xfrm>
          <a:prstGeom prst="rect">
            <a:avLst/>
          </a:prstGeom>
          <a:solidFill>
            <a:srgbClr val="EDE2F6"/>
          </a:solidFill>
          <a:ln>
            <a:solidFill>
              <a:schemeClr val="bg1">
                <a:lumMod val="65000"/>
              </a:schemeClr>
            </a:solidFill>
            <a:prstDash val="sysDot"/>
          </a:ln>
        </p:spPr>
        <p:txBody>
          <a:bodyPr wrap="square">
            <a:spAutoFit/>
          </a:bodyPr>
          <a:lstStyle/>
          <a:p>
            <a:pPr marR="0" lvl="0" algn="just" defTabSz="914400" rtl="0" eaLnBrk="1" fontAlgn="auto" latinLnBrk="0" hangingPunct="1">
              <a:lnSpc>
                <a:spcPct val="100000"/>
              </a:lnSpc>
              <a:spcBef>
                <a:spcPts val="600"/>
              </a:spcBef>
              <a:spcAft>
                <a:spcPts val="0"/>
              </a:spcAft>
              <a:buClr>
                <a:srgbClr val="7030A0"/>
              </a:buClr>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Premier jour d’observation à Antonin Poncet, service d’urgence</a:t>
            </a:r>
          </a:p>
          <a:p>
            <a:pPr marR="0" lvl="0" algn="just" defTabSz="914400" rtl="0" eaLnBrk="1" fontAlgn="auto" latinLnBrk="0" hangingPunct="1">
              <a:lnSpc>
                <a:spcPct val="100000"/>
              </a:lnSpc>
              <a:spcBef>
                <a:spcPts val="600"/>
              </a:spcBef>
              <a:spcAft>
                <a:spcPts val="0"/>
              </a:spcAft>
              <a:buClr>
                <a:srgbClr val="7030A0"/>
              </a:buClr>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10h30-11h30 : bloc opératoire – intervention pour traitement d’hernies inguinales chez un homme. L’opérateur est le Pr Petit. Il est aidé d’une interne (Chloé) et d’une externe. […]</a:t>
            </a:r>
          </a:p>
          <a:p>
            <a:pPr marR="0" lvl="0" algn="just" defTabSz="914400" rtl="0" eaLnBrk="1" fontAlgn="auto" latinLnBrk="0" hangingPunct="1">
              <a:lnSpc>
                <a:spcPct val="100000"/>
              </a:lnSpc>
              <a:spcBef>
                <a:spcPts val="600"/>
              </a:spcBef>
              <a:spcAft>
                <a:spcPts val="0"/>
              </a:spcAft>
              <a:buClr>
                <a:srgbClr val="7030A0"/>
              </a:buClr>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 Pr Petit réalise donc la première hernie inguinale puis passe les instruments à Chloé (l’interne) pour faire la deuxième. Il invite l’externe, placée à côté d’elle, à venir de l’autre côté de l’opéré le rejoindre. Quand elle s’est placée sur sa droite il lui dit : « </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bon et si je te fais du pied, ne te fais pas d’idée : je pourrais être ton père, hein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il se tourne et la regarde : « </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elle rougit ? non même pas. Tu pleures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Elle, sur un ton neutre : « </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non, je pleure pas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fr-FR" sz="20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a:t>
            </a:r>
            <a:r>
              <a:rPr kumimoji="0" lang="fr-FR" sz="2000" b="0" i="1"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Bon changez-moi d’externe, j’aime bien quand elles pleurent et qu’elles rougissent </a:t>
            </a:r>
            <a:r>
              <a:rPr kumimoji="0" lang="fr-FR" sz="20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R="0" lvl="0" algn="just" defTabSz="914400" rtl="0" eaLnBrk="1" fontAlgn="auto" latinLnBrk="0" hangingPunct="1">
              <a:lnSpc>
                <a:spcPct val="100000"/>
              </a:lnSpc>
              <a:spcBef>
                <a:spcPts val="600"/>
              </a:spcBef>
              <a:spcAft>
                <a:spcPts val="0"/>
              </a:spcAft>
              <a:buClr>
                <a:srgbClr val="7030A0"/>
              </a:buClr>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 ce type de comportement contribue à évincer certaines externes (du fait d’une socialisation primaire ne les préparant pas à la socialisation professionnelle chirurgicale), les mêmes processus en attirent d’autres (à la socialisation primaire plus conforme à celle du milieu professionnel) et les façonnent encore. La socialisation professionnelle prend appui sur les expériences socialisatrices passées et les retravaille. »</a:t>
            </a:r>
          </a:p>
          <a:p>
            <a:pPr lvl="0" algn="r">
              <a:spcBef>
                <a:spcPts val="600"/>
              </a:spcBef>
              <a:defRPr/>
            </a:pPr>
            <a:r>
              <a:rPr lang="fr-FR" sz="2000" dirty="0">
                <a:solidFill>
                  <a:prstClr val="black"/>
                </a:solidFill>
                <a:latin typeface="Arial" panose="020B0604020202020204" pitchFamily="34" charset="0"/>
                <a:cs typeface="Arial" panose="020B0604020202020204" pitchFamily="34" charset="0"/>
              </a:rPr>
              <a:t>Emmanuelle </a:t>
            </a:r>
            <a:r>
              <a:rPr lang="fr-FR" sz="2000" dirty="0" err="1">
                <a:solidFill>
                  <a:prstClr val="black"/>
                </a:solidFill>
                <a:latin typeface="Arial" panose="020B0604020202020204" pitchFamily="34" charset="0"/>
                <a:cs typeface="Arial" panose="020B0604020202020204" pitchFamily="34" charset="0"/>
              </a:rPr>
              <a:t>Zolesio</a:t>
            </a:r>
            <a:r>
              <a:rPr lang="fr-FR" sz="2000" dirty="0">
                <a:solidFill>
                  <a:prstClr val="black"/>
                </a:solidFill>
                <a:latin typeface="Arial" panose="020B0604020202020204" pitchFamily="34" charset="0"/>
                <a:cs typeface="Arial" panose="020B0604020202020204" pitchFamily="34" charset="0"/>
              </a:rPr>
              <a:t>, « </a:t>
            </a:r>
            <a:r>
              <a:rPr lang="fr-FR" sz="2000" dirty="0">
                <a:solidFill>
                  <a:prstClr val="black"/>
                </a:solidFill>
                <a:latin typeface="Arial" panose="020B0604020202020204" pitchFamily="34" charset="0"/>
                <a:cs typeface="Arial" panose="020B0604020202020204" pitchFamily="34" charset="0"/>
                <a:hlinkClick r:id="rId5"/>
              </a:rPr>
              <a:t>Des femmes dans un métier d'hommes : l'apprentissage de la  chirurgie</a:t>
            </a:r>
            <a:r>
              <a:rPr lang="fr-FR" sz="2000" dirty="0">
                <a:solidFill>
                  <a:prstClr val="black"/>
                </a:solidFill>
                <a:latin typeface="Arial" panose="020B0604020202020204" pitchFamily="34" charset="0"/>
                <a:cs typeface="Arial" panose="020B0604020202020204" pitchFamily="34" charset="0"/>
              </a:rPr>
              <a:t> »,</a:t>
            </a:r>
          </a:p>
          <a:p>
            <a:pPr lvl="0" algn="r">
              <a:spcBef>
                <a:spcPts val="600"/>
              </a:spcBef>
              <a:defRPr/>
            </a:pPr>
            <a:r>
              <a:rPr lang="fr-FR" sz="2000" dirty="0">
                <a:solidFill>
                  <a:prstClr val="black"/>
                </a:solidFill>
                <a:latin typeface="Arial" panose="020B0604020202020204" pitchFamily="34" charset="0"/>
                <a:cs typeface="Arial" panose="020B0604020202020204" pitchFamily="34" charset="0"/>
              </a:rPr>
              <a:t>Travail, genre et sociétés, 2009/2 (N° 22), p. 117-133.</a:t>
            </a:r>
          </a:p>
        </p:txBody>
      </p:sp>
      <p:sp>
        <p:nvSpPr>
          <p:cNvPr id="2" name="Rectangle 1">
            <a:extLst>
              <a:ext uri="{FF2B5EF4-FFF2-40B4-BE49-F238E27FC236}">
                <a16:creationId xmlns="" xmlns:a16="http://schemas.microsoft.com/office/drawing/2014/main" id="{BD8BBC1E-0170-45C7-913F-C2BC3FDE213D}"/>
              </a:ext>
            </a:extLst>
          </p:cNvPr>
          <p:cNvSpPr/>
          <p:nvPr>
            <p:custDataLst>
              <p:tags r:id="rId2"/>
            </p:custDataLst>
          </p:nvPr>
        </p:nvSpPr>
        <p:spPr>
          <a:xfrm>
            <a:off x="5945959" y="3244334"/>
            <a:ext cx="30008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0" name="Rectangle 9">
            <a:extLst>
              <a:ext uri="{FF2B5EF4-FFF2-40B4-BE49-F238E27FC236}">
                <a16:creationId xmlns="" xmlns:a16="http://schemas.microsoft.com/office/drawing/2014/main" id="{1D49113A-4AA1-4C16-B183-2791BC373DFD}"/>
              </a:ext>
            </a:extLst>
          </p:cNvPr>
          <p:cNvSpPr/>
          <p:nvPr>
            <p:custDataLst>
              <p:tags r:id="rId3"/>
            </p:custDataLst>
          </p:nvPr>
        </p:nvSpPr>
        <p:spPr>
          <a:xfrm>
            <a:off x="335936" y="368966"/>
            <a:ext cx="9949339" cy="400110"/>
          </a:xfrm>
          <a:prstGeom prst="rect">
            <a:avLst/>
          </a:prstGeom>
          <a:noFill/>
        </p:spPr>
        <p:txBody>
          <a:bodyPr wrap="square">
            <a:spAutoFit/>
          </a:bodyPr>
          <a:lstStyle/>
          <a:p>
            <a:pPr lvl="0">
              <a:spcBef>
                <a:spcPts val="600"/>
              </a:spcBef>
            </a:pPr>
            <a:r>
              <a:rPr kumimoji="0" lang="fr-FR" sz="2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4ème item </a:t>
            </a:r>
            <a:r>
              <a:rPr lang="fr-FR" sz="2000" b="1" dirty="0">
                <a:solidFill>
                  <a:srgbClr val="7030A0"/>
                </a:solidFill>
                <a:latin typeface="Arial" panose="020B0604020202020204" pitchFamily="34" charset="0"/>
                <a:cs typeface="Arial" panose="020B0604020202020204" pitchFamily="34" charset="0"/>
              </a:rPr>
              <a:t>– </a:t>
            </a:r>
            <a:r>
              <a:rPr lang="fr-FR" sz="2000" dirty="0">
                <a:solidFill>
                  <a:srgbClr val="7030A0"/>
                </a:solidFill>
                <a:latin typeface="Arial" panose="020B0604020202020204" pitchFamily="34" charset="0"/>
                <a:cs typeface="Arial" panose="020B0604020202020204" pitchFamily="34" charset="0"/>
              </a:rPr>
              <a:t>Des femmes dans un métier d’hommes</a:t>
            </a:r>
            <a:endParaRPr kumimoji="0" lang="fr-FR" sz="2000"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078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1DB2A22-C9A5-4B7A-BB49-00E0CC4C071A}"/>
              </a:ext>
            </a:extLst>
          </p:cNvPr>
          <p:cNvSpPr/>
          <p:nvPr>
            <p:custDataLst>
              <p:tags r:id="rId1"/>
            </p:custDataLst>
          </p:nvPr>
        </p:nvSpPr>
        <p:spPr>
          <a:xfrm>
            <a:off x="136590" y="593868"/>
            <a:ext cx="117194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7030A0"/>
              </a:buClr>
              <a:buSzTx/>
              <a:buFontTx/>
              <a:buNone/>
              <a:tabLst/>
              <a:defRPr/>
            </a:pPr>
            <a:r>
              <a:rPr kumimoji="0" lang="fr-FR" sz="2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Bernard Lahire, « </a:t>
            </a:r>
            <a:r>
              <a:rPr kumimoji="0" lang="fr-FR" sz="20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L’homme pluriel. Les ressorts de l’action</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Armand Colin,</a:t>
            </a:r>
            <a:r>
              <a:rPr kumimoji="0" lang="fr-FR"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2005 (1998).</a:t>
            </a:r>
          </a:p>
        </p:txBody>
      </p:sp>
      <p:sp>
        <p:nvSpPr>
          <p:cNvPr id="2" name="Rectangle 1">
            <a:extLst>
              <a:ext uri="{FF2B5EF4-FFF2-40B4-BE49-F238E27FC236}">
                <a16:creationId xmlns="" xmlns:a16="http://schemas.microsoft.com/office/drawing/2014/main" id="{BD8BBC1E-0170-45C7-913F-C2BC3FDE213D}"/>
              </a:ext>
            </a:extLst>
          </p:cNvPr>
          <p:cNvSpPr/>
          <p:nvPr>
            <p:custDataLst>
              <p:tags r:id="rId2"/>
            </p:custDataLst>
          </p:nvPr>
        </p:nvSpPr>
        <p:spPr>
          <a:xfrm>
            <a:off x="5945959" y="3244334"/>
            <a:ext cx="30008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Rectangle 3">
            <a:extLst>
              <a:ext uri="{FF2B5EF4-FFF2-40B4-BE49-F238E27FC236}">
                <a16:creationId xmlns="" xmlns:a16="http://schemas.microsoft.com/office/drawing/2014/main" id="{ED05286B-15AB-4D14-95FA-C9B4B21ED9E2}"/>
              </a:ext>
            </a:extLst>
          </p:cNvPr>
          <p:cNvSpPr/>
          <p:nvPr>
            <p:custDataLst>
              <p:tags r:id="rId3"/>
            </p:custDataLst>
          </p:nvPr>
        </p:nvSpPr>
        <p:spPr>
          <a:xfrm>
            <a:off x="226591" y="1036825"/>
            <a:ext cx="9649451" cy="5632311"/>
          </a:xfrm>
          <a:prstGeom prst="rect">
            <a:avLst/>
          </a:prstGeom>
          <a:solidFill>
            <a:srgbClr val="EDE2F6"/>
          </a:solidFill>
          <a:ln>
            <a:solidFill>
              <a:schemeClr val="bg1">
                <a:lumMod val="65000"/>
              </a:schemeClr>
            </a:solidFill>
            <a:prstDash val="sys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L'Être humain est-il soluble dans son milieu d'appartenance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C'est ce que pense pouvoir affirmer la sociologie lorsqu'elle montre d'étroites correspondances entre l'origine sociale d'un individu issu de milieu populaire et ses (faibles) chances de réussir l'entrée dans une grande école, entre les modes de socialisation d'un groupe social (les cadres par exemple) et les pratiques culturelles associées (écouter du jazz plutôt que de l'accordéon musette), entre une façon de s'exprimer (élégante ou argotique) et un milieu social donné (la bourgeoisie ou l'univers de la banlieue).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 un sociologue comme Pierre Bourdieu, cette liaison - repérable statistiquement - entre milieu de vie et comportement s'explique notamment par la prégnance de «l'habitus».</a:t>
            </a:r>
            <a:r>
              <a:rPr kumimoji="0" lang="fr-FR" sz="2000" b="0" i="0" u="sng"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Rappelons que l'habitus est défini par le sociologue comme un ensemble de dispositions acquises au cours du temps et qui nous permette de percevoir, d'agir et évoluer dans un univers social donné.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Mais comment expliquer dans cette optique certaines « anomalies » statistiques : les étonnantes réussites scolaires de certains élèves issus de milieux défavorisés, les différences parfois importantes d'itinéraires entre individus issus d'une même fratrie</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les changements parfois brutaux de conduites (façon de parler, de se tenir, de se comporter) d'une personne passant de son bureau à son foyer, du statut de professeur autoritaire à celui de père de famille débonnaire ?</a:t>
            </a:r>
          </a:p>
        </p:txBody>
      </p:sp>
      <p:sp>
        <p:nvSpPr>
          <p:cNvPr id="10" name="Rectangle 9">
            <a:extLst>
              <a:ext uri="{FF2B5EF4-FFF2-40B4-BE49-F238E27FC236}">
                <a16:creationId xmlns="" xmlns:a16="http://schemas.microsoft.com/office/drawing/2014/main" id="{C7ECBFAA-BACF-44F0-BE32-5BD77D5730D3}"/>
              </a:ext>
            </a:extLst>
          </p:cNvPr>
          <p:cNvSpPr/>
          <p:nvPr>
            <p:custDataLst>
              <p:tags r:id="rId4"/>
            </p:custDataLst>
          </p:nvPr>
        </p:nvSpPr>
        <p:spPr>
          <a:xfrm>
            <a:off x="335936" y="186886"/>
            <a:ext cx="9949339" cy="400110"/>
          </a:xfrm>
          <a:prstGeom prst="rect">
            <a:avLst/>
          </a:prstGeom>
          <a:noFill/>
        </p:spPr>
        <p:txBody>
          <a:bodyPr wrap="square">
            <a:spAutoFit/>
          </a:bodyPr>
          <a:lstStyle/>
          <a:p>
            <a:pPr lvl="0">
              <a:spcBef>
                <a:spcPts val="600"/>
              </a:spcBef>
            </a:pPr>
            <a:r>
              <a:rPr kumimoji="0" lang="fr-FR" sz="2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4ème item </a:t>
            </a:r>
            <a:r>
              <a:rPr lang="fr-FR" sz="2000" b="1" dirty="0">
                <a:solidFill>
                  <a:srgbClr val="7030A0"/>
                </a:solidFill>
                <a:latin typeface="Arial" panose="020B0604020202020204" pitchFamily="34" charset="0"/>
                <a:cs typeface="Arial" panose="020B0604020202020204" pitchFamily="34" charset="0"/>
              </a:rPr>
              <a:t>- Références possibles</a:t>
            </a:r>
            <a:r>
              <a:rPr lang="fr-FR" sz="2000" b="1" dirty="0">
                <a:solidFill>
                  <a:prstClr val="black"/>
                </a:solidFill>
                <a:latin typeface="Arial" panose="020B0604020202020204" pitchFamily="34" charset="0"/>
                <a:cs typeface="Arial" panose="020B0604020202020204" pitchFamily="34" charset="0"/>
              </a:rPr>
              <a:t> </a:t>
            </a:r>
            <a:endParaRPr kumimoji="0" lang="fr-FR" sz="2000" b="0"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6"/>
          <a:stretch>
            <a:fillRect/>
          </a:stretch>
        </p:blipFill>
        <p:spPr>
          <a:xfrm>
            <a:off x="9966043" y="1036825"/>
            <a:ext cx="2225957" cy="3183964"/>
          </a:xfrm>
          <a:prstGeom prst="rect">
            <a:avLst/>
          </a:prstGeom>
        </p:spPr>
      </p:pic>
      <p:sp>
        <p:nvSpPr>
          <p:cNvPr id="5" name="Rectangle 4"/>
          <p:cNvSpPr/>
          <p:nvPr/>
        </p:nvSpPr>
        <p:spPr>
          <a:xfrm>
            <a:off x="9876042" y="5933073"/>
            <a:ext cx="2199327" cy="646331"/>
          </a:xfrm>
          <a:prstGeom prst="rect">
            <a:avLst/>
          </a:prstGeom>
        </p:spPr>
        <p:txBody>
          <a:bodyPr wrap="square">
            <a:spAutoFit/>
          </a:bodyPr>
          <a:lstStyle/>
          <a:p>
            <a:pPr marL="85725" lvl="0" indent="-50800">
              <a:defRPr/>
            </a:pPr>
            <a:r>
              <a:rPr lang="fr-FR" dirty="0">
                <a:latin typeface="Arial" panose="020B0604020202020204" pitchFamily="34" charset="0"/>
                <a:cs typeface="Arial" panose="020B0604020202020204" pitchFamily="34" charset="0"/>
              </a:rPr>
              <a:t>Source : </a:t>
            </a:r>
            <a:endParaRPr lang="fr-FR" dirty="0">
              <a:latin typeface="Arial" panose="020B0604020202020204" pitchFamily="34" charset="0"/>
              <a:cs typeface="Arial" panose="020B0604020202020204" pitchFamily="34" charset="0"/>
              <a:hlinkClick r:id="rId7"/>
            </a:endParaRPr>
          </a:p>
          <a:p>
            <a:pPr marL="85725" lvl="0" indent="-50800">
              <a:defRPr/>
            </a:pPr>
            <a:r>
              <a:rPr lang="fr-FR" dirty="0">
                <a:solidFill>
                  <a:prstClr val="black"/>
                </a:solidFill>
                <a:latin typeface="Arial" panose="020B0604020202020204" pitchFamily="34" charset="0"/>
                <a:cs typeface="Arial" panose="020B0604020202020204" pitchFamily="34" charset="0"/>
                <a:hlinkClick r:id="rId7"/>
              </a:rPr>
              <a:t>Sciences humaines</a:t>
            </a:r>
            <a:endParaRPr lang="fr-FR"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825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1DB2A22-C9A5-4B7A-BB49-00E0CC4C071A}"/>
              </a:ext>
            </a:extLst>
          </p:cNvPr>
          <p:cNvSpPr/>
          <p:nvPr>
            <p:custDataLst>
              <p:tags r:id="rId1"/>
            </p:custDataLst>
          </p:nvPr>
        </p:nvSpPr>
        <p:spPr>
          <a:xfrm>
            <a:off x="351506" y="1898983"/>
            <a:ext cx="11505133" cy="1169551"/>
          </a:xfrm>
          <a:prstGeom prst="rect">
            <a:avLst/>
          </a:prstGeom>
          <a:noFill/>
          <a:ln>
            <a:solidFill>
              <a:schemeClr val="bg1">
                <a:lumMod val="50000"/>
              </a:schemeClr>
            </a:solidFill>
            <a:prstDash val="sysDot"/>
          </a:ln>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 </a:t>
            </a:r>
            <a:r>
              <a:rPr lang="fr-FR" sz="2000" b="1" dirty="0">
                <a:solidFill>
                  <a:srgbClr val="7030A0"/>
                </a:solidFill>
                <a:latin typeface="Arial" panose="020B0604020202020204" pitchFamily="34" charset="0"/>
                <a:cs typeface="Arial" panose="020B0604020202020204" pitchFamily="34" charset="0"/>
              </a:rPr>
              <a:t>Objectif d’ensemble du chapitre : </a:t>
            </a:r>
          </a:p>
          <a:p>
            <a:pPr>
              <a:spcBef>
                <a:spcPts val="1200"/>
              </a:spcBef>
              <a:buClr>
                <a:srgbClr val="7030A0"/>
              </a:buClr>
            </a:pPr>
            <a:r>
              <a:rPr lang="fr-FR" sz="2000" dirty="0">
                <a:latin typeface="Arial" panose="020B0604020202020204" pitchFamily="34" charset="0"/>
                <a:cs typeface="Arial" panose="020B0604020202020204" pitchFamily="34" charset="0"/>
              </a:rPr>
              <a:t>Comprendre la socialisation comme « </a:t>
            </a:r>
            <a:r>
              <a:rPr lang="fr-FR" sz="2000" i="1" dirty="0">
                <a:latin typeface="Arial" panose="020B0604020202020204" pitchFamily="34" charset="0"/>
                <a:cs typeface="Arial" panose="020B0604020202020204" pitchFamily="34" charset="0"/>
              </a:rPr>
              <a:t>la façon dont la société </a:t>
            </a:r>
            <a:r>
              <a:rPr lang="fr-FR" sz="2000" i="1" u="sng" dirty="0">
                <a:latin typeface="Arial" panose="020B0604020202020204" pitchFamily="34" charset="0"/>
                <a:cs typeface="Arial" panose="020B0604020202020204" pitchFamily="34" charset="0"/>
              </a:rPr>
              <a:t>forme et transforme les individus</a:t>
            </a:r>
            <a:r>
              <a:rPr lang="fr-FR" sz="2000" u="sng"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 (définition de Muriel Darmon). </a:t>
            </a:r>
          </a:p>
        </p:txBody>
      </p:sp>
      <p:sp>
        <p:nvSpPr>
          <p:cNvPr id="2" name="Rectangle 1"/>
          <p:cNvSpPr/>
          <p:nvPr/>
        </p:nvSpPr>
        <p:spPr>
          <a:xfrm>
            <a:off x="351507" y="3459198"/>
            <a:ext cx="11505133" cy="2400657"/>
          </a:xfrm>
          <a:prstGeom prst="rect">
            <a:avLst/>
          </a:prstGeom>
          <a:solidFill>
            <a:srgbClr val="EDE2F6"/>
          </a:solidFill>
          <a:ln>
            <a:solidFill>
              <a:schemeClr val="bg1">
                <a:lumMod val="50000"/>
              </a:schemeClr>
            </a:solidFill>
            <a:prstDash val="sysDot"/>
          </a:ln>
        </p:spPr>
        <p:txBody>
          <a:bodyPr wrap="square">
            <a:spAutoFit/>
          </a:bodyPr>
          <a:lstStyle/>
          <a:p>
            <a:pPr>
              <a:spcBef>
                <a:spcPts val="600"/>
              </a:spcBef>
              <a:buClr>
                <a:srgbClr val="7030A0"/>
              </a:buClr>
            </a:pPr>
            <a:r>
              <a:rPr lang="fr-FR" sz="2000" dirty="0">
                <a:latin typeface="Arial" panose="020B0604020202020204" pitchFamily="34" charset="0"/>
                <a:cs typeface="Arial" panose="020B0604020202020204" pitchFamily="34" charset="0"/>
              </a:rPr>
              <a:t>Plus précisément, il s’agit :</a:t>
            </a:r>
            <a:r>
              <a:rPr lang="fr-FR" sz="2000" dirty="0">
                <a:solidFill>
                  <a:srgbClr val="7030A0"/>
                </a:solidFill>
                <a:latin typeface="Arial" panose="020B0604020202020204" pitchFamily="34" charset="0"/>
                <a:cs typeface="Arial" panose="020B0604020202020204" pitchFamily="34" charset="0"/>
              </a:rPr>
              <a:t> </a:t>
            </a:r>
          </a:p>
          <a:p>
            <a:pPr marL="714375" indent="-177800">
              <a:spcBef>
                <a:spcPts val="1200"/>
              </a:spcBef>
              <a:buClr>
                <a:srgbClr val="7030A0"/>
              </a:buClr>
              <a:buFont typeface="Arial" panose="020B0604020202020204" pitchFamily="34" charset="0"/>
              <a:buChar char="•"/>
            </a:pPr>
            <a:r>
              <a:rPr lang="fr-FR" sz="2000" dirty="0">
                <a:latin typeface="Arial" panose="020B0604020202020204" pitchFamily="34" charset="0"/>
                <a:cs typeface="Arial" panose="020B0604020202020204" pitchFamily="34" charset="0"/>
              </a:rPr>
              <a:t>de mettre à jour </a:t>
            </a:r>
            <a:r>
              <a:rPr lang="fr-FR" sz="2000" u="sng" dirty="0">
                <a:latin typeface="Arial" panose="020B0604020202020204" pitchFamily="34" charset="0"/>
                <a:cs typeface="Arial" panose="020B0604020202020204" pitchFamily="34" charset="0"/>
              </a:rPr>
              <a:t>les </a:t>
            </a:r>
            <a:r>
              <a:rPr lang="fr-FR" sz="2000" b="1" u="sng" dirty="0">
                <a:latin typeface="Arial" panose="020B0604020202020204" pitchFamily="34" charset="0"/>
                <a:cs typeface="Arial" panose="020B0604020202020204" pitchFamily="34" charset="0"/>
              </a:rPr>
              <a:t>processus</a:t>
            </a:r>
            <a:r>
              <a:rPr lang="fr-FR" sz="2000" u="sng" dirty="0">
                <a:latin typeface="Arial" panose="020B0604020202020204" pitchFamily="34" charset="0"/>
                <a:cs typeface="Arial" panose="020B0604020202020204" pitchFamily="34" charset="0"/>
              </a:rPr>
              <a:t>/modalités par lesquels les individus sont façonnés, fabriqués</a:t>
            </a:r>
            <a:r>
              <a:rPr lang="fr-FR" sz="2000" dirty="0">
                <a:latin typeface="Arial" panose="020B0604020202020204" pitchFamily="34" charset="0"/>
                <a:cs typeface="Arial" panose="020B0604020202020204" pitchFamily="34" charset="0"/>
              </a:rPr>
              <a:t>,</a:t>
            </a:r>
          </a:p>
          <a:p>
            <a:pPr marL="714375" indent="-177800">
              <a:spcBef>
                <a:spcPts val="1200"/>
              </a:spcBef>
              <a:buClr>
                <a:srgbClr val="7030A0"/>
              </a:buClr>
              <a:buFont typeface="Arial" panose="020B0604020202020204" pitchFamily="34" charset="0"/>
              <a:buChar char="•"/>
            </a:pPr>
            <a:r>
              <a:rPr lang="fr-FR" sz="2000" dirty="0">
                <a:latin typeface="Arial" panose="020B0604020202020204" pitchFamily="34" charset="0"/>
                <a:cs typeface="Arial" panose="020B0604020202020204" pitchFamily="34" charset="0"/>
              </a:rPr>
              <a:t>d’identifier </a:t>
            </a:r>
            <a:r>
              <a:rPr lang="fr-FR" sz="2000" b="1" u="sng" dirty="0">
                <a:latin typeface="Arial" panose="020B0604020202020204" pitchFamily="34" charset="0"/>
                <a:cs typeface="Arial" panose="020B0604020202020204" pitchFamily="34" charset="0"/>
              </a:rPr>
              <a:t>les agents</a:t>
            </a:r>
            <a:r>
              <a:rPr lang="fr-FR" sz="2000" u="sng" dirty="0">
                <a:latin typeface="Arial" panose="020B0604020202020204" pitchFamily="34" charset="0"/>
                <a:cs typeface="Arial" panose="020B0604020202020204" pitchFamily="34" charset="0"/>
              </a:rPr>
              <a:t>, les cadres (univers, instances, institutions) qui socialisen</a:t>
            </a:r>
            <a:r>
              <a:rPr lang="fr-FR" sz="2000" dirty="0">
                <a:latin typeface="Arial" panose="020B0604020202020204" pitchFamily="34" charset="0"/>
                <a:cs typeface="Arial" panose="020B0604020202020204" pitchFamily="34" charset="0"/>
              </a:rPr>
              <a:t>t et </a:t>
            </a:r>
            <a:r>
              <a:rPr lang="fr-FR" sz="2000" b="1" u="sng" dirty="0">
                <a:latin typeface="Arial" panose="020B0604020202020204" pitchFamily="34" charset="0"/>
                <a:cs typeface="Arial" panose="020B0604020202020204" pitchFamily="34" charset="0"/>
              </a:rPr>
              <a:t>les temps </a:t>
            </a:r>
            <a:r>
              <a:rPr lang="fr-FR" sz="2000" u="sng" dirty="0">
                <a:latin typeface="Arial" panose="020B0604020202020204" pitchFamily="34" charset="0"/>
                <a:cs typeface="Arial" panose="020B0604020202020204" pitchFamily="34" charset="0"/>
              </a:rPr>
              <a:t>de la socialisation</a:t>
            </a:r>
            <a:r>
              <a:rPr lang="fr-FR" sz="2000" dirty="0">
                <a:latin typeface="Arial" panose="020B0604020202020204" pitchFamily="34" charset="0"/>
                <a:cs typeface="Arial" panose="020B0604020202020204" pitchFamily="34" charset="0"/>
              </a:rPr>
              <a:t>,</a:t>
            </a:r>
          </a:p>
          <a:p>
            <a:pPr marL="714375" indent="-177800">
              <a:spcBef>
                <a:spcPts val="1200"/>
              </a:spcBef>
              <a:buClr>
                <a:srgbClr val="7030A0"/>
              </a:buClr>
              <a:buFont typeface="Arial" panose="020B0604020202020204" pitchFamily="34" charset="0"/>
              <a:buChar char="•"/>
            </a:pPr>
            <a:r>
              <a:rPr lang="fr-FR" sz="2000" dirty="0">
                <a:latin typeface="Arial" panose="020B0604020202020204" pitchFamily="34" charset="0"/>
                <a:cs typeface="Arial" panose="020B0604020202020204" pitchFamily="34" charset="0"/>
              </a:rPr>
              <a:t>d’appréhender </a:t>
            </a:r>
            <a:r>
              <a:rPr lang="fr-FR" sz="2000" b="1" u="sng" dirty="0">
                <a:latin typeface="Arial" panose="020B0604020202020204" pitchFamily="34" charset="0"/>
                <a:cs typeface="Arial" panose="020B0604020202020204" pitchFamily="34" charset="0"/>
              </a:rPr>
              <a:t>les effets </a:t>
            </a:r>
            <a:r>
              <a:rPr lang="fr-FR" sz="2000" u="sng" dirty="0">
                <a:latin typeface="Arial" panose="020B0604020202020204" pitchFamily="34" charset="0"/>
                <a:cs typeface="Arial" panose="020B0604020202020204" pitchFamily="34" charset="0"/>
              </a:rPr>
              <a:t>(</a:t>
            </a:r>
            <a:r>
              <a:rPr lang="fr-FR" sz="2000" b="1" u="sng" dirty="0">
                <a:latin typeface="Arial" panose="020B0604020202020204" pitchFamily="34" charset="0"/>
                <a:cs typeface="Arial" panose="020B0604020202020204" pitchFamily="34" charset="0"/>
              </a:rPr>
              <a:t>dispositions</a:t>
            </a:r>
            <a:r>
              <a:rPr lang="fr-FR" sz="2000" u="sng" dirty="0">
                <a:latin typeface="Arial" panose="020B0604020202020204" pitchFamily="34" charset="0"/>
                <a:cs typeface="Arial" panose="020B0604020202020204" pitchFamily="34" charset="0"/>
              </a:rPr>
              <a:t> à croire, à sentir, à juger, à se représenter, à agir plus ou moins durables).</a:t>
            </a:r>
          </a:p>
        </p:txBody>
      </p:sp>
      <p:sp>
        <p:nvSpPr>
          <p:cNvPr id="5" name="Rectangle 4">
            <a:extLst>
              <a:ext uri="{FF2B5EF4-FFF2-40B4-BE49-F238E27FC236}">
                <a16:creationId xmlns="" xmlns:a16="http://schemas.microsoft.com/office/drawing/2014/main" id="{76851272-9B66-47F3-BAE5-E2FEA3E59654}"/>
              </a:ext>
            </a:extLst>
          </p:cNvPr>
          <p:cNvSpPr/>
          <p:nvPr>
            <p:custDataLst>
              <p:tags r:id="rId2"/>
            </p:custDataLst>
          </p:nvPr>
        </p:nvSpPr>
        <p:spPr>
          <a:xfrm>
            <a:off x="351507" y="338768"/>
            <a:ext cx="11505132" cy="1054135"/>
          </a:xfrm>
          <a:prstGeom prst="rect">
            <a:avLst/>
          </a:prstGeom>
          <a:ln>
            <a:solidFill>
              <a:schemeClr val="bg1">
                <a:lumMod val="50000"/>
              </a:schemeClr>
            </a:solidFill>
            <a:prstDash val="sysDot"/>
          </a:ln>
        </p:spPr>
        <p:txBody>
          <a:bodyPr wrap="square">
            <a:spAutoFit/>
          </a:bodyPr>
          <a:lstStyle/>
          <a:p>
            <a:r>
              <a:rPr lang="fr-FR" sz="2000" b="1" dirty="0">
                <a:solidFill>
                  <a:schemeClr val="tx2"/>
                </a:solidFill>
                <a:latin typeface="Arial" panose="020B0604020202020204" pitchFamily="34" charset="0"/>
                <a:cs typeface="Arial" panose="020B0604020202020204" pitchFamily="34" charset="0"/>
              </a:rPr>
              <a:t>Thème 6.</a:t>
            </a:r>
          </a:p>
          <a:p>
            <a:pPr>
              <a:spcBef>
                <a:spcPts val="300"/>
              </a:spcBef>
            </a:pPr>
            <a:r>
              <a:rPr lang="fr-FR" sz="2000" b="1" dirty="0">
                <a:solidFill>
                  <a:schemeClr val="tx2"/>
                </a:solidFill>
                <a:latin typeface="Arial" panose="020B0604020202020204" pitchFamily="34" charset="0"/>
                <a:cs typeface="Arial" panose="020B0604020202020204" pitchFamily="34" charset="0"/>
              </a:rPr>
              <a:t>Comment la socialisation contribue-t-elle à expliquer les différences de comportement des individus ?</a:t>
            </a:r>
          </a:p>
        </p:txBody>
      </p:sp>
    </p:spTree>
    <p:extLst>
      <p:ext uri="{BB962C8B-B14F-4D97-AF65-F5344CB8AC3E}">
        <p14:creationId xmlns:p14="http://schemas.microsoft.com/office/powerpoint/2010/main" val="339434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1DB2A22-C9A5-4B7A-BB49-00E0CC4C071A}"/>
              </a:ext>
            </a:extLst>
          </p:cNvPr>
          <p:cNvSpPr/>
          <p:nvPr>
            <p:custDataLst>
              <p:tags r:id="rId1"/>
            </p:custDataLst>
          </p:nvPr>
        </p:nvSpPr>
        <p:spPr>
          <a:xfrm>
            <a:off x="135550" y="566768"/>
            <a:ext cx="1179309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7030A0"/>
              </a:buClr>
              <a:buSzTx/>
              <a:buFontTx/>
              <a:buNone/>
              <a:tabLst/>
              <a:defRPr/>
            </a:pPr>
            <a:r>
              <a:rPr kumimoji="0" lang="fr-FR" sz="2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Martine Court, « Corps de filles, corps de garçons : une construction  sociale »,</a:t>
            </a:r>
            <a:r>
              <a:rPr kumimoji="0" lang="fr-FR"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dispute, 2010.</a:t>
            </a:r>
          </a:p>
        </p:txBody>
      </p:sp>
      <p:sp>
        <p:nvSpPr>
          <p:cNvPr id="2" name="Rectangle 1">
            <a:extLst>
              <a:ext uri="{FF2B5EF4-FFF2-40B4-BE49-F238E27FC236}">
                <a16:creationId xmlns="" xmlns:a16="http://schemas.microsoft.com/office/drawing/2014/main" id="{BD8BBC1E-0170-45C7-913F-C2BC3FDE213D}"/>
              </a:ext>
            </a:extLst>
          </p:cNvPr>
          <p:cNvSpPr/>
          <p:nvPr>
            <p:custDataLst>
              <p:tags r:id="rId2"/>
            </p:custDataLst>
          </p:nvPr>
        </p:nvSpPr>
        <p:spPr>
          <a:xfrm>
            <a:off x="5945959" y="3244334"/>
            <a:ext cx="30008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Rectangle 3">
            <a:extLst>
              <a:ext uri="{FF2B5EF4-FFF2-40B4-BE49-F238E27FC236}">
                <a16:creationId xmlns="" xmlns:a16="http://schemas.microsoft.com/office/drawing/2014/main" id="{ED05286B-15AB-4D14-95FA-C9B4B21ED9E2}"/>
              </a:ext>
            </a:extLst>
          </p:cNvPr>
          <p:cNvSpPr/>
          <p:nvPr>
            <p:custDataLst>
              <p:tags r:id="rId3"/>
            </p:custDataLst>
          </p:nvPr>
        </p:nvSpPr>
        <p:spPr>
          <a:xfrm>
            <a:off x="166968" y="1051354"/>
            <a:ext cx="9270103" cy="5632311"/>
          </a:xfrm>
          <a:prstGeom prst="rect">
            <a:avLst/>
          </a:prstGeom>
          <a:solidFill>
            <a:srgbClr val="EDE2F6"/>
          </a:solidFill>
          <a:ln>
            <a:solidFill>
              <a:schemeClr val="bg1">
                <a:lumMod val="65000"/>
              </a:schemeClr>
            </a:solidFill>
            <a:prstDash val="sys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Présentation éditeur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Dès la fin de l'école primaire, les filles sont plus nombreuses que leurs camarades masculins à se soucier de leur apparence. Elles sont en revanche moins nombreuses à aimer les jeux sportifs. Comment ces différences émergent elles ? </a:t>
            </a:r>
            <a:r>
              <a:rPr kumimoji="0" lang="fr-FR" sz="2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Comment les enfants apprennent-ils à agir avec et sur leur corps d'une manière différente de l'autre sexe ?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Martine Court, sociologue et membre du Groupe de recherche sur la socialisation (université Lyon II-ENS de Lyon), analyse la façon dont les corps féminins et masculins se construisent au cours de l'enfance.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À partir d'une enquête auprès d'enfants de 10 à 12 ans, </a:t>
            </a:r>
            <a:r>
              <a:rPr kumimoji="0" lang="fr-FR" sz="2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elle montre comment famille, médias et pairs contribuent à cette construction.</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À travers les portraits de filles et de garçons, elle décrit </a:t>
            </a:r>
            <a:r>
              <a:rPr kumimoji="0" lang="fr-FR" sz="2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voies par lesquelles on devient une "vraie" fille ou un "garçon manqué" un garçon sportif " ou "coquet"</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 le rôle que joue la socialisation dans la formation des différences entre les sexes est aujourd'hui bien connu, les processus à travers lesquels cette socialisation se réalise le sont en revanche beaucoup moins.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Ces processus sont ici décrits et analysés en détail. Ils apparaissent ainsi dans toute leur complexité, loin des représentations simples que l'on s'en fait parfois…</a:t>
            </a:r>
          </a:p>
        </p:txBody>
      </p:sp>
      <p:sp>
        <p:nvSpPr>
          <p:cNvPr id="10" name="Rectangle 9">
            <a:extLst>
              <a:ext uri="{FF2B5EF4-FFF2-40B4-BE49-F238E27FC236}">
                <a16:creationId xmlns="" xmlns:a16="http://schemas.microsoft.com/office/drawing/2014/main" id="{1E941D4C-5A82-4675-98B3-317B16E6601B}"/>
              </a:ext>
            </a:extLst>
          </p:cNvPr>
          <p:cNvSpPr/>
          <p:nvPr>
            <p:custDataLst>
              <p:tags r:id="rId4"/>
            </p:custDataLst>
          </p:nvPr>
        </p:nvSpPr>
        <p:spPr>
          <a:xfrm>
            <a:off x="169066" y="187662"/>
            <a:ext cx="9949339" cy="400110"/>
          </a:xfrm>
          <a:prstGeom prst="rect">
            <a:avLst/>
          </a:prstGeom>
          <a:noFill/>
        </p:spPr>
        <p:txBody>
          <a:bodyPr wrap="square">
            <a:spAutoFit/>
          </a:bodyPr>
          <a:lstStyle/>
          <a:p>
            <a:pPr lvl="0">
              <a:spcBef>
                <a:spcPts val="600"/>
              </a:spcBef>
            </a:pPr>
            <a:r>
              <a:rPr kumimoji="0" lang="fr-FR" sz="2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4ème item </a:t>
            </a:r>
            <a:r>
              <a:rPr lang="fr-FR" sz="2000" b="1" dirty="0">
                <a:solidFill>
                  <a:srgbClr val="7030A0"/>
                </a:solidFill>
                <a:latin typeface="Arial" panose="020B0604020202020204" pitchFamily="34" charset="0"/>
                <a:cs typeface="Arial" panose="020B0604020202020204" pitchFamily="34" charset="0"/>
              </a:rPr>
              <a:t>- Références possibles</a:t>
            </a:r>
            <a:r>
              <a:rPr lang="fr-FR" sz="2000" b="1" dirty="0">
                <a:solidFill>
                  <a:prstClr val="black"/>
                </a:solidFill>
                <a:latin typeface="Arial" panose="020B0604020202020204" pitchFamily="34" charset="0"/>
                <a:cs typeface="Arial" panose="020B0604020202020204" pitchFamily="34" charset="0"/>
              </a:rPr>
              <a:t> </a:t>
            </a:r>
            <a:endParaRPr kumimoji="0" lang="fr-FR" sz="2000" b="0"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pic>
        <p:nvPicPr>
          <p:cNvPr id="2050" name="Picture 2" descr="Couverture Corps de fille, corps de garÃ§on: une construction socia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6238" y="1092551"/>
            <a:ext cx="2645762" cy="44350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546238" y="5529727"/>
            <a:ext cx="2489828" cy="584775"/>
          </a:xfrm>
          <a:prstGeom prst="rect">
            <a:avLst/>
          </a:prstGeom>
        </p:spPr>
        <p:txBody>
          <a:bodyPr wrap="square">
            <a:spAutoFit/>
          </a:bodyPr>
          <a:lstStyle/>
          <a:p>
            <a:r>
              <a:rPr lang="fr-FR" sz="1600" dirty="0">
                <a:hlinkClick r:id="rId7"/>
              </a:rPr>
              <a:t>https://journals.openedition.org/gss/1934</a:t>
            </a:r>
            <a:endParaRPr lang="fr-FR" sz="1600" dirty="0"/>
          </a:p>
        </p:txBody>
      </p:sp>
      <p:sp>
        <p:nvSpPr>
          <p:cNvPr id="5" name="Rectangle 4"/>
          <p:cNvSpPr/>
          <p:nvPr/>
        </p:nvSpPr>
        <p:spPr>
          <a:xfrm>
            <a:off x="9555250" y="6312566"/>
            <a:ext cx="1723549" cy="369332"/>
          </a:xfrm>
          <a:prstGeom prst="rect">
            <a:avLst/>
          </a:prstGeom>
        </p:spPr>
        <p:txBody>
          <a:bodyPr wrap="none">
            <a:spAutoFit/>
          </a:bodyPr>
          <a:lstStyle/>
          <a:p>
            <a:pPr lvl="0" algn="r">
              <a:defRPr/>
            </a:pPr>
            <a:r>
              <a:rPr lang="fr-FR" dirty="0">
                <a:solidFill>
                  <a:prstClr val="black"/>
                </a:solidFill>
                <a:latin typeface="Arial" panose="020B0604020202020204" pitchFamily="34" charset="0"/>
                <a:cs typeface="Arial" panose="020B0604020202020204" pitchFamily="34" charset="0"/>
                <a:hlinkClick r:id="rId8"/>
              </a:rPr>
              <a:t>Ses.ens-lyon.fr</a:t>
            </a:r>
            <a:endParaRPr lang="fr-FR"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275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1DB2A22-C9A5-4B7A-BB49-00E0CC4C071A}"/>
              </a:ext>
            </a:extLst>
          </p:cNvPr>
          <p:cNvSpPr/>
          <p:nvPr>
            <p:custDataLst>
              <p:tags r:id="rId1"/>
            </p:custDataLst>
          </p:nvPr>
        </p:nvSpPr>
        <p:spPr>
          <a:xfrm>
            <a:off x="246295" y="661180"/>
            <a:ext cx="1138446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7030A0"/>
              </a:buClr>
              <a:buSzTx/>
              <a:buFontTx/>
              <a:buNone/>
              <a:tabLst/>
              <a:defRPr/>
            </a:pPr>
            <a:r>
              <a:rPr kumimoji="0" lang="fr-FR" sz="2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 Ferrand, F. Imbert, C. Marry, « L’excellence  scolaire : une affaire de famille. Le cas des normaliennes et normaliens scientifiques », L’Harmattan, 1998.</a:t>
            </a:r>
          </a:p>
        </p:txBody>
      </p:sp>
      <p:sp>
        <p:nvSpPr>
          <p:cNvPr id="2" name="Rectangle 1">
            <a:extLst>
              <a:ext uri="{FF2B5EF4-FFF2-40B4-BE49-F238E27FC236}">
                <a16:creationId xmlns="" xmlns:a16="http://schemas.microsoft.com/office/drawing/2014/main" id="{BD8BBC1E-0170-45C7-913F-C2BC3FDE213D}"/>
              </a:ext>
            </a:extLst>
          </p:cNvPr>
          <p:cNvSpPr/>
          <p:nvPr>
            <p:custDataLst>
              <p:tags r:id="rId2"/>
            </p:custDataLst>
          </p:nvPr>
        </p:nvSpPr>
        <p:spPr>
          <a:xfrm>
            <a:off x="5945959" y="3244334"/>
            <a:ext cx="30008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Rectangle 3">
            <a:extLst>
              <a:ext uri="{FF2B5EF4-FFF2-40B4-BE49-F238E27FC236}">
                <a16:creationId xmlns="" xmlns:a16="http://schemas.microsoft.com/office/drawing/2014/main" id="{ED05286B-15AB-4D14-95FA-C9B4B21ED9E2}"/>
              </a:ext>
            </a:extLst>
          </p:cNvPr>
          <p:cNvSpPr/>
          <p:nvPr>
            <p:custDataLst>
              <p:tags r:id="rId3"/>
            </p:custDataLst>
          </p:nvPr>
        </p:nvSpPr>
        <p:spPr>
          <a:xfrm>
            <a:off x="246295" y="1465808"/>
            <a:ext cx="8820098" cy="5078313"/>
          </a:xfrm>
          <a:prstGeom prst="rect">
            <a:avLst/>
          </a:prstGeom>
          <a:solidFill>
            <a:srgbClr val="EDE2F6"/>
          </a:solidFill>
          <a:ln>
            <a:solidFill>
              <a:schemeClr val="bg1">
                <a:lumMod val="65000"/>
              </a:schemeClr>
            </a:solidFill>
            <a:prstDash val="sysDot"/>
          </a:ln>
        </p:spPr>
        <p:txBody>
          <a:bodyPr wrap="square">
            <a:spAutoFit/>
          </a:bodyPr>
          <a:lstStyle/>
          <a:p>
            <a:pPr lvl="0" algn="just">
              <a:defRPr/>
            </a:pPr>
            <a:r>
              <a:rPr lang="fr-FR" u="sng" dirty="0">
                <a:latin typeface="Arial" panose="020B0604020202020204" pitchFamily="34" charset="0"/>
                <a:cs typeface="Arial" panose="020B0604020202020204" pitchFamily="34" charset="0"/>
              </a:rPr>
              <a:t>Il est assez courant en sociologie de s'intéresser aux inégalités et à l'échec scolaires. Il est beaucoup moins courant de se tourner vers ceux qui réussissent et, surtout, d'analyser les trajectoires des élèves qui échappent aux lois de la reproduction sociale</a:t>
            </a:r>
            <a:r>
              <a:rPr lang="fr-FR" dirty="0">
                <a:latin typeface="Arial" panose="020B0604020202020204" pitchFamily="34" charset="0"/>
                <a:cs typeface="Arial" panose="020B0604020202020204" pitchFamily="34" charset="0"/>
              </a:rPr>
              <a:t>. Voilà ce qui fait l'originalité de cette étude, qui s'efforce de décrire la façon dont certaines jeunes filles réussissent au royaume de l'excellence scolaire masculine, l'Ecole normale supérieure sciences.</a:t>
            </a:r>
          </a:p>
          <a:p>
            <a:pPr lvl="0" algn="ju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 la base d'une enquête et d'entretiens avec des élèves et leurs parents, les auteurs distinguent trois types de famille : </a:t>
            </a:r>
            <a:r>
              <a:rPr kumimoji="0" lang="fr-FR"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familles héritières </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(43% du corpus), </a:t>
            </a:r>
            <a:r>
              <a:rPr kumimoji="0" lang="fr-FR"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familles en ascension sociale </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 et </a:t>
            </a:r>
            <a:r>
              <a:rPr kumimoji="0" lang="fr-FR"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familles peu dotées </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Premier constat : l'héritage culturel reste toujours un facteur important du succès scolaire. Sur la base des entretiens effectués, les auteurs montrent ensuite que </a:t>
            </a:r>
            <a:r>
              <a:rPr kumimoji="0" lang="fr-FR"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réussite des enfants est une véritable affaire de famille</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Mobilisé par une série de stratégies qui engagent parents et grands-parents (apprentissage précoce de la lecture, sensibilisation aux sciences, choix de l'établissement scolaire), </a:t>
            </a:r>
            <a:r>
              <a:rPr kumimoji="0" lang="fr-FR"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l'héritage familial explique le parcours sans faute</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pour ne pas dire exceptionnellement rapide, de ce bataillon d'élite.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D'un type de famille à l'autre, toutefois, les ressources acquises et les sacrifices consentis ne sont pas les mêmes</a:t>
            </a: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fr-FR" dirty="0">
                <a:solidFill>
                  <a:prstClr val="black"/>
                </a:solidFill>
                <a:latin typeface="Arial" panose="020B0604020202020204" pitchFamily="34" charset="0"/>
                <a:cs typeface="Arial" panose="020B0604020202020204" pitchFamily="34" charset="0"/>
              </a:rPr>
              <a:t>(…)</a:t>
            </a:r>
            <a:endPar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 xmlns:a16="http://schemas.microsoft.com/office/drawing/2014/main" id="{AB77A80B-9B20-4465-8632-6944D87DA904}"/>
              </a:ext>
            </a:extLst>
          </p:cNvPr>
          <p:cNvSpPr/>
          <p:nvPr>
            <p:custDataLst>
              <p:tags r:id="rId4"/>
            </p:custDataLst>
          </p:nvPr>
        </p:nvSpPr>
        <p:spPr>
          <a:xfrm>
            <a:off x="294354" y="261070"/>
            <a:ext cx="9949339" cy="400110"/>
          </a:xfrm>
          <a:prstGeom prst="rect">
            <a:avLst/>
          </a:prstGeom>
          <a:noFill/>
        </p:spPr>
        <p:txBody>
          <a:bodyPr wrap="square">
            <a:spAutoFit/>
          </a:bodyPr>
          <a:lstStyle/>
          <a:p>
            <a:pPr lvl="0">
              <a:spcBef>
                <a:spcPts val="600"/>
              </a:spcBef>
            </a:pPr>
            <a:r>
              <a:rPr kumimoji="0" lang="fr-FR" sz="2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4ème item </a:t>
            </a:r>
            <a:r>
              <a:rPr lang="fr-FR" sz="2000" b="1" dirty="0">
                <a:solidFill>
                  <a:srgbClr val="7030A0"/>
                </a:solidFill>
                <a:latin typeface="Arial" panose="020B0604020202020204" pitchFamily="34" charset="0"/>
                <a:cs typeface="Arial" panose="020B0604020202020204" pitchFamily="34" charset="0"/>
              </a:rPr>
              <a:t>- Références possibles</a:t>
            </a:r>
            <a:r>
              <a:rPr lang="fr-FR" sz="2000" b="1" dirty="0">
                <a:solidFill>
                  <a:prstClr val="black"/>
                </a:solidFill>
                <a:latin typeface="Arial" panose="020B0604020202020204" pitchFamily="34" charset="0"/>
                <a:cs typeface="Arial" panose="020B0604020202020204" pitchFamily="34" charset="0"/>
              </a:rPr>
              <a:t> </a:t>
            </a:r>
            <a:endParaRPr kumimoji="0" lang="fr-FR" sz="2000" b="0"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pic>
        <p:nvPicPr>
          <p:cNvPr id="3074" name="Picture 2" descr="RÃ©sultat de recherche d'images pour &quot;Lâexcellence  scolaire : une affaire de famille. Le cas des normaliennes et normaliens scientifiques&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7665" y="1465808"/>
            <a:ext cx="2934335" cy="46780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51086" y="6258520"/>
            <a:ext cx="2185214" cy="369332"/>
          </a:xfrm>
          <a:prstGeom prst="rect">
            <a:avLst/>
          </a:prstGeom>
        </p:spPr>
        <p:txBody>
          <a:bodyPr wrap="none">
            <a:spAutoFit/>
          </a:bodyPr>
          <a:lstStyle/>
          <a:p>
            <a:pPr lvl="0" algn="r">
              <a:defRPr/>
            </a:pPr>
            <a:r>
              <a:rPr lang="fr-FR" dirty="0">
                <a:solidFill>
                  <a:prstClr val="black"/>
                </a:solidFill>
                <a:latin typeface="Arial" panose="020B0604020202020204" pitchFamily="34" charset="0"/>
                <a:cs typeface="Arial" panose="020B0604020202020204" pitchFamily="34" charset="0"/>
                <a:hlinkClick r:id="rId7"/>
              </a:rPr>
              <a:t>Sciences humaines</a:t>
            </a:r>
            <a:endParaRPr lang="fr-FR"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7801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1DB2A22-C9A5-4B7A-BB49-00E0CC4C071A}"/>
              </a:ext>
            </a:extLst>
          </p:cNvPr>
          <p:cNvSpPr/>
          <p:nvPr>
            <p:custDataLst>
              <p:tags r:id="rId1"/>
            </p:custDataLst>
          </p:nvPr>
        </p:nvSpPr>
        <p:spPr>
          <a:xfrm>
            <a:off x="245935" y="652372"/>
            <a:ext cx="11790131" cy="140038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7030A0"/>
              </a:buClr>
              <a:buSzTx/>
              <a:buFontTx/>
              <a:buNone/>
              <a:tabLst/>
              <a:defRPr/>
            </a:pPr>
            <a:r>
              <a:rPr kumimoji="0" lang="fr-FR" sz="2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observations présentées dans l’article sont en partie retranscrites</a:t>
            </a:r>
            <a:r>
              <a:rPr kumimoji="0" lang="fr-FR"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dans la BD « Sous la blouse », Emmanuelle Zolesio, Marion Mousse,</a:t>
            </a:r>
            <a:r>
              <a:rPr kumimoji="0" lang="fr-FR"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Paris, Casterman, coll. « Sociorama »,  2017.</a:t>
            </a:r>
          </a:p>
          <a:p>
            <a:pPr marL="179388" marR="0" lvl="0" indent="-179388" algn="l" defTabSz="914400" rtl="0" eaLnBrk="1" fontAlgn="auto" latinLnBrk="0" hangingPunct="1">
              <a:lnSpc>
                <a:spcPct val="100000"/>
              </a:lnSpc>
              <a:spcBef>
                <a:spcPts val="600"/>
              </a:spcBef>
              <a:spcAft>
                <a:spcPts val="0"/>
              </a:spcAft>
              <a:buClr>
                <a:srgbClr val="7030A0"/>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Possibilité de construire l’activité avec des extraits de la BD complétés</a:t>
            </a:r>
            <a:r>
              <a:rPr kumimoji="0" lang="fr-FR"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 des passages de l’article plus analytiques.</a:t>
            </a:r>
          </a:p>
        </p:txBody>
      </p:sp>
      <p:sp>
        <p:nvSpPr>
          <p:cNvPr id="4" name="Rectangle 3">
            <a:extLst>
              <a:ext uri="{FF2B5EF4-FFF2-40B4-BE49-F238E27FC236}">
                <a16:creationId xmlns="" xmlns:a16="http://schemas.microsoft.com/office/drawing/2014/main" id="{ED05286B-15AB-4D14-95FA-C9B4B21ED9E2}"/>
              </a:ext>
            </a:extLst>
          </p:cNvPr>
          <p:cNvSpPr/>
          <p:nvPr>
            <p:custDataLst>
              <p:tags r:id="rId2"/>
            </p:custDataLst>
          </p:nvPr>
        </p:nvSpPr>
        <p:spPr>
          <a:xfrm>
            <a:off x="221251" y="2103767"/>
            <a:ext cx="8844781" cy="4708981"/>
          </a:xfrm>
          <a:prstGeom prst="rect">
            <a:avLst/>
          </a:prstGeom>
          <a:solidFill>
            <a:srgbClr val="EDE2F6"/>
          </a:solidFill>
          <a:ln>
            <a:solidFill>
              <a:schemeClr val="bg1">
                <a:lumMod val="65000"/>
              </a:schemeClr>
            </a:solidFill>
            <a:prstDash val="sys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Adaptation en bande dessinée d’une enquête ethnographique, qui présente la particularité d’interroger </a:t>
            </a:r>
            <a:r>
              <a:rPr kumimoji="0" lang="fr-FR" sz="2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une exception statistique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les chirurgiennes. Les chiffres sur lesquels s’ouvre la bande dessinée sont édifiants : </a:t>
            </a:r>
            <a:r>
              <a:rPr kumimoji="0" lang="fr-FR" sz="2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60 % des étudiants en PACES (première année commune aux études de santé) sont des femmes, alors qu’elles ne représentent que 1 % des chefs de service hospitaliers</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proportion de femmes diminue nettement à mesure que l’on grimpe dans la hiérarchie hospitalière. Pour tenter de comprendre ce processus d’évaporation, E. Zolesio proposait, dans le travail issu de sa thèse, d’appréhender « </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d’une part, l’aversion des femmes pour une spécialité socialement construite comme dominante […] et masculine, et, d’autre part, la perméabilité endogène de cette spécialité aux femmes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 s’appuyant sur des entretiens et observations participantes auprès de chirurgiennes afin de comprendre les ressorts de la socialisation professionnelle.</a:t>
            </a:r>
          </a:p>
          <a:p>
            <a:pPr marR="0" lvl="0" algn="r" defTabSz="914400" rtl="0" eaLnBrk="1" fontAlgn="auto" latinLnBrk="0" hangingPunct="1">
              <a:lnSpc>
                <a:spcPct val="100000"/>
              </a:lnSpc>
              <a:spcBef>
                <a:spcPts val="0"/>
              </a:spcBef>
              <a:spcAft>
                <a:spcPts val="0"/>
              </a:spcAft>
              <a:buClrTx/>
              <a:buSzTx/>
              <a:buFontTx/>
              <a:buNone/>
              <a:tabLst>
                <a:tab pos="4129088" algn="l"/>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https://journals.openedition.org/lectures/23248</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Image 9">
            <a:extLst>
              <a:ext uri="{FF2B5EF4-FFF2-40B4-BE49-F238E27FC236}">
                <a16:creationId xmlns="" xmlns:a16="http://schemas.microsoft.com/office/drawing/2014/main" id="{C3878916-E3A7-4522-B87D-FC1D6793B312}"/>
              </a:ext>
            </a:extLst>
          </p:cNvPr>
          <p:cNvPicPr>
            <a:picLocks noChangeAspect="1"/>
          </p:cNvPicPr>
          <p:nvPr>
            <p:custDataLst>
              <p:tags r:id="rId3"/>
            </p:custDataLst>
          </p:nvPr>
        </p:nvPicPr>
        <p:blipFill>
          <a:blip r:embed="rId7"/>
          <a:stretch>
            <a:fillRect/>
          </a:stretch>
        </p:blipFill>
        <p:spPr>
          <a:xfrm>
            <a:off x="9106436" y="2036803"/>
            <a:ext cx="3022084" cy="3536269"/>
          </a:xfrm>
          <a:prstGeom prst="rect">
            <a:avLst/>
          </a:prstGeom>
        </p:spPr>
      </p:pic>
      <p:sp>
        <p:nvSpPr>
          <p:cNvPr id="11" name="Rectangle 10">
            <a:extLst>
              <a:ext uri="{FF2B5EF4-FFF2-40B4-BE49-F238E27FC236}">
                <a16:creationId xmlns="" xmlns:a16="http://schemas.microsoft.com/office/drawing/2014/main" id="{B81F41EC-F3CF-44FF-A6A8-41E3D8F6E76D}"/>
              </a:ext>
            </a:extLst>
          </p:cNvPr>
          <p:cNvSpPr/>
          <p:nvPr>
            <p:custDataLst>
              <p:tags r:id="rId4"/>
            </p:custDataLst>
          </p:nvPr>
        </p:nvSpPr>
        <p:spPr>
          <a:xfrm>
            <a:off x="384790" y="163249"/>
            <a:ext cx="9949339" cy="400110"/>
          </a:xfrm>
          <a:prstGeom prst="rect">
            <a:avLst/>
          </a:prstGeom>
          <a:noFill/>
        </p:spPr>
        <p:txBody>
          <a:bodyPr wrap="square">
            <a:spAutoFit/>
          </a:bodyPr>
          <a:lstStyle/>
          <a:p>
            <a:pPr lvl="0">
              <a:spcBef>
                <a:spcPts val="600"/>
              </a:spcBef>
            </a:pPr>
            <a:r>
              <a:rPr kumimoji="0" lang="fr-FR" sz="2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4ème item </a:t>
            </a:r>
            <a:r>
              <a:rPr lang="fr-FR" sz="2000" b="1" dirty="0">
                <a:solidFill>
                  <a:srgbClr val="7030A0"/>
                </a:solidFill>
                <a:latin typeface="Arial" panose="020B0604020202020204" pitchFamily="34" charset="0"/>
                <a:cs typeface="Arial" panose="020B0604020202020204" pitchFamily="34" charset="0"/>
              </a:rPr>
              <a:t>- Références possibles</a:t>
            </a:r>
            <a:r>
              <a:rPr lang="fr-FR" sz="2000" b="1" dirty="0">
                <a:solidFill>
                  <a:prstClr val="black"/>
                </a:solidFill>
                <a:latin typeface="Arial" panose="020B0604020202020204" pitchFamily="34" charset="0"/>
                <a:cs typeface="Arial" panose="020B0604020202020204" pitchFamily="34" charset="0"/>
              </a:rPr>
              <a:t> </a:t>
            </a:r>
            <a:endParaRPr kumimoji="0" lang="fr-FR" sz="2000" b="0"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367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1DB2A22-C9A5-4B7A-BB49-00E0CC4C071A}"/>
              </a:ext>
            </a:extLst>
          </p:cNvPr>
          <p:cNvSpPr/>
          <p:nvPr>
            <p:custDataLst>
              <p:tags r:id="rId1"/>
            </p:custDataLst>
          </p:nvPr>
        </p:nvSpPr>
        <p:spPr>
          <a:xfrm>
            <a:off x="245935" y="564170"/>
            <a:ext cx="11639822" cy="707886"/>
          </a:xfrm>
          <a:prstGeom prst="rect">
            <a:avLst/>
          </a:prstGeom>
          <a:noFill/>
        </p:spPr>
        <p:txBody>
          <a:bodyPr wrap="square">
            <a:spAutoFit/>
          </a:bodyPr>
          <a:lstStyle/>
          <a:p>
            <a:pPr lvl="0">
              <a:spcBef>
                <a:spcPts val="600"/>
              </a:spcBef>
              <a:buClr>
                <a:srgbClr val="7030A0"/>
              </a:buClr>
              <a:defRPr/>
            </a:pPr>
            <a:r>
              <a:rPr kumimoji="0" lang="fr-FR" sz="2000" b="0"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 </a:t>
            </a:r>
            <a:r>
              <a:rPr lang="fr-FR" sz="2000" dirty="0">
                <a:solidFill>
                  <a:prstClr val="black"/>
                </a:solidFill>
                <a:latin typeface="Arial" panose="020B0604020202020204" pitchFamily="34" charset="0"/>
                <a:cs typeface="Arial" panose="020B0604020202020204" pitchFamily="34" charset="0"/>
              </a:rPr>
              <a:t>Être une femme dans le monde des hommes. Socialisation sportive et construction du genre, Christine Mennesson (</a:t>
            </a:r>
            <a:r>
              <a:rPr lang="fr-FR" sz="2000" dirty="0" err="1">
                <a:solidFill>
                  <a:prstClr val="black"/>
                </a:solidFill>
                <a:latin typeface="Arial" panose="020B0604020202020204" pitchFamily="34" charset="0"/>
                <a:cs typeface="Arial" panose="020B0604020202020204" pitchFamily="34" charset="0"/>
              </a:rPr>
              <a:t>L’Harmattan</a:t>
            </a:r>
            <a:r>
              <a:rPr lang="fr-FR" sz="2000" dirty="0">
                <a:solidFill>
                  <a:prstClr val="black"/>
                </a:solidFill>
                <a:latin typeface="Arial" panose="020B0604020202020204" pitchFamily="34" charset="0"/>
                <a:cs typeface="Arial" panose="020B0604020202020204" pitchFamily="34" charset="0"/>
              </a:rPr>
              <a:t>, coll. "Sports en Société")</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Rectangle 1">
            <a:extLst>
              <a:ext uri="{FF2B5EF4-FFF2-40B4-BE49-F238E27FC236}">
                <a16:creationId xmlns="" xmlns:a16="http://schemas.microsoft.com/office/drawing/2014/main" id="{BD8BBC1E-0170-45C7-913F-C2BC3FDE213D}"/>
              </a:ext>
            </a:extLst>
          </p:cNvPr>
          <p:cNvSpPr/>
          <p:nvPr>
            <p:custDataLst>
              <p:tags r:id="rId2"/>
            </p:custDataLst>
          </p:nvPr>
        </p:nvSpPr>
        <p:spPr>
          <a:xfrm>
            <a:off x="5945959" y="3244334"/>
            <a:ext cx="30008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Rectangle 3">
            <a:extLst>
              <a:ext uri="{FF2B5EF4-FFF2-40B4-BE49-F238E27FC236}">
                <a16:creationId xmlns="" xmlns:a16="http://schemas.microsoft.com/office/drawing/2014/main" id="{ED05286B-15AB-4D14-95FA-C9B4B21ED9E2}"/>
              </a:ext>
            </a:extLst>
          </p:cNvPr>
          <p:cNvSpPr/>
          <p:nvPr>
            <p:custDataLst>
              <p:tags r:id="rId3"/>
            </p:custDataLst>
          </p:nvPr>
        </p:nvSpPr>
        <p:spPr>
          <a:xfrm>
            <a:off x="245934" y="1358977"/>
            <a:ext cx="9090102" cy="5324535"/>
          </a:xfrm>
          <a:prstGeom prst="rect">
            <a:avLst/>
          </a:prstGeom>
          <a:solidFill>
            <a:srgbClr val="EDE2F6"/>
          </a:solidFill>
          <a:ln>
            <a:solidFill>
              <a:schemeClr val="bg1">
                <a:lumMod val="65000"/>
              </a:schemeClr>
            </a:solidFill>
            <a:prstDash val="sysDot"/>
          </a:ln>
        </p:spPr>
        <p:txBody>
          <a:bodyPr wrap="square">
            <a:spAutoFit/>
          </a:bodyPr>
          <a:lstStyle/>
          <a:p>
            <a:pPr lvl="0" algn="just">
              <a:defRPr/>
            </a:pPr>
            <a:r>
              <a:rPr lang="fr-FR" sz="2000" dirty="0">
                <a:solidFill>
                  <a:prstClr val="black"/>
                </a:solidFill>
                <a:latin typeface="Arial" panose="020B0604020202020204" pitchFamily="34" charset="0"/>
                <a:cs typeface="Arial" panose="020B0604020202020204" pitchFamily="34" charset="0"/>
              </a:rPr>
              <a:t>En faisant partager l’expérience singulière des footballeuses, boxeuses et femmes haltérophiles de haut niveau, </a:t>
            </a:r>
            <a:r>
              <a:rPr lang="fr-FR" sz="2000" u="sng" dirty="0">
                <a:solidFill>
                  <a:prstClr val="black"/>
                </a:solidFill>
                <a:latin typeface="Arial" panose="020B0604020202020204" pitchFamily="34" charset="0"/>
                <a:cs typeface="Arial" panose="020B0604020202020204" pitchFamily="34" charset="0"/>
              </a:rPr>
              <a:t>Christine Mennesson analyse les conséquences de l’entrée de femmes dans des mondes traditionnellement réservés aux hommes. </a:t>
            </a:r>
          </a:p>
          <a:p>
            <a:pPr lvl="0" algn="just">
              <a:defRPr/>
            </a:pPr>
            <a:r>
              <a:rPr lang="fr-FR" sz="2000" dirty="0">
                <a:solidFill>
                  <a:prstClr val="black"/>
                </a:solidFill>
                <a:latin typeface="Arial" panose="020B0604020202020204" pitchFamily="34" charset="0"/>
                <a:cs typeface="Arial" panose="020B0604020202020204" pitchFamily="34" charset="0"/>
              </a:rPr>
              <a:t>L’appropriation de techniques corporelles «masculines» par les sportives questionne de fait les définitions traditionnelles des catégories sexuées. Dans ces fiefs d’une masculinité virile et hégémonique, les institutions sportives répondent à cette transgression en instaurant des politiques « identitaires » conçues pour maintenir certaines distinctions entre les sexes. </a:t>
            </a:r>
            <a:r>
              <a:rPr lang="fr-FR" sz="2000" u="sng" dirty="0">
                <a:solidFill>
                  <a:prstClr val="black"/>
                </a:solidFill>
                <a:latin typeface="Arial" panose="020B0604020202020204" pitchFamily="34" charset="0"/>
                <a:cs typeface="Arial" panose="020B0604020202020204" pitchFamily="34" charset="0"/>
              </a:rPr>
              <a:t>A partir d’une enquête de terrain de longue durée, l’auteure identifie les conditions sociales qui favorisent ces choix sportifs improbables,</a:t>
            </a:r>
            <a:r>
              <a:rPr lang="fr-FR" sz="2000" dirty="0">
                <a:solidFill>
                  <a:prstClr val="black"/>
                </a:solidFill>
                <a:latin typeface="Arial" panose="020B0604020202020204" pitchFamily="34" charset="0"/>
                <a:cs typeface="Arial" panose="020B0604020202020204" pitchFamily="34" charset="0"/>
              </a:rPr>
              <a:t> et étudie </a:t>
            </a:r>
            <a:r>
              <a:rPr lang="fr-FR" sz="2000" u="sng" dirty="0">
                <a:solidFill>
                  <a:prstClr val="black"/>
                </a:solidFill>
                <a:latin typeface="Arial" panose="020B0604020202020204" pitchFamily="34" charset="0"/>
                <a:cs typeface="Arial" panose="020B0604020202020204" pitchFamily="34" charset="0"/>
              </a:rPr>
              <a:t>comment les femmes gèrent les contradictions produites par la poursuite d’une carrière sportive</a:t>
            </a:r>
            <a:r>
              <a:rPr lang="fr-FR" sz="2000" dirty="0">
                <a:solidFill>
                  <a:prstClr val="black"/>
                </a:solidFill>
                <a:latin typeface="Arial" panose="020B0604020202020204" pitchFamily="34" charset="0"/>
                <a:cs typeface="Arial" panose="020B0604020202020204" pitchFamily="34" charset="0"/>
              </a:rPr>
              <a:t>. L’expérience fondamentalement ambivalente des sportives les conduit-elles à questionner la domination masculine et à faire évoluer les rapports sociaux de sexe dans ces mondes d’hommes ? L’auteure répond en montrant comment la construction du genre dans ces univers particuliers varie selon les modes de socialisation à l’œuvre dans les différentes activités et lieux de pratique.</a:t>
            </a:r>
          </a:p>
        </p:txBody>
      </p:sp>
      <p:sp>
        <p:nvSpPr>
          <p:cNvPr id="11" name="Rectangle 10">
            <a:extLst>
              <a:ext uri="{FF2B5EF4-FFF2-40B4-BE49-F238E27FC236}">
                <a16:creationId xmlns="" xmlns:a16="http://schemas.microsoft.com/office/drawing/2014/main" id="{B81F41EC-F3CF-44FF-A6A8-41E3D8F6E76D}"/>
              </a:ext>
            </a:extLst>
          </p:cNvPr>
          <p:cNvSpPr/>
          <p:nvPr>
            <p:custDataLst>
              <p:tags r:id="rId4"/>
            </p:custDataLst>
          </p:nvPr>
        </p:nvSpPr>
        <p:spPr>
          <a:xfrm>
            <a:off x="245935" y="158097"/>
            <a:ext cx="9949339" cy="400110"/>
          </a:xfrm>
          <a:prstGeom prst="rect">
            <a:avLst/>
          </a:prstGeom>
          <a:noFill/>
        </p:spPr>
        <p:txBody>
          <a:bodyPr wrap="square">
            <a:spAutoFit/>
          </a:bodyPr>
          <a:lstStyle/>
          <a:p>
            <a:pPr lvl="0">
              <a:spcBef>
                <a:spcPts val="600"/>
              </a:spcBef>
            </a:pPr>
            <a:r>
              <a:rPr kumimoji="0" lang="fr-FR" sz="2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4ème item </a:t>
            </a:r>
            <a:r>
              <a:rPr lang="fr-FR" sz="2000" b="1" dirty="0">
                <a:solidFill>
                  <a:srgbClr val="7030A0"/>
                </a:solidFill>
                <a:latin typeface="Arial" panose="020B0604020202020204" pitchFamily="34" charset="0"/>
                <a:cs typeface="Arial" panose="020B0604020202020204" pitchFamily="34" charset="0"/>
              </a:rPr>
              <a:t>- Références possibles</a:t>
            </a:r>
            <a:r>
              <a:rPr lang="fr-FR" sz="2000" b="1" dirty="0">
                <a:solidFill>
                  <a:prstClr val="black"/>
                </a:solidFill>
                <a:latin typeface="Arial" panose="020B0604020202020204" pitchFamily="34" charset="0"/>
                <a:cs typeface="Arial" panose="020B0604020202020204" pitchFamily="34" charset="0"/>
              </a:rPr>
              <a:t> </a:t>
            </a:r>
            <a:endParaRPr kumimoji="0" lang="fr-FR" sz="2000" b="0"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pic>
        <p:nvPicPr>
          <p:cNvPr id="4098" name="Picture 2" descr="RÃ©sultat de recherche d'images pour &quot;Ãtre une femme dans le monde des hommes. Socialisation sportive et construction du genre&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6038" y="1385256"/>
            <a:ext cx="2765964" cy="40874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36036" y="5559665"/>
            <a:ext cx="3125968" cy="923330"/>
          </a:xfrm>
          <a:prstGeom prst="rect">
            <a:avLst/>
          </a:prstGeom>
        </p:spPr>
        <p:txBody>
          <a:bodyPr wrap="square">
            <a:spAutoFit/>
          </a:bodyPr>
          <a:lstStyle/>
          <a:p>
            <a:pPr lvl="0">
              <a:defRPr/>
            </a:pPr>
            <a:r>
              <a:rPr lang="fr-FR" dirty="0">
                <a:latin typeface="Arial" panose="020B0604020202020204" pitchFamily="34" charset="0"/>
                <a:cs typeface="Arial" panose="020B0604020202020204" pitchFamily="34" charset="0"/>
                <a:hlinkClick r:id="rId7"/>
              </a:rPr>
              <a:t> http://www.liens-socio.org/Etre-une-femme-dans-le-monde-des</a:t>
            </a:r>
            <a:endParaRPr lang="fr-FR"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41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B97DC83-4F03-4C6E-AE4B-5A54A1072524}"/>
              </a:ext>
            </a:extLst>
          </p:cNvPr>
          <p:cNvSpPr/>
          <p:nvPr>
            <p:custDataLst>
              <p:tags r:id="rId1"/>
            </p:custDataLst>
          </p:nvPr>
        </p:nvSpPr>
        <p:spPr>
          <a:xfrm>
            <a:off x="155934" y="188964"/>
            <a:ext cx="9949339" cy="400110"/>
          </a:xfrm>
          <a:prstGeom prst="rect">
            <a:avLst/>
          </a:prstGeom>
          <a:noFill/>
        </p:spPr>
        <p:txBody>
          <a:bodyPr wrap="square">
            <a:spAutoFit/>
          </a:bodyPr>
          <a:lstStyle/>
          <a:p>
            <a:pPr>
              <a:spcBef>
                <a:spcPts val="600"/>
              </a:spcBef>
            </a:pPr>
            <a:r>
              <a:rPr lang="fr-FR" sz="2000" b="1" dirty="0">
                <a:solidFill>
                  <a:schemeClr val="tx2"/>
                </a:solidFill>
                <a:latin typeface="Arial" panose="020B0604020202020204" pitchFamily="34" charset="0"/>
                <a:cs typeface="Arial" panose="020B0604020202020204" pitchFamily="34" charset="0"/>
              </a:rPr>
              <a:t>Comparaison des programmes</a:t>
            </a:r>
            <a:endParaRPr lang="fr-FR" sz="2000" dirty="0">
              <a:solidFill>
                <a:schemeClr val="tx2"/>
              </a:solidFill>
              <a:latin typeface="Arial" panose="020B0604020202020204" pitchFamily="34" charset="0"/>
              <a:cs typeface="Arial" panose="020B0604020202020204" pitchFamily="34" charset="0"/>
            </a:endParaRPr>
          </a:p>
        </p:txBody>
      </p:sp>
      <p:graphicFrame>
        <p:nvGraphicFramePr>
          <p:cNvPr id="14" name="Tableau 12">
            <a:extLst>
              <a:ext uri="{FF2B5EF4-FFF2-40B4-BE49-F238E27FC236}">
                <a16:creationId xmlns="" xmlns:a16="http://schemas.microsoft.com/office/drawing/2014/main" id="{57C728D7-492C-4634-972F-FB8F12B020D2}"/>
              </a:ext>
            </a:extLst>
          </p:cNvPr>
          <p:cNvGraphicFramePr>
            <a:graphicFrameLocks noGrp="1"/>
          </p:cNvGraphicFramePr>
          <p:nvPr>
            <p:extLst>
              <p:ext uri="{D42A27DB-BD31-4B8C-83A1-F6EECF244321}">
                <p14:modId xmlns:p14="http://schemas.microsoft.com/office/powerpoint/2010/main" val="3570558261"/>
              </p:ext>
            </p:extLst>
          </p:nvPr>
        </p:nvGraphicFramePr>
        <p:xfrm>
          <a:off x="235908" y="1268976"/>
          <a:ext cx="11685944" cy="5400384"/>
        </p:xfrm>
        <a:graphic>
          <a:graphicData uri="http://schemas.openxmlformats.org/drawingml/2006/table">
            <a:tbl>
              <a:tblPr firstRow="1" bandRow="1">
                <a:tableStyleId>{5C22544A-7EE6-4342-B048-85BDC9FD1C3A}</a:tableStyleId>
              </a:tblPr>
              <a:tblGrid>
                <a:gridCol w="2710057">
                  <a:extLst>
                    <a:ext uri="{9D8B030D-6E8A-4147-A177-3AD203B41FA5}">
                      <a16:colId xmlns="" xmlns:a16="http://schemas.microsoft.com/office/drawing/2014/main" val="1211753712"/>
                    </a:ext>
                  </a:extLst>
                </a:gridCol>
                <a:gridCol w="2238200">
                  <a:extLst>
                    <a:ext uri="{9D8B030D-6E8A-4147-A177-3AD203B41FA5}">
                      <a16:colId xmlns="" xmlns:a16="http://schemas.microsoft.com/office/drawing/2014/main" val="20001"/>
                    </a:ext>
                  </a:extLst>
                </a:gridCol>
                <a:gridCol w="6737687">
                  <a:extLst>
                    <a:ext uri="{9D8B030D-6E8A-4147-A177-3AD203B41FA5}">
                      <a16:colId xmlns="" xmlns:a16="http://schemas.microsoft.com/office/drawing/2014/main" val="4258371874"/>
                    </a:ext>
                  </a:extLst>
                </a:gridCol>
              </a:tblGrid>
              <a:tr h="403619">
                <a:tc>
                  <a:txBody>
                    <a:bodyPr/>
                    <a:lstStyle/>
                    <a:p>
                      <a:r>
                        <a:rPr lang="fr-FR" sz="1800" b="1" dirty="0">
                          <a:latin typeface="Arial" panose="020B0604020202020204" pitchFamily="34" charset="0"/>
                          <a:cs typeface="Arial" panose="020B0604020202020204" pitchFamily="34" charset="0"/>
                        </a:rPr>
                        <a:t>Thèmes</a:t>
                      </a:r>
                      <a:endParaRPr lang="fr-FR" sz="1800" dirty="0">
                        <a:latin typeface="Arial" panose="020B0604020202020204" pitchFamily="34" charset="0"/>
                        <a:cs typeface="Arial" panose="020B0604020202020204" pitchFamily="34" charset="0"/>
                      </a:endParaRPr>
                    </a:p>
                  </a:txBody>
                  <a:tcPr>
                    <a:solidFill>
                      <a:srgbClr val="7030A0"/>
                    </a:solidFill>
                  </a:tcPr>
                </a:tc>
                <a:tc>
                  <a:txBody>
                    <a:bodyPr/>
                    <a:lstStyle/>
                    <a:p>
                      <a:r>
                        <a:rPr lang="fr-FR" sz="1800" dirty="0">
                          <a:latin typeface="Arial" panose="020B0604020202020204" pitchFamily="34" charset="0"/>
                          <a:cs typeface="Arial" panose="020B0604020202020204" pitchFamily="34" charset="0"/>
                        </a:rPr>
                        <a:t>Notions</a:t>
                      </a:r>
                    </a:p>
                  </a:txBody>
                  <a:tcPr>
                    <a:solidFill>
                      <a:srgbClr val="7030A0"/>
                    </a:solidFill>
                  </a:tcPr>
                </a:tc>
                <a:tc>
                  <a:txBody>
                    <a:bodyPr/>
                    <a:lstStyle/>
                    <a:p>
                      <a:r>
                        <a:rPr lang="fr-FR" sz="1800" b="1" dirty="0">
                          <a:latin typeface="Arial" panose="020B0604020202020204" pitchFamily="34" charset="0"/>
                          <a:cs typeface="Arial" panose="020B0604020202020204" pitchFamily="34" charset="0"/>
                        </a:rPr>
                        <a:t>Indications complémentaires</a:t>
                      </a:r>
                      <a:endParaRPr lang="fr-FR" sz="1800" dirty="0">
                        <a:latin typeface="Arial" panose="020B0604020202020204" pitchFamily="34" charset="0"/>
                        <a:cs typeface="Arial" panose="020B0604020202020204" pitchFamily="34" charset="0"/>
                      </a:endParaRPr>
                    </a:p>
                  </a:txBody>
                  <a:tcPr>
                    <a:solidFill>
                      <a:srgbClr val="7030A0"/>
                    </a:solidFill>
                  </a:tcPr>
                </a:tc>
                <a:extLst>
                  <a:ext uri="{0D108BD9-81ED-4DB2-BD59-A6C34878D82A}">
                    <a16:rowId xmlns="" xmlns:a16="http://schemas.microsoft.com/office/drawing/2014/main" val="3014580766"/>
                  </a:ext>
                </a:extLst>
              </a:tr>
              <a:tr h="4051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none" strike="noStrike" kern="1200" baseline="0" dirty="0">
                          <a:solidFill>
                            <a:schemeClr val="bg1"/>
                          </a:solidFill>
                          <a:latin typeface="Arial" panose="020B0604020202020204" pitchFamily="34" charset="0"/>
                          <a:ea typeface="+mn-ea"/>
                          <a:cs typeface="Arial" panose="020B0604020202020204" pitchFamily="34" charset="0"/>
                        </a:rPr>
                        <a:t>1. Les processus de socialisation et la construction des identités sociales </a:t>
                      </a:r>
                      <a:r>
                        <a:rPr lang="fr-FR" sz="1800" b="0" i="0" u="none" strike="noStrike" kern="1200" baseline="0" dirty="0">
                          <a:solidFill>
                            <a:schemeClr val="bg1"/>
                          </a:solidFill>
                          <a:latin typeface="Arial" panose="020B0604020202020204" pitchFamily="34" charset="0"/>
                          <a:ea typeface="+mn-ea"/>
                          <a:cs typeface="Arial" panose="020B0604020202020204" pitchFamily="34" charset="0"/>
                        </a:rPr>
                        <a:t>	</a:t>
                      </a:r>
                    </a:p>
                  </a:txBody>
                  <a:tcPr>
                    <a:solidFill>
                      <a:srgbClr val="7030A0"/>
                    </a:solidFill>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205891462"/>
                  </a:ext>
                </a:extLst>
              </a:tr>
              <a:tr h="2735460">
                <a:tc>
                  <a:txBody>
                    <a:bodyPr/>
                    <a:lstStyle/>
                    <a:p>
                      <a:r>
                        <a:rPr lang="fr-FR" sz="1800" b="1" i="1" u="none" strike="noStrike" kern="1200" baseline="0" dirty="0">
                          <a:solidFill>
                            <a:schemeClr val="dk1"/>
                          </a:solidFill>
                          <a:latin typeface="Arial" panose="020B0604020202020204" pitchFamily="34" charset="0"/>
                          <a:ea typeface="+mn-ea"/>
                          <a:cs typeface="Arial" panose="020B0604020202020204" pitchFamily="34" charset="0"/>
                        </a:rPr>
                        <a:t>1.1 Comment la socialisation de l'enfant s'effectue-t-elle ?</a:t>
                      </a:r>
                    </a:p>
                  </a:txBody>
                  <a:tcPr anchor="ctr">
                    <a:solidFill>
                      <a:srgbClr val="E8D9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dk1"/>
                          </a:solidFill>
                          <a:latin typeface="Arial" panose="020B0604020202020204" pitchFamily="34" charset="0"/>
                          <a:ea typeface="+mn-ea"/>
                          <a:cs typeface="Arial" panose="020B0604020202020204" pitchFamily="34" charset="0"/>
                        </a:rPr>
                        <a:t>Normes, valeurs, rôles, socialisation différentielle</a:t>
                      </a:r>
                    </a:p>
                  </a:txBody>
                  <a:tcPr anchor="ctr">
                    <a:solidFill>
                      <a:srgbClr val="E8D9F3"/>
                    </a:solidFill>
                  </a:tcPr>
                </a:tc>
                <a:tc>
                  <a:txBody>
                    <a:bodyPr/>
                    <a:lstStyle/>
                    <a:p>
                      <a:pPr marL="33338" marR="0" lvl="0" indent="0" algn="just" defTabSz="914400" rtl="0" eaLnBrk="1" fontAlgn="auto" latinLnBrk="0" hangingPunct="1">
                        <a:lnSpc>
                          <a:spcPct val="100000"/>
                        </a:lnSpc>
                        <a:spcBef>
                          <a:spcPts val="0"/>
                        </a:spcBef>
                        <a:spcAft>
                          <a:spcPts val="0"/>
                        </a:spcAft>
                        <a:buClr>
                          <a:srgbClr val="16818E"/>
                        </a:buClr>
                        <a:buSzTx/>
                        <a:buFont typeface="Arial" panose="020B0604020202020204" pitchFamily="34" charset="0"/>
                        <a:buNone/>
                        <a:tabLst/>
                        <a:defRPr/>
                      </a:pPr>
                      <a:r>
                        <a:rPr lang="fr-FR" sz="1800" b="0" i="0" u="none" strike="noStrike" kern="1200" baseline="0" dirty="0">
                          <a:solidFill>
                            <a:schemeClr val="dk1"/>
                          </a:solidFill>
                          <a:latin typeface="Arial" panose="020B0604020202020204" pitchFamily="34" charset="0"/>
                          <a:ea typeface="+mn-ea"/>
                          <a:cs typeface="Arial" panose="020B0604020202020204" pitchFamily="34" charset="0"/>
                        </a:rPr>
                        <a:t>On étudiera </a:t>
                      </a:r>
                      <a:r>
                        <a:rPr lang="fr-FR" sz="1800" b="0" i="0" u="sng" strike="noStrike" kern="1200" baseline="0" dirty="0">
                          <a:solidFill>
                            <a:schemeClr val="dk1"/>
                          </a:solidFill>
                          <a:latin typeface="Arial" panose="020B0604020202020204" pitchFamily="34" charset="0"/>
                          <a:ea typeface="+mn-ea"/>
                          <a:cs typeface="Arial" panose="020B0604020202020204" pitchFamily="34" charset="0"/>
                        </a:rPr>
                        <a:t>les processus par lesquels l'enfant construit sa personnalité</a:t>
                      </a:r>
                      <a:r>
                        <a:rPr lang="fr-FR" sz="1800" b="0" i="0" u="none" strike="noStrike" kern="1200" baseline="0" dirty="0">
                          <a:solidFill>
                            <a:schemeClr val="dk1"/>
                          </a:solidFill>
                          <a:latin typeface="Arial" panose="020B0604020202020204" pitchFamily="34" charset="0"/>
                          <a:ea typeface="+mn-ea"/>
                          <a:cs typeface="Arial" panose="020B0604020202020204" pitchFamily="34" charset="0"/>
                        </a:rPr>
                        <a:t> par l'intériorisation / incorporation de manières de penser et d'agir socialement situées. On s'interrogera </a:t>
                      </a:r>
                      <a:r>
                        <a:rPr lang="fr-FR" sz="1800" b="0" i="0" u="sng" strike="noStrike" kern="1200" baseline="0" dirty="0">
                          <a:solidFill>
                            <a:schemeClr val="dk1"/>
                          </a:solidFill>
                          <a:latin typeface="Arial" panose="020B0604020202020204" pitchFamily="34" charset="0"/>
                          <a:ea typeface="+mn-ea"/>
                          <a:cs typeface="Arial" panose="020B0604020202020204" pitchFamily="34" charset="0"/>
                        </a:rPr>
                        <a:t>sur les effets possiblement contradictoires de l'action des différentes instances de socialisation</a:t>
                      </a:r>
                      <a:r>
                        <a:rPr lang="fr-FR" sz="1800" b="0" i="0" u="none" strike="noStrike" kern="1200" baseline="0" dirty="0">
                          <a:solidFill>
                            <a:schemeClr val="dk1"/>
                          </a:solidFill>
                          <a:latin typeface="Arial" panose="020B0604020202020204" pitchFamily="34" charset="0"/>
                          <a:ea typeface="+mn-ea"/>
                          <a:cs typeface="Arial" panose="020B0604020202020204" pitchFamily="34" charset="0"/>
                        </a:rPr>
                        <a:t> (famille, école, groupe des pairs, média). On mettra aussi en évidence </a:t>
                      </a:r>
                      <a:r>
                        <a:rPr lang="fr-FR" sz="1800" b="0" i="0" u="sng" strike="noStrike" kern="1200" baseline="0" dirty="0">
                          <a:solidFill>
                            <a:schemeClr val="dk1"/>
                          </a:solidFill>
                          <a:latin typeface="Arial" panose="020B0604020202020204" pitchFamily="34" charset="0"/>
                          <a:ea typeface="+mn-ea"/>
                          <a:cs typeface="Arial" panose="020B0604020202020204" pitchFamily="34" charset="0"/>
                        </a:rPr>
                        <a:t>les variations des processus de socialisation en fonction des milieux sociaux et du genre</a:t>
                      </a:r>
                      <a:r>
                        <a:rPr lang="fr-FR" sz="1800" b="0" i="0" u="none" strike="noStrike" kern="1200" baseline="0" dirty="0">
                          <a:solidFill>
                            <a:schemeClr val="dk1"/>
                          </a:solidFill>
                          <a:latin typeface="Arial" panose="020B0604020202020204" pitchFamily="34" charset="0"/>
                          <a:ea typeface="+mn-ea"/>
                          <a:cs typeface="Arial" panose="020B0604020202020204" pitchFamily="34" charset="0"/>
                        </a:rPr>
                        <a:t>, en insistant plus particulièrement sur </a:t>
                      </a:r>
                      <a:r>
                        <a:rPr lang="fr-FR" sz="1800" b="0" i="0" u="sng" strike="noStrike" kern="1200" baseline="0" dirty="0">
                          <a:solidFill>
                            <a:schemeClr val="dk1"/>
                          </a:solidFill>
                          <a:latin typeface="Arial" panose="020B0604020202020204" pitchFamily="34" charset="0"/>
                          <a:ea typeface="+mn-ea"/>
                          <a:cs typeface="Arial" panose="020B0604020202020204" pitchFamily="34" charset="0"/>
                        </a:rPr>
                        <a:t>la construction sociale des rôles associés au sexe.</a:t>
                      </a:r>
                      <a:r>
                        <a:rPr lang="fr-FR" sz="18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nchor="ctr">
                    <a:solidFill>
                      <a:srgbClr val="E8D9F3"/>
                    </a:solidFill>
                  </a:tcPr>
                </a:tc>
                <a:extLst>
                  <a:ext uri="{0D108BD9-81ED-4DB2-BD59-A6C34878D82A}">
                    <a16:rowId xmlns="" xmlns:a16="http://schemas.microsoft.com/office/drawing/2014/main" val="604408608"/>
                  </a:ext>
                </a:extLst>
              </a:tr>
              <a:tr h="1856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u="none" strike="noStrike" kern="1200" baseline="0" dirty="0">
                          <a:solidFill>
                            <a:schemeClr val="dk1"/>
                          </a:solidFill>
                          <a:latin typeface="Arial" panose="020B0604020202020204" pitchFamily="34" charset="0"/>
                          <a:ea typeface="+mn-ea"/>
                          <a:cs typeface="Arial" panose="020B0604020202020204" pitchFamily="34" charset="0"/>
                        </a:rPr>
                        <a:t>1.2 De la socialisation de l'enfant à la socialisation de l'adulte : continuité ou ruptures ? </a:t>
                      </a:r>
                      <a:r>
                        <a:rPr lang="fr-FR" sz="18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nchor="ctr">
                    <a:solidFill>
                      <a:srgbClr val="E8D9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dk1"/>
                          </a:solidFill>
                          <a:latin typeface="Arial" panose="020B0604020202020204" pitchFamily="34" charset="0"/>
                          <a:ea typeface="+mn-ea"/>
                          <a:cs typeface="Arial" panose="020B0604020202020204" pitchFamily="34" charset="0"/>
                        </a:rPr>
                        <a:t>Socialisation primaire / secondaire, socialisation anticipatrice 	</a:t>
                      </a:r>
                    </a:p>
                  </a:txBody>
                  <a:tcPr anchor="ctr">
                    <a:solidFill>
                      <a:srgbClr val="E8D9F3"/>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dk1"/>
                          </a:solidFill>
                          <a:latin typeface="Arial" panose="020B0604020202020204" pitchFamily="34" charset="0"/>
                          <a:ea typeface="+mn-ea"/>
                          <a:cs typeface="Arial" panose="020B0604020202020204" pitchFamily="34" charset="0"/>
                        </a:rPr>
                        <a:t>On se demandera en quoi </a:t>
                      </a:r>
                      <a:r>
                        <a:rPr lang="fr-FR" sz="1800" b="0" i="0" u="sng" strike="noStrike" kern="1200" baseline="0" dirty="0">
                          <a:solidFill>
                            <a:schemeClr val="dk1"/>
                          </a:solidFill>
                          <a:latin typeface="Arial" panose="020B0604020202020204" pitchFamily="34" charset="0"/>
                          <a:ea typeface="+mn-ea"/>
                          <a:cs typeface="Arial" panose="020B0604020202020204" pitchFamily="34" charset="0"/>
                        </a:rPr>
                        <a:t>le processus de socialisation secondaire</a:t>
                      </a:r>
                      <a:r>
                        <a:rPr lang="fr-FR" sz="1800" b="0" i="0" u="none" strike="noStrike" kern="1200" baseline="0" dirty="0">
                          <a:solidFill>
                            <a:schemeClr val="dk1"/>
                          </a:solidFill>
                          <a:latin typeface="Arial" panose="020B0604020202020204" pitchFamily="34" charset="0"/>
                          <a:ea typeface="+mn-ea"/>
                          <a:cs typeface="Arial" panose="020B0604020202020204" pitchFamily="34" charset="0"/>
                        </a:rPr>
                        <a:t> (conjugale, professionnelle, etc.) </a:t>
                      </a:r>
                      <a:r>
                        <a:rPr lang="fr-FR" sz="1800" b="0" i="0" u="sng" strike="noStrike" kern="1200" baseline="0" dirty="0">
                          <a:solidFill>
                            <a:schemeClr val="dk1"/>
                          </a:solidFill>
                          <a:latin typeface="Arial" panose="020B0604020202020204" pitchFamily="34" charset="0"/>
                          <a:ea typeface="+mn-ea"/>
                          <a:cs typeface="Arial" panose="020B0604020202020204" pitchFamily="34" charset="0"/>
                        </a:rPr>
                        <a:t>est lié aux conditions et aux effets de la socialisation primaire.</a:t>
                      </a:r>
                      <a:r>
                        <a:rPr lang="fr-FR" sz="1800" b="0" i="0" u="none" strike="noStrike" kern="1200" baseline="0" dirty="0">
                          <a:solidFill>
                            <a:schemeClr val="dk1"/>
                          </a:solidFill>
                          <a:latin typeface="Arial" panose="020B0604020202020204" pitchFamily="34" charset="0"/>
                          <a:ea typeface="+mn-ea"/>
                          <a:cs typeface="Arial" panose="020B0604020202020204" pitchFamily="34" charset="0"/>
                        </a:rPr>
                        <a:t> On montrera également que </a:t>
                      </a:r>
                      <a:r>
                        <a:rPr lang="fr-FR" sz="1800" b="0" i="0" u="sng" strike="noStrike" kern="1200" baseline="0" dirty="0">
                          <a:solidFill>
                            <a:schemeClr val="dk1"/>
                          </a:solidFill>
                          <a:latin typeface="Arial" panose="020B0604020202020204" pitchFamily="34" charset="0"/>
                          <a:ea typeface="+mn-ea"/>
                          <a:cs typeface="Arial" panose="020B0604020202020204" pitchFamily="34" charset="0"/>
                        </a:rPr>
                        <a:t>la socialisation, aux différents âges de la vie, fait se succéder des phases de transition et des processus de restructuration de l'identité sociale.</a:t>
                      </a:r>
                    </a:p>
                  </a:txBody>
                  <a:tcPr anchor="ctr">
                    <a:solidFill>
                      <a:srgbClr val="E8D9F3"/>
                    </a:solidFill>
                  </a:tcPr>
                </a:tc>
                <a:extLst>
                  <a:ext uri="{0D108BD9-81ED-4DB2-BD59-A6C34878D82A}">
                    <a16:rowId xmlns="" xmlns:a16="http://schemas.microsoft.com/office/drawing/2014/main" val="3016095652"/>
                  </a:ext>
                </a:extLst>
              </a:tr>
            </a:tbl>
          </a:graphicData>
        </a:graphic>
      </p:graphicFrame>
      <p:sp>
        <p:nvSpPr>
          <p:cNvPr id="2" name="ZoneTexte 1"/>
          <p:cNvSpPr txBox="1"/>
          <p:nvPr/>
        </p:nvSpPr>
        <p:spPr>
          <a:xfrm>
            <a:off x="245935" y="699358"/>
            <a:ext cx="6354121" cy="400110"/>
          </a:xfrm>
          <a:prstGeom prst="rect">
            <a:avLst/>
          </a:prstGeom>
          <a:noFill/>
        </p:spPr>
        <p:txBody>
          <a:bodyPr wrap="square" rtlCol="0">
            <a:spAutoFit/>
          </a:bodyPr>
          <a:lstStyle/>
          <a:p>
            <a:r>
              <a:rPr lang="fr-FR" sz="2000" b="1" dirty="0">
                <a:solidFill>
                  <a:srgbClr val="7030A0"/>
                </a:solidFill>
                <a:latin typeface="Arial" panose="020B0604020202020204" pitchFamily="34" charset="0"/>
                <a:cs typeface="Arial" panose="020B0604020202020204" pitchFamily="34" charset="0"/>
              </a:rPr>
              <a:t>L’actuel programme de Première ES :</a:t>
            </a:r>
          </a:p>
        </p:txBody>
      </p:sp>
    </p:spTree>
    <p:extLst>
      <p:ext uri="{BB962C8B-B14F-4D97-AF65-F5344CB8AC3E}">
        <p14:creationId xmlns:p14="http://schemas.microsoft.com/office/powerpoint/2010/main" val="29003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2">
            <a:extLst>
              <a:ext uri="{FF2B5EF4-FFF2-40B4-BE49-F238E27FC236}">
                <a16:creationId xmlns="" xmlns:a16="http://schemas.microsoft.com/office/drawing/2014/main" id="{DC10EC8A-5B7A-4DA4-B811-53E490E16ACA}"/>
              </a:ext>
            </a:extLst>
          </p:cNvPr>
          <p:cNvGraphicFramePr>
            <a:graphicFrameLocks noGrp="1"/>
          </p:cNvGraphicFramePr>
          <p:nvPr>
            <p:extLst>
              <p:ext uri="{D42A27DB-BD31-4B8C-83A1-F6EECF244321}">
                <p14:modId xmlns:p14="http://schemas.microsoft.com/office/powerpoint/2010/main" val="2807613708"/>
              </p:ext>
            </p:extLst>
          </p:nvPr>
        </p:nvGraphicFramePr>
        <p:xfrm>
          <a:off x="191201" y="1232988"/>
          <a:ext cx="11595941" cy="4284244"/>
        </p:xfrm>
        <a:graphic>
          <a:graphicData uri="http://schemas.openxmlformats.org/drawingml/2006/table">
            <a:tbl>
              <a:tblPr firstRow="1" bandRow="1">
                <a:tableStyleId>{5C22544A-7EE6-4342-B048-85BDC9FD1C3A}</a:tableStyleId>
              </a:tblPr>
              <a:tblGrid>
                <a:gridCol w="3776800">
                  <a:extLst>
                    <a:ext uri="{9D8B030D-6E8A-4147-A177-3AD203B41FA5}">
                      <a16:colId xmlns="" xmlns:a16="http://schemas.microsoft.com/office/drawing/2014/main" val="1211753712"/>
                    </a:ext>
                  </a:extLst>
                </a:gridCol>
                <a:gridCol w="7819141">
                  <a:extLst>
                    <a:ext uri="{9D8B030D-6E8A-4147-A177-3AD203B41FA5}">
                      <a16:colId xmlns="" xmlns:a16="http://schemas.microsoft.com/office/drawing/2014/main" val="1283852957"/>
                    </a:ext>
                  </a:extLst>
                </a:gridCol>
              </a:tblGrid>
              <a:tr h="401308">
                <a:tc>
                  <a:txBody>
                    <a:bodyPr/>
                    <a:lstStyle/>
                    <a:p>
                      <a:pPr algn="ctr"/>
                      <a:r>
                        <a:rPr lang="fr-FR" sz="1800" b="1" dirty="0">
                          <a:latin typeface="Arial" panose="020B0604020202020204" pitchFamily="34" charset="0"/>
                          <a:cs typeface="Arial" panose="020B0604020202020204" pitchFamily="34" charset="0"/>
                        </a:rPr>
                        <a:t>Questionnement</a:t>
                      </a:r>
                      <a:endParaRPr lang="fr-FR" sz="1800" dirty="0">
                        <a:latin typeface="Arial" panose="020B0604020202020204" pitchFamily="34" charset="0"/>
                        <a:cs typeface="Arial" panose="020B0604020202020204" pitchFamily="34" charset="0"/>
                      </a:endParaRPr>
                    </a:p>
                  </a:txBody>
                  <a:tcPr>
                    <a:solidFill>
                      <a:srgbClr val="7030A0"/>
                    </a:solidFill>
                  </a:tcPr>
                </a:tc>
                <a:tc>
                  <a:txBody>
                    <a:bodyPr/>
                    <a:lstStyle/>
                    <a:p>
                      <a:pPr algn="ctr"/>
                      <a:r>
                        <a:rPr lang="fr-FR" sz="1800" b="1" dirty="0">
                          <a:latin typeface="Arial" panose="020B0604020202020204" pitchFamily="34" charset="0"/>
                          <a:cs typeface="Arial" panose="020B0604020202020204" pitchFamily="34" charset="0"/>
                        </a:rPr>
                        <a:t>Objectifs d’apprentissage </a:t>
                      </a:r>
                      <a:endParaRPr lang="fr-FR" sz="1800" dirty="0">
                        <a:latin typeface="Arial" panose="020B0604020202020204" pitchFamily="34" charset="0"/>
                        <a:cs typeface="Arial" panose="020B0604020202020204" pitchFamily="34" charset="0"/>
                      </a:endParaRPr>
                    </a:p>
                  </a:txBody>
                  <a:tcPr>
                    <a:solidFill>
                      <a:srgbClr val="7030A0"/>
                    </a:solidFill>
                  </a:tcPr>
                </a:tc>
                <a:extLst>
                  <a:ext uri="{0D108BD9-81ED-4DB2-BD59-A6C34878D82A}">
                    <a16:rowId xmlns="" xmlns:a16="http://schemas.microsoft.com/office/drawing/2014/main" val="3014580766"/>
                  </a:ext>
                </a:extLst>
              </a:tr>
              <a:tr h="38829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u="none" strike="noStrike" kern="1200" baseline="0" dirty="0">
                          <a:solidFill>
                            <a:schemeClr val="dk1"/>
                          </a:solidFill>
                          <a:latin typeface="Arial" panose="020B0604020202020204" pitchFamily="34" charset="0"/>
                          <a:ea typeface="+mn-ea"/>
                          <a:cs typeface="Arial" panose="020B0604020202020204" pitchFamily="34" charset="0"/>
                        </a:rPr>
                        <a:t>Comment la socialisation contribue-t-elle à expliquer les différences de comportement des individus ?</a:t>
                      </a:r>
                      <a:endParaRPr lang="fr-FR" sz="1800" b="0" i="1" u="none" strike="noStrike" kern="1200" baseline="0" dirty="0">
                        <a:solidFill>
                          <a:schemeClr val="dk1"/>
                        </a:solidFill>
                        <a:latin typeface="Arial" panose="020B0604020202020204" pitchFamily="34" charset="0"/>
                        <a:ea typeface="+mn-ea"/>
                        <a:cs typeface="Arial" panose="020B0604020202020204" pitchFamily="34" charset="0"/>
                      </a:endParaRPr>
                    </a:p>
                  </a:txBody>
                  <a:tcPr anchor="ctr">
                    <a:solidFill>
                      <a:srgbClr val="E8D9F3"/>
                    </a:solidFill>
                  </a:tcPr>
                </a:tc>
                <a:tc>
                  <a:txBody>
                    <a:bodyPr/>
                    <a:lstStyle/>
                    <a:p>
                      <a:pPr marL="376238" indent="-342900" algn="just">
                        <a:spcBef>
                          <a:spcPts val="1200"/>
                        </a:spcBef>
                        <a:buClrTx/>
                        <a:buFont typeface="+mj-lt"/>
                        <a:buAutoNum type="arabicPeriod"/>
                        <a:tabLst/>
                      </a:pPr>
                      <a:r>
                        <a:rPr lang="fr-FR" sz="1800" b="1" i="1" u="none" strike="noStrike" kern="1200" baseline="0" dirty="0">
                          <a:solidFill>
                            <a:schemeClr val="dk1"/>
                          </a:solidFill>
                          <a:latin typeface="Arial" panose="020B0604020202020204" pitchFamily="34" charset="0"/>
                          <a:ea typeface="+mn-ea"/>
                          <a:cs typeface="Arial" panose="020B0604020202020204" pitchFamily="34" charset="0"/>
                        </a:rPr>
                        <a:t>Comprendre</a:t>
                      </a:r>
                      <a:r>
                        <a:rPr lang="fr-FR" sz="1800" b="0" i="1" u="none" strike="noStrike" kern="1200" baseline="0" dirty="0">
                          <a:solidFill>
                            <a:schemeClr val="dk1"/>
                          </a:solidFill>
                          <a:latin typeface="Arial" panose="020B0604020202020204" pitchFamily="34" charset="0"/>
                          <a:ea typeface="+mn-ea"/>
                          <a:cs typeface="Arial" panose="020B0604020202020204" pitchFamily="34" charset="0"/>
                        </a:rPr>
                        <a:t> comment les individus expérimentent et intériorisent des façons d’agir, de penser et d’anticiper l’avenir qui sont socialement situées et qui sont à l’origine de différences de comportements, de préférences et d’aspirations. </a:t>
                      </a:r>
                    </a:p>
                    <a:p>
                      <a:pPr marL="376238" indent="-342900" algn="just">
                        <a:spcBef>
                          <a:spcPts val="1200"/>
                        </a:spcBef>
                        <a:buClrTx/>
                        <a:buFont typeface="+mj-lt"/>
                        <a:buAutoNum type="arabicPeriod"/>
                        <a:tabLst/>
                      </a:pPr>
                      <a:r>
                        <a:rPr lang="fr-FR" sz="1800" b="1" i="1" u="none" strike="noStrike" kern="1200" baseline="0" dirty="0">
                          <a:solidFill>
                            <a:schemeClr val="dk1"/>
                          </a:solidFill>
                          <a:latin typeface="Arial" panose="020B0604020202020204" pitchFamily="34" charset="0"/>
                          <a:ea typeface="+mn-ea"/>
                          <a:cs typeface="Arial" panose="020B0604020202020204" pitchFamily="34" charset="0"/>
                        </a:rPr>
                        <a:t>Comprendre</a:t>
                      </a:r>
                      <a:r>
                        <a:rPr lang="fr-FR" sz="1800" b="0" i="1" u="none" strike="noStrike" kern="1200" baseline="0" dirty="0">
                          <a:solidFill>
                            <a:schemeClr val="dk1"/>
                          </a:solidFill>
                          <a:latin typeface="Arial" panose="020B0604020202020204" pitchFamily="34" charset="0"/>
                          <a:ea typeface="+mn-ea"/>
                          <a:cs typeface="Arial" panose="020B0604020202020204" pitchFamily="34" charset="0"/>
                        </a:rPr>
                        <a:t> comment la diversité des configurations familiales modifie les conditions de la socialisation des enfants et des adolescents. </a:t>
                      </a:r>
                    </a:p>
                    <a:p>
                      <a:pPr marL="376238" indent="-342900" algn="just">
                        <a:spcBef>
                          <a:spcPts val="1200"/>
                        </a:spcBef>
                        <a:buClrTx/>
                        <a:buFont typeface="+mj-lt"/>
                        <a:buAutoNum type="arabicPeriod"/>
                        <a:tabLst/>
                      </a:pPr>
                      <a:r>
                        <a:rPr lang="fr-FR" sz="1800" b="1" i="1" u="none" strike="noStrike" kern="1200" baseline="0" dirty="0">
                          <a:solidFill>
                            <a:schemeClr val="dk1"/>
                          </a:solidFill>
                          <a:latin typeface="Arial" panose="020B0604020202020204" pitchFamily="34" charset="0"/>
                          <a:ea typeface="+mn-ea"/>
                          <a:cs typeface="Arial" panose="020B0604020202020204" pitchFamily="34" charset="0"/>
                        </a:rPr>
                        <a:t>Comprendre</a:t>
                      </a:r>
                      <a:r>
                        <a:rPr lang="fr-FR" sz="1800" b="0" i="1" u="none" strike="noStrike" kern="1200" baseline="0" dirty="0">
                          <a:solidFill>
                            <a:schemeClr val="dk1"/>
                          </a:solidFill>
                          <a:latin typeface="Arial" panose="020B0604020202020204" pitchFamily="34" charset="0"/>
                          <a:ea typeface="+mn-ea"/>
                          <a:cs typeface="Arial" panose="020B0604020202020204" pitchFamily="34" charset="0"/>
                        </a:rPr>
                        <a:t> qu’il existe des socialisations secondaires (professionnelle, conjugale, politique) à la suite de la socialisation primaire. </a:t>
                      </a:r>
                    </a:p>
                    <a:p>
                      <a:pPr marL="376238" indent="-342900" algn="just">
                        <a:spcBef>
                          <a:spcPts val="1200"/>
                        </a:spcBef>
                        <a:buClrTx/>
                        <a:buFont typeface="+mj-lt"/>
                        <a:buAutoNum type="arabicPeriod"/>
                        <a:tabLst/>
                      </a:pPr>
                      <a:r>
                        <a:rPr lang="fr-FR" sz="1800" b="1" i="1" u="none" strike="noStrike" kern="1200" baseline="0" dirty="0">
                          <a:solidFill>
                            <a:schemeClr val="dk1"/>
                          </a:solidFill>
                          <a:latin typeface="Arial" panose="020B0604020202020204" pitchFamily="34" charset="0"/>
                          <a:ea typeface="+mn-ea"/>
                          <a:cs typeface="Arial" panose="020B0604020202020204" pitchFamily="34" charset="0"/>
                        </a:rPr>
                        <a:t>Comprendre</a:t>
                      </a:r>
                      <a:r>
                        <a:rPr lang="fr-FR" sz="1800" b="0" i="1" u="none" strike="noStrike" kern="1200" baseline="0" dirty="0">
                          <a:solidFill>
                            <a:schemeClr val="dk1"/>
                          </a:solidFill>
                          <a:latin typeface="Arial" panose="020B0604020202020204" pitchFamily="34" charset="0"/>
                          <a:ea typeface="+mn-ea"/>
                          <a:cs typeface="Arial" panose="020B0604020202020204" pitchFamily="34" charset="0"/>
                        </a:rPr>
                        <a:t> que la pluralité des influences socialisatrices peut être à l’origine de trajectoires individuelles improbables. </a:t>
                      </a:r>
                    </a:p>
                  </a:txBody>
                  <a:tcPr anchor="ctr">
                    <a:solidFill>
                      <a:srgbClr val="E8D9F3"/>
                    </a:solidFill>
                  </a:tcPr>
                </a:tc>
                <a:extLst>
                  <a:ext uri="{0D108BD9-81ED-4DB2-BD59-A6C34878D82A}">
                    <a16:rowId xmlns="" xmlns:a16="http://schemas.microsoft.com/office/drawing/2014/main" val="604408608"/>
                  </a:ext>
                </a:extLst>
              </a:tr>
            </a:tbl>
          </a:graphicData>
        </a:graphic>
      </p:graphicFrame>
      <p:sp>
        <p:nvSpPr>
          <p:cNvPr id="4" name="Rectangle 3">
            <a:extLst>
              <a:ext uri="{FF2B5EF4-FFF2-40B4-BE49-F238E27FC236}">
                <a16:creationId xmlns="" xmlns:a16="http://schemas.microsoft.com/office/drawing/2014/main" id="{9B97DC83-4F03-4C6E-AE4B-5A54A1072524}"/>
              </a:ext>
            </a:extLst>
          </p:cNvPr>
          <p:cNvSpPr/>
          <p:nvPr>
            <p:custDataLst>
              <p:tags r:id="rId1"/>
            </p:custDataLst>
          </p:nvPr>
        </p:nvSpPr>
        <p:spPr>
          <a:xfrm>
            <a:off x="155934" y="188964"/>
            <a:ext cx="9949339" cy="400110"/>
          </a:xfrm>
          <a:prstGeom prst="rect">
            <a:avLst/>
          </a:prstGeom>
          <a:noFill/>
        </p:spPr>
        <p:txBody>
          <a:bodyPr wrap="square">
            <a:spAutoFit/>
          </a:bodyPr>
          <a:lstStyle/>
          <a:p>
            <a:pPr>
              <a:spcBef>
                <a:spcPts val="600"/>
              </a:spcBef>
            </a:pPr>
            <a:r>
              <a:rPr lang="fr-FR" sz="2000" b="1" dirty="0">
                <a:solidFill>
                  <a:schemeClr val="tx2"/>
                </a:solidFill>
                <a:latin typeface="Arial" panose="020B0604020202020204" pitchFamily="34" charset="0"/>
                <a:cs typeface="Arial" panose="020B0604020202020204" pitchFamily="34" charset="0"/>
              </a:rPr>
              <a:t>Comparaison des programmes</a:t>
            </a:r>
            <a:endParaRPr lang="fr-FR" sz="2000" dirty="0">
              <a:solidFill>
                <a:schemeClr val="tx2"/>
              </a:solidFill>
              <a:latin typeface="Arial" panose="020B0604020202020204" pitchFamily="34" charset="0"/>
              <a:cs typeface="Arial" panose="020B0604020202020204" pitchFamily="34" charset="0"/>
            </a:endParaRPr>
          </a:p>
        </p:txBody>
      </p:sp>
      <p:sp>
        <p:nvSpPr>
          <p:cNvPr id="5" name="ZoneTexte 4"/>
          <p:cNvSpPr txBox="1"/>
          <p:nvPr/>
        </p:nvSpPr>
        <p:spPr>
          <a:xfrm>
            <a:off x="245935" y="699358"/>
            <a:ext cx="7146209" cy="400110"/>
          </a:xfrm>
          <a:prstGeom prst="rect">
            <a:avLst/>
          </a:prstGeom>
          <a:noFill/>
        </p:spPr>
        <p:txBody>
          <a:bodyPr wrap="square" rtlCol="0">
            <a:spAutoFit/>
          </a:bodyPr>
          <a:lstStyle/>
          <a:p>
            <a:r>
              <a:rPr lang="fr-FR" sz="2000" b="1" dirty="0">
                <a:solidFill>
                  <a:srgbClr val="7030A0"/>
                </a:solidFill>
                <a:latin typeface="Arial" panose="020B0604020202020204" pitchFamily="34" charset="0"/>
                <a:cs typeface="Arial" panose="020B0604020202020204" pitchFamily="34" charset="0"/>
              </a:rPr>
              <a:t>Le nouveau programme de la Spécialité de Première :</a:t>
            </a:r>
          </a:p>
        </p:txBody>
      </p:sp>
      <p:cxnSp>
        <p:nvCxnSpPr>
          <p:cNvPr id="3" name="Connecteur droit avec flèche 2"/>
          <p:cNvCxnSpPr>
            <a:endCxn id="6" idx="1"/>
          </p:cNvCxnSpPr>
          <p:nvPr/>
        </p:nvCxnSpPr>
        <p:spPr>
          <a:xfrm flipV="1">
            <a:off x="5663952" y="633105"/>
            <a:ext cx="2808312" cy="1255152"/>
          </a:xfrm>
          <a:prstGeom prst="straightConnector1">
            <a:avLst/>
          </a:prstGeom>
          <a:ln w="19050">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472264" y="285482"/>
            <a:ext cx="3314878" cy="695245"/>
          </a:xfrm>
          <a:prstGeom prst="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L’élève doit être capable d’expliquer </a:t>
            </a:r>
            <a:r>
              <a:rPr lang="fr-FR" sz="2000" dirty="0" smtClean="0">
                <a:solidFill>
                  <a:schemeClr val="tx1"/>
                </a:solidFill>
              </a:rPr>
              <a:t>comment …. </a:t>
            </a:r>
            <a:endParaRPr lang="fr-FR" sz="2000" dirty="0">
              <a:solidFill>
                <a:schemeClr val="tx1"/>
              </a:solidFill>
            </a:endParaRPr>
          </a:p>
        </p:txBody>
      </p:sp>
    </p:spTree>
    <p:extLst>
      <p:ext uri="{BB962C8B-B14F-4D97-AF65-F5344CB8AC3E}">
        <p14:creationId xmlns:p14="http://schemas.microsoft.com/office/powerpoint/2010/main" val="227845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31DB2A22-C9A5-4B7A-BB49-00E0CC4C071A}"/>
              </a:ext>
            </a:extLst>
          </p:cNvPr>
          <p:cNvSpPr/>
          <p:nvPr>
            <p:custDataLst>
              <p:tags r:id="rId1"/>
            </p:custDataLst>
          </p:nvPr>
        </p:nvSpPr>
        <p:spPr>
          <a:xfrm>
            <a:off x="244262" y="3917155"/>
            <a:ext cx="11519966" cy="369332"/>
          </a:xfrm>
          <a:prstGeom prst="rect">
            <a:avLst/>
          </a:prstGeom>
          <a:noFill/>
        </p:spPr>
        <p:txBody>
          <a:bodyPr wrap="square">
            <a:spAutoFit/>
          </a:bodyPr>
          <a:lstStyle/>
          <a:p>
            <a:pPr>
              <a:spcBef>
                <a:spcPts val="1200"/>
              </a:spcBef>
              <a:buClr>
                <a:srgbClr val="7030A0"/>
              </a:buClr>
            </a:pPr>
            <a:r>
              <a:rPr lang="fr-FR" dirty="0">
                <a:solidFill>
                  <a:srgbClr val="7030A0"/>
                </a:solidFill>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Une règle : </a:t>
            </a:r>
            <a:r>
              <a:rPr lang="fr-FR" dirty="0">
                <a:latin typeface="Arial" panose="020B0604020202020204" pitchFamily="34" charset="0"/>
                <a:cs typeface="Arial" panose="020B0604020202020204" pitchFamily="34" charset="0"/>
              </a:rPr>
              <a:t>la simplicité.</a:t>
            </a:r>
          </a:p>
        </p:txBody>
      </p:sp>
      <p:sp>
        <p:nvSpPr>
          <p:cNvPr id="2" name="Rectangle 1"/>
          <p:cNvSpPr/>
          <p:nvPr/>
        </p:nvSpPr>
        <p:spPr>
          <a:xfrm>
            <a:off x="242674" y="1988840"/>
            <a:ext cx="11174455" cy="646331"/>
          </a:xfrm>
          <a:prstGeom prst="rect">
            <a:avLst/>
          </a:prstGeom>
        </p:spPr>
        <p:txBody>
          <a:bodyPr wrap="square">
            <a:spAutoFit/>
          </a:bodyPr>
          <a:lstStyle/>
          <a:p>
            <a:pPr marL="179388" indent="-179388">
              <a:spcBef>
                <a:spcPts val="1200"/>
              </a:spcBef>
              <a:buClr>
                <a:srgbClr val="7030A0"/>
              </a:buClr>
            </a:pPr>
            <a:r>
              <a:rPr lang="fr-FR" dirty="0">
                <a:solidFill>
                  <a:srgbClr val="7030A0"/>
                </a:solidFill>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Attention à ne pas sédimenter : </a:t>
            </a:r>
            <a:r>
              <a:rPr lang="fr-FR" u="sng" dirty="0">
                <a:latin typeface="Arial" panose="020B0604020202020204" pitchFamily="34" charset="0"/>
                <a:cs typeface="Arial" panose="020B0604020202020204" pitchFamily="34" charset="0"/>
              </a:rPr>
              <a:t>ne pas garder l’ancien et ajouter le nouveau</a:t>
            </a:r>
            <a:r>
              <a:rPr lang="fr-FR" dirty="0">
                <a:latin typeface="Arial" panose="020B0604020202020204" pitchFamily="34" charset="0"/>
                <a:cs typeface="Arial" panose="020B0604020202020204" pitchFamily="34" charset="0"/>
              </a:rPr>
              <a:t>, mais aller directement au nouveau.</a:t>
            </a:r>
            <a:endParaRPr lang="fr-FR" dirty="0">
              <a:solidFill>
                <a:srgbClr val="7030A0"/>
              </a:solidFill>
              <a:latin typeface="Arial" panose="020B0604020202020204" pitchFamily="34" charset="0"/>
              <a:cs typeface="Arial" panose="020B0604020202020204" pitchFamily="34" charset="0"/>
            </a:endParaRPr>
          </a:p>
        </p:txBody>
      </p:sp>
      <p:sp>
        <p:nvSpPr>
          <p:cNvPr id="3" name="Rectangle 2"/>
          <p:cNvSpPr/>
          <p:nvPr/>
        </p:nvSpPr>
        <p:spPr>
          <a:xfrm>
            <a:off x="242674" y="2810726"/>
            <a:ext cx="11264456" cy="923330"/>
          </a:xfrm>
          <a:prstGeom prst="rect">
            <a:avLst/>
          </a:prstGeom>
        </p:spPr>
        <p:txBody>
          <a:bodyPr wrap="square">
            <a:spAutoFit/>
          </a:bodyPr>
          <a:lstStyle/>
          <a:p>
            <a:pPr marL="179388" indent="-179388">
              <a:spcBef>
                <a:spcPts val="1200"/>
              </a:spcBef>
              <a:buClr>
                <a:srgbClr val="7030A0"/>
              </a:buClr>
            </a:pPr>
            <a:r>
              <a:rPr lang="fr-FR" dirty="0">
                <a:solidFill>
                  <a:srgbClr val="7030A0"/>
                </a:solidFill>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Un changement de logique : </a:t>
            </a:r>
            <a:r>
              <a:rPr lang="fr-FR" dirty="0">
                <a:latin typeface="Arial" panose="020B0604020202020204" pitchFamily="34" charset="0"/>
                <a:cs typeface="Arial" panose="020B0604020202020204" pitchFamily="34" charset="0"/>
              </a:rPr>
              <a:t>partir des régularités, du probable (vision globale, déterministe et uniforme) pour aller vers les irrégularités, les variations, l’improbable =&gt; observer l’enchaînement des quatre items du thème.</a:t>
            </a:r>
          </a:p>
        </p:txBody>
      </p:sp>
      <p:sp>
        <p:nvSpPr>
          <p:cNvPr id="6" name="Rectangle 5">
            <a:extLst>
              <a:ext uri="{FF2B5EF4-FFF2-40B4-BE49-F238E27FC236}">
                <a16:creationId xmlns="" xmlns:a16="http://schemas.microsoft.com/office/drawing/2014/main" id="{76851272-9B66-47F3-BAE5-E2FEA3E59654}"/>
              </a:ext>
            </a:extLst>
          </p:cNvPr>
          <p:cNvSpPr/>
          <p:nvPr>
            <p:custDataLst>
              <p:tags r:id="rId2"/>
            </p:custDataLst>
          </p:nvPr>
        </p:nvSpPr>
        <p:spPr>
          <a:xfrm>
            <a:off x="351507" y="338768"/>
            <a:ext cx="11414556" cy="1054135"/>
          </a:xfrm>
          <a:prstGeom prst="rect">
            <a:avLst/>
          </a:prstGeom>
          <a:ln>
            <a:solidFill>
              <a:schemeClr val="bg1">
                <a:lumMod val="50000"/>
              </a:schemeClr>
            </a:solidFill>
            <a:prstDash val="sysDot"/>
          </a:ln>
        </p:spPr>
        <p:txBody>
          <a:bodyPr wrap="square">
            <a:spAutoFit/>
          </a:bodyPr>
          <a:lstStyle/>
          <a:p>
            <a:r>
              <a:rPr lang="fr-FR" sz="2000" b="1" dirty="0">
                <a:solidFill>
                  <a:schemeClr val="tx2"/>
                </a:solidFill>
                <a:latin typeface="Arial" panose="020B0604020202020204" pitchFamily="34" charset="0"/>
                <a:cs typeface="Arial" panose="020B0604020202020204" pitchFamily="34" charset="0"/>
              </a:rPr>
              <a:t>Thème 6.</a:t>
            </a:r>
          </a:p>
          <a:p>
            <a:pPr>
              <a:spcBef>
                <a:spcPts val="300"/>
              </a:spcBef>
            </a:pPr>
            <a:r>
              <a:rPr lang="fr-FR" sz="2000" b="1" dirty="0">
                <a:solidFill>
                  <a:schemeClr val="tx2"/>
                </a:solidFill>
                <a:latin typeface="Arial" panose="020B0604020202020204" pitchFamily="34" charset="0"/>
                <a:cs typeface="Arial" panose="020B0604020202020204" pitchFamily="34" charset="0"/>
              </a:rPr>
              <a:t>Comment la socialisation contribue-t-elle à expliquer les différences de comportement des individus ?</a:t>
            </a:r>
          </a:p>
        </p:txBody>
      </p:sp>
    </p:spTree>
    <p:extLst>
      <p:ext uri="{BB962C8B-B14F-4D97-AF65-F5344CB8AC3E}">
        <p14:creationId xmlns:p14="http://schemas.microsoft.com/office/powerpoint/2010/main" val="17229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a:extLst>
              <a:ext uri="{FF2B5EF4-FFF2-40B4-BE49-F238E27FC236}">
                <a16:creationId xmlns="" xmlns:a16="http://schemas.microsoft.com/office/drawing/2014/main" id="{594753C4-4E4F-46C8-B76D-0A7191D3FFA5}"/>
              </a:ext>
            </a:extLst>
          </p:cNvPr>
          <p:cNvCxnSpPr>
            <a:cxnSpLocks/>
          </p:cNvCxnSpPr>
          <p:nvPr>
            <p:custDataLst>
              <p:tags r:id="rId1"/>
            </p:custDataLst>
          </p:nvPr>
        </p:nvCxnSpPr>
        <p:spPr>
          <a:xfrm>
            <a:off x="335936" y="727826"/>
            <a:ext cx="21171" cy="6180499"/>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76851272-9B66-47F3-BAE5-E2FEA3E59654}"/>
              </a:ext>
            </a:extLst>
          </p:cNvPr>
          <p:cNvSpPr/>
          <p:nvPr>
            <p:custDataLst>
              <p:tags r:id="rId2"/>
            </p:custDataLst>
          </p:nvPr>
        </p:nvSpPr>
        <p:spPr>
          <a:xfrm>
            <a:off x="785941" y="818971"/>
            <a:ext cx="10890121" cy="1354217"/>
          </a:xfrm>
          <a:prstGeom prst="rect">
            <a:avLst/>
          </a:prstGeom>
        </p:spPr>
        <p:txBody>
          <a:bodyPr wrap="square">
            <a:spAutoFit/>
          </a:bodyPr>
          <a:lstStyle/>
          <a:p>
            <a:r>
              <a:rPr lang="fr-FR" sz="2400" b="1" dirty="0">
                <a:solidFill>
                  <a:schemeClr val="tx2"/>
                </a:solidFill>
                <a:latin typeface="Arial" panose="020B0604020202020204" pitchFamily="34" charset="0"/>
                <a:cs typeface="Arial" panose="020B0604020202020204" pitchFamily="34" charset="0"/>
              </a:rPr>
              <a:t>Thème 6.</a:t>
            </a:r>
          </a:p>
          <a:p>
            <a:pPr>
              <a:spcBef>
                <a:spcPts val="1200"/>
              </a:spcBef>
            </a:pPr>
            <a:r>
              <a:rPr lang="fr-FR" sz="2400" b="1" dirty="0">
                <a:solidFill>
                  <a:schemeClr val="tx2"/>
                </a:solidFill>
                <a:latin typeface="Arial" panose="020B0604020202020204" pitchFamily="34" charset="0"/>
                <a:cs typeface="Arial" panose="020B0604020202020204" pitchFamily="34" charset="0"/>
              </a:rPr>
              <a:t>Comment la socialisation contribue-t-elle à expliquer les différences de comportement des individus ?</a:t>
            </a:r>
          </a:p>
        </p:txBody>
      </p:sp>
      <p:cxnSp>
        <p:nvCxnSpPr>
          <p:cNvPr id="10" name="Connecteur droit 9">
            <a:extLst>
              <a:ext uri="{FF2B5EF4-FFF2-40B4-BE49-F238E27FC236}">
                <a16:creationId xmlns="" xmlns:a16="http://schemas.microsoft.com/office/drawing/2014/main" id="{2E2681A4-E6A8-4B39-8B3C-6B82844CCCE9}"/>
              </a:ext>
            </a:extLst>
          </p:cNvPr>
          <p:cNvCxnSpPr>
            <a:cxnSpLocks/>
          </p:cNvCxnSpPr>
          <p:nvPr>
            <p:custDataLst>
              <p:tags r:id="rId3"/>
            </p:custDataLst>
          </p:nvPr>
        </p:nvCxnSpPr>
        <p:spPr>
          <a:xfrm flipV="1">
            <a:off x="11111777" y="5142982"/>
            <a:ext cx="1048379" cy="1739083"/>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 xmlns:a16="http://schemas.microsoft.com/office/drawing/2014/main" id="{A0218BBA-E2DF-4169-9D08-FFDE42A8523B}"/>
              </a:ext>
            </a:extLst>
          </p:cNvPr>
          <p:cNvCxnSpPr>
            <a:cxnSpLocks/>
          </p:cNvCxnSpPr>
          <p:nvPr>
            <p:custDataLst>
              <p:tags r:id="rId4"/>
            </p:custDataLst>
          </p:nvPr>
        </p:nvCxnSpPr>
        <p:spPr>
          <a:xfrm flipV="1">
            <a:off x="11620150" y="5935100"/>
            <a:ext cx="540006" cy="901436"/>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pic>
        <p:nvPicPr>
          <p:cNvPr id="1026" name="Picture 2" descr="RÃ©sultat de recherche d'images pour &quot;socialisation&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1784" y="2564904"/>
            <a:ext cx="3042149" cy="212826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523812" y="5065363"/>
            <a:ext cx="6481711" cy="707886"/>
          </a:xfrm>
          <a:prstGeom prst="rect">
            <a:avLst/>
          </a:prstGeom>
          <a:noFill/>
        </p:spPr>
        <p:txBody>
          <a:bodyPr wrap="none" rtlCol="0">
            <a:spAutoFit/>
          </a:bodyPr>
          <a:lstStyle/>
          <a:p>
            <a:r>
              <a:rPr lang="fr-FR" sz="4000" b="1" dirty="0">
                <a:solidFill>
                  <a:srgbClr val="7030A0"/>
                </a:solidFill>
              </a:rPr>
              <a:t>TRANSPOSITION DIDACTIQUE</a:t>
            </a:r>
          </a:p>
        </p:txBody>
      </p:sp>
    </p:spTree>
    <p:extLst>
      <p:ext uri="{BB962C8B-B14F-4D97-AF65-F5344CB8AC3E}">
        <p14:creationId xmlns:p14="http://schemas.microsoft.com/office/powerpoint/2010/main" val="1889601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B97DC83-4F03-4C6E-AE4B-5A54A1072524}"/>
              </a:ext>
            </a:extLst>
          </p:cNvPr>
          <p:cNvSpPr/>
          <p:nvPr>
            <p:custDataLst>
              <p:tags r:id="rId1"/>
            </p:custDataLst>
          </p:nvPr>
        </p:nvSpPr>
        <p:spPr>
          <a:xfrm>
            <a:off x="335936" y="360000"/>
            <a:ext cx="11856064" cy="784830"/>
          </a:xfrm>
          <a:prstGeom prst="rect">
            <a:avLst/>
          </a:prstGeom>
          <a:noFill/>
        </p:spPr>
        <p:txBody>
          <a:bodyPr wrap="square">
            <a:spAutoFit/>
          </a:bodyPr>
          <a:lstStyle/>
          <a:p>
            <a:pPr>
              <a:spcBef>
                <a:spcPts val="600"/>
              </a:spcBef>
            </a:pPr>
            <a:r>
              <a:rPr lang="fr-FR" sz="2000" b="1" dirty="0">
                <a:solidFill>
                  <a:srgbClr val="7030A0"/>
                </a:solidFill>
                <a:latin typeface="Arial" panose="020B0604020202020204" pitchFamily="34" charset="0"/>
                <a:cs typeface="Arial" panose="020B0604020202020204" pitchFamily="34" charset="0"/>
              </a:rPr>
              <a:t>Une activité pour introduire le chapitre sur la socialisation :</a:t>
            </a:r>
          </a:p>
          <a:p>
            <a:pPr>
              <a:spcBef>
                <a:spcPts val="600"/>
              </a:spcBef>
            </a:pPr>
            <a:r>
              <a:rPr lang="fr-FR" sz="2000" i="1" dirty="0">
                <a:solidFill>
                  <a:srgbClr val="7030A0"/>
                </a:solidFill>
                <a:latin typeface="Arial" panose="020B0604020202020204" pitchFamily="34" charset="0"/>
                <a:cs typeface="Arial" panose="020B0604020202020204" pitchFamily="34" charset="0"/>
              </a:rPr>
              <a:t>interroger le lien entre le social et le biologique</a:t>
            </a:r>
          </a:p>
        </p:txBody>
      </p:sp>
      <p:sp>
        <p:nvSpPr>
          <p:cNvPr id="12" name="Rectangle 11">
            <a:extLst>
              <a:ext uri="{FF2B5EF4-FFF2-40B4-BE49-F238E27FC236}">
                <a16:creationId xmlns="" xmlns:a16="http://schemas.microsoft.com/office/drawing/2014/main" id="{31DB2A22-C9A5-4B7A-BB49-00E0CC4C071A}"/>
              </a:ext>
            </a:extLst>
          </p:cNvPr>
          <p:cNvSpPr/>
          <p:nvPr>
            <p:custDataLst>
              <p:tags r:id="rId2"/>
            </p:custDataLst>
          </p:nvPr>
        </p:nvSpPr>
        <p:spPr>
          <a:xfrm>
            <a:off x="155934" y="1358977"/>
            <a:ext cx="9062421" cy="5232202"/>
          </a:xfrm>
          <a:prstGeom prst="rect">
            <a:avLst/>
          </a:prstGeom>
          <a:solidFill>
            <a:srgbClr val="EDE2F6"/>
          </a:solidFill>
          <a:ln>
            <a:solidFill>
              <a:schemeClr val="bg1">
                <a:lumMod val="65000"/>
              </a:schemeClr>
            </a:solidFill>
            <a:prstDash val="sysDot"/>
          </a:ln>
        </p:spPr>
        <p:txBody>
          <a:bodyPr wrap="square">
            <a:spAutoFit/>
          </a:bodyPr>
          <a:lstStyle/>
          <a:p>
            <a:pPr algn="just">
              <a:spcBef>
                <a:spcPts val="600"/>
              </a:spcBef>
              <a:buClr>
                <a:srgbClr val="7030A0"/>
              </a:buClr>
            </a:pPr>
            <a:r>
              <a:rPr lang="fr-FR" dirty="0">
                <a:latin typeface="Arial" panose="020B0604020202020204" pitchFamily="34" charset="0"/>
                <a:cs typeface="Arial" panose="020B0604020202020204" pitchFamily="34" charset="0"/>
              </a:rPr>
              <a:t>Les </a:t>
            </a:r>
            <a:r>
              <a:rPr lang="fr-FR" u="sng" dirty="0">
                <a:latin typeface="Arial" panose="020B0604020202020204" pitchFamily="34" charset="0"/>
                <a:cs typeface="Arial" panose="020B0604020202020204" pitchFamily="34" charset="0"/>
              </a:rPr>
              <a:t>femmes seraient « naturellement » bavardes et incapables de lire une carte routière, alors que les hommes seraient plus doués pour les mathématiques et la compétition.</a:t>
            </a:r>
            <a:r>
              <a:rPr lang="fr-FR" dirty="0">
                <a:latin typeface="Arial" panose="020B0604020202020204" pitchFamily="34" charset="0"/>
                <a:cs typeface="Arial" panose="020B0604020202020204" pitchFamily="34" charset="0"/>
              </a:rPr>
              <a:t> Comment expliquer ces différences ? </a:t>
            </a:r>
            <a:r>
              <a:rPr lang="fr-FR" u="sng" dirty="0">
                <a:latin typeface="Arial" panose="020B0604020202020204" pitchFamily="34" charset="0"/>
                <a:cs typeface="Arial" panose="020B0604020202020204" pitchFamily="34" charset="0"/>
              </a:rPr>
              <a:t>Existe-t-il dans le cerveau des structures propres à chaque sexe ?</a:t>
            </a:r>
            <a:r>
              <a:rPr lang="fr-FR" dirty="0">
                <a:latin typeface="Arial" panose="020B0604020202020204" pitchFamily="34" charset="0"/>
                <a:cs typeface="Arial" panose="020B0604020202020204" pitchFamily="34" charset="0"/>
              </a:rPr>
              <a:t> Ces questions fondamentales – qu’est-ce qui nous fait homme ou femme ? – nous renvoient au perpétuel </a:t>
            </a:r>
            <a:r>
              <a:rPr lang="fr-FR" b="1" dirty="0">
                <a:latin typeface="Arial" panose="020B0604020202020204" pitchFamily="34" charset="0"/>
                <a:cs typeface="Arial" panose="020B0604020202020204" pitchFamily="34" charset="0"/>
              </a:rPr>
              <a:t>débat sur la part de nature et de culture dans nos comportements</a:t>
            </a:r>
            <a:r>
              <a:rPr lang="fr-FR" dirty="0">
                <a:latin typeface="Arial" panose="020B0604020202020204" pitchFamily="34" charset="0"/>
                <a:cs typeface="Arial" panose="020B0604020202020204" pitchFamily="34" charset="0"/>
              </a:rPr>
              <a:t>. […]</a:t>
            </a:r>
          </a:p>
          <a:p>
            <a:pPr algn="just">
              <a:spcBef>
                <a:spcPts val="600"/>
              </a:spcBef>
              <a:buClr>
                <a:srgbClr val="7030A0"/>
              </a:buClr>
            </a:pPr>
            <a:r>
              <a:rPr lang="fr-FR" dirty="0">
                <a:latin typeface="Arial" panose="020B0604020202020204" pitchFamily="34" charset="0"/>
                <a:cs typeface="Arial" panose="020B0604020202020204" pitchFamily="34" charset="0"/>
              </a:rPr>
              <a:t>Le petit d’homme vient au monde avec </a:t>
            </a:r>
            <a:r>
              <a:rPr lang="fr-FR" u="sng" dirty="0">
                <a:latin typeface="Arial" panose="020B0604020202020204" pitchFamily="34" charset="0"/>
                <a:cs typeface="Arial" panose="020B0604020202020204" pitchFamily="34" charset="0"/>
              </a:rPr>
              <a:t>un cerveau largement inachevé</a:t>
            </a:r>
            <a:r>
              <a:rPr lang="fr-FR" dirty="0">
                <a:latin typeface="Arial" panose="020B0604020202020204" pitchFamily="34" charset="0"/>
                <a:cs typeface="Arial" panose="020B0604020202020204" pitchFamily="34" charset="0"/>
              </a:rPr>
              <a:t>. Il possède certes un stock de neurones – 100 milliards ! –, mais les voies nerveuses par lesquelles ces neurones se connectent entre eux sont encore peu nombreuses : on estime que 10% de ces connexions, appelées synapses, sont présentes à la naissance, </a:t>
            </a:r>
            <a:r>
              <a:rPr lang="fr-FR" u="sng" dirty="0">
                <a:latin typeface="Arial" panose="020B0604020202020204" pitchFamily="34" charset="0"/>
                <a:cs typeface="Arial" panose="020B0604020202020204" pitchFamily="34" charset="0"/>
              </a:rPr>
              <a:t>les 90 % restantes devant se mettre en place progressivement tout au long de la vie</a:t>
            </a:r>
            <a:r>
              <a:rPr lang="fr-FR" dirty="0">
                <a:latin typeface="Arial" panose="020B0604020202020204" pitchFamily="34" charset="0"/>
                <a:cs typeface="Arial" panose="020B0604020202020204" pitchFamily="34" charset="0"/>
              </a:rPr>
              <a:t>. Ainsi, </a:t>
            </a:r>
            <a:r>
              <a:rPr lang="fr-FR" u="sng" dirty="0">
                <a:latin typeface="Arial" panose="020B0604020202020204" pitchFamily="34" charset="0"/>
                <a:cs typeface="Arial" panose="020B0604020202020204" pitchFamily="34" charset="0"/>
              </a:rPr>
              <a:t>au cours de son développement, le cerveau intègre les influences de l’environnement, de la famille, de la société, de la culture</a:t>
            </a:r>
            <a:r>
              <a:rPr lang="fr-FR" dirty="0">
                <a:latin typeface="Arial" panose="020B0604020202020204" pitchFamily="34" charset="0"/>
                <a:cs typeface="Arial" panose="020B0604020202020204" pitchFamily="34" charset="0"/>
              </a:rPr>
              <a:t>. Même si gènes et hormones orientent le développement embryonnaire, influencent l’évolution des organes, y compris du cerveau, les circuits neuronaux sont essentiellement construits au gré de notre histoire personnelle.</a:t>
            </a:r>
          </a:p>
          <a:p>
            <a:pPr algn="r">
              <a:spcBef>
                <a:spcPts val="600"/>
              </a:spcBef>
              <a:buClr>
                <a:srgbClr val="7030A0"/>
              </a:buClr>
            </a:pPr>
            <a:r>
              <a:rPr lang="fr-FR" dirty="0">
                <a:latin typeface="Arial" panose="020B0604020202020204" pitchFamily="34" charset="0"/>
                <a:cs typeface="Arial" panose="020B0604020202020204" pitchFamily="34" charset="0"/>
              </a:rPr>
              <a:t>Catherine Vidal, « Le cerveau a-t-il un sexe ? », L'école des parents, 2011/6 (N°593),</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 pages 26 à 27 (</a:t>
            </a:r>
            <a:r>
              <a:rPr lang="fr-FR" dirty="0">
                <a:latin typeface="Arial" panose="020B0604020202020204" pitchFamily="34" charset="0"/>
                <a:cs typeface="Arial" panose="020B0604020202020204" pitchFamily="34" charset="0"/>
                <a:hlinkClick r:id="rId4"/>
              </a:rPr>
              <a:t>https://www.cairn.info/revue-l-ecole-des-parents-2011-6-page-26.htm</a:t>
            </a:r>
            <a:r>
              <a:rPr lang="fr-FR" dirty="0">
                <a:latin typeface="Arial" panose="020B0604020202020204" pitchFamily="34" charset="0"/>
                <a:cs typeface="Arial" panose="020B0604020202020204" pitchFamily="34" charset="0"/>
              </a:rPr>
              <a:t>).</a:t>
            </a:r>
          </a:p>
        </p:txBody>
      </p:sp>
      <p:sp>
        <p:nvSpPr>
          <p:cNvPr id="2" name="Rectangle 1"/>
          <p:cNvSpPr/>
          <p:nvPr/>
        </p:nvSpPr>
        <p:spPr>
          <a:xfrm>
            <a:off x="9218355" y="5498572"/>
            <a:ext cx="2859425" cy="1000274"/>
          </a:xfrm>
          <a:prstGeom prst="rect">
            <a:avLst/>
          </a:prstGeom>
        </p:spPr>
        <p:txBody>
          <a:bodyPr wrap="square">
            <a:spAutoFit/>
          </a:bodyPr>
          <a:lstStyle/>
          <a:p>
            <a:r>
              <a:rPr lang="fr-FR" dirty="0">
                <a:hlinkClick r:id="rId5"/>
              </a:rPr>
              <a:t>https://www.youtube.com/watch?v=jaftcBvEKsI</a:t>
            </a:r>
            <a:endParaRPr lang="fr-FR" dirty="0"/>
          </a:p>
          <a:p>
            <a:endParaRPr lang="fr-FR" sz="600" dirty="0"/>
          </a:p>
          <a:p>
            <a:r>
              <a:rPr lang="fr-FR" sz="1600" dirty="0">
                <a:latin typeface="Arial" panose="020B0604020202020204" pitchFamily="34" charset="0"/>
                <a:cs typeface="Arial" panose="020B0604020202020204" pitchFamily="34" charset="0"/>
              </a:rPr>
              <a:t>Durée : 15 mn</a:t>
            </a:r>
          </a:p>
        </p:txBody>
      </p:sp>
      <p:pic>
        <p:nvPicPr>
          <p:cNvPr id="3" name="Image 2"/>
          <p:cNvPicPr>
            <a:picLocks noChangeAspect="1"/>
          </p:cNvPicPr>
          <p:nvPr/>
        </p:nvPicPr>
        <p:blipFill>
          <a:blip r:embed="rId6"/>
          <a:stretch>
            <a:fillRect/>
          </a:stretch>
        </p:blipFill>
        <p:spPr>
          <a:xfrm>
            <a:off x="9336038" y="3777418"/>
            <a:ext cx="2804318" cy="1710019"/>
          </a:xfrm>
          <a:prstGeom prst="rect">
            <a:avLst/>
          </a:prstGeom>
        </p:spPr>
      </p:pic>
      <p:sp>
        <p:nvSpPr>
          <p:cNvPr id="5" name="Rectangle 4"/>
          <p:cNvSpPr/>
          <p:nvPr/>
        </p:nvSpPr>
        <p:spPr>
          <a:xfrm>
            <a:off x="9336037" y="3060640"/>
            <a:ext cx="2741743" cy="584775"/>
          </a:xfrm>
          <a:prstGeom prst="rect">
            <a:avLst/>
          </a:prstGeom>
        </p:spPr>
        <p:txBody>
          <a:bodyPr wrap="square">
            <a:spAutoFit/>
          </a:bodyPr>
          <a:lstStyle/>
          <a:p>
            <a:pPr algn="ctr"/>
            <a:r>
              <a:rPr lang="fr-FR" sz="1600" dirty="0">
                <a:latin typeface="Arial" panose="020B0604020202020204" pitchFamily="34" charset="0"/>
                <a:cs typeface="Arial" panose="020B0604020202020204" pitchFamily="34" charset="0"/>
              </a:rPr>
              <a:t>Catherine Vidal : </a:t>
            </a:r>
          </a:p>
          <a:p>
            <a:pPr algn="ctr"/>
            <a:r>
              <a:rPr lang="fr-FR" sz="1600" i="1" dirty="0">
                <a:latin typeface="Arial" panose="020B0604020202020204" pitchFamily="34" charset="0"/>
                <a:cs typeface="Arial" panose="020B0604020202020204" pitchFamily="34" charset="0"/>
              </a:rPr>
              <a:t>Le cerveau </a:t>
            </a:r>
            <a:r>
              <a:rPr lang="fr-FR" sz="1600" i="1" dirty="0" err="1">
                <a:latin typeface="Arial" panose="020B0604020202020204" pitchFamily="34" charset="0"/>
                <a:cs typeface="Arial" panose="020B0604020202020204" pitchFamily="34" charset="0"/>
              </a:rPr>
              <a:t>a-t-il</a:t>
            </a:r>
            <a:r>
              <a:rPr lang="fr-FR" sz="1600" i="1" dirty="0">
                <a:latin typeface="Arial" panose="020B0604020202020204" pitchFamily="34" charset="0"/>
                <a:cs typeface="Arial" panose="020B0604020202020204" pitchFamily="34" charset="0"/>
              </a:rPr>
              <a:t> un sexe ?</a:t>
            </a:r>
            <a:endParaRPr lang="fr-FR" sz="1600" b="0" i="1" dirty="0">
              <a:effectLst/>
              <a:latin typeface="Arial" panose="020B0604020202020204" pitchFamily="34" charset="0"/>
              <a:cs typeface="Arial" panose="020B0604020202020204" pitchFamily="34" charset="0"/>
            </a:endParaRPr>
          </a:p>
        </p:txBody>
      </p:sp>
      <p:sp>
        <p:nvSpPr>
          <p:cNvPr id="4" name="Rectangle 3"/>
          <p:cNvSpPr/>
          <p:nvPr/>
        </p:nvSpPr>
        <p:spPr>
          <a:xfrm>
            <a:off x="9336037" y="1358977"/>
            <a:ext cx="2741744" cy="1569660"/>
          </a:xfrm>
          <a:prstGeom prst="rect">
            <a:avLst/>
          </a:prstGeom>
          <a:ln>
            <a:solidFill>
              <a:schemeClr val="bg1">
                <a:lumMod val="50000"/>
              </a:schemeClr>
            </a:solidFill>
            <a:prstDash val="sysDot"/>
          </a:ln>
        </p:spPr>
        <p:txBody>
          <a:bodyPr wrap="square">
            <a:spAutoFit/>
          </a:bodyPr>
          <a:lstStyle/>
          <a:p>
            <a:pPr algn="ctr"/>
            <a:r>
              <a:rPr lang="fr-FR" sz="1600" b="1" dirty="0">
                <a:solidFill>
                  <a:srgbClr val="333333"/>
                </a:solidFill>
                <a:latin typeface="Arial" panose="020B0604020202020204" pitchFamily="34" charset="0"/>
                <a:cs typeface="Arial" panose="020B0604020202020204" pitchFamily="34" charset="0"/>
              </a:rPr>
              <a:t>Catherine Vidal, </a:t>
            </a:r>
            <a:r>
              <a:rPr lang="fr-FR" sz="1600" dirty="0">
                <a:solidFill>
                  <a:srgbClr val="333333"/>
                </a:solidFill>
                <a:latin typeface="Arial" panose="020B0604020202020204" pitchFamily="34" charset="0"/>
                <a:cs typeface="Arial" panose="020B0604020202020204" pitchFamily="34" charset="0"/>
              </a:rPr>
              <a:t>neurobiologiste, </a:t>
            </a:r>
          </a:p>
          <a:p>
            <a:pPr algn="ctr"/>
            <a:r>
              <a:rPr lang="fr-FR" sz="1600" dirty="0">
                <a:solidFill>
                  <a:srgbClr val="333333"/>
                </a:solidFill>
                <a:latin typeface="Arial" panose="020B0604020202020204" pitchFamily="34" charset="0"/>
                <a:cs typeface="Arial" panose="020B0604020202020204" pitchFamily="34" charset="0"/>
              </a:rPr>
              <a:t>directrice de recherche honoraire à l’Institut Pasteur et membre du Comité d'Ethique de l'Inserm</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38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5"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00.xml><?xml version="1.0" encoding="utf-8"?>
<p:tagLst xmlns:a="http://schemas.openxmlformats.org/drawingml/2006/main" xmlns:r="http://schemas.openxmlformats.org/officeDocument/2006/relationships" xmlns:p="http://schemas.openxmlformats.org/presentationml/2006/main">
  <p:tag name="NUM" val="7"/>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7"/>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6"/>
</p:tagLst>
</file>

<file path=ppt/tags/tag108.xml><?xml version="1.0" encoding="utf-8"?>
<p:tagLst xmlns:a="http://schemas.openxmlformats.org/drawingml/2006/main" xmlns:r="http://schemas.openxmlformats.org/officeDocument/2006/relationships" xmlns:p="http://schemas.openxmlformats.org/presentationml/2006/main">
  <p:tag name="NUM" val="7"/>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7"/>
</p:tagLst>
</file>

<file path=ppt/tags/tag112.xml><?xml version="1.0" encoding="utf-8"?>
<p:tagLst xmlns:a="http://schemas.openxmlformats.org/drawingml/2006/main" xmlns:r="http://schemas.openxmlformats.org/officeDocument/2006/relationships" xmlns:p="http://schemas.openxmlformats.org/presentationml/2006/main">
  <p:tag name="NUM" val="8"/>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6"/>
</p:tagLst>
</file>

<file path=ppt/tags/tag115.xml><?xml version="1.0" encoding="utf-8"?>
<p:tagLst xmlns:a="http://schemas.openxmlformats.org/drawingml/2006/main" xmlns:r="http://schemas.openxmlformats.org/officeDocument/2006/relationships" xmlns:p="http://schemas.openxmlformats.org/presentationml/2006/main">
  <p:tag name="NUM" val="7"/>
</p:tagLst>
</file>

<file path=ppt/tags/tag116.xml><?xml version="1.0" encoding="utf-8"?>
<p:tagLst xmlns:a="http://schemas.openxmlformats.org/drawingml/2006/main" xmlns:r="http://schemas.openxmlformats.org/officeDocument/2006/relationships" xmlns:p="http://schemas.openxmlformats.org/presentationml/2006/main">
  <p:tag name="NUM" val="8"/>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8"/>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8"/>
</p:tagLst>
</file>

<file path=ppt/tags/tag124.xml><?xml version="1.0" encoding="utf-8"?>
<p:tagLst xmlns:a="http://schemas.openxmlformats.org/drawingml/2006/main" xmlns:r="http://schemas.openxmlformats.org/officeDocument/2006/relationships" xmlns:p="http://schemas.openxmlformats.org/presentationml/2006/main">
  <p:tag name="NUM" val="9"/>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6"/>
</p:tagLst>
</file>

<file path=ppt/tags/tag127.xml><?xml version="1.0" encoding="utf-8"?>
<p:tagLst xmlns:a="http://schemas.openxmlformats.org/drawingml/2006/main" xmlns:r="http://schemas.openxmlformats.org/officeDocument/2006/relationships" xmlns:p="http://schemas.openxmlformats.org/presentationml/2006/main">
  <p:tag name="NUM" val="7"/>
</p:tagLst>
</file>

<file path=ppt/tags/tag128.xml><?xml version="1.0" encoding="utf-8"?>
<p:tagLst xmlns:a="http://schemas.openxmlformats.org/drawingml/2006/main" xmlns:r="http://schemas.openxmlformats.org/officeDocument/2006/relationships" xmlns:p="http://schemas.openxmlformats.org/presentationml/2006/main">
  <p:tag name="NUM" val="8"/>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2"/>
</p:tagLst>
</file>

<file path=ppt/tags/tag51.xml><?xml version="1.0" encoding="utf-8"?>
<p:tagLst xmlns:a="http://schemas.openxmlformats.org/drawingml/2006/main" xmlns:r="http://schemas.openxmlformats.org/officeDocument/2006/relationships" xmlns:p="http://schemas.openxmlformats.org/presentationml/2006/main">
  <p:tag name="NUM" val="13"/>
</p:tagLst>
</file>

<file path=ppt/tags/tag52.xml><?xml version="1.0" encoding="utf-8"?>
<p:tagLst xmlns:a="http://schemas.openxmlformats.org/drawingml/2006/main" xmlns:r="http://schemas.openxmlformats.org/officeDocument/2006/relationships" xmlns:p="http://schemas.openxmlformats.org/presentationml/2006/main">
  <p:tag name="NUM" val="14"/>
</p:tagLst>
</file>

<file path=ppt/tags/tag53.xml><?xml version="1.0" encoding="utf-8"?>
<p:tagLst xmlns:a="http://schemas.openxmlformats.org/drawingml/2006/main" xmlns:r="http://schemas.openxmlformats.org/officeDocument/2006/relationships" xmlns:p="http://schemas.openxmlformats.org/presentationml/2006/main">
  <p:tag name="NUM" val="10"/>
</p:tagLst>
</file>

<file path=ppt/tags/tag54.xml><?xml version="1.0" encoding="utf-8"?>
<p:tagLst xmlns:a="http://schemas.openxmlformats.org/drawingml/2006/main" xmlns:r="http://schemas.openxmlformats.org/officeDocument/2006/relationships" xmlns:p="http://schemas.openxmlformats.org/presentationml/2006/main">
  <p:tag name="NUM" val="11"/>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10"/>
</p:tagLst>
</file>

<file path=ppt/tags/tag57.xml><?xml version="1.0" encoding="utf-8"?>
<p:tagLst xmlns:a="http://schemas.openxmlformats.org/drawingml/2006/main" xmlns:r="http://schemas.openxmlformats.org/officeDocument/2006/relationships" xmlns:p="http://schemas.openxmlformats.org/presentationml/2006/main">
  <p:tag name="NUM" val="14"/>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60.xml><?xml version="1.0" encoding="utf-8"?>
<p:tagLst xmlns:a="http://schemas.openxmlformats.org/drawingml/2006/main" xmlns:r="http://schemas.openxmlformats.org/officeDocument/2006/relationships" xmlns:p="http://schemas.openxmlformats.org/presentationml/2006/main">
  <p:tag name="NUM" val="12"/>
</p:tagLst>
</file>

<file path=ppt/tags/tag61.xml><?xml version="1.0" encoding="utf-8"?>
<p:tagLst xmlns:a="http://schemas.openxmlformats.org/drawingml/2006/main" xmlns:r="http://schemas.openxmlformats.org/officeDocument/2006/relationships" xmlns:p="http://schemas.openxmlformats.org/presentationml/2006/main">
  <p:tag name="NUM" val="13"/>
</p:tagLst>
</file>

<file path=ppt/tags/tag62.xml><?xml version="1.0" encoding="utf-8"?>
<p:tagLst xmlns:a="http://schemas.openxmlformats.org/drawingml/2006/main" xmlns:r="http://schemas.openxmlformats.org/officeDocument/2006/relationships" xmlns:p="http://schemas.openxmlformats.org/presentationml/2006/main">
  <p:tag name="NUM" val="11"/>
</p:tagLst>
</file>

<file path=ppt/tags/tag63.xml><?xml version="1.0" encoding="utf-8"?>
<p:tagLst xmlns:a="http://schemas.openxmlformats.org/drawingml/2006/main" xmlns:r="http://schemas.openxmlformats.org/officeDocument/2006/relationships" xmlns:p="http://schemas.openxmlformats.org/presentationml/2006/main">
  <p:tag name="NUM" val="10"/>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9"/>
</p:tagLst>
</file>

<file path=ppt/tags/tag68.xml><?xml version="1.0" encoding="utf-8"?>
<p:tagLst xmlns:a="http://schemas.openxmlformats.org/drawingml/2006/main" xmlns:r="http://schemas.openxmlformats.org/officeDocument/2006/relationships" xmlns:p="http://schemas.openxmlformats.org/presentationml/2006/main">
  <p:tag name="NUM" val="10"/>
</p:tagLst>
</file>

<file path=ppt/tags/tag69.xml><?xml version="1.0" encoding="utf-8"?>
<p:tagLst xmlns:a="http://schemas.openxmlformats.org/drawingml/2006/main" xmlns:r="http://schemas.openxmlformats.org/officeDocument/2006/relationships" xmlns:p="http://schemas.openxmlformats.org/presentationml/2006/main">
  <p:tag name="NUM" val="1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12"/>
</p:tagLst>
</file>

<file path=ppt/tags/tag71.xml><?xml version="1.0" encoding="utf-8"?>
<p:tagLst xmlns:a="http://schemas.openxmlformats.org/drawingml/2006/main" xmlns:r="http://schemas.openxmlformats.org/officeDocument/2006/relationships" xmlns:p="http://schemas.openxmlformats.org/presentationml/2006/main">
  <p:tag name="NUM" val="13"/>
</p:tagLst>
</file>

<file path=ppt/tags/tag72.xml><?xml version="1.0" encoding="utf-8"?>
<p:tagLst xmlns:a="http://schemas.openxmlformats.org/drawingml/2006/main" xmlns:r="http://schemas.openxmlformats.org/officeDocument/2006/relationships" xmlns:p="http://schemas.openxmlformats.org/presentationml/2006/main">
  <p:tag name="NUM" val="14"/>
</p:tagLst>
</file>

<file path=ppt/tags/tag73.xml><?xml version="1.0" encoding="utf-8"?>
<p:tagLst xmlns:a="http://schemas.openxmlformats.org/drawingml/2006/main" xmlns:r="http://schemas.openxmlformats.org/officeDocument/2006/relationships" xmlns:p="http://schemas.openxmlformats.org/presentationml/2006/main">
  <p:tag name="NUM" val="15"/>
</p:tagLst>
</file>

<file path=ppt/tags/tag74.xml><?xml version="1.0" encoding="utf-8"?>
<p:tagLst xmlns:a="http://schemas.openxmlformats.org/drawingml/2006/main" xmlns:r="http://schemas.openxmlformats.org/officeDocument/2006/relationships" xmlns:p="http://schemas.openxmlformats.org/presentationml/2006/main">
  <p:tag name="NUM" val="16"/>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6"/>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6"/>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6"/>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6"/>
</p:tagLst>
</file>

<file path=ppt/tags/tag97.xml><?xml version="1.0" encoding="utf-8"?>
<p:tagLst xmlns:a="http://schemas.openxmlformats.org/drawingml/2006/main" xmlns:r="http://schemas.openxmlformats.org/officeDocument/2006/relationships" xmlns:p="http://schemas.openxmlformats.org/presentationml/2006/main">
  <p:tag name="NUM" val="7"/>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4049</TotalTime>
  <Words>6075</Words>
  <Application>Microsoft Office PowerPoint</Application>
  <PresentationFormat>Grand écran</PresentationFormat>
  <Paragraphs>443</Paragraphs>
  <Slides>43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43</vt:i4>
      </vt:variant>
    </vt:vector>
  </HeadingPairs>
  <TitlesOfParts>
    <vt:vector size="49" baseType="lpstr">
      <vt:lpstr>Arial</vt:lpstr>
      <vt:lpstr>Calibri</vt:lpstr>
      <vt:lpstr>Calibri Light</vt:lpstr>
      <vt:lpstr>Calibri-Bold</vt:lpstr>
      <vt:lpstr>Courier New</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dc:creator>
  <cp:lastModifiedBy>kader ERAGRAGUI</cp:lastModifiedBy>
  <cp:revision>346</cp:revision>
  <dcterms:created xsi:type="dcterms:W3CDTF">2019-02-18T09:44:18Z</dcterms:created>
  <dcterms:modified xsi:type="dcterms:W3CDTF">2019-06-10T19:38:26Z</dcterms:modified>
</cp:coreProperties>
</file>