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99" r:id="rId3"/>
    <p:sldId id="300" r:id="rId4"/>
    <p:sldId id="306" r:id="rId5"/>
    <p:sldId id="324" r:id="rId6"/>
    <p:sldId id="325" r:id="rId7"/>
    <p:sldId id="301" r:id="rId8"/>
    <p:sldId id="311" r:id="rId9"/>
    <p:sldId id="312" r:id="rId10"/>
    <p:sldId id="302" r:id="rId11"/>
    <p:sldId id="326" r:id="rId12"/>
    <p:sldId id="327" r:id="rId13"/>
    <p:sldId id="338" r:id="rId14"/>
    <p:sldId id="303" r:id="rId15"/>
    <p:sldId id="313" r:id="rId16"/>
    <p:sldId id="316" r:id="rId17"/>
    <p:sldId id="318" r:id="rId18"/>
    <p:sldId id="319" r:id="rId19"/>
    <p:sldId id="320" r:id="rId20"/>
    <p:sldId id="321" r:id="rId21"/>
    <p:sldId id="322" r:id="rId22"/>
    <p:sldId id="323" r:id="rId23"/>
    <p:sldId id="314" r:id="rId24"/>
    <p:sldId id="315" r:id="rId25"/>
    <p:sldId id="304" r:id="rId26"/>
    <p:sldId id="328" r:id="rId27"/>
    <p:sldId id="337" r:id="rId28"/>
    <p:sldId id="305" r:id="rId29"/>
    <p:sldId id="330" r:id="rId30"/>
    <p:sldId id="339" r:id="rId31"/>
    <p:sldId id="341" r:id="rId32"/>
    <p:sldId id="340" r:id="rId33"/>
    <p:sldId id="342" r:id="rId34"/>
    <p:sldId id="334" r:id="rId35"/>
    <p:sldId id="331" r:id="rId36"/>
    <p:sldId id="332" r:id="rId37"/>
    <p:sldId id="333" r:id="rId38"/>
    <p:sldId id="335" r:id="rId39"/>
    <p:sldId id="336" r:id="rId4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1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30A0"/>
    <a:srgbClr val="E8D9F3"/>
    <a:srgbClr val="A8E9F2"/>
    <a:srgbClr val="16818E"/>
    <a:srgbClr val="CDACE6"/>
    <a:srgbClr val="EDE2F6"/>
    <a:srgbClr val="AE78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31" autoAdjust="0"/>
    <p:restoredTop sz="95439" autoAdjust="0"/>
  </p:normalViewPr>
  <p:slideViewPr>
    <p:cSldViewPr showGuides="1">
      <p:cViewPr varScale="1">
        <p:scale>
          <a:sx n="97" d="100"/>
          <a:sy n="97" d="100"/>
        </p:scale>
        <p:origin x="-48" y="-120"/>
      </p:cViewPr>
      <p:guideLst>
        <p:guide orient="horz" pos="2614"/>
        <p:guide pos="3840"/>
      </p:guideLst>
    </p:cSldViewPr>
  </p:slideViewPr>
  <p:notesTextViewPr>
    <p:cViewPr>
      <p:scale>
        <a:sx n="3" d="2"/>
        <a:sy n="3" d="2"/>
      </p:scale>
      <p:origin x="0" y="0"/>
    </p:cViewPr>
  </p:notesTextViewPr>
  <p:sorterViewPr>
    <p:cViewPr>
      <p:scale>
        <a:sx n="55" d="100"/>
        <a:sy n="55" d="100"/>
      </p:scale>
      <p:origin x="0" y="0"/>
    </p:cViewPr>
  </p:sorterViewPr>
  <p:gridSpacing cx="90001" cy="90001"/>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F7262A-309C-4110-8BFC-C57D187EE0E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063A322-BC0A-4BD2-8841-7934858B30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6FAFA82-E7C2-463F-B44D-71E29ABDB172}"/>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5" name="Espace réservé du pied de page 4">
            <a:extLst>
              <a:ext uri="{FF2B5EF4-FFF2-40B4-BE49-F238E27FC236}">
                <a16:creationId xmlns:a16="http://schemas.microsoft.com/office/drawing/2014/main" id="{6AAB2BFC-B1DB-4CF5-BC34-DB0BC5E40CA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6C5EA82-3DA3-4A03-B86F-89932B20E3F5}"/>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16076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71001A-DE9D-404B-919A-CE9014BA0D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177E57F-1888-490B-A8A7-C596293D21C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90AD4FD-6C86-4119-A392-329CE97C67BF}"/>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5" name="Espace réservé du pied de page 4">
            <a:extLst>
              <a:ext uri="{FF2B5EF4-FFF2-40B4-BE49-F238E27FC236}">
                <a16:creationId xmlns:a16="http://schemas.microsoft.com/office/drawing/2014/main" id="{BCEAD2F7-0619-48A7-AC30-2F536F8888AE}"/>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3F22F49-6134-43C1-836D-C8780E736782}"/>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433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70E9B07-F472-4D3F-BDEF-62CB9752081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BC97879-5921-4D00-9C08-D3908453C99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514030-65EE-4324-AB7D-8997684DEE5D}"/>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5" name="Espace réservé du pied de page 4">
            <a:extLst>
              <a:ext uri="{FF2B5EF4-FFF2-40B4-BE49-F238E27FC236}">
                <a16:creationId xmlns:a16="http://schemas.microsoft.com/office/drawing/2014/main" id="{E1E08E2F-FD4D-4A26-B05A-A0305E0D4CC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05C27DF-72C0-4F85-A015-77293AA7303E}"/>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563378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903876-027B-43C2-8739-8EDDD6DFACA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22C7C05-24C1-4F47-8F4F-54530102925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40D9712-D805-4703-9FA7-34F0CF3D6196}"/>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5" name="Espace réservé du pied de page 4">
            <a:extLst>
              <a:ext uri="{FF2B5EF4-FFF2-40B4-BE49-F238E27FC236}">
                <a16:creationId xmlns:a16="http://schemas.microsoft.com/office/drawing/2014/main" id="{7D390B33-4B99-464E-A9A7-0A50BF8A3C1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7F629F1C-AA06-454B-B732-FE24D5D12686}"/>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411087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9CCC0-096C-4E65-9589-4EAA6CDAB53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0DDAF8E-3105-47B1-9A60-692E962499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5C9D8B3-A49B-4D1F-8EEE-9CFC80441C86}"/>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5" name="Espace réservé du pied de page 4">
            <a:extLst>
              <a:ext uri="{FF2B5EF4-FFF2-40B4-BE49-F238E27FC236}">
                <a16:creationId xmlns:a16="http://schemas.microsoft.com/office/drawing/2014/main" id="{DC1B76A5-8DEF-4C46-B636-F6D9E722767A}"/>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B7705377-D01E-40D7-9244-D84C4E7F795E}"/>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62481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6279F7-808C-4330-957C-519C1302E1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E277426-5FAA-444C-B139-C2C1E006233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01AFBBB-1F93-48C2-933B-DF2FDB1EB24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182C71A-6C8B-48F1-8AFB-E4050B19D535}"/>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6" name="Espace réservé du pied de page 5">
            <a:extLst>
              <a:ext uri="{FF2B5EF4-FFF2-40B4-BE49-F238E27FC236}">
                <a16:creationId xmlns:a16="http://schemas.microsoft.com/office/drawing/2014/main" id="{B1284A33-45A0-46FB-B041-2A829A5915C4}"/>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337CA5E8-4A42-4BB0-9B64-FC9127C423A2}"/>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310303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7A3E52-A138-48E1-B829-EB99A2E0846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41ADBA3-5310-4D81-865C-BA414BD31F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E204EE2-DC9A-4044-B910-1EAEF1C6608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D2DD860-F5A2-4AF7-9952-726628250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CD51DFC-A049-4F8B-8850-CA6F8A92DAE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5B94F81-4920-4156-A45A-5900A5B90259}"/>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8" name="Espace réservé du pied de page 7">
            <a:extLst>
              <a:ext uri="{FF2B5EF4-FFF2-40B4-BE49-F238E27FC236}">
                <a16:creationId xmlns:a16="http://schemas.microsoft.com/office/drawing/2014/main" id="{225A9CAE-1FEA-4E15-B77F-DDFDB9043504}"/>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A1C122AD-4712-4654-9524-55E7ECDCBF77}"/>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57359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1B48EC-237C-4D58-8A9C-22A791D41C7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BC77FC6-EBDF-4569-8207-D25B712F8845}"/>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4" name="Espace réservé du pied de page 3">
            <a:extLst>
              <a:ext uri="{FF2B5EF4-FFF2-40B4-BE49-F238E27FC236}">
                <a16:creationId xmlns:a16="http://schemas.microsoft.com/office/drawing/2014/main" id="{26AB4F3E-95E4-4899-BC90-7DE11DD6F8AF}"/>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CFCFAB30-4E60-4267-97F7-6EB49C69D7DD}"/>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235204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94A354D-D75C-42B4-8E1B-60EB0B2FD776}"/>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3" name="Espace réservé du pied de page 2">
            <a:extLst>
              <a:ext uri="{FF2B5EF4-FFF2-40B4-BE49-F238E27FC236}">
                <a16:creationId xmlns:a16="http://schemas.microsoft.com/office/drawing/2014/main" id="{B8DF29D6-FE1A-4CA1-A2C5-BBDAE1B33B63}"/>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0885EED2-3646-4E39-887A-9CDFD97AD80A}"/>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838077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DFD364-0EF0-4746-ABE2-8CCEF6D810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949A7CC-B70F-4383-A46B-3EDB28EA0A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2E6892A-EA8F-49B1-9B79-00DA87673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9FF2971-DF2B-45B2-81AB-0C178038B5A7}"/>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6" name="Espace réservé du pied de page 5">
            <a:extLst>
              <a:ext uri="{FF2B5EF4-FFF2-40B4-BE49-F238E27FC236}">
                <a16:creationId xmlns:a16="http://schemas.microsoft.com/office/drawing/2014/main" id="{C953353D-677D-4B0D-81C8-2952BD7935EF}"/>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9B359C68-6E74-4B31-BD97-D53ADEE44D39}"/>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09116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89F4D5-E206-4135-AC76-B98CE08A02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36A89E5-3A76-48CC-B42F-0FEA61B85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E8FF17A7-C186-4A9F-9907-C873C82C3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01E682B-476D-4A8C-88DC-FCC8489CEDB4}"/>
              </a:ext>
            </a:extLst>
          </p:cNvPr>
          <p:cNvSpPr>
            <a:spLocks noGrp="1"/>
          </p:cNvSpPr>
          <p:nvPr>
            <p:ph type="dt" sz="half" idx="10"/>
          </p:nvPr>
        </p:nvSpPr>
        <p:spPr/>
        <p:txBody>
          <a:bodyPr/>
          <a:lstStyle/>
          <a:p>
            <a:fld id="{DC394D37-D1E6-490C-9D5F-99CF5CD89B0D}" type="datetimeFigureOut">
              <a:rPr lang="fr-FR" smtClean="0"/>
              <a:t>08/05/2019</a:t>
            </a:fld>
            <a:endParaRPr lang="fr-FR" dirty="0"/>
          </a:p>
        </p:txBody>
      </p:sp>
      <p:sp>
        <p:nvSpPr>
          <p:cNvPr id="6" name="Espace réservé du pied de page 5">
            <a:extLst>
              <a:ext uri="{FF2B5EF4-FFF2-40B4-BE49-F238E27FC236}">
                <a16:creationId xmlns:a16="http://schemas.microsoft.com/office/drawing/2014/main" id="{31149C68-8796-4D32-BCC7-FAAFF7DAD41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D9FCB114-4A6A-4B54-B701-E8C5E53A4BBF}"/>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14445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A4DC3E8-9DF7-4EB3-AB8D-61CF58FF28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D3AF18A-A7B3-4927-8AED-A11E08E1F8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21E3768-C682-4948-AA4B-0C59D34914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94D37-D1E6-490C-9D5F-99CF5CD89B0D}" type="datetimeFigureOut">
              <a:rPr lang="fr-FR" smtClean="0"/>
              <a:t>08/05/2019</a:t>
            </a:fld>
            <a:endParaRPr lang="fr-FR" dirty="0"/>
          </a:p>
        </p:txBody>
      </p:sp>
      <p:sp>
        <p:nvSpPr>
          <p:cNvPr id="5" name="Espace réservé du pied de page 4">
            <a:extLst>
              <a:ext uri="{FF2B5EF4-FFF2-40B4-BE49-F238E27FC236}">
                <a16:creationId xmlns:a16="http://schemas.microsoft.com/office/drawing/2014/main" id="{FD4B23CB-8A6F-4492-A10F-A83C970794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D8DFAD21-5FEE-4579-B536-69B7A1AF1E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B5CD7-D76F-42FB-BA9E-DC2198D39462}" type="slidenum">
              <a:rPr lang="fr-FR" smtClean="0"/>
              <a:t>‹N°›</a:t>
            </a:fld>
            <a:endParaRPr lang="fr-FR" dirty="0"/>
          </a:p>
        </p:txBody>
      </p:sp>
    </p:spTree>
    <p:extLst>
      <p:ext uri="{BB962C8B-B14F-4D97-AF65-F5344CB8AC3E}">
        <p14:creationId xmlns:p14="http://schemas.microsoft.com/office/powerpoint/2010/main" val="3899564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56.xml"/><Relationship Id="rId7" Type="http://schemas.openxmlformats.org/officeDocument/2006/relationships/slideLayout" Target="../slideLayouts/slideLayout1.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s>
</file>

<file path=ppt/slides/_rels/slide11.xml.rels><?xml version="1.0" encoding="UTF-8" standalone="yes"?>
<Relationships xmlns="http://schemas.openxmlformats.org/package/2006/relationships"><Relationship Id="rId8" Type="http://schemas.openxmlformats.org/officeDocument/2006/relationships/hyperlink" Target="https://www.cairn.info/revue-societes-et-representations-2001-1-page-515.htm" TargetMode="External"/><Relationship Id="rId13" Type="http://schemas.openxmlformats.org/officeDocument/2006/relationships/hyperlink" Target="http://ses.ens-lyon.fr/articles/christine-detrez-il-etait-une-fois-le-corps--118371" TargetMode="External"/><Relationship Id="rId3" Type="http://schemas.openxmlformats.org/officeDocument/2006/relationships/tags" Target="../tags/tag62.xml"/><Relationship Id="rId7" Type="http://schemas.openxmlformats.org/officeDocument/2006/relationships/slideLayout" Target="../slideLayouts/slideLayout1.xml"/><Relationship Id="rId12" Type="http://schemas.openxmlformats.org/officeDocument/2006/relationships/hyperlink" Target="https://www.cairn.info/revue-societes-contemporaines-2005-3-page-161.htm" TargetMode="Externa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tags" Target="../tags/tag65.xml"/><Relationship Id="rId11" Type="http://schemas.openxmlformats.org/officeDocument/2006/relationships/hyperlink" Target="https://www.cairn.info/revue-agora-debats-jeunesses-2009-3-page-85.htm" TargetMode="External"/><Relationship Id="rId5" Type="http://schemas.openxmlformats.org/officeDocument/2006/relationships/tags" Target="../tags/tag64.xml"/><Relationship Id="rId10" Type="http://schemas.openxmlformats.org/officeDocument/2006/relationships/hyperlink" Target="https://www.cairn.info/revue-sociologie-2016-4-page-393.htm" TargetMode="External"/><Relationship Id="rId4" Type="http://schemas.openxmlformats.org/officeDocument/2006/relationships/tags" Target="../tags/tag63.xml"/><Relationship Id="rId9" Type="http://schemas.openxmlformats.org/officeDocument/2006/relationships/hyperlink" Target="http://ses.ens-lyon.fr/articles/muriel-darmon-et-le-concept-de-socialisation-28849" TargetMode="External"/><Relationship Id="rId14" Type="http://schemas.openxmlformats.org/officeDocument/2006/relationships/hyperlink" Target="https://www.cairn.info/revue-europeenne-des-sciences-sociales-2016-1-page-201.htm"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cairn.info/revue-actes-de-la-recherche-en-sciences-sociales-2010-4-page-108.htm" TargetMode="External"/><Relationship Id="rId3" Type="http://schemas.openxmlformats.org/officeDocument/2006/relationships/tags" Target="../tags/tag68.xml"/><Relationship Id="rId7" Type="http://schemas.openxmlformats.org/officeDocument/2006/relationships/slideLayout" Target="../slideLayouts/slideLayout1.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hyperlink" Target="https://www.franceculture.fr/personne-catherine-vidal.html" TargetMode="External"/><Relationship Id="rId5" Type="http://schemas.openxmlformats.org/officeDocument/2006/relationships/tags" Target="../tags/tag70.xml"/><Relationship Id="rId10" Type="http://schemas.openxmlformats.org/officeDocument/2006/relationships/hyperlink" Target="https://www.franceculture.fr/conferences/universite-de-nantes/catherine-vidal-le-cerveau-a-t-il-un-sexe" TargetMode="External"/><Relationship Id="rId4" Type="http://schemas.openxmlformats.org/officeDocument/2006/relationships/tags" Target="../tags/tag69.xml"/><Relationship Id="rId9" Type="http://schemas.openxmlformats.org/officeDocument/2006/relationships/hyperlink" Target="https://www.persee.fr/doc/rfsoc_0035-2969_2002_num_43_3_5524"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es.ens-lyon.fr/les-fiches-de-lecture/corps-de-filles-corps-de-garcons-une-construction-sociale-128420" TargetMode="External"/><Relationship Id="rId3" Type="http://schemas.openxmlformats.org/officeDocument/2006/relationships/tags" Target="../tags/tag74.xml"/><Relationship Id="rId7" Type="http://schemas.openxmlformats.org/officeDocument/2006/relationships/slideLayout" Target="../slideLayouts/slideLayout1.xml"/><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s>
</file>

<file path=ppt/slides/_rels/slide14.xml.rels><?xml version="1.0" encoding="UTF-8" standalone="yes"?>
<Relationships xmlns="http://schemas.openxmlformats.org/package/2006/relationships"><Relationship Id="rId3" Type="http://schemas.openxmlformats.org/officeDocument/2006/relationships/tags" Target="../tags/tag80.xml"/><Relationship Id="rId7" Type="http://schemas.openxmlformats.org/officeDocument/2006/relationships/slideLayout" Target="../slideLayouts/slideLayout1.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s>
</file>

<file path=ppt/slides/_rels/slide15.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slideLayout" Target="../slideLayouts/slideLayout1.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s>
</file>

<file path=ppt/slides/_rels/slide16.xml.rels><?xml version="1.0" encoding="UTF-8" standalone="yes"?>
<Relationships xmlns="http://schemas.openxmlformats.org/package/2006/relationships"><Relationship Id="rId3" Type="http://schemas.openxmlformats.org/officeDocument/2006/relationships/tags" Target="../tags/tag92.xml"/><Relationship Id="rId7" Type="http://schemas.openxmlformats.org/officeDocument/2006/relationships/slideLayout" Target="../slideLayouts/slideLayout1.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s>
</file>

<file path=ppt/slides/_rels/slide17.xml.rels><?xml version="1.0" encoding="UTF-8" standalone="yes"?>
<Relationships xmlns="http://schemas.openxmlformats.org/package/2006/relationships"><Relationship Id="rId8" Type="http://schemas.openxmlformats.org/officeDocument/2006/relationships/tags" Target="../tags/tag103.xml"/><Relationship Id="rId13" Type="http://schemas.openxmlformats.org/officeDocument/2006/relationships/tags" Target="../tags/tag108.xml"/><Relationship Id="rId3" Type="http://schemas.openxmlformats.org/officeDocument/2006/relationships/tags" Target="../tags/tag98.xml"/><Relationship Id="rId7" Type="http://schemas.openxmlformats.org/officeDocument/2006/relationships/tags" Target="../tags/tag102.xml"/><Relationship Id="rId12" Type="http://schemas.openxmlformats.org/officeDocument/2006/relationships/tags" Target="../tags/tag107.xml"/><Relationship Id="rId2" Type="http://schemas.openxmlformats.org/officeDocument/2006/relationships/tags" Target="../tags/tag97.xml"/><Relationship Id="rId1" Type="http://schemas.openxmlformats.org/officeDocument/2006/relationships/tags" Target="../tags/tag96.xml"/><Relationship Id="rId6" Type="http://schemas.openxmlformats.org/officeDocument/2006/relationships/tags" Target="../tags/tag101.xml"/><Relationship Id="rId11" Type="http://schemas.openxmlformats.org/officeDocument/2006/relationships/tags" Target="../tags/tag106.xml"/><Relationship Id="rId5" Type="http://schemas.openxmlformats.org/officeDocument/2006/relationships/tags" Target="../tags/tag100.xml"/><Relationship Id="rId10" Type="http://schemas.openxmlformats.org/officeDocument/2006/relationships/tags" Target="../tags/tag105.xml"/><Relationship Id="rId4" Type="http://schemas.openxmlformats.org/officeDocument/2006/relationships/tags" Target="../tags/tag99.xml"/><Relationship Id="rId9" Type="http://schemas.openxmlformats.org/officeDocument/2006/relationships/tags" Target="../tags/tag104.xml"/><Relationship Id="rId14"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tags" Target="../tags/tag116.xml"/><Relationship Id="rId13" Type="http://schemas.openxmlformats.org/officeDocument/2006/relationships/tags" Target="../tags/tag121.xml"/><Relationship Id="rId3" Type="http://schemas.openxmlformats.org/officeDocument/2006/relationships/tags" Target="../tags/tag111.xml"/><Relationship Id="rId7" Type="http://schemas.openxmlformats.org/officeDocument/2006/relationships/tags" Target="../tags/tag115.xml"/><Relationship Id="rId12" Type="http://schemas.openxmlformats.org/officeDocument/2006/relationships/tags" Target="../tags/tag120.xml"/><Relationship Id="rId17" Type="http://schemas.openxmlformats.org/officeDocument/2006/relationships/image" Target="../media/image2.png"/><Relationship Id="rId2" Type="http://schemas.openxmlformats.org/officeDocument/2006/relationships/tags" Target="../tags/tag110.xml"/><Relationship Id="rId16" Type="http://schemas.openxmlformats.org/officeDocument/2006/relationships/image" Target="../media/image1.png"/><Relationship Id="rId1" Type="http://schemas.openxmlformats.org/officeDocument/2006/relationships/tags" Target="../tags/tag109.xml"/><Relationship Id="rId6" Type="http://schemas.openxmlformats.org/officeDocument/2006/relationships/tags" Target="../tags/tag114.xml"/><Relationship Id="rId11" Type="http://schemas.openxmlformats.org/officeDocument/2006/relationships/tags" Target="../tags/tag119.xml"/><Relationship Id="rId5" Type="http://schemas.openxmlformats.org/officeDocument/2006/relationships/tags" Target="../tags/tag113.xml"/><Relationship Id="rId15" Type="http://schemas.openxmlformats.org/officeDocument/2006/relationships/slideLayout" Target="../slideLayouts/slideLayout1.xml"/><Relationship Id="rId10" Type="http://schemas.openxmlformats.org/officeDocument/2006/relationships/tags" Target="../tags/tag118.xml"/><Relationship Id="rId4" Type="http://schemas.openxmlformats.org/officeDocument/2006/relationships/tags" Target="../tags/tag112.xml"/><Relationship Id="rId9" Type="http://schemas.openxmlformats.org/officeDocument/2006/relationships/tags" Target="../tags/tag117.xml"/><Relationship Id="rId14" Type="http://schemas.openxmlformats.org/officeDocument/2006/relationships/tags" Target="../tags/tag122.xml"/></Relationships>
</file>

<file path=ppt/slides/_rels/slide19.xml.rels><?xml version="1.0" encoding="UTF-8" standalone="yes"?>
<Relationships xmlns="http://schemas.openxmlformats.org/package/2006/relationships"><Relationship Id="rId8" Type="http://schemas.openxmlformats.org/officeDocument/2006/relationships/tags" Target="../tags/tag130.xml"/><Relationship Id="rId13" Type="http://schemas.openxmlformats.org/officeDocument/2006/relationships/tags" Target="../tags/tag135.xml"/><Relationship Id="rId18" Type="http://schemas.openxmlformats.org/officeDocument/2006/relationships/image" Target="../media/image3.png"/><Relationship Id="rId3" Type="http://schemas.openxmlformats.org/officeDocument/2006/relationships/tags" Target="../tags/tag125.xml"/><Relationship Id="rId7" Type="http://schemas.openxmlformats.org/officeDocument/2006/relationships/tags" Target="../tags/tag129.xml"/><Relationship Id="rId12" Type="http://schemas.openxmlformats.org/officeDocument/2006/relationships/tags" Target="../tags/tag134.xml"/><Relationship Id="rId17" Type="http://schemas.openxmlformats.org/officeDocument/2006/relationships/slideLayout" Target="../slideLayouts/slideLayout1.xml"/><Relationship Id="rId2" Type="http://schemas.openxmlformats.org/officeDocument/2006/relationships/tags" Target="../tags/tag124.xml"/><Relationship Id="rId16" Type="http://schemas.openxmlformats.org/officeDocument/2006/relationships/tags" Target="../tags/tag138.xml"/><Relationship Id="rId1" Type="http://schemas.openxmlformats.org/officeDocument/2006/relationships/tags" Target="../tags/tag123.xml"/><Relationship Id="rId6" Type="http://schemas.openxmlformats.org/officeDocument/2006/relationships/tags" Target="../tags/tag128.xml"/><Relationship Id="rId11" Type="http://schemas.openxmlformats.org/officeDocument/2006/relationships/tags" Target="../tags/tag133.xml"/><Relationship Id="rId5" Type="http://schemas.openxmlformats.org/officeDocument/2006/relationships/tags" Target="../tags/tag127.xml"/><Relationship Id="rId15" Type="http://schemas.openxmlformats.org/officeDocument/2006/relationships/tags" Target="../tags/tag137.xml"/><Relationship Id="rId10" Type="http://schemas.openxmlformats.org/officeDocument/2006/relationships/tags" Target="../tags/tag132.xml"/><Relationship Id="rId4" Type="http://schemas.openxmlformats.org/officeDocument/2006/relationships/tags" Target="../tags/tag126.xml"/><Relationship Id="rId9" Type="http://schemas.openxmlformats.org/officeDocument/2006/relationships/tags" Target="../tags/tag131.xml"/><Relationship Id="rId14" Type="http://schemas.openxmlformats.org/officeDocument/2006/relationships/tags" Target="../tags/tag136.xml"/></Relationships>
</file>

<file path=ppt/slides/_rels/slide2.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s>
</file>

<file path=ppt/slides/_rels/slide20.xml.rels><?xml version="1.0" encoding="UTF-8" standalone="yes"?>
<Relationships xmlns="http://schemas.openxmlformats.org/package/2006/relationships"><Relationship Id="rId3" Type="http://schemas.openxmlformats.org/officeDocument/2006/relationships/tags" Target="../tags/tag141.xml"/><Relationship Id="rId7" Type="http://schemas.openxmlformats.org/officeDocument/2006/relationships/slideLayout" Target="../slideLayouts/slideLayout1.xml"/><Relationship Id="rId2" Type="http://schemas.openxmlformats.org/officeDocument/2006/relationships/tags" Target="../tags/tag140.xml"/><Relationship Id="rId1" Type="http://schemas.openxmlformats.org/officeDocument/2006/relationships/tags" Target="../tags/tag139.xml"/><Relationship Id="rId6" Type="http://schemas.openxmlformats.org/officeDocument/2006/relationships/tags" Target="../tags/tag144.xml"/><Relationship Id="rId5" Type="http://schemas.openxmlformats.org/officeDocument/2006/relationships/tags" Target="../tags/tag143.xml"/><Relationship Id="rId4" Type="http://schemas.openxmlformats.org/officeDocument/2006/relationships/tags" Target="../tags/tag142.xml"/></Relationships>
</file>

<file path=ppt/slides/_rels/slide21.xml.rels><?xml version="1.0" encoding="UTF-8" standalone="yes"?>
<Relationships xmlns="http://schemas.openxmlformats.org/package/2006/relationships"><Relationship Id="rId8" Type="http://schemas.openxmlformats.org/officeDocument/2006/relationships/hyperlink" Target="https://journals.openedition.org/sociologie/652" TargetMode="External"/><Relationship Id="rId3" Type="http://schemas.openxmlformats.org/officeDocument/2006/relationships/tags" Target="../tags/tag147.xml"/><Relationship Id="rId7" Type="http://schemas.openxmlformats.org/officeDocument/2006/relationships/slideLayout" Target="../slideLayouts/slideLayout1.xml"/><Relationship Id="rId2" Type="http://schemas.openxmlformats.org/officeDocument/2006/relationships/tags" Target="../tags/tag146.xml"/><Relationship Id="rId1" Type="http://schemas.openxmlformats.org/officeDocument/2006/relationships/tags" Target="../tags/tag145.xml"/><Relationship Id="rId6" Type="http://schemas.openxmlformats.org/officeDocument/2006/relationships/tags" Target="../tags/tag150.xml"/><Relationship Id="rId5" Type="http://schemas.openxmlformats.org/officeDocument/2006/relationships/tags" Target="../tags/tag149.xml"/><Relationship Id="rId4" Type="http://schemas.openxmlformats.org/officeDocument/2006/relationships/tags" Target="../tags/tag148.xml"/></Relationships>
</file>

<file path=ppt/slides/_rels/slide22.xml.rels><?xml version="1.0" encoding="UTF-8" standalone="yes"?>
<Relationships xmlns="http://schemas.openxmlformats.org/package/2006/relationships"><Relationship Id="rId3" Type="http://schemas.openxmlformats.org/officeDocument/2006/relationships/tags" Target="../tags/tag153.xml"/><Relationship Id="rId7" Type="http://schemas.openxmlformats.org/officeDocument/2006/relationships/slideLayout" Target="../slideLayouts/slideLayout1.xml"/><Relationship Id="rId2" Type="http://schemas.openxmlformats.org/officeDocument/2006/relationships/tags" Target="../tags/tag152.xml"/><Relationship Id="rId1" Type="http://schemas.openxmlformats.org/officeDocument/2006/relationships/tags" Target="../tags/tag151.xml"/><Relationship Id="rId6" Type="http://schemas.openxmlformats.org/officeDocument/2006/relationships/tags" Target="../tags/tag156.xml"/><Relationship Id="rId5" Type="http://schemas.openxmlformats.org/officeDocument/2006/relationships/tags" Target="../tags/tag155.xml"/><Relationship Id="rId4" Type="http://schemas.openxmlformats.org/officeDocument/2006/relationships/tags" Target="../tags/tag154.xml"/></Relationships>
</file>

<file path=ppt/slides/_rels/slide23.xml.rels><?xml version="1.0" encoding="UTF-8" standalone="yes"?>
<Relationships xmlns="http://schemas.openxmlformats.org/package/2006/relationships"><Relationship Id="rId8" Type="http://schemas.openxmlformats.org/officeDocument/2006/relationships/hyperlink" Target="https://www.cairn.info/revue-informations-sociales-2012-5-page-49.htm" TargetMode="External"/><Relationship Id="rId3" Type="http://schemas.openxmlformats.org/officeDocument/2006/relationships/tags" Target="../tags/tag159.xml"/><Relationship Id="rId7" Type="http://schemas.openxmlformats.org/officeDocument/2006/relationships/slideLayout" Target="../slideLayouts/slideLayout1.xml"/><Relationship Id="rId2" Type="http://schemas.openxmlformats.org/officeDocument/2006/relationships/tags" Target="../tags/tag158.xml"/><Relationship Id="rId1" Type="http://schemas.openxmlformats.org/officeDocument/2006/relationships/tags" Target="../tags/tag157.xml"/><Relationship Id="rId6" Type="http://schemas.openxmlformats.org/officeDocument/2006/relationships/tags" Target="../tags/tag162.xml"/><Relationship Id="rId11" Type="http://schemas.openxmlformats.org/officeDocument/2006/relationships/hyperlink" Target="https://www.reseau-canope.fr/fileadmin/user_upload/Projets/OEPRE/Familles_immigrees_et_ecole_a_encontre_des_idees_recues.pdf" TargetMode="External"/><Relationship Id="rId5" Type="http://schemas.openxmlformats.org/officeDocument/2006/relationships/tags" Target="../tags/tag161.xml"/><Relationship Id="rId10" Type="http://schemas.openxmlformats.org/officeDocument/2006/relationships/hyperlink" Target="http://www.revue-interrogations.org/Gaele-Henri-Panabiere-Des" TargetMode="External"/><Relationship Id="rId4" Type="http://schemas.openxmlformats.org/officeDocument/2006/relationships/tags" Target="../tags/tag160.xml"/><Relationship Id="rId9" Type="http://schemas.openxmlformats.org/officeDocument/2006/relationships/hyperlink" Target="https://journals.openedition.org/sociologie/652"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cairn.info/revue-migrations-societe-2016-2-page-73.htm" TargetMode="External"/><Relationship Id="rId3" Type="http://schemas.openxmlformats.org/officeDocument/2006/relationships/tags" Target="../tags/tag165.xml"/><Relationship Id="rId7" Type="http://schemas.openxmlformats.org/officeDocument/2006/relationships/slideLayout" Target="../slideLayouts/slideLayout1.xml"/><Relationship Id="rId2" Type="http://schemas.openxmlformats.org/officeDocument/2006/relationships/tags" Target="../tags/tag164.xml"/><Relationship Id="rId1" Type="http://schemas.openxmlformats.org/officeDocument/2006/relationships/tags" Target="../tags/tag163.xml"/><Relationship Id="rId6" Type="http://schemas.openxmlformats.org/officeDocument/2006/relationships/tags" Target="../tags/tag168.xml"/><Relationship Id="rId11" Type="http://schemas.openxmlformats.org/officeDocument/2006/relationships/hyperlink" Target="https://www.persee.fr/doc/caf_2101-8081_2013_num_111_1_2743" TargetMode="External"/><Relationship Id="rId5" Type="http://schemas.openxmlformats.org/officeDocument/2006/relationships/tags" Target="../tags/tag167.xml"/><Relationship Id="rId10" Type="http://schemas.openxmlformats.org/officeDocument/2006/relationships/hyperlink" Target="http://cache.media.education.gouv.fr/file/82/31/6/DEPP_EetF_2012_82_Familles_monoparentales_237316.pdf" TargetMode="External"/><Relationship Id="rId4" Type="http://schemas.openxmlformats.org/officeDocument/2006/relationships/tags" Target="../tags/tag166.xml"/><Relationship Id="rId9" Type="http://schemas.openxmlformats.org/officeDocument/2006/relationships/hyperlink" Target="https://www.ined.fr/fichier/s_rubrique/18979/pop_et_soc_francais_379.fr.pdf" TargetMode="External"/></Relationships>
</file>

<file path=ppt/slides/_rels/slide25.xml.rels><?xml version="1.0" encoding="UTF-8" standalone="yes"?>
<Relationships xmlns="http://schemas.openxmlformats.org/package/2006/relationships"><Relationship Id="rId3" Type="http://schemas.openxmlformats.org/officeDocument/2006/relationships/tags" Target="../tags/tag171.xml"/><Relationship Id="rId7" Type="http://schemas.openxmlformats.org/officeDocument/2006/relationships/slideLayout" Target="../slideLayouts/slideLayout1.xml"/><Relationship Id="rId2" Type="http://schemas.openxmlformats.org/officeDocument/2006/relationships/tags" Target="../tags/tag170.xml"/><Relationship Id="rId1" Type="http://schemas.openxmlformats.org/officeDocument/2006/relationships/tags" Target="../tags/tag169.xml"/><Relationship Id="rId6" Type="http://schemas.openxmlformats.org/officeDocument/2006/relationships/tags" Target="../tags/tag174.xml"/><Relationship Id="rId5" Type="http://schemas.openxmlformats.org/officeDocument/2006/relationships/tags" Target="../tags/tag173.xml"/><Relationship Id="rId4" Type="http://schemas.openxmlformats.org/officeDocument/2006/relationships/tags" Target="../tags/tag172.xml"/></Relationships>
</file>

<file path=ppt/slides/_rels/slide26.xml.rels><?xml version="1.0" encoding="UTF-8" standalone="yes"?>
<Relationships xmlns="http://schemas.openxmlformats.org/package/2006/relationships"><Relationship Id="rId8" Type="http://schemas.openxmlformats.org/officeDocument/2006/relationships/hyperlink" Target="https://www.cairn.info/revue-societes-contemporaines-2009-2-page-147.htm" TargetMode="External"/><Relationship Id="rId3" Type="http://schemas.openxmlformats.org/officeDocument/2006/relationships/tags" Target="../tags/tag177.xml"/><Relationship Id="rId7" Type="http://schemas.openxmlformats.org/officeDocument/2006/relationships/slideLayout" Target="../slideLayouts/slideLayout1.xml"/><Relationship Id="rId2" Type="http://schemas.openxmlformats.org/officeDocument/2006/relationships/tags" Target="../tags/tag176.xml"/><Relationship Id="rId1" Type="http://schemas.openxmlformats.org/officeDocument/2006/relationships/tags" Target="../tags/tag175.xml"/><Relationship Id="rId6" Type="http://schemas.openxmlformats.org/officeDocument/2006/relationships/tags" Target="../tags/tag180.xml"/><Relationship Id="rId5" Type="http://schemas.openxmlformats.org/officeDocument/2006/relationships/tags" Target="../tags/tag179.xml"/><Relationship Id="rId10" Type="http://schemas.openxmlformats.org/officeDocument/2006/relationships/hyperlink" Target="https://www.persee.fr/doc/rfsp_0035-2950_2002_num_52_2_403705" TargetMode="External"/><Relationship Id="rId4" Type="http://schemas.openxmlformats.org/officeDocument/2006/relationships/tags" Target="../tags/tag178.xml"/><Relationship Id="rId9" Type="http://schemas.openxmlformats.org/officeDocument/2006/relationships/hyperlink" Target="https://halshs.archives-ouvertes.fr/halshs-00705658/document"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www.scielo.br/pdf/ep/v41nspe/fr_1517-9702-ep-41-spe-1393.pdf" TargetMode="External"/><Relationship Id="rId3" Type="http://schemas.openxmlformats.org/officeDocument/2006/relationships/tags" Target="../tags/tag183.xml"/><Relationship Id="rId7" Type="http://schemas.openxmlformats.org/officeDocument/2006/relationships/slideLayout" Target="../slideLayouts/slideLayout1.xml"/><Relationship Id="rId2" Type="http://schemas.openxmlformats.org/officeDocument/2006/relationships/tags" Target="../tags/tag182.xml"/><Relationship Id="rId1" Type="http://schemas.openxmlformats.org/officeDocument/2006/relationships/tags" Target="../tags/tag181.xml"/><Relationship Id="rId6" Type="http://schemas.openxmlformats.org/officeDocument/2006/relationships/tags" Target="../tags/tag186.xml"/><Relationship Id="rId5" Type="http://schemas.openxmlformats.org/officeDocument/2006/relationships/tags" Target="../tags/tag185.xml"/><Relationship Id="rId10" Type="http://schemas.openxmlformats.org/officeDocument/2006/relationships/hyperlink" Target="https://www.politika.io/fr/notice/socialisation-politique" TargetMode="External"/><Relationship Id="rId4" Type="http://schemas.openxmlformats.org/officeDocument/2006/relationships/tags" Target="../tags/tag184.xml"/><Relationship Id="rId9" Type="http://schemas.openxmlformats.org/officeDocument/2006/relationships/hyperlink" Target="http://ses.ens-lyon.fr/articles/entretien-avec-bernard-lahire-la-fabrication-sociale-des-individus-80579" TargetMode="External"/></Relationships>
</file>

<file path=ppt/slides/_rels/slide28.xml.rels><?xml version="1.0" encoding="UTF-8" standalone="yes"?>
<Relationships xmlns="http://schemas.openxmlformats.org/package/2006/relationships"><Relationship Id="rId3" Type="http://schemas.openxmlformats.org/officeDocument/2006/relationships/tags" Target="../tags/tag189.xml"/><Relationship Id="rId7" Type="http://schemas.openxmlformats.org/officeDocument/2006/relationships/slideLayout" Target="../slideLayouts/slideLayout1.xml"/><Relationship Id="rId2" Type="http://schemas.openxmlformats.org/officeDocument/2006/relationships/tags" Target="../tags/tag188.xml"/><Relationship Id="rId1" Type="http://schemas.openxmlformats.org/officeDocument/2006/relationships/tags" Target="../tags/tag187.xml"/><Relationship Id="rId6" Type="http://schemas.openxmlformats.org/officeDocument/2006/relationships/tags" Target="../tags/tag192.xml"/><Relationship Id="rId5" Type="http://schemas.openxmlformats.org/officeDocument/2006/relationships/tags" Target="../tags/tag191.xml"/><Relationship Id="rId4" Type="http://schemas.openxmlformats.org/officeDocument/2006/relationships/tags" Target="../tags/tag190.xml"/></Relationships>
</file>

<file path=ppt/slides/_rels/slide29.xml.rels><?xml version="1.0" encoding="UTF-8" standalone="yes"?>
<Relationships xmlns="http://schemas.openxmlformats.org/package/2006/relationships"><Relationship Id="rId8" Type="http://schemas.openxmlformats.org/officeDocument/2006/relationships/hyperlink" Target="https://www.youtube.com/watch?v=VB6U-gwEzkA" TargetMode="External"/><Relationship Id="rId3" Type="http://schemas.openxmlformats.org/officeDocument/2006/relationships/tags" Target="../tags/tag195.xml"/><Relationship Id="rId7" Type="http://schemas.openxmlformats.org/officeDocument/2006/relationships/slideLayout" Target="../slideLayouts/slideLayout1.xml"/><Relationship Id="rId2" Type="http://schemas.openxmlformats.org/officeDocument/2006/relationships/tags" Target="../tags/tag194.xml"/><Relationship Id="rId1" Type="http://schemas.openxmlformats.org/officeDocument/2006/relationships/tags" Target="../tags/tag193.xml"/><Relationship Id="rId6" Type="http://schemas.openxmlformats.org/officeDocument/2006/relationships/tags" Target="../tags/tag198.xml"/><Relationship Id="rId11" Type="http://schemas.openxmlformats.org/officeDocument/2006/relationships/hyperlink" Target="https://www.cairn.info/revue-actes-de-la-recherche-en-sciences-sociales-2009-4-page-76.htm" TargetMode="External"/><Relationship Id="rId5" Type="http://schemas.openxmlformats.org/officeDocument/2006/relationships/tags" Target="../tags/tag197.xml"/><Relationship Id="rId10" Type="http://schemas.openxmlformats.org/officeDocument/2006/relationships/hyperlink" Target="https://www.liberation.fr/debats/2018/09/05/la-lutte-des-transclasses_1676767" TargetMode="External"/><Relationship Id="rId4" Type="http://schemas.openxmlformats.org/officeDocument/2006/relationships/tags" Target="../tags/tag196.xml"/><Relationship Id="rId9" Type="http://schemas.openxmlformats.org/officeDocument/2006/relationships/hyperlink" Target="https://www.franceculture.fr/sociologie/les-transclasses-ou-lillusion-du-merite-par-chantal-jaquet"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s>
</file>

<file path=ppt/slides/_rels/slide30.xml.rels><?xml version="1.0" encoding="UTF-8" standalone="yes"?>
<Relationships xmlns="http://schemas.openxmlformats.org/package/2006/relationships"><Relationship Id="rId3" Type="http://schemas.openxmlformats.org/officeDocument/2006/relationships/tags" Target="../tags/tag201.xml"/><Relationship Id="rId7" Type="http://schemas.openxmlformats.org/officeDocument/2006/relationships/slideLayout" Target="../slideLayouts/slideLayout1.xml"/><Relationship Id="rId2" Type="http://schemas.openxmlformats.org/officeDocument/2006/relationships/tags" Target="../tags/tag200.xml"/><Relationship Id="rId1" Type="http://schemas.openxmlformats.org/officeDocument/2006/relationships/tags" Target="../tags/tag199.xml"/><Relationship Id="rId6" Type="http://schemas.openxmlformats.org/officeDocument/2006/relationships/tags" Target="../tags/tag204.xml"/><Relationship Id="rId5" Type="http://schemas.openxmlformats.org/officeDocument/2006/relationships/tags" Target="../tags/tag203.xml"/><Relationship Id="rId4" Type="http://schemas.openxmlformats.org/officeDocument/2006/relationships/tags" Target="../tags/tag202.xml"/></Relationships>
</file>

<file path=ppt/slides/_rels/slide3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207.xml"/><Relationship Id="rId7" Type="http://schemas.openxmlformats.org/officeDocument/2006/relationships/tags" Target="../tags/tag211.xml"/><Relationship Id="rId2" Type="http://schemas.openxmlformats.org/officeDocument/2006/relationships/tags" Target="../tags/tag206.xml"/><Relationship Id="rId1" Type="http://schemas.openxmlformats.org/officeDocument/2006/relationships/tags" Target="../tags/tag205.xml"/><Relationship Id="rId6" Type="http://schemas.openxmlformats.org/officeDocument/2006/relationships/tags" Target="../tags/tag210.xml"/><Relationship Id="rId5" Type="http://schemas.openxmlformats.org/officeDocument/2006/relationships/tags" Target="../tags/tag209.xml"/><Relationship Id="rId4" Type="http://schemas.openxmlformats.org/officeDocument/2006/relationships/tags" Target="../tags/tag208.xml"/></Relationships>
</file>

<file path=ppt/slides/_rels/slide32.xml.rels><?xml version="1.0" encoding="UTF-8" standalone="yes"?>
<Relationships xmlns="http://schemas.openxmlformats.org/package/2006/relationships"><Relationship Id="rId8" Type="http://schemas.openxmlformats.org/officeDocument/2006/relationships/hyperlink" Target="https://www.liberation.fr/debats/2018/09/05/la-lutte-des-transclasses_1676767" TargetMode="External"/><Relationship Id="rId3" Type="http://schemas.openxmlformats.org/officeDocument/2006/relationships/tags" Target="../tags/tag214.xml"/><Relationship Id="rId7" Type="http://schemas.openxmlformats.org/officeDocument/2006/relationships/slideLayout" Target="../slideLayouts/slideLayout1.xml"/><Relationship Id="rId2" Type="http://schemas.openxmlformats.org/officeDocument/2006/relationships/tags" Target="../tags/tag213.xml"/><Relationship Id="rId1" Type="http://schemas.openxmlformats.org/officeDocument/2006/relationships/tags" Target="../tags/tag212.xml"/><Relationship Id="rId6" Type="http://schemas.openxmlformats.org/officeDocument/2006/relationships/tags" Target="../tags/tag217.xml"/><Relationship Id="rId5" Type="http://schemas.openxmlformats.org/officeDocument/2006/relationships/tags" Target="../tags/tag216.xml"/><Relationship Id="rId4" Type="http://schemas.openxmlformats.org/officeDocument/2006/relationships/tags" Target="../tags/tag215.xml"/></Relationships>
</file>

<file path=ppt/slides/_rels/slide33.xml.rels><?xml version="1.0" encoding="UTF-8" standalone="yes"?>
<Relationships xmlns="http://schemas.openxmlformats.org/package/2006/relationships"><Relationship Id="rId8" Type="http://schemas.openxmlformats.org/officeDocument/2006/relationships/hyperlink" Target="00d0c9ea79f9bace118c8200aa004ba90b0200000003000000e0c9ea79f9bace118c8200aa004ba90b020000000000" TargetMode="External"/><Relationship Id="rId3" Type="http://schemas.openxmlformats.org/officeDocument/2006/relationships/tags" Target="../tags/tag220.xml"/><Relationship Id="rId7" Type="http://schemas.openxmlformats.org/officeDocument/2006/relationships/slideLayout" Target="../slideLayouts/slideLayout1.xml"/><Relationship Id="rId2" Type="http://schemas.openxmlformats.org/officeDocument/2006/relationships/tags" Target="../tags/tag219.xml"/><Relationship Id="rId1" Type="http://schemas.openxmlformats.org/officeDocument/2006/relationships/tags" Target="../tags/tag218.xml"/><Relationship Id="rId6" Type="http://schemas.openxmlformats.org/officeDocument/2006/relationships/tags" Target="../tags/tag223.xml"/><Relationship Id="rId5" Type="http://schemas.openxmlformats.org/officeDocument/2006/relationships/tags" Target="../tags/tag222.xml"/><Relationship Id="rId4" Type="http://schemas.openxmlformats.org/officeDocument/2006/relationships/tags" Target="../tags/tag221.xml"/></Relationships>
</file>

<file path=ppt/slides/_rels/slide34.xml.rels><?xml version="1.0" encoding="UTF-8" standalone="yes"?>
<Relationships xmlns="http://schemas.openxmlformats.org/package/2006/relationships"><Relationship Id="rId8" Type="http://schemas.openxmlformats.org/officeDocument/2006/relationships/tags" Target="../tags/tag231.xml"/><Relationship Id="rId3" Type="http://schemas.openxmlformats.org/officeDocument/2006/relationships/tags" Target="../tags/tag226.xml"/><Relationship Id="rId7" Type="http://schemas.openxmlformats.org/officeDocument/2006/relationships/tags" Target="../tags/tag230.xml"/><Relationship Id="rId2" Type="http://schemas.openxmlformats.org/officeDocument/2006/relationships/tags" Target="../tags/tag225.xml"/><Relationship Id="rId1" Type="http://schemas.openxmlformats.org/officeDocument/2006/relationships/tags" Target="../tags/tag224.xml"/><Relationship Id="rId6" Type="http://schemas.openxmlformats.org/officeDocument/2006/relationships/tags" Target="../tags/tag229.xml"/><Relationship Id="rId5" Type="http://schemas.openxmlformats.org/officeDocument/2006/relationships/tags" Target="../tags/tag228.xml"/><Relationship Id="rId10" Type="http://schemas.openxmlformats.org/officeDocument/2006/relationships/hyperlink" Target="https://www.cairn.info/revue-travail-genre-et-societes-2009-2-page-117.htm" TargetMode="External"/><Relationship Id="rId4" Type="http://schemas.openxmlformats.org/officeDocument/2006/relationships/tags" Target="../tags/tag227.xml"/><Relationship Id="rId9"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tags" Target="../tags/tag239.xml"/><Relationship Id="rId3" Type="http://schemas.openxmlformats.org/officeDocument/2006/relationships/tags" Target="../tags/tag234.xml"/><Relationship Id="rId7" Type="http://schemas.openxmlformats.org/officeDocument/2006/relationships/tags" Target="../tags/tag238.xml"/><Relationship Id="rId2" Type="http://schemas.openxmlformats.org/officeDocument/2006/relationships/tags" Target="../tags/tag233.xml"/><Relationship Id="rId1" Type="http://schemas.openxmlformats.org/officeDocument/2006/relationships/tags" Target="../tags/tag232.xml"/><Relationship Id="rId6" Type="http://schemas.openxmlformats.org/officeDocument/2006/relationships/tags" Target="../tags/tag237.xml"/><Relationship Id="rId5" Type="http://schemas.openxmlformats.org/officeDocument/2006/relationships/tags" Target="../tags/tag236.xml"/><Relationship Id="rId10" Type="http://schemas.openxmlformats.org/officeDocument/2006/relationships/hyperlink" Target="https://www.scienceshumaines.com/l-homme-pluriel-les-ressorts-de-l-action_fr_10120.html" TargetMode="External"/><Relationship Id="rId4" Type="http://schemas.openxmlformats.org/officeDocument/2006/relationships/tags" Target="../tags/tag235.xml"/><Relationship Id="rId9"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8" Type="http://schemas.openxmlformats.org/officeDocument/2006/relationships/tags" Target="../tags/tag247.xml"/><Relationship Id="rId3" Type="http://schemas.openxmlformats.org/officeDocument/2006/relationships/tags" Target="../tags/tag242.xml"/><Relationship Id="rId7" Type="http://schemas.openxmlformats.org/officeDocument/2006/relationships/tags" Target="../tags/tag246.xml"/><Relationship Id="rId2" Type="http://schemas.openxmlformats.org/officeDocument/2006/relationships/tags" Target="../tags/tag241.xml"/><Relationship Id="rId1" Type="http://schemas.openxmlformats.org/officeDocument/2006/relationships/tags" Target="../tags/tag240.xml"/><Relationship Id="rId6" Type="http://schemas.openxmlformats.org/officeDocument/2006/relationships/tags" Target="../tags/tag245.xml"/><Relationship Id="rId5" Type="http://schemas.openxmlformats.org/officeDocument/2006/relationships/tags" Target="../tags/tag244.xml"/><Relationship Id="rId10" Type="http://schemas.openxmlformats.org/officeDocument/2006/relationships/hyperlink" Target="http://ses.ens-lyon.fr/les-fiches-de-lecture/corps-de-filles-corps-de-garcons-une-construction-sociale-128420" TargetMode="External"/><Relationship Id="rId4" Type="http://schemas.openxmlformats.org/officeDocument/2006/relationships/tags" Target="../tags/tag243.xml"/><Relationship Id="rId9"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openxmlformats.org/officeDocument/2006/relationships/tags" Target="../tags/tag255.xml"/><Relationship Id="rId3" Type="http://schemas.openxmlformats.org/officeDocument/2006/relationships/tags" Target="../tags/tag250.xml"/><Relationship Id="rId7" Type="http://schemas.openxmlformats.org/officeDocument/2006/relationships/tags" Target="../tags/tag254.xml"/><Relationship Id="rId2" Type="http://schemas.openxmlformats.org/officeDocument/2006/relationships/tags" Target="../tags/tag249.xml"/><Relationship Id="rId1" Type="http://schemas.openxmlformats.org/officeDocument/2006/relationships/tags" Target="../tags/tag248.xml"/><Relationship Id="rId6" Type="http://schemas.openxmlformats.org/officeDocument/2006/relationships/tags" Target="../tags/tag253.xml"/><Relationship Id="rId5" Type="http://schemas.openxmlformats.org/officeDocument/2006/relationships/tags" Target="../tags/tag252.xml"/><Relationship Id="rId10" Type="http://schemas.openxmlformats.org/officeDocument/2006/relationships/hyperlink" Target="https://www.scienceshumaines.com/l-excellence-scolaire-une-affaire-de-famille-le-cas-des-normaliennes-et-normaliens-scientifiques_fr_278.html" TargetMode="External"/><Relationship Id="rId4" Type="http://schemas.openxmlformats.org/officeDocument/2006/relationships/tags" Target="../tags/tag251.xml"/><Relationship Id="rId9"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8" Type="http://schemas.openxmlformats.org/officeDocument/2006/relationships/tags" Target="../tags/tag263.xml"/><Relationship Id="rId3" Type="http://schemas.openxmlformats.org/officeDocument/2006/relationships/tags" Target="../tags/tag258.xml"/><Relationship Id="rId7" Type="http://schemas.openxmlformats.org/officeDocument/2006/relationships/tags" Target="../tags/tag262.xml"/><Relationship Id="rId2" Type="http://schemas.openxmlformats.org/officeDocument/2006/relationships/tags" Target="../tags/tag257.xml"/><Relationship Id="rId1" Type="http://schemas.openxmlformats.org/officeDocument/2006/relationships/tags" Target="../tags/tag256.xml"/><Relationship Id="rId6" Type="http://schemas.openxmlformats.org/officeDocument/2006/relationships/tags" Target="../tags/tag261.xml"/><Relationship Id="rId11" Type="http://schemas.openxmlformats.org/officeDocument/2006/relationships/image" Target="../media/image4.png"/><Relationship Id="rId5" Type="http://schemas.openxmlformats.org/officeDocument/2006/relationships/tags" Target="../tags/tag260.xml"/><Relationship Id="rId10" Type="http://schemas.openxmlformats.org/officeDocument/2006/relationships/hyperlink" Target="https://journals.openedition.org/lectures/23248" TargetMode="External"/><Relationship Id="rId4" Type="http://schemas.openxmlformats.org/officeDocument/2006/relationships/tags" Target="../tags/tag259.xml"/><Relationship Id="rId9"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tags" Target="../tags/tag271.xml"/><Relationship Id="rId3" Type="http://schemas.openxmlformats.org/officeDocument/2006/relationships/tags" Target="../tags/tag266.xml"/><Relationship Id="rId7" Type="http://schemas.openxmlformats.org/officeDocument/2006/relationships/tags" Target="../tags/tag270.xml"/><Relationship Id="rId2" Type="http://schemas.openxmlformats.org/officeDocument/2006/relationships/tags" Target="../tags/tag265.xml"/><Relationship Id="rId1" Type="http://schemas.openxmlformats.org/officeDocument/2006/relationships/tags" Target="../tags/tag264.xml"/><Relationship Id="rId6" Type="http://schemas.openxmlformats.org/officeDocument/2006/relationships/tags" Target="../tags/tag269.xml"/><Relationship Id="rId5" Type="http://schemas.openxmlformats.org/officeDocument/2006/relationships/tags" Target="../tags/tag268.xml"/><Relationship Id="rId10" Type="http://schemas.openxmlformats.org/officeDocument/2006/relationships/hyperlink" Target="http://www.liens-socio.org/Etre-une-femme-dans-le-monde-des" TargetMode="External"/><Relationship Id="rId4" Type="http://schemas.openxmlformats.org/officeDocument/2006/relationships/tags" Target="../tags/tag267.xml"/><Relationship Id="rId9"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s>
</file>

<file path=ppt/slides/_rels/slide5.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slideLayout" Target="../slideLayouts/slideLayout1.xml"/><Relationship Id="rId5" Type="http://schemas.openxmlformats.org/officeDocument/2006/relationships/tags" Target="../tags/tag30.xml"/><Relationship Id="rId4" Type="http://schemas.openxmlformats.org/officeDocument/2006/relationships/tags" Target="../tags/tag29.xml"/></Relationships>
</file>

<file path=ppt/slides/_rels/slide6.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slideLayout" Target="../slideLayouts/slideLayout1.xml"/><Relationship Id="rId5" Type="http://schemas.openxmlformats.org/officeDocument/2006/relationships/tags" Target="../tags/tag35.xml"/><Relationship Id="rId4" Type="http://schemas.openxmlformats.org/officeDocument/2006/relationships/tags" Target="../tags/tag34.xml"/></Relationships>
</file>

<file path=ppt/slides/_rels/slide7.xml.rels><?xml version="1.0" encoding="UTF-8" standalone="yes"?>
<Relationships xmlns="http://schemas.openxmlformats.org/package/2006/relationships"><Relationship Id="rId3" Type="http://schemas.openxmlformats.org/officeDocument/2006/relationships/tags" Target="../tags/tag38.xml"/><Relationship Id="rId7"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s>
</file>

<file path=ppt/slides/_rels/slide8.xml.rels><?xml version="1.0" encoding="UTF-8" standalone="yes"?>
<Relationships xmlns="http://schemas.openxmlformats.org/package/2006/relationships"><Relationship Id="rId8" Type="http://schemas.openxmlformats.org/officeDocument/2006/relationships/hyperlink" Target="https://www.cairn.info/revue-l-ecole-des-parents-2011-6-page-26.htm" TargetMode="External"/><Relationship Id="rId3" Type="http://schemas.openxmlformats.org/officeDocument/2006/relationships/tags" Target="../tags/tag44.xml"/><Relationship Id="rId7" Type="http://schemas.openxmlformats.org/officeDocument/2006/relationships/slideLayout" Target="../slideLayouts/slideLayout1.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s>
</file>

<file path=ppt/slides/_rels/slide9.xml.rels><?xml version="1.0" encoding="UTF-8" standalone="yes"?>
<Relationships xmlns="http://schemas.openxmlformats.org/package/2006/relationships"><Relationship Id="rId3" Type="http://schemas.openxmlformats.org/officeDocument/2006/relationships/tags" Target="../tags/tag50.xml"/><Relationship Id="rId7" Type="http://schemas.openxmlformats.org/officeDocument/2006/relationships/slideLayout" Target="../slideLayouts/slideLayout1.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1038367" y="3090758"/>
            <a:ext cx="10866052" cy="830997"/>
          </a:xfrm>
          <a:prstGeom prst="rect">
            <a:avLst/>
          </a:prstGeom>
          <a:solidFill>
            <a:schemeClr val="bg1"/>
          </a:solidFill>
        </p:spPr>
        <p:txBody>
          <a:bodyPr wrap="square">
            <a:spAutoFit/>
          </a:bodyPr>
          <a:lstStyle/>
          <a:p>
            <a:pPr>
              <a:spcBef>
                <a:spcPts val="600"/>
              </a:spcBef>
            </a:pPr>
            <a:r>
              <a:rPr lang="fr-FR" sz="2400" b="1" dirty="0">
                <a:latin typeface="Arial" panose="020B0604020202020204" pitchFamily="34" charset="0"/>
                <a:cs typeface="Arial" panose="020B0604020202020204" pitchFamily="34" charset="0"/>
              </a:rPr>
              <a:t>Comment la socialisation contribue-t-elle à expliquer les différences de comportement des individus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27815DE-5D90-4484-BA3F-B085C9A4945F}"/>
              </a:ext>
            </a:extLst>
          </p:cNvPr>
          <p:cNvSpPr/>
          <p:nvPr>
            <p:custDataLst>
              <p:tags r:id="rId6"/>
            </p:custDataLst>
          </p:nvPr>
        </p:nvSpPr>
        <p:spPr>
          <a:xfrm>
            <a:off x="1325946" y="728970"/>
            <a:ext cx="10866053" cy="1569660"/>
          </a:xfrm>
          <a:prstGeom prst="rect">
            <a:avLst/>
          </a:prstGeom>
        </p:spPr>
        <p:txBody>
          <a:bodyPr wrap="square">
            <a:spAutoFit/>
          </a:bodyPr>
          <a:lstStyle/>
          <a:p>
            <a:r>
              <a:rPr lang="fr-FR" sz="4800" b="1" dirty="0">
                <a:solidFill>
                  <a:srgbClr val="7030A0"/>
                </a:solidFill>
                <a:latin typeface="Arial" panose="020B0604020202020204" pitchFamily="34" charset="0"/>
                <a:cs typeface="Arial" panose="020B0604020202020204" pitchFamily="34" charset="0"/>
              </a:rPr>
              <a:t>Réforme du lycée</a:t>
            </a:r>
          </a:p>
          <a:p>
            <a:pPr algn="ctr"/>
            <a:r>
              <a:rPr lang="fr-FR" sz="4800" b="1" dirty="0">
                <a:solidFill>
                  <a:srgbClr val="7030A0"/>
                </a:solidFill>
                <a:latin typeface="Arial" panose="020B0604020202020204" pitchFamily="34" charset="0"/>
                <a:cs typeface="Arial" panose="020B0604020202020204" pitchFamily="34" charset="0"/>
              </a:rPr>
              <a:t>Sciences économiques </a:t>
            </a:r>
            <a:r>
              <a:rPr lang="fr-FR" sz="4800" b="1">
                <a:solidFill>
                  <a:srgbClr val="7030A0"/>
                </a:solidFill>
                <a:latin typeface="Arial" panose="020B0604020202020204" pitchFamily="34" charset="0"/>
                <a:cs typeface="Arial" panose="020B0604020202020204" pitchFamily="34" charset="0"/>
              </a:rPr>
              <a:t>et sociales</a:t>
            </a:r>
            <a:endParaRPr lang="fr-FR" sz="4800" dirty="0">
              <a:solidFill>
                <a:srgbClr val="7030A0"/>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C5BA7BD5-F4DB-4F7B-8DC8-85EAE4E15A74}"/>
              </a:ext>
            </a:extLst>
          </p:cNvPr>
          <p:cNvSpPr/>
          <p:nvPr>
            <p:custDataLst>
              <p:tags r:id="rId7"/>
            </p:custDataLst>
          </p:nvPr>
        </p:nvSpPr>
        <p:spPr>
          <a:xfrm>
            <a:off x="0" y="2225608"/>
            <a:ext cx="12192000" cy="584775"/>
          </a:xfrm>
          <a:prstGeom prst="rect">
            <a:avLst/>
          </a:prstGeom>
        </p:spPr>
        <p:txBody>
          <a:bodyPr wrap="square">
            <a:spAutoFit/>
          </a:bodyPr>
          <a:lstStyle/>
          <a:p>
            <a:pPr algn="ctr"/>
            <a:r>
              <a:rPr lang="fr-FR" sz="3200" b="1" dirty="0">
                <a:latin typeface="Calibri-Bold"/>
              </a:rPr>
              <a:t>Les nouveaux programmes de Sciences économiques et sociales</a:t>
            </a:r>
            <a:endParaRPr lang="fr-FR" sz="3200" dirty="0"/>
          </a:p>
        </p:txBody>
      </p:sp>
    </p:spTree>
    <p:extLst>
      <p:ext uri="{BB962C8B-B14F-4D97-AF65-F5344CB8AC3E}">
        <p14:creationId xmlns:p14="http://schemas.microsoft.com/office/powerpoint/2010/main" val="972514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569660"/>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1</a:t>
            </a:r>
            <a:r>
              <a:rPr kumimoji="0" lang="fr-FR" sz="2400" b="1" i="0" u="none" strike="noStrike" kern="1200" cap="none" spc="0" normalizeH="0" baseline="30000" noProof="0" dirty="0">
                <a:ln>
                  <a:noFill/>
                </a:ln>
                <a:solidFill>
                  <a:srgbClr val="7030A0"/>
                </a:solidFill>
                <a:effectLst/>
                <a:uLnTx/>
                <a:uFillTx/>
                <a:latin typeface="Arial" panose="020B0604020202020204" pitchFamily="34" charset="0"/>
                <a:ea typeface="+mn-ea"/>
                <a:cs typeface="Arial" panose="020B0604020202020204" pitchFamily="34" charset="0"/>
              </a:rPr>
              <a:t>er</a:t>
            </a: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item - Comprendre comment les individus expérimentent et intériorisent des façons d’agir, de penser et d’anticiper l’avenir qui sont socialement situées et qui sont à l’origine de différences de comportements, de préférences et d’aspirations.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943313"/>
            <a:ext cx="11513591" cy="4401205"/>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Partir d’exemples précis, de situations, de faits qui paraissent « évidents » ou au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contraire « paradoxaux » pour se demander comment la sociologie (à travers la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socialisation) peut-elle rendre compte de ces situations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Quels sont les processus de la socialisation primaire ?</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Expérimentation : poids des expériences</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Intériorisation : inscription dans les esprits, inscription dans le corps (principe de non-conscience)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Qu’est-ce qui est intériorisé ? Façons d’agir, de penser et d’anticiper l’avenir…</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qui sont socialement situées : illustrations possibles : contextes historiques,</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milieu social, genre, lieu d’habitation.</a:t>
            </a:r>
          </a:p>
        </p:txBody>
      </p:sp>
    </p:spTree>
    <p:extLst>
      <p:ext uri="{BB962C8B-B14F-4D97-AF65-F5344CB8AC3E}">
        <p14:creationId xmlns:p14="http://schemas.microsoft.com/office/powerpoint/2010/main" val="3388858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lvl="0">
              <a:spcBef>
                <a:spcPts val="600"/>
              </a:spcBef>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1</a:t>
            </a:r>
            <a:r>
              <a:rPr kumimoji="0" lang="fr-FR" sz="2400" b="1" i="0" u="none" strike="noStrike" kern="1200" cap="none" spc="0" normalizeH="0" baseline="30000" noProof="0" dirty="0">
                <a:ln>
                  <a:noFill/>
                </a:ln>
                <a:solidFill>
                  <a:srgbClr val="7030A0"/>
                </a:solidFill>
                <a:effectLst/>
                <a:uLnTx/>
                <a:uFillTx/>
                <a:latin typeface="Arial" panose="020B0604020202020204" pitchFamily="34" charset="0"/>
                <a:ea typeface="+mn-ea"/>
                <a:cs typeface="Arial" panose="020B0604020202020204" pitchFamily="34" charset="0"/>
              </a:rPr>
              <a:t>er</a:t>
            </a: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item - </a:t>
            </a:r>
            <a:r>
              <a:rPr lang="fr-FR" sz="2400" b="1" dirty="0">
                <a:solidFill>
                  <a:srgbClr val="7030A0"/>
                </a:solidFill>
                <a:latin typeface="Arial" panose="020B0604020202020204" pitchFamily="34" charset="0"/>
                <a:cs typeface="Arial" panose="020B0604020202020204" pitchFamily="34" charset="0"/>
              </a:rPr>
              <a:t>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972000"/>
            <a:ext cx="11513591" cy="5324535"/>
          </a:xfrm>
          <a:prstGeom prst="rect">
            <a:avLst/>
          </a:prstGeom>
          <a:noFill/>
        </p:spPr>
        <p:txBody>
          <a:bodyPr wrap="square">
            <a:spAutoFit/>
          </a:bodyPr>
          <a:lstStyle/>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Muriel Darmon,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8"/>
              </a:rPr>
              <a:t>La socialisation, entre famille et école</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Sociétés et représentations n°11, février 2001.</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9"/>
              </a:rPr>
              <a:t>Muriel Darmon et le concept de socialisation</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ses.ens-lyon.fr.</a:t>
            </a:r>
            <a:endPar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Christine Mennesson, Julien Bertrand et Martine Court,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0"/>
              </a:rPr>
              <a:t>Forger sa volonté ou s’exprimer : les usages socialement différenciés des pratiques physiques et sportives enfantines</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Sociologie, 2016/4 Vol. 7.</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Marie Cartier, Isabelle Coutant, Olivier Masclet et Yasmine Siblot,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1"/>
              </a:rPr>
              <a:t>Jeunes des pavillons. Entre-soi dans les lotissements et avenir social incertain</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Agora débats/jeunesses, 2009/3, n°53.</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Christine Détrez,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2"/>
              </a:rPr>
              <a:t>Il était une fois le corps…la construction biologique du corps dans les encyclopédies pour enfants</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Sociétés contemporaines, 2005/3, n°59-60.</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3"/>
              </a:rPr>
              <a:t>Christine </a:t>
            </a:r>
            <a:r>
              <a:rPr kumimoji="0" lang="fr-FR" sz="22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hlinkClick r:id="rId13"/>
              </a:rPr>
              <a:t>Détrez</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3"/>
              </a:rPr>
              <a:t> : "Il était une fois le corps..."</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Conférence sur ses.ens-lyon.fr.</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Manuel Schotté,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4"/>
              </a:rPr>
              <a:t>Les possibles corporels : support biologique, déterminations sociales</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Revue européenne des sciences sociales 2016, pages 201 à 220.</a:t>
            </a:r>
          </a:p>
        </p:txBody>
      </p:sp>
    </p:spTree>
    <p:extLst>
      <p:ext uri="{BB962C8B-B14F-4D97-AF65-F5344CB8AC3E}">
        <p14:creationId xmlns:p14="http://schemas.microsoft.com/office/powerpoint/2010/main" val="3881056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1</a:t>
            </a:r>
            <a:r>
              <a:rPr kumimoji="0" lang="fr-FR" sz="2400" b="1" i="0" u="none" strike="noStrike" kern="1200" cap="none" spc="0" normalizeH="0" baseline="30000" noProof="0" dirty="0">
                <a:ln>
                  <a:noFill/>
                </a:ln>
                <a:solidFill>
                  <a:srgbClr val="7030A0"/>
                </a:solidFill>
                <a:effectLst/>
                <a:uLnTx/>
                <a:uFillTx/>
                <a:latin typeface="Arial" panose="020B0604020202020204" pitchFamily="34" charset="0"/>
                <a:ea typeface="+mn-ea"/>
                <a:cs typeface="Arial" panose="020B0604020202020204" pitchFamily="34" charset="0"/>
              </a:rPr>
              <a:t>er</a:t>
            </a: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item - Illustrations</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972000"/>
            <a:ext cx="11513591" cy="5786199"/>
          </a:xfrm>
          <a:prstGeom prst="rect">
            <a:avLst/>
          </a:prstGeom>
          <a:noFill/>
        </p:spPr>
        <p:txBody>
          <a:bodyPr wrap="square">
            <a:spAutoFit/>
          </a:bodyPr>
          <a:lstStyle/>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Enfants sauvages / Regards ethnographiques / Pratiques culturelles et sportives / Répartition des tâches domestiques / Métiers selon le sexe / Choix des études / etc.</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Introduction : L’enfant sauvage =&gt; lien entre le biologique (inné) et le social (acquis).</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Penser à la sociologie du sport : </a:t>
            </a:r>
          </a:p>
          <a:p>
            <a:pPr marL="720725"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Loïc Wacquant,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8"/>
              </a:rPr>
              <a:t>L'habitus comme objet et méthode d'investigation - Retour sur la fabrique du boxeur</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Actes de la recherche en sciences sociales 2010/4 (n°184).</a:t>
            </a:r>
          </a:p>
          <a:p>
            <a:pPr marL="720725"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Loïc Wacquant,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9"/>
              </a:rPr>
              <a:t>Corps et âme, carnets ethnographiques d’un apprenti boxeur</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Éditions Agone, 2001 (un exemple de la méthodologie de l’observation participante).</a:t>
            </a:r>
          </a:p>
          <a:p>
            <a:pPr marL="714375" lvl="0" indent="-177800">
              <a:spcBef>
                <a:spcPts val="600"/>
              </a:spcBef>
              <a:buClr>
                <a:srgbClr val="7030A0"/>
              </a:buClr>
              <a:buFont typeface="Arial" panose="020B0604020202020204" pitchFamily="34" charset="0"/>
              <a:buChar char="•"/>
              <a:defRPr/>
            </a:pPr>
            <a:r>
              <a:rPr lang="fr-FR" sz="2200" dirty="0">
                <a:solidFill>
                  <a:prstClr val="black"/>
                </a:solidFill>
                <a:latin typeface="Arial" panose="020B0604020202020204" pitchFamily="34" charset="0"/>
                <a:cs typeface="Arial" panose="020B0604020202020204" pitchFamily="34" charset="0"/>
              </a:rPr>
              <a:t>Emprunter aux neurosciences : </a:t>
            </a:r>
          </a:p>
          <a:p>
            <a:pPr marL="720725" lvl="0">
              <a:spcBef>
                <a:spcPts val="600"/>
              </a:spcBef>
              <a:buClr>
                <a:srgbClr val="7030A0"/>
              </a:buClr>
              <a:defRPr/>
            </a:pPr>
            <a:r>
              <a:rPr lang="fr-FR" sz="2200" dirty="0">
                <a:solidFill>
                  <a:prstClr val="black"/>
                </a:solidFill>
                <a:latin typeface="Arial" panose="020B0604020202020204" pitchFamily="34" charset="0"/>
                <a:cs typeface="Arial" panose="020B0604020202020204" pitchFamily="34" charset="0"/>
              </a:rPr>
              <a:t>- Catherine Vidal (sous la direction), « Féminin Masculin, Mythes et idéologies », Belin, 2015.</a:t>
            </a:r>
          </a:p>
          <a:p>
            <a:pPr marL="720725" lvl="0">
              <a:spcBef>
                <a:spcPts val="600"/>
              </a:spcBef>
              <a:buClr>
                <a:srgbClr val="7030A0"/>
              </a:buClr>
              <a:defRPr/>
            </a:pPr>
            <a:r>
              <a:rPr lang="fr-FR" sz="2200" dirty="0">
                <a:solidFill>
                  <a:prstClr val="black"/>
                </a:solidFill>
                <a:latin typeface="Arial" panose="020B0604020202020204" pitchFamily="34" charset="0"/>
                <a:cs typeface="Arial" panose="020B0604020202020204" pitchFamily="34" charset="0"/>
              </a:rPr>
              <a:t>- Dorothée Benoit-</a:t>
            </a:r>
            <a:r>
              <a:rPr lang="fr-FR" sz="2200" dirty="0" err="1">
                <a:solidFill>
                  <a:prstClr val="black"/>
                </a:solidFill>
                <a:latin typeface="Arial" panose="020B0604020202020204" pitchFamily="34" charset="0"/>
                <a:cs typeface="Arial" panose="020B0604020202020204" pitchFamily="34" charset="0"/>
              </a:rPr>
              <a:t>Browaeys</a:t>
            </a:r>
            <a:r>
              <a:rPr lang="fr-FR" sz="2200" dirty="0">
                <a:solidFill>
                  <a:prstClr val="black"/>
                </a:solidFill>
                <a:latin typeface="Arial" panose="020B0604020202020204" pitchFamily="34" charset="0"/>
                <a:cs typeface="Arial" panose="020B0604020202020204" pitchFamily="34" charset="0"/>
              </a:rPr>
              <a:t>, Catherine Vidal, « Cerveau, sexe et pouvoir », Belin, 2015.</a:t>
            </a:r>
          </a:p>
          <a:p>
            <a:pPr marL="720725" lvl="0">
              <a:spcBef>
                <a:spcPts val="600"/>
              </a:spcBef>
              <a:buClr>
                <a:srgbClr val="7030A0"/>
              </a:buClr>
              <a:defRPr/>
            </a:pPr>
            <a:r>
              <a:rPr lang="fr-FR" sz="2200" dirty="0">
                <a:solidFill>
                  <a:prstClr val="black"/>
                </a:solidFill>
                <a:latin typeface="Arial" panose="020B0604020202020204" pitchFamily="34" charset="0"/>
                <a:cs typeface="Arial" panose="020B0604020202020204" pitchFamily="34" charset="0"/>
              </a:rPr>
              <a:t>- Catherine Vidal, « Le cerveau a-t-il un sexe ? », Conférence (2018) disponible sur </a:t>
            </a:r>
            <a:r>
              <a:rPr lang="fr-FR" sz="2200" dirty="0">
                <a:solidFill>
                  <a:prstClr val="black"/>
                </a:solidFill>
                <a:latin typeface="Arial" panose="020B0604020202020204" pitchFamily="34" charset="0"/>
                <a:cs typeface="Arial" panose="020B0604020202020204" pitchFamily="34" charset="0"/>
                <a:hlinkClick r:id="rId10"/>
              </a:rPr>
              <a:t>France culture</a:t>
            </a:r>
            <a:r>
              <a:rPr lang="fr-FR" sz="2200" dirty="0">
                <a:solidFill>
                  <a:prstClr val="black"/>
                </a:solidFill>
                <a:latin typeface="Arial" panose="020B0604020202020204" pitchFamily="34" charset="0"/>
                <a:cs typeface="Arial" panose="020B0604020202020204" pitchFamily="34" charset="0"/>
              </a:rPr>
              <a:t>. Autres conférences sur </a:t>
            </a:r>
            <a:r>
              <a:rPr lang="fr-FR" sz="2200" dirty="0">
                <a:solidFill>
                  <a:prstClr val="black"/>
                </a:solidFill>
                <a:latin typeface="Arial" panose="020B0604020202020204" pitchFamily="34" charset="0"/>
                <a:cs typeface="Arial" panose="020B0604020202020204" pitchFamily="34" charset="0"/>
                <a:hlinkClick r:id="rId11"/>
              </a:rPr>
              <a:t>France culture</a:t>
            </a:r>
            <a:r>
              <a:rPr lang="fr-FR" sz="2200" dirty="0">
                <a:solidFill>
                  <a:prstClr val="black"/>
                </a:solidFill>
                <a:latin typeface="Arial" panose="020B0604020202020204" pitchFamily="34" charset="0"/>
                <a:cs typeface="Arial" panose="020B0604020202020204" pitchFamily="34" charset="0"/>
              </a:rPr>
              <a:t>.</a:t>
            </a:r>
            <a:endPar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1371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1</a:t>
            </a:r>
            <a:r>
              <a:rPr kumimoji="0" lang="fr-FR" sz="2400" b="1" i="0" u="none" strike="noStrike" kern="1200" cap="none" spc="0" normalizeH="0" baseline="30000" noProof="0" dirty="0">
                <a:ln>
                  <a:noFill/>
                </a:ln>
                <a:solidFill>
                  <a:srgbClr val="7030A0"/>
                </a:solidFill>
                <a:effectLst/>
                <a:uLnTx/>
                <a:uFillTx/>
                <a:latin typeface="Arial" panose="020B0604020202020204" pitchFamily="34" charset="0"/>
                <a:ea typeface="+mn-ea"/>
                <a:cs typeface="Arial" panose="020B0604020202020204" pitchFamily="34" charset="0"/>
              </a:rPr>
              <a:t>er</a:t>
            </a: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item - Illustrations</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972000"/>
            <a:ext cx="11513591" cy="707886"/>
          </a:xfrm>
          <a:prstGeom prst="rect">
            <a:avLst/>
          </a:prstGeom>
          <a:noFill/>
        </p:spPr>
        <p:txBody>
          <a:bodyPr wrap="square">
            <a:spAutoFit/>
          </a:bodyPr>
          <a:lstStyle/>
          <a:p>
            <a:pPr marL="720725" lvl="0" indent="-185738">
              <a:spcBef>
                <a:spcPts val="600"/>
              </a:spcBef>
              <a:buClr>
                <a:srgbClr val="7030A0"/>
              </a:buClr>
              <a:buFont typeface="Arial" panose="020B0604020202020204" pitchFamily="34" charset="0"/>
              <a:buChar char="•"/>
              <a:defRPr/>
            </a:pPr>
            <a:r>
              <a:rPr lang="fr-FR" sz="2000" dirty="0">
                <a:solidFill>
                  <a:prstClr val="black"/>
                </a:solidFill>
                <a:latin typeface="Arial" panose="020B0604020202020204" pitchFamily="34" charset="0"/>
                <a:cs typeface="Arial" panose="020B0604020202020204" pitchFamily="34" charset="0"/>
              </a:rPr>
              <a:t>Martine Court, « Corps de filles, corps de garçons : une construction  sociale », La dispute, 2010. (</a:t>
            </a:r>
            <a:r>
              <a:rPr lang="fr-FR" sz="2000" dirty="0">
                <a:solidFill>
                  <a:prstClr val="black"/>
                </a:solidFill>
                <a:latin typeface="Arial" panose="020B0604020202020204" pitchFamily="34" charset="0"/>
                <a:cs typeface="Arial" panose="020B0604020202020204" pitchFamily="34" charset="0"/>
                <a:hlinkClick r:id="rId8"/>
              </a:rPr>
              <a:t>Fiche de lecture</a:t>
            </a:r>
            <a:r>
              <a:rPr lang="fr-FR" sz="2000" dirty="0">
                <a:solidFill>
                  <a:prstClr val="black"/>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67106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4478149"/>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Rompre avec une conception trop homogène et unifiée des processus de</a:t>
            </a:r>
          </a:p>
          <a:p>
            <a:pPr>
              <a:spcBef>
                <a:spcPts val="600"/>
              </a:spcBef>
              <a:buClr>
                <a:srgbClr val="7030A0"/>
              </a:buClr>
            </a:pPr>
            <a:r>
              <a:rPr lang="fr-FR" sz="2400" dirty="0">
                <a:latin typeface="Arial" panose="020B0604020202020204" pitchFamily="34" charset="0"/>
                <a:cs typeface="Arial" panose="020B0604020202020204" pitchFamily="34" charset="0"/>
              </a:rPr>
              <a:t> socialisation.</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Envisager les formes de pluralité et de variations qui sont à l’œuvre lors des</a:t>
            </a:r>
          </a:p>
          <a:p>
            <a:pPr>
              <a:spcBef>
                <a:spcPts val="600"/>
              </a:spcBef>
              <a:buClr>
                <a:srgbClr val="7030A0"/>
              </a:buClr>
            </a:pPr>
            <a:r>
              <a:rPr lang="fr-FR" sz="2400" dirty="0">
                <a:latin typeface="Arial" panose="020B0604020202020204" pitchFamily="34" charset="0"/>
                <a:cs typeface="Arial" panose="020B0604020202020204" pitchFamily="34" charset="0"/>
              </a:rPr>
              <a:t>   processus de socialisation. (Exemple)</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Resserrer la focale sociologique sur l’individu par une analyse plus </a:t>
            </a:r>
          </a:p>
          <a:p>
            <a:pPr>
              <a:spcBef>
                <a:spcPts val="600"/>
              </a:spcBef>
              <a:buClr>
                <a:srgbClr val="7030A0"/>
              </a:buClr>
            </a:pPr>
            <a:r>
              <a:rPr lang="fr-FR" sz="2400" dirty="0">
                <a:latin typeface="Arial" panose="020B0604020202020204" pitchFamily="34" charset="0"/>
                <a:cs typeface="Arial" panose="020B0604020202020204" pitchFamily="34" charset="0"/>
              </a:rPr>
              <a:t>     microscopique et une sensibilité aux multiples sources de variation des </a:t>
            </a:r>
          </a:p>
          <a:p>
            <a:pPr>
              <a:spcBef>
                <a:spcPts val="600"/>
              </a:spcBef>
              <a:buClr>
                <a:srgbClr val="7030A0"/>
              </a:buClr>
            </a:pPr>
            <a:r>
              <a:rPr lang="fr-FR" sz="2400" dirty="0">
                <a:latin typeface="Arial" panose="020B0604020202020204" pitchFamily="34" charset="0"/>
                <a:cs typeface="Arial" panose="020B0604020202020204" pitchFamily="34" charset="0"/>
              </a:rPr>
              <a:t>      processus.</a:t>
            </a:r>
          </a:p>
          <a:p>
            <a:pPr>
              <a:spcBef>
                <a:spcPts val="600"/>
              </a:spcBef>
              <a:buClr>
                <a:srgbClr val="7030A0"/>
              </a:buClr>
            </a:pPr>
            <a:r>
              <a:rPr lang="fr-FR" sz="2400" dirty="0">
                <a:latin typeface="Arial" panose="020B0604020202020204" pitchFamily="34" charset="0"/>
                <a:cs typeface="Arial" panose="020B0604020202020204" pitchFamily="34" charset="0"/>
              </a:rPr>
              <a:t>      </a:t>
            </a: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Rendre compte sociologiquement des cas atypiques en mettant à jour des</a:t>
            </a:r>
          </a:p>
          <a:p>
            <a:pPr>
              <a:spcBef>
                <a:spcPts val="600"/>
              </a:spcBef>
              <a:buClr>
                <a:srgbClr val="7030A0"/>
              </a:buClr>
            </a:pPr>
            <a:r>
              <a:rPr lang="fr-FR" sz="2400" dirty="0">
                <a:latin typeface="Arial" panose="020B0604020202020204" pitchFamily="34" charset="0"/>
                <a:cs typeface="Arial" panose="020B0604020202020204" pitchFamily="34" charset="0"/>
              </a:rPr>
              <a:t>        différences « secondaires » de socialisation entre des familles « équivalentes »</a:t>
            </a:r>
          </a:p>
          <a:p>
            <a:pPr>
              <a:spcBef>
                <a:spcPts val="600"/>
              </a:spcBef>
              <a:buClr>
                <a:srgbClr val="7030A0"/>
              </a:buClr>
            </a:pPr>
            <a:r>
              <a:rPr lang="fr-FR" sz="2400" dirty="0">
                <a:latin typeface="Arial" panose="020B0604020202020204" pitchFamily="34" charset="0"/>
                <a:cs typeface="Arial" panose="020B0604020202020204" pitchFamily="34" charset="0"/>
              </a:rPr>
              <a:t>         d’un point de vue statistique.</a:t>
            </a:r>
          </a:p>
        </p:txBody>
      </p:sp>
      <p:sp>
        <p:nvSpPr>
          <p:cNvPr id="10" name="Rectangle 9">
            <a:extLst>
              <a:ext uri="{FF2B5EF4-FFF2-40B4-BE49-F238E27FC236}">
                <a16:creationId xmlns:a16="http://schemas.microsoft.com/office/drawing/2014/main" id="{A7740419-B5C6-48CE-A323-1A6BFD925A7B}"/>
              </a:ext>
            </a:extLst>
          </p:cNvPr>
          <p:cNvSpPr/>
          <p:nvPr/>
        </p:nvSpPr>
        <p:spPr>
          <a:xfrm>
            <a:off x="4584001" y="3111041"/>
            <a:ext cx="1276350" cy="288000"/>
          </a:xfrm>
          <a:prstGeom prst="rect">
            <a:avLst/>
          </a:prstGeom>
          <a:solidFill>
            <a:srgbClr val="7030A0">
              <a:alpha val="23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B619CE94-4DE1-4DE2-AD31-D28A5FBADCD1}"/>
              </a:ext>
            </a:extLst>
          </p:cNvPr>
          <p:cNvSpPr txBox="1"/>
          <p:nvPr/>
        </p:nvSpPr>
        <p:spPr>
          <a:xfrm>
            <a:off x="6223629" y="1341707"/>
            <a:ext cx="5632435" cy="4247317"/>
          </a:xfrm>
          <a:prstGeom prst="rect">
            <a:avLst/>
          </a:prstGeom>
          <a:solidFill>
            <a:srgbClr val="E8D9F3"/>
          </a:solidFill>
          <a:ln>
            <a:solidFill>
              <a:srgbClr val="7030A0"/>
            </a:solidFill>
          </a:ln>
        </p:spPr>
        <p:txBody>
          <a:bodyPr wrap="square" rtlCol="0">
            <a:spAutoFit/>
          </a:bodyPr>
          <a:lstStyle/>
          <a:p>
            <a:r>
              <a:rPr lang="fr-FR" dirty="0">
                <a:latin typeface="Arial" panose="020B0604020202020204" pitchFamily="34" charset="0"/>
                <a:cs typeface="Arial" panose="020B0604020202020204" pitchFamily="34" charset="0"/>
              </a:rPr>
              <a:t>L'action socialisatrice de la famille n'agit pas comme un tout car la famille ne se réduit pas au couple parental. La fratrie ou le reste de la parenté peuvent à cet égard être considérées comme des instances de socialisation. En outre le couple parental n'est pas nécessairement un tout unifié ; les parents peuvent provenir de milieux différents et ne pas transmettre les mêmes normes et dispositions.</a:t>
            </a:r>
          </a:p>
          <a:p>
            <a:r>
              <a:rPr lang="fr-FR" dirty="0">
                <a:latin typeface="Arial" panose="020B0604020202020204" pitchFamily="34" charset="0"/>
                <a:cs typeface="Arial" panose="020B0604020202020204" pitchFamily="34" charset="0"/>
              </a:rPr>
              <a:t>=&gt; l'enfant est entouré de personnes qui représentent des principes de socialisation divers voire opposés mais les situations familiales où se déploient des principes de socialisations divergents paraissent plus probable que des configurations homogènes productrices d'habitus familiaux cohérents.</a:t>
            </a:r>
          </a:p>
          <a:p>
            <a:endParaRPr lang="fr-FR" dirty="0">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13CDFD1B-8C96-4396-9943-F1A3A90D6688}"/>
              </a:ext>
            </a:extLst>
          </p:cNvPr>
          <p:cNvSpPr txBox="1"/>
          <p:nvPr/>
        </p:nvSpPr>
        <p:spPr>
          <a:xfrm>
            <a:off x="11136056" y="5312025"/>
            <a:ext cx="720008" cy="276999"/>
          </a:xfrm>
          <a:prstGeom prst="rect">
            <a:avLst/>
          </a:prstGeom>
          <a:noFill/>
        </p:spPr>
        <p:txBody>
          <a:bodyPr wrap="square" lIns="0" tIns="0" rIns="0" bIns="0" rtlCol="0">
            <a:spAutoFit/>
          </a:bodyPr>
          <a:lstStyle/>
          <a:p>
            <a:pPr algn="r"/>
            <a:r>
              <a:rPr lang="fr-FR" dirty="0"/>
              <a:t>Fermer</a:t>
            </a:r>
          </a:p>
        </p:txBody>
      </p:sp>
    </p:spTree>
    <p:extLst>
      <p:ext uri="{BB962C8B-B14F-4D97-AF65-F5344CB8AC3E}">
        <p14:creationId xmlns:p14="http://schemas.microsoft.com/office/powerpoint/2010/main" val="382066038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nextCondLst>
                <p:cond evt="onClick" delay="0">
                  <p:tgtEl>
                    <p:spTgt spid="10"/>
                  </p:tgtEl>
                </p:cond>
              </p:nextCondLst>
            </p:seq>
            <p:seq concurrent="1" nextAc="seek">
              <p:cTn id="12" restart="whenNotActive" fill="hold" evtFilter="cancelBubble" nodeType="interactiveSeq">
                <p:stCondLst>
                  <p:cond evt="onClick" delay="0">
                    <p:tgtEl>
                      <p:spTgt spid="13"/>
                    </p:tgtEl>
                  </p:cond>
                </p:stCondLst>
                <p:endSync evt="end" delay="0">
                  <p:rtn val="all"/>
                </p:endSync>
                <p:childTnLst>
                  <p:par>
                    <p:cTn id="13" fill="hold">
                      <p:stCondLst>
                        <p:cond delay="0"/>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1000"/>
                                        <p:tgtEl>
                                          <p:spTgt spid="11"/>
                                        </p:tgtEl>
                                      </p:cBhvr>
                                    </p:animEffect>
                                    <p:set>
                                      <p:cBhvr>
                                        <p:cTn id="17" dur="1" fill="hold">
                                          <p:stCondLst>
                                            <p:cond delay="999"/>
                                          </p:stCondLst>
                                        </p:cTn>
                                        <p:tgtEl>
                                          <p:spTgt spid="11"/>
                                        </p:tgtEl>
                                        <p:attrNameLst>
                                          <p:attrName>style.visibility</p:attrName>
                                        </p:attrNameLst>
                                      </p:cBhvr>
                                      <p:to>
                                        <p:strVal val="hidden"/>
                                      </p:to>
                                    </p:set>
                                  </p:childTnLst>
                                </p:cTn>
                              </p:par>
                            </p:childTnLst>
                          </p:cTn>
                        </p:par>
                        <p:par>
                          <p:cTn id="18" fill="hold">
                            <p:stCondLst>
                              <p:cond delay="1000"/>
                            </p:stCondLst>
                            <p:childTnLst>
                              <p:par>
                                <p:cTn id="19" presetID="10" presetClass="exit" presetSubtype="0" fill="hold" grpId="1" nodeType="afterEffect">
                                  <p:stCondLst>
                                    <p:cond delay="0"/>
                                  </p:stCondLst>
                                  <p:childTnLst>
                                    <p:animEffect transition="out" filter="fade">
                                      <p:cBhvr>
                                        <p:cTn id="20" dur="500"/>
                                        <p:tgtEl>
                                          <p:spTgt spid="13"/>
                                        </p:tgtEl>
                                      </p:cBhvr>
                                    </p:animEffect>
                                    <p:set>
                                      <p:cBhvr>
                                        <p:cTn id="21"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1" grpId="0" animBg="1"/>
      <p:bldP spid="11" grpId="1" animBg="1"/>
      <p:bldP spid="13" grpId="0"/>
      <p:bldP spid="1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92000"/>
            <a:ext cx="11739477" cy="4324261"/>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Considérer la notion de configurations familiales dans une acception large :</a:t>
            </a:r>
          </a:p>
          <a:p>
            <a:pPr marL="720725" indent="-185738">
              <a:spcBef>
                <a:spcPts val="600"/>
              </a:spcBef>
              <a:buClr>
                <a:srgbClr val="7030A0"/>
              </a:buClr>
              <a:buFont typeface="Arial" panose="020B0604020202020204" pitchFamily="34" charset="0"/>
              <a:buChar cha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Rôle de la fratrie ; diversité des diplômes au sein de la famille ; structures familiales, etc.</a:t>
            </a:r>
            <a:r>
              <a:rPr lang="fr-FR" sz="2400" dirty="0">
                <a:solidFill>
                  <a:srgbClr val="7030A0"/>
                </a:solidFill>
                <a:latin typeface="Arial" panose="020B0604020202020204" pitchFamily="34" charset="0"/>
                <a:cs typeface="Arial" panose="020B0604020202020204" pitchFamily="34" charset="0"/>
              </a:rPr>
              <a:t>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Dans </a:t>
            </a:r>
            <a:r>
              <a:rPr lang="fr-FR" sz="2400" i="1" dirty="0">
                <a:latin typeface="Arial" panose="020B0604020202020204" pitchFamily="34" charset="0"/>
                <a:cs typeface="Arial" panose="020B0604020202020204" pitchFamily="34" charset="0"/>
              </a:rPr>
              <a:t>Tableaux de familles</a:t>
            </a:r>
            <a:r>
              <a:rPr lang="fr-FR" sz="2400" dirty="0">
                <a:latin typeface="Arial" panose="020B0604020202020204" pitchFamily="34" charset="0"/>
                <a:cs typeface="Arial" panose="020B0604020202020204" pitchFamily="34" charset="0"/>
              </a:rPr>
              <a:t>, Bernard Lahire décrit la diversité des configurations familiales à travers cinq thèmes :</a:t>
            </a:r>
          </a:p>
          <a:p>
            <a:pPr marL="803275">
              <a:spcBef>
                <a:spcPts val="600"/>
              </a:spcBef>
              <a:buClr>
                <a:srgbClr val="7030A0"/>
              </a:buClr>
            </a:pPr>
            <a:r>
              <a:rPr lang="fr-FR" sz="2200" dirty="0">
                <a:latin typeface="Arial" panose="020B0604020202020204" pitchFamily="34" charset="0"/>
                <a:cs typeface="Arial" panose="020B0604020202020204" pitchFamily="34" charset="0"/>
              </a:rPr>
              <a:t>- Les formes familiales de la culture écrite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conditions et les dispositions économiques</a:t>
            </a:r>
          </a:p>
          <a:p>
            <a:pPr marL="803275">
              <a:spcBef>
                <a:spcPts val="600"/>
              </a:spcBef>
              <a:buClr>
                <a:srgbClr val="7030A0"/>
              </a:buClr>
            </a:pPr>
            <a:r>
              <a:rPr lang="fr-FR" sz="2200" dirty="0">
                <a:latin typeface="Arial" panose="020B0604020202020204" pitchFamily="34" charset="0"/>
                <a:cs typeface="Arial" panose="020B0604020202020204" pitchFamily="34" charset="0"/>
              </a:rPr>
              <a:t>- L’ordre moral domestique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formes d’exercice de l’autorité familiale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modes familiaux d’investissement pédagogique.</a:t>
            </a:r>
          </a:p>
        </p:txBody>
      </p:sp>
    </p:spTree>
    <p:extLst>
      <p:ext uri="{BB962C8B-B14F-4D97-AF65-F5344CB8AC3E}">
        <p14:creationId xmlns:p14="http://schemas.microsoft.com/office/powerpoint/2010/main" val="1599506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452523" y="1692000"/>
            <a:ext cx="11739477" cy="4755148"/>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Illustrations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Utiliser « </a:t>
            </a:r>
            <a:r>
              <a:rPr lang="fr-FR" sz="2400" i="1" dirty="0">
                <a:latin typeface="Arial" panose="020B0604020202020204" pitchFamily="34" charset="0"/>
                <a:cs typeface="Arial" panose="020B0604020202020204" pitchFamily="34" charset="0"/>
              </a:rPr>
              <a:t>Tableaux de famille. Heurs et malheurs scolaires en milieux populaires</a:t>
            </a:r>
            <a:r>
              <a:rPr lang="fr-FR" sz="2400" dirty="0">
                <a:latin typeface="Arial" panose="020B0604020202020204" pitchFamily="34" charset="0"/>
                <a:cs typeface="Arial" panose="020B0604020202020204" pitchFamily="34" charset="0"/>
              </a:rPr>
              <a:t> » de Bernard Lahire pour expliquer le fait qu'une partie de ceux qui ont la plus grande probabilité de redoublement à l'école élémentaire peut échapper à ce risque et même, dans certains cas singuliers particulièrement intéressants, occuper les meilleures places dans les classements scolaires ?</a:t>
            </a:r>
          </a:p>
          <a:p>
            <a:pPr marL="720725">
              <a:spcBef>
                <a:spcPts val="600"/>
              </a:spcBef>
              <a:buClr>
                <a:srgbClr val="7030A0"/>
              </a:buClr>
            </a:pPr>
            <a:r>
              <a:rPr lang="fr-FR" sz="2400" dirty="0">
                <a:latin typeface="Arial" panose="020B0604020202020204" pitchFamily="34" charset="0"/>
                <a:cs typeface="Arial" panose="020B0604020202020204" pitchFamily="34" charset="0"/>
              </a:rPr>
              <a:t>Lahire propose des portraits familiaux qui permettent notamment de comprendre comment un capital culturel familial peut se transmettre ou, au contraire, ne parvient pas à trouver les conditions de sa transmission ; ou bien encore comment, en l'absence de capital culturel ou en l'absence d'action expresse de transmission d'un capital culturel existant, les savoirs scolaires peuvent tout de même être appropriés par les enfants.</a:t>
            </a:r>
          </a:p>
        </p:txBody>
      </p:sp>
      <p:sp>
        <p:nvSpPr>
          <p:cNvPr id="10" name="Rectangle 9">
            <a:extLst>
              <a:ext uri="{FF2B5EF4-FFF2-40B4-BE49-F238E27FC236}">
                <a16:creationId xmlns:a16="http://schemas.microsoft.com/office/drawing/2014/main" id="{2E0B4FDE-D15F-4D06-BEEE-267EF1B0BFBD}"/>
              </a:ext>
            </a:extLst>
          </p:cNvPr>
          <p:cNvSpPr/>
          <p:nvPr>
            <p:custDataLst>
              <p:tags r:id="rId6"/>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4327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Illustrations : Resserrer la focale sociologique sur l’individu par une analyse plus microscopique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graphicFrame>
        <p:nvGraphicFramePr>
          <p:cNvPr id="10" name="object 3">
            <a:extLst>
              <a:ext uri="{FF2B5EF4-FFF2-40B4-BE49-F238E27FC236}">
                <a16:creationId xmlns:a16="http://schemas.microsoft.com/office/drawing/2014/main" id="{AADF3359-02A3-4BB3-8F0A-BCD5E2775A6A}"/>
              </a:ext>
            </a:extLst>
          </p:cNvPr>
          <p:cNvGraphicFramePr>
            <a:graphicFrameLocks noGrp="1"/>
          </p:cNvGraphicFramePr>
          <p:nvPr>
            <p:custDataLst>
              <p:tags r:id="rId6"/>
            </p:custDataLst>
            <p:extLst>
              <p:ext uri="{D42A27DB-BD31-4B8C-83A1-F6EECF244321}">
                <p14:modId xmlns:p14="http://schemas.microsoft.com/office/powerpoint/2010/main" val="3297954830"/>
              </p:ext>
            </p:extLst>
          </p:nvPr>
        </p:nvGraphicFramePr>
        <p:xfrm>
          <a:off x="4122301" y="2325062"/>
          <a:ext cx="7869919" cy="2042612"/>
        </p:xfrm>
        <a:graphic>
          <a:graphicData uri="http://schemas.openxmlformats.org/drawingml/2006/table">
            <a:tbl>
              <a:tblPr firstRow="1" bandRow="1"/>
              <a:tblGrid>
                <a:gridCol w="2749861">
                  <a:extLst>
                    <a:ext uri="{9D8B030D-6E8A-4147-A177-3AD203B41FA5}">
                      <a16:colId xmlns:a16="http://schemas.microsoft.com/office/drawing/2014/main" val="20000"/>
                    </a:ext>
                  </a:extLst>
                </a:gridCol>
                <a:gridCol w="972514">
                  <a:extLst>
                    <a:ext uri="{9D8B030D-6E8A-4147-A177-3AD203B41FA5}">
                      <a16:colId xmlns:a16="http://schemas.microsoft.com/office/drawing/2014/main" val="20001"/>
                    </a:ext>
                  </a:extLst>
                </a:gridCol>
                <a:gridCol w="1021182">
                  <a:extLst>
                    <a:ext uri="{9D8B030D-6E8A-4147-A177-3AD203B41FA5}">
                      <a16:colId xmlns:a16="http://schemas.microsoft.com/office/drawing/2014/main" val="20002"/>
                    </a:ext>
                  </a:extLst>
                </a:gridCol>
                <a:gridCol w="1132666">
                  <a:extLst>
                    <a:ext uri="{9D8B030D-6E8A-4147-A177-3AD203B41FA5}">
                      <a16:colId xmlns:a16="http://schemas.microsoft.com/office/drawing/2014/main" val="20003"/>
                    </a:ext>
                  </a:extLst>
                </a:gridCol>
                <a:gridCol w="996848">
                  <a:extLst>
                    <a:ext uri="{9D8B030D-6E8A-4147-A177-3AD203B41FA5}">
                      <a16:colId xmlns:a16="http://schemas.microsoft.com/office/drawing/2014/main" val="20004"/>
                    </a:ext>
                  </a:extLst>
                </a:gridCol>
                <a:gridCol w="996848">
                  <a:extLst>
                    <a:ext uri="{9D8B030D-6E8A-4147-A177-3AD203B41FA5}">
                      <a16:colId xmlns:a16="http://schemas.microsoft.com/office/drawing/2014/main" val="20005"/>
                    </a:ext>
                  </a:extLst>
                </a:gridCol>
              </a:tblGrid>
              <a:tr h="46225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300" dirty="0">
                        <a:latin typeface="Times New Roman"/>
                        <a:cs typeface="Times New Roman"/>
                      </a:endParaRPr>
                    </a:p>
                  </a:txBody>
                  <a:tcPr marL="0" marR="0" marT="0" marB="0" anchor="ctr">
                    <a:lnL>
                      <a:noFill/>
                    </a:lnL>
                    <a:lnR w="9525">
                      <a:solidFill>
                        <a:srgbClr val="FFFFFF"/>
                      </a:solidFill>
                      <a:prstDash val="solid"/>
                    </a:lnR>
                    <a:lnT>
                      <a:noFill/>
                    </a:lnT>
                    <a:lnB w="9525">
                      <a:solidFill>
                        <a:srgbClr val="FFFFFF"/>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Élèves</a:t>
                      </a:r>
                      <a:endParaRPr sz="1300" dirty="0">
                        <a:latin typeface="Arial"/>
                        <a:cs typeface="Arial"/>
                      </a:endParaRPr>
                    </a:p>
                    <a:p>
                      <a:pPr marL="0" algn="ctr">
                        <a:lnSpc>
                          <a:spcPct val="100000"/>
                        </a:lnSpc>
                        <a:spcBef>
                          <a:spcPts val="0"/>
                        </a:spcBef>
                      </a:pPr>
                      <a:r>
                        <a:rPr sz="1300" b="1" spc="5" dirty="0">
                          <a:solidFill>
                            <a:srgbClr val="FFFFFF"/>
                          </a:solidFill>
                          <a:latin typeface="Arial"/>
                          <a:cs typeface="Arial"/>
                        </a:rPr>
                        <a:t>en</a:t>
                      </a:r>
                      <a:r>
                        <a:rPr sz="1300" b="1" spc="-105" dirty="0">
                          <a:solidFill>
                            <a:srgbClr val="FFFFFF"/>
                          </a:solidFill>
                          <a:latin typeface="Arial"/>
                          <a:cs typeface="Arial"/>
                        </a:rPr>
                        <a:t> </a:t>
                      </a:r>
                      <a:r>
                        <a:rPr sz="1300" b="1" spc="-10" dirty="0">
                          <a:solidFill>
                            <a:srgbClr val="FFFFFF"/>
                          </a:solidFill>
                          <a:latin typeface="Arial"/>
                          <a:cs typeface="Arial"/>
                        </a:rPr>
                        <a:t>réussite</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311785" algn="r" defTabSz="989013">
                        <a:lnSpc>
                          <a:spcPct val="100000"/>
                        </a:lnSpc>
                        <a:spcBef>
                          <a:spcPts val="0"/>
                        </a:spcBef>
                      </a:pPr>
                      <a:r>
                        <a:rPr sz="1300" b="1" spc="-5" dirty="0" err="1">
                          <a:solidFill>
                            <a:srgbClr val="FFFFFF"/>
                          </a:solidFill>
                          <a:latin typeface="Arial"/>
                          <a:cs typeface="Arial"/>
                        </a:rPr>
                        <a:t>Élèves</a:t>
                      </a:r>
                      <a:endParaRPr lang="fr-FR" sz="1300" b="1" spc="-5" dirty="0">
                        <a:solidFill>
                          <a:srgbClr val="FFFFFF"/>
                        </a:solidFill>
                        <a:latin typeface="Arial"/>
                        <a:cs typeface="Arial"/>
                      </a:endParaRPr>
                    </a:p>
                    <a:p>
                      <a:pPr marL="0" marR="311785" algn="r" defTabSz="989013">
                        <a:lnSpc>
                          <a:spcPct val="100000"/>
                        </a:lnSpc>
                        <a:spcBef>
                          <a:spcPts val="0"/>
                        </a:spcBef>
                      </a:pPr>
                      <a:r>
                        <a:rPr sz="1300" b="1" spc="-10" dirty="0" err="1">
                          <a:solidFill>
                            <a:srgbClr val="FFFFFF"/>
                          </a:solidFill>
                          <a:latin typeface="Arial"/>
                          <a:cs typeface="Arial"/>
                        </a:rPr>
                        <a:t>moyens</a:t>
                      </a:r>
                      <a:endParaRPr sz="1300" dirty="0">
                        <a:latin typeface="Arial"/>
                        <a:cs typeface="Arial"/>
                      </a:endParaRPr>
                    </a:p>
                  </a:txBody>
                  <a:tcPr marL="0" marR="0" marT="2984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Élèves</a:t>
                      </a:r>
                      <a:endParaRPr sz="1300" dirty="0">
                        <a:latin typeface="Arial"/>
                        <a:cs typeface="Arial"/>
                      </a:endParaRPr>
                    </a:p>
                    <a:p>
                      <a:pPr marL="0" algn="ctr">
                        <a:lnSpc>
                          <a:spcPct val="100000"/>
                        </a:lnSpc>
                        <a:spcBef>
                          <a:spcPts val="0"/>
                        </a:spcBef>
                      </a:pPr>
                      <a:r>
                        <a:rPr sz="1300" b="1" spc="5" dirty="0">
                          <a:solidFill>
                            <a:srgbClr val="FFFFFF"/>
                          </a:solidFill>
                          <a:latin typeface="Arial"/>
                          <a:cs typeface="Arial"/>
                        </a:rPr>
                        <a:t>en</a:t>
                      </a:r>
                      <a:r>
                        <a:rPr sz="1300" b="1" spc="-95" dirty="0">
                          <a:solidFill>
                            <a:srgbClr val="FFFFFF"/>
                          </a:solidFill>
                          <a:latin typeface="Arial"/>
                          <a:cs typeface="Arial"/>
                        </a:rPr>
                        <a:t> </a:t>
                      </a:r>
                      <a:r>
                        <a:rPr sz="1300" b="1" spc="-15" dirty="0">
                          <a:solidFill>
                            <a:srgbClr val="FFFFFF"/>
                          </a:solidFill>
                          <a:latin typeface="Arial"/>
                          <a:cs typeface="Arial"/>
                        </a:rPr>
                        <a:t>difficultés</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Ensemble</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15" dirty="0">
                          <a:solidFill>
                            <a:srgbClr val="FFFFFF"/>
                          </a:solidFill>
                          <a:latin typeface="Arial"/>
                          <a:cs typeface="Arial"/>
                        </a:rPr>
                        <a:t>Effectifs</a:t>
                      </a:r>
                      <a:endParaRPr sz="1300" dirty="0">
                        <a:latin typeface="Arial"/>
                        <a:cs typeface="Arial"/>
                      </a:endParaRPr>
                    </a:p>
                  </a:txBody>
                  <a:tcPr marL="0" marR="0" marT="3238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extLst>
                  <a:ext uri="{0D108BD9-81ED-4DB2-BD59-A6C34878D82A}">
                    <a16:rowId xmlns:a16="http://schemas.microsoft.com/office/drawing/2014/main" val="10000"/>
                  </a:ext>
                </a:extLst>
              </a:tr>
              <a:tr h="24044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a:lnSpc>
                          <a:spcPct val="100000"/>
                        </a:lnSpc>
                        <a:spcBef>
                          <a:spcPts val="244"/>
                        </a:spcBef>
                      </a:pPr>
                      <a:r>
                        <a:rPr sz="1150" spc="75" dirty="0">
                          <a:solidFill>
                            <a:schemeClr val="tx1"/>
                          </a:solidFill>
                          <a:latin typeface="Calibri"/>
                          <a:cs typeface="Calibri"/>
                        </a:rPr>
                        <a:t>Aucun</a:t>
                      </a:r>
                      <a:r>
                        <a:rPr sz="1150" spc="-5" dirty="0">
                          <a:solidFill>
                            <a:schemeClr val="tx1"/>
                          </a:solidFill>
                          <a:latin typeface="Calibri"/>
                          <a:cs typeface="Calibri"/>
                        </a:rPr>
                        <a:t> </a:t>
                      </a:r>
                      <a:r>
                        <a:rPr sz="1150" spc="95" dirty="0">
                          <a:solidFill>
                            <a:schemeClr val="tx1"/>
                          </a:solidFill>
                          <a:latin typeface="Calibri"/>
                          <a:cs typeface="Calibri"/>
                        </a:rPr>
                        <a:t>des</a:t>
                      </a:r>
                      <a:r>
                        <a:rPr sz="1150" spc="-5" dirty="0">
                          <a:solidFill>
                            <a:schemeClr val="tx1"/>
                          </a:solidFill>
                          <a:latin typeface="Calibri"/>
                          <a:cs typeface="Calibri"/>
                        </a:rPr>
                        <a:t> </a:t>
                      </a:r>
                      <a:r>
                        <a:rPr sz="1150" spc="50" dirty="0">
                          <a:solidFill>
                            <a:schemeClr val="tx1"/>
                          </a:solidFill>
                          <a:latin typeface="Calibri"/>
                          <a:cs typeface="Calibri"/>
                        </a:rPr>
                        <a:t>parents</a:t>
                      </a:r>
                      <a:r>
                        <a:rPr sz="1150" spc="-5" dirty="0">
                          <a:solidFill>
                            <a:schemeClr val="tx1"/>
                          </a:solidFill>
                          <a:latin typeface="Calibri"/>
                          <a:cs typeface="Calibri"/>
                        </a:rPr>
                        <a:t> </a:t>
                      </a:r>
                      <a:r>
                        <a:rPr sz="1150" spc="50" dirty="0">
                          <a:solidFill>
                            <a:schemeClr val="tx1"/>
                          </a:solidFill>
                          <a:latin typeface="Calibri"/>
                          <a:cs typeface="Calibri"/>
                        </a:rPr>
                        <a:t>n’a</a:t>
                      </a:r>
                      <a:r>
                        <a:rPr sz="1150" spc="-5" dirty="0">
                          <a:solidFill>
                            <a:schemeClr val="tx1"/>
                          </a:solidFill>
                          <a:latin typeface="Calibri"/>
                          <a:cs typeface="Calibri"/>
                        </a:rPr>
                        <a:t> </a:t>
                      </a:r>
                      <a:r>
                        <a:rPr sz="1150" spc="30" dirty="0">
                          <a:solidFill>
                            <a:schemeClr val="tx1"/>
                          </a:solidFill>
                          <a:latin typeface="Calibri"/>
                          <a:cs typeface="Calibri"/>
                        </a:rPr>
                        <a:t>le</a:t>
                      </a:r>
                      <a:r>
                        <a:rPr sz="1150" spc="-5" dirty="0">
                          <a:solidFill>
                            <a:schemeClr val="tx1"/>
                          </a:solidFill>
                          <a:latin typeface="Calibri"/>
                          <a:cs typeface="Calibri"/>
                        </a:rPr>
                        <a:t> </a:t>
                      </a:r>
                      <a:r>
                        <a:rPr sz="1150" spc="60" dirty="0">
                          <a:solidFill>
                            <a:schemeClr val="tx1"/>
                          </a:solidFill>
                          <a:latin typeface="Calibri"/>
                          <a:cs typeface="Calibri"/>
                        </a:rPr>
                        <a:t>baccalauréat</a:t>
                      </a:r>
                      <a:endParaRPr sz="1150" dirty="0">
                        <a:solidFill>
                          <a:schemeClr val="tx1"/>
                        </a:solidFill>
                        <a:latin typeface="Calibri"/>
                        <a:cs typeface="Calibri"/>
                      </a:endParaRPr>
                    </a:p>
                  </a:txBody>
                  <a:tcPr marL="0" marR="0" marT="31114"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18,0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43,2</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38,8</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139</a:t>
                      </a:r>
                      <a:endParaRPr sz="1150" dirty="0">
                        <a:solidFill>
                          <a:schemeClr val="tx1"/>
                        </a:solidFill>
                        <a:latin typeface="Calibri"/>
                        <a:cs typeface="Calibri"/>
                      </a:endParaRPr>
                    </a:p>
                  </a:txBody>
                  <a:tcPr marL="0" marR="0" marT="3111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1"/>
                  </a:ext>
                </a:extLst>
              </a:tr>
              <a:tr h="43048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marR="326390">
                        <a:lnSpc>
                          <a:spcPct val="106200"/>
                        </a:lnSpc>
                        <a:spcBef>
                          <a:spcPts val="155"/>
                        </a:spcBef>
                      </a:pPr>
                      <a:r>
                        <a:rPr sz="1150" spc="25" dirty="0">
                          <a:solidFill>
                            <a:schemeClr val="tx1"/>
                          </a:solidFill>
                          <a:latin typeface="Calibri"/>
                          <a:cs typeface="Calibri"/>
                        </a:rPr>
                        <a:t>Mère </a:t>
                      </a:r>
                      <a:r>
                        <a:rPr sz="1150" spc="65" dirty="0">
                          <a:solidFill>
                            <a:schemeClr val="tx1"/>
                          </a:solidFill>
                          <a:latin typeface="Calibri"/>
                          <a:cs typeface="Calibri"/>
                        </a:rPr>
                        <a:t>non </a:t>
                      </a:r>
                      <a:r>
                        <a:rPr sz="1150" spc="50" dirty="0">
                          <a:solidFill>
                            <a:schemeClr val="tx1"/>
                          </a:solidFill>
                          <a:latin typeface="Calibri"/>
                          <a:cs typeface="Calibri"/>
                        </a:rPr>
                        <a:t>bachelière, père</a:t>
                      </a:r>
                      <a:r>
                        <a:rPr sz="1150" spc="-135" dirty="0">
                          <a:solidFill>
                            <a:schemeClr val="tx1"/>
                          </a:solidFill>
                          <a:latin typeface="Calibri"/>
                          <a:cs typeface="Calibri"/>
                        </a:rPr>
                        <a:t> </a:t>
                      </a:r>
                      <a:r>
                        <a:rPr sz="1150" spc="50" dirty="0">
                          <a:solidFill>
                            <a:schemeClr val="tx1"/>
                          </a:solidFill>
                          <a:latin typeface="Calibri"/>
                          <a:cs typeface="Calibri"/>
                        </a:rPr>
                        <a:t>bachelier  </a:t>
                      </a:r>
                      <a:r>
                        <a:rPr sz="1150" spc="65" dirty="0">
                          <a:solidFill>
                            <a:schemeClr val="tx1"/>
                          </a:solidFill>
                          <a:latin typeface="Calibri"/>
                          <a:cs typeface="Calibri"/>
                        </a:rPr>
                        <a:t>ou</a:t>
                      </a:r>
                      <a:r>
                        <a:rPr sz="1150" spc="-10" dirty="0">
                          <a:solidFill>
                            <a:schemeClr val="tx1"/>
                          </a:solidFill>
                          <a:latin typeface="Calibri"/>
                          <a:cs typeface="Calibri"/>
                        </a:rPr>
                        <a:t> </a:t>
                      </a:r>
                      <a:r>
                        <a:rPr sz="1150" spc="70" dirty="0">
                          <a:solidFill>
                            <a:schemeClr val="tx1"/>
                          </a:solidFill>
                          <a:latin typeface="Calibri"/>
                          <a:cs typeface="Calibri"/>
                        </a:rPr>
                        <a:t>plus</a:t>
                      </a:r>
                      <a:endParaRPr sz="1150" dirty="0">
                        <a:solidFill>
                          <a:schemeClr val="tx1"/>
                        </a:solidFill>
                        <a:latin typeface="Calibri"/>
                        <a:cs typeface="Calibri"/>
                      </a:endParaRPr>
                    </a:p>
                  </a:txBody>
                  <a:tcPr marL="0" marR="0" marT="1968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28,9</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39,5</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31,6</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38</a:t>
                      </a:r>
                      <a:endParaRPr sz="1150" dirty="0">
                        <a:solidFill>
                          <a:schemeClr val="tx1"/>
                        </a:solidFill>
                        <a:latin typeface="Calibri"/>
                        <a:cs typeface="Calibri"/>
                      </a:endParaRPr>
                    </a:p>
                  </a:txBody>
                  <a:tcPr marL="0" marR="0" marT="3111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2"/>
                  </a:ext>
                </a:extLst>
              </a:tr>
              <a:tr h="4227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marR="1075055">
                        <a:lnSpc>
                          <a:spcPct val="106200"/>
                        </a:lnSpc>
                        <a:spcBef>
                          <a:spcPts val="125"/>
                        </a:spcBef>
                      </a:pPr>
                      <a:r>
                        <a:rPr sz="1150" spc="25" dirty="0">
                          <a:solidFill>
                            <a:schemeClr val="tx1"/>
                          </a:solidFill>
                          <a:latin typeface="Calibri"/>
                          <a:cs typeface="Calibri"/>
                        </a:rPr>
                        <a:t>Mère </a:t>
                      </a:r>
                      <a:r>
                        <a:rPr sz="1150" spc="55" dirty="0">
                          <a:solidFill>
                            <a:schemeClr val="tx1"/>
                          </a:solidFill>
                          <a:latin typeface="Calibri"/>
                          <a:cs typeface="Calibri"/>
                        </a:rPr>
                        <a:t>bachelière </a:t>
                      </a:r>
                      <a:r>
                        <a:rPr sz="1150" spc="65" dirty="0">
                          <a:solidFill>
                            <a:schemeClr val="tx1"/>
                          </a:solidFill>
                          <a:latin typeface="Calibri"/>
                          <a:cs typeface="Calibri"/>
                        </a:rPr>
                        <a:t>ou</a:t>
                      </a:r>
                      <a:r>
                        <a:rPr sz="1150" spc="-140" dirty="0">
                          <a:solidFill>
                            <a:schemeClr val="tx1"/>
                          </a:solidFill>
                          <a:latin typeface="Calibri"/>
                          <a:cs typeface="Calibri"/>
                        </a:rPr>
                        <a:t> </a:t>
                      </a:r>
                      <a:r>
                        <a:rPr sz="1150" spc="60" dirty="0">
                          <a:solidFill>
                            <a:schemeClr val="tx1"/>
                          </a:solidFill>
                          <a:latin typeface="Calibri"/>
                          <a:cs typeface="Calibri"/>
                        </a:rPr>
                        <a:t>plus,  </a:t>
                      </a:r>
                      <a:r>
                        <a:rPr sz="1150" spc="50" dirty="0">
                          <a:solidFill>
                            <a:schemeClr val="tx1"/>
                          </a:solidFill>
                          <a:latin typeface="Calibri"/>
                          <a:cs typeface="Calibri"/>
                        </a:rPr>
                        <a:t>père </a:t>
                      </a:r>
                      <a:r>
                        <a:rPr sz="1150" spc="65" dirty="0">
                          <a:solidFill>
                            <a:schemeClr val="tx1"/>
                          </a:solidFill>
                          <a:latin typeface="Calibri"/>
                          <a:cs typeface="Calibri"/>
                        </a:rPr>
                        <a:t>non</a:t>
                      </a:r>
                      <a:r>
                        <a:rPr sz="1150" spc="-65" dirty="0">
                          <a:solidFill>
                            <a:schemeClr val="tx1"/>
                          </a:solidFill>
                          <a:latin typeface="Calibri"/>
                          <a:cs typeface="Calibri"/>
                        </a:rPr>
                        <a:t> </a:t>
                      </a:r>
                      <a:r>
                        <a:rPr sz="1150" spc="50" dirty="0">
                          <a:solidFill>
                            <a:schemeClr val="tx1"/>
                          </a:solidFill>
                          <a:latin typeface="Calibri"/>
                          <a:cs typeface="Calibri"/>
                        </a:rPr>
                        <a:t>bachelier</a:t>
                      </a:r>
                      <a:endParaRPr sz="1150" dirty="0">
                        <a:solidFill>
                          <a:schemeClr val="tx1"/>
                        </a:solidFill>
                        <a:latin typeface="Calibri"/>
                        <a:cs typeface="Calibri"/>
                      </a:endParaRPr>
                    </a:p>
                  </a:txBody>
                  <a:tcPr marL="0" marR="0" marT="1587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50,0</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36,2</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45" dirty="0">
                          <a:solidFill>
                            <a:schemeClr val="tx1"/>
                          </a:solidFill>
                          <a:latin typeface="Calibri"/>
                          <a:cs typeface="Calibri"/>
                        </a:rPr>
                        <a:t>13,8*</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94</a:t>
                      </a:r>
                      <a:endParaRPr sz="1150" dirty="0">
                        <a:solidFill>
                          <a:schemeClr val="tx1"/>
                        </a:solidFill>
                        <a:latin typeface="Calibri"/>
                        <a:cs typeface="Calibri"/>
                      </a:endParaRPr>
                    </a:p>
                  </a:txBody>
                  <a:tcPr marL="0" marR="0" marT="26670"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3"/>
                  </a:ext>
                </a:extLst>
              </a:tr>
              <a:tr h="24044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230">
                        <a:lnSpc>
                          <a:spcPct val="100000"/>
                        </a:lnSpc>
                        <a:spcBef>
                          <a:spcPts val="240"/>
                        </a:spcBef>
                      </a:pPr>
                      <a:r>
                        <a:rPr sz="1150" spc="75" dirty="0">
                          <a:solidFill>
                            <a:schemeClr val="tx1"/>
                          </a:solidFill>
                          <a:latin typeface="Calibri"/>
                          <a:cs typeface="Calibri"/>
                        </a:rPr>
                        <a:t>Deux</a:t>
                      </a:r>
                      <a:r>
                        <a:rPr sz="1150" spc="-10" dirty="0">
                          <a:solidFill>
                            <a:schemeClr val="tx1"/>
                          </a:solidFill>
                          <a:latin typeface="Calibri"/>
                          <a:cs typeface="Calibri"/>
                        </a:rPr>
                        <a:t> </a:t>
                      </a:r>
                      <a:r>
                        <a:rPr sz="1150" spc="50" dirty="0">
                          <a:solidFill>
                            <a:schemeClr val="tx1"/>
                          </a:solidFill>
                          <a:latin typeface="Calibri"/>
                          <a:cs typeface="Calibri"/>
                        </a:rPr>
                        <a:t>parents</a:t>
                      </a:r>
                      <a:r>
                        <a:rPr sz="1150" spc="-5" dirty="0">
                          <a:solidFill>
                            <a:schemeClr val="tx1"/>
                          </a:solidFill>
                          <a:latin typeface="Calibri"/>
                          <a:cs typeface="Calibri"/>
                        </a:rPr>
                        <a:t> </a:t>
                      </a:r>
                      <a:r>
                        <a:rPr sz="1150" spc="60" dirty="0">
                          <a:solidFill>
                            <a:schemeClr val="tx1"/>
                          </a:solidFill>
                          <a:latin typeface="Calibri"/>
                          <a:cs typeface="Calibri"/>
                        </a:rPr>
                        <a:t>bacheliers</a:t>
                      </a:r>
                      <a:r>
                        <a:rPr sz="1150" spc="-5" dirty="0">
                          <a:solidFill>
                            <a:schemeClr val="tx1"/>
                          </a:solidFill>
                          <a:latin typeface="Calibri"/>
                          <a:cs typeface="Calibri"/>
                        </a:rPr>
                        <a:t> </a:t>
                      </a:r>
                      <a:r>
                        <a:rPr sz="1150" spc="65" dirty="0">
                          <a:solidFill>
                            <a:schemeClr val="tx1"/>
                          </a:solidFill>
                          <a:latin typeface="Calibri"/>
                          <a:cs typeface="Calibri"/>
                        </a:rPr>
                        <a:t>ou</a:t>
                      </a:r>
                      <a:r>
                        <a:rPr sz="1150" spc="-5" dirty="0">
                          <a:solidFill>
                            <a:schemeClr val="tx1"/>
                          </a:solidFill>
                          <a:latin typeface="Calibri"/>
                          <a:cs typeface="Calibri"/>
                        </a:rPr>
                        <a:t> </a:t>
                      </a:r>
                      <a:r>
                        <a:rPr sz="1150" spc="70" dirty="0">
                          <a:solidFill>
                            <a:schemeClr val="tx1"/>
                          </a:solidFill>
                          <a:latin typeface="Calibri"/>
                          <a:cs typeface="Calibri"/>
                        </a:rPr>
                        <a:t>plus</a:t>
                      </a:r>
                      <a:endParaRPr sz="1150" dirty="0">
                        <a:solidFill>
                          <a:schemeClr val="tx1"/>
                        </a:solidFill>
                        <a:latin typeface="Calibri"/>
                        <a:cs typeface="Calibri"/>
                      </a:endParaRPr>
                    </a:p>
                  </a:txBody>
                  <a:tcPr marL="0" marR="0" marT="30480"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42,0</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47,9</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10,1</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169</a:t>
                      </a:r>
                      <a:endParaRPr sz="1150" dirty="0">
                        <a:solidFill>
                          <a:schemeClr val="tx1"/>
                        </a:solidFill>
                        <a:latin typeface="Calibri"/>
                        <a:cs typeface="Calibri"/>
                      </a:endParaRPr>
                    </a:p>
                  </a:txBody>
                  <a:tcPr marL="0" marR="0" marT="30480"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4"/>
                  </a:ext>
                </a:extLst>
              </a:tr>
              <a:tr h="24624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230">
                        <a:lnSpc>
                          <a:spcPct val="100000"/>
                        </a:lnSpc>
                        <a:spcBef>
                          <a:spcPts val="285"/>
                        </a:spcBef>
                      </a:pPr>
                      <a:r>
                        <a:rPr sz="1150" b="1" spc="5" dirty="0">
                          <a:solidFill>
                            <a:srgbClr val="FFFFFF"/>
                          </a:solidFill>
                          <a:latin typeface="Arial"/>
                          <a:cs typeface="Arial"/>
                        </a:rPr>
                        <a:t>Ensemble</a:t>
                      </a:r>
                      <a:endParaRPr sz="1150" dirty="0">
                        <a:latin typeface="Arial"/>
                        <a:cs typeface="Arial"/>
                      </a:endParaRPr>
                    </a:p>
                  </a:txBody>
                  <a:tcPr marL="0" marR="0" marT="3619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35,0</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43,2</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21,8</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100,0</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5" dirty="0">
                          <a:solidFill>
                            <a:srgbClr val="FFFFFF"/>
                          </a:solidFill>
                          <a:latin typeface="Arial"/>
                          <a:cs typeface="Arial"/>
                        </a:rPr>
                        <a:t>440</a:t>
                      </a:r>
                      <a:endParaRPr sz="1150" dirty="0">
                        <a:latin typeface="Arial"/>
                        <a:cs typeface="Arial"/>
                      </a:endParaRPr>
                    </a:p>
                  </a:txBody>
                  <a:tcPr marL="0" marR="0" marT="36195"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extLst>
                  <a:ext uri="{0D108BD9-81ED-4DB2-BD59-A6C34878D82A}">
                    <a16:rowId xmlns:a16="http://schemas.microsoft.com/office/drawing/2014/main" val="10005"/>
                  </a:ext>
                </a:extLst>
              </a:tr>
            </a:tbl>
          </a:graphicData>
        </a:graphic>
      </p:graphicFrame>
      <p:sp>
        <p:nvSpPr>
          <p:cNvPr id="11" name="object 4">
            <a:extLst>
              <a:ext uri="{FF2B5EF4-FFF2-40B4-BE49-F238E27FC236}">
                <a16:creationId xmlns:a16="http://schemas.microsoft.com/office/drawing/2014/main" id="{3BBD59C8-43A0-4F0E-8D2B-32966FBBE1B4}"/>
              </a:ext>
            </a:extLst>
          </p:cNvPr>
          <p:cNvSpPr txBox="1"/>
          <p:nvPr>
            <p:custDataLst>
              <p:tags r:id="rId7"/>
            </p:custDataLst>
          </p:nvPr>
        </p:nvSpPr>
        <p:spPr>
          <a:xfrm>
            <a:off x="4250701" y="4525895"/>
            <a:ext cx="7869919" cy="778546"/>
          </a:xfrm>
          <a:prstGeom prst="rect">
            <a:avLst/>
          </a:prstGeom>
        </p:spPr>
        <p:txBody>
          <a:bodyPr vert="horz" wrap="square" lIns="0" tIns="12065" rIns="0" bIns="0" rtlCol="0">
            <a:spAutoFit/>
          </a:bodyPr>
          <a:lstStyle/>
          <a:p>
            <a:pPr marL="12700" marR="5080">
              <a:lnSpc>
                <a:spcPct val="115999"/>
              </a:lnSpc>
              <a:spcBef>
                <a:spcPts val="95"/>
              </a:spcBef>
            </a:pPr>
            <a:r>
              <a:rPr lang="fr-FR" sz="1000" spc="35" dirty="0">
                <a:solidFill>
                  <a:srgbClr val="231F20"/>
                </a:solidFill>
                <a:latin typeface="Arial" panose="020B0604020202020204" pitchFamily="34" charset="0"/>
                <a:cs typeface="Arial" panose="020B0604020202020204" pitchFamily="34" charset="0"/>
              </a:rPr>
              <a:t>*Lecture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13,8</a:t>
            </a:r>
            <a:r>
              <a:rPr lang="fr-FR" sz="1000" spc="-20" dirty="0">
                <a:solidFill>
                  <a:srgbClr val="231F20"/>
                </a:solidFill>
                <a:latin typeface="Arial" panose="020B0604020202020204" pitchFamily="34" charset="0"/>
                <a:cs typeface="Arial" panose="020B0604020202020204" pitchFamily="34" charset="0"/>
              </a:rPr>
              <a:t> </a:t>
            </a:r>
            <a:r>
              <a:rPr lang="fr-FR" sz="1000" spc="150" dirty="0">
                <a:solidFill>
                  <a:srgbClr val="231F20"/>
                </a:solidFill>
                <a:latin typeface="Arial" panose="020B0604020202020204" pitchFamily="34" charset="0"/>
                <a:cs typeface="Arial" panose="020B0604020202020204" pitchFamily="34" charset="0"/>
              </a:rPr>
              <a:t>%</a:t>
            </a:r>
            <a:r>
              <a:rPr lang="fr-FR" sz="1000" spc="-15"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collégiens</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dont</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la</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mère</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est</a:t>
            </a:r>
            <a:r>
              <a:rPr lang="fr-FR" sz="1000" spc="-15" dirty="0">
                <a:solidFill>
                  <a:srgbClr val="231F20"/>
                </a:solidFill>
                <a:latin typeface="Arial" panose="020B0604020202020204" pitchFamily="34" charset="0"/>
                <a:cs typeface="Arial" panose="020B0604020202020204" pitchFamily="34" charset="0"/>
              </a:rPr>
              <a:t> </a:t>
            </a:r>
            <a:r>
              <a:rPr lang="fr-FR" sz="1000" spc="60" dirty="0">
                <a:solidFill>
                  <a:srgbClr val="231F20"/>
                </a:solidFill>
                <a:latin typeface="Arial" panose="020B0604020202020204" pitchFamily="34" charset="0"/>
                <a:cs typeface="Arial" panose="020B0604020202020204" pitchFamily="34" charset="0"/>
              </a:rPr>
              <a:t>au</a:t>
            </a:r>
            <a:r>
              <a:rPr lang="fr-FR" sz="1000" spc="-1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moins</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bachelière</a:t>
            </a:r>
            <a:r>
              <a:rPr lang="fr-FR" sz="1000" spc="-15" dirty="0">
                <a:solidFill>
                  <a:srgbClr val="231F20"/>
                </a:solidFill>
                <a:latin typeface="Arial" panose="020B0604020202020204" pitchFamily="34" charset="0"/>
                <a:cs typeface="Arial" panose="020B0604020202020204" pitchFamily="34" charset="0"/>
              </a:rPr>
              <a:t> </a:t>
            </a:r>
            <a:r>
              <a:rPr lang="fr-FR" sz="1000" dirty="0">
                <a:solidFill>
                  <a:srgbClr val="231F20"/>
                </a:solidFill>
                <a:latin typeface="Arial" panose="020B0604020202020204" pitchFamily="34" charset="0"/>
                <a:cs typeface="Arial" panose="020B0604020202020204" pitchFamily="34" charset="0"/>
              </a:rPr>
              <a:t>et</a:t>
            </a:r>
            <a:r>
              <a:rPr lang="fr-FR" sz="1000" spc="-20"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dont</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le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père</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n’est</a:t>
            </a:r>
            <a:r>
              <a:rPr lang="fr-FR" sz="1000" spc="-20"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pas</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bachelier</a:t>
            </a:r>
            <a:r>
              <a:rPr lang="fr-FR" sz="1000" spc="-20" dirty="0">
                <a:solidFill>
                  <a:srgbClr val="231F20"/>
                </a:solidFill>
                <a:latin typeface="Arial" panose="020B0604020202020204" pitchFamily="34" charset="0"/>
                <a:cs typeface="Arial" panose="020B0604020202020204" pitchFamily="34" charset="0"/>
              </a:rPr>
              <a:t> </a:t>
            </a:r>
            <a:r>
              <a:rPr lang="fr-FR" sz="1000" dirty="0">
                <a:solidFill>
                  <a:srgbClr val="231F20"/>
                </a:solidFill>
                <a:latin typeface="Arial" panose="020B0604020202020204" pitchFamily="34" charset="0"/>
                <a:cs typeface="Arial" panose="020B0604020202020204" pitchFamily="34" charset="0"/>
              </a:rPr>
              <a:t>font</a:t>
            </a:r>
            <a:r>
              <a:rPr lang="fr-FR" sz="1000" spc="-15"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partie</a:t>
            </a:r>
            <a:r>
              <a:rPr lang="fr-FR" sz="1000" spc="-15" dirty="0">
                <a:solidFill>
                  <a:srgbClr val="231F20"/>
                </a:solidFill>
                <a:latin typeface="Arial" panose="020B0604020202020204" pitchFamily="34" charset="0"/>
                <a:cs typeface="Arial" panose="020B0604020202020204" pitchFamily="34" charset="0"/>
              </a:rPr>
              <a:t> </a:t>
            </a:r>
            <a:r>
              <a:rPr lang="fr-FR" sz="1000" spc="65" dirty="0">
                <a:solidFill>
                  <a:srgbClr val="231F20"/>
                </a:solidFill>
                <a:latin typeface="Arial" panose="020B0604020202020204" pitchFamily="34" charset="0"/>
                <a:cs typeface="Arial" panose="020B0604020202020204" pitchFamily="34" charset="0"/>
              </a:rPr>
              <a:t>de</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la</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catégorie</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15"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élèves </a:t>
            </a:r>
            <a:r>
              <a:rPr lang="fr-FR" sz="1000" spc="50" dirty="0">
                <a:solidFill>
                  <a:srgbClr val="231F20"/>
                </a:solidFill>
                <a:latin typeface="Arial" panose="020B0604020202020204" pitchFamily="34" charset="0"/>
                <a:cs typeface="Arial" panose="020B0604020202020204" pitchFamily="34" charset="0"/>
              </a:rPr>
              <a:t>en</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difficultés.</a:t>
            </a:r>
            <a:r>
              <a:rPr lang="fr-FR" sz="1000" spc="-20" dirty="0">
                <a:solidFill>
                  <a:srgbClr val="231F20"/>
                </a:solidFill>
                <a:latin typeface="Arial" panose="020B0604020202020204" pitchFamily="34" charset="0"/>
                <a:cs typeface="Arial" panose="020B0604020202020204" pitchFamily="34" charset="0"/>
              </a:rPr>
              <a:t> </a:t>
            </a:r>
            <a:r>
              <a:rPr lang="fr-FR" sz="1000" spc="90" dirty="0">
                <a:solidFill>
                  <a:srgbClr val="231F20"/>
                </a:solidFill>
                <a:latin typeface="Arial" panose="020B0604020202020204" pitchFamily="34" charset="0"/>
                <a:cs typeface="Arial" panose="020B0604020202020204" pitchFamily="34" charset="0"/>
              </a:rPr>
              <a:t>Les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non-réponses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sur</a:t>
            </a:r>
            <a:r>
              <a:rPr lang="fr-FR" sz="1000" spc="-20" dirty="0">
                <a:solidFill>
                  <a:srgbClr val="231F20"/>
                </a:solidFill>
                <a:latin typeface="Arial" panose="020B0604020202020204" pitchFamily="34" charset="0"/>
                <a:cs typeface="Arial" panose="020B0604020202020204" pitchFamily="34" charset="0"/>
              </a:rPr>
              <a:t> </a:t>
            </a:r>
            <a:r>
              <a:rPr lang="fr-FR" sz="1000" spc="20" dirty="0">
                <a:solidFill>
                  <a:srgbClr val="231F20"/>
                </a:solidFill>
                <a:latin typeface="Arial" panose="020B0604020202020204" pitchFamily="34" charset="0"/>
                <a:cs typeface="Arial" panose="020B0604020202020204" pitchFamily="34" charset="0"/>
              </a:rPr>
              <a:t>l’un</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diplômes</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parentaux</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ont</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été</a:t>
            </a:r>
            <a:r>
              <a:rPr lang="fr-FR" sz="1000" spc="-15" dirty="0">
                <a:solidFill>
                  <a:srgbClr val="231F20"/>
                </a:solidFill>
                <a:latin typeface="Arial" panose="020B0604020202020204" pitchFamily="34" charset="0"/>
                <a:cs typeface="Arial" panose="020B0604020202020204" pitchFamily="34" charset="0"/>
              </a:rPr>
              <a:t> </a:t>
            </a:r>
            <a:r>
              <a:rPr lang="fr-FR" sz="1000" spc="55" dirty="0">
                <a:solidFill>
                  <a:srgbClr val="231F20"/>
                </a:solidFill>
                <a:latin typeface="Arial" panose="020B0604020202020204" pitchFamily="34" charset="0"/>
                <a:cs typeface="Arial" panose="020B0604020202020204" pitchFamily="34" charset="0"/>
              </a:rPr>
              <a:t>exclues</a:t>
            </a:r>
            <a:r>
              <a:rPr lang="fr-FR" sz="1000" spc="-20" dirty="0">
                <a:solidFill>
                  <a:srgbClr val="231F20"/>
                </a:solidFill>
                <a:latin typeface="Arial" panose="020B0604020202020204" pitchFamily="34" charset="0"/>
                <a:cs typeface="Arial" panose="020B0604020202020204" pitchFamily="34" charset="0"/>
              </a:rPr>
              <a:t> </a:t>
            </a:r>
            <a:r>
              <a:rPr lang="fr-FR" sz="1000" spc="60" dirty="0">
                <a:solidFill>
                  <a:srgbClr val="231F20"/>
                </a:solidFill>
                <a:latin typeface="Arial" panose="020B0604020202020204" pitchFamily="34" charset="0"/>
                <a:cs typeface="Arial" panose="020B0604020202020204" pitchFamily="34" charset="0"/>
              </a:rPr>
              <a:t>du</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tableau,</a:t>
            </a:r>
            <a:r>
              <a:rPr lang="fr-FR" sz="1000" spc="-20"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ce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qui</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explique</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l’effectif</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total</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inférieur</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à</a:t>
            </a:r>
            <a:r>
              <a:rPr lang="fr-FR" sz="1000" spc="-15"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667.</a:t>
            </a:r>
            <a:endParaRPr lang="fr-FR" sz="1000" dirty="0">
              <a:latin typeface="Arial" panose="020B0604020202020204" pitchFamily="34" charset="0"/>
              <a:cs typeface="Arial" panose="020B0604020202020204" pitchFamily="34" charset="0"/>
            </a:endParaRPr>
          </a:p>
          <a:p>
            <a:pPr marL="12700">
              <a:lnSpc>
                <a:spcPct val="100000"/>
              </a:lnSpc>
              <a:spcBef>
                <a:spcPts val="605"/>
              </a:spcBef>
            </a:pPr>
            <a:r>
              <a:rPr lang="fr-FR" sz="1000" spc="75" dirty="0">
                <a:solidFill>
                  <a:srgbClr val="231F20"/>
                </a:solidFill>
                <a:latin typeface="Arial" panose="020B0604020202020204" pitchFamily="34" charset="0"/>
                <a:cs typeface="Arial" panose="020B0604020202020204" pitchFamily="34" charset="0"/>
              </a:rPr>
              <a:t>Données</a:t>
            </a:r>
            <a:r>
              <a:rPr lang="fr-FR" sz="1000" spc="-5"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issues</a:t>
            </a:r>
            <a:r>
              <a:rPr lang="fr-FR" sz="1000" spc="-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d’une</a:t>
            </a:r>
            <a:r>
              <a:rPr lang="fr-FR" sz="100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enquête</a:t>
            </a:r>
            <a:r>
              <a:rPr lang="fr-FR" sz="1000" spc="-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par</a:t>
            </a:r>
            <a:r>
              <a:rPr lang="fr-FR" sz="100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questionnaire</a:t>
            </a:r>
            <a:r>
              <a:rPr lang="fr-FR" sz="1000" spc="-5"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dans</a:t>
            </a:r>
            <a:r>
              <a:rPr lang="fr-FR" sz="100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quatre</a:t>
            </a:r>
            <a:r>
              <a:rPr lang="fr-FR" sz="1000" spc="-5" dirty="0">
                <a:solidFill>
                  <a:srgbClr val="231F20"/>
                </a:solidFill>
                <a:latin typeface="Arial" panose="020B0604020202020204" pitchFamily="34" charset="0"/>
                <a:cs typeface="Arial" panose="020B0604020202020204" pitchFamily="34" charset="0"/>
              </a:rPr>
              <a:t> </a:t>
            </a:r>
            <a:r>
              <a:rPr lang="fr-FR" sz="1000" spc="70" dirty="0">
                <a:solidFill>
                  <a:srgbClr val="231F20"/>
                </a:solidFill>
                <a:latin typeface="Arial" panose="020B0604020202020204" pitchFamily="34" charset="0"/>
                <a:cs typeface="Arial" panose="020B0604020202020204" pitchFamily="34" charset="0"/>
              </a:rPr>
              <a:t>collèges</a:t>
            </a:r>
            <a:r>
              <a:rPr lang="fr-FR" sz="1000" dirty="0">
                <a:solidFill>
                  <a:srgbClr val="231F20"/>
                </a:solidFill>
                <a:latin typeface="Arial" panose="020B0604020202020204" pitchFamily="34" charset="0"/>
                <a:cs typeface="Arial" panose="020B0604020202020204" pitchFamily="34" charset="0"/>
              </a:rPr>
              <a:t> </a:t>
            </a:r>
            <a:r>
              <a:rPr lang="fr-FR" sz="1000" spc="70" dirty="0">
                <a:solidFill>
                  <a:srgbClr val="231F20"/>
                </a:solidFill>
                <a:latin typeface="Arial" panose="020B0604020202020204" pitchFamily="34" charset="0"/>
                <a:cs typeface="Arial" panose="020B0604020202020204" pitchFamily="34" charset="0"/>
              </a:rPr>
              <a:t>de</a:t>
            </a:r>
            <a:r>
              <a:rPr lang="fr-FR" sz="1000" spc="-5"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l’agglomération</a:t>
            </a:r>
            <a:r>
              <a:rPr lang="fr-FR" sz="1000"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lyonnaise,</a:t>
            </a:r>
            <a:r>
              <a:rPr lang="fr-FR" sz="1000" spc="-5" dirty="0">
                <a:solidFill>
                  <a:srgbClr val="231F20"/>
                </a:solidFill>
                <a:latin typeface="Arial" panose="020B0604020202020204" pitchFamily="34" charset="0"/>
                <a:cs typeface="Arial" panose="020B0604020202020204" pitchFamily="34" charset="0"/>
              </a:rPr>
              <a:t> </a:t>
            </a:r>
            <a:r>
              <a:rPr lang="fr-FR" sz="1000" spc="65" dirty="0">
                <a:solidFill>
                  <a:srgbClr val="231F20"/>
                </a:solidFill>
                <a:latin typeface="Arial" panose="020B0604020202020204" pitchFamily="34" charset="0"/>
                <a:cs typeface="Arial" panose="020B0604020202020204" pitchFamily="34" charset="0"/>
              </a:rPr>
              <a:t>mars</a:t>
            </a:r>
            <a:r>
              <a:rPr lang="fr-FR" sz="1000"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1999.</a:t>
            </a:r>
            <a:endParaRPr lang="fr-FR" sz="1000"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FFB8DAB5-12AA-4B22-8136-1641A7C0F2FB}"/>
              </a:ext>
            </a:extLst>
          </p:cNvPr>
          <p:cNvSpPr txBox="1"/>
          <p:nvPr>
            <p:custDataLst>
              <p:tags r:id="rId8"/>
            </p:custDataLst>
          </p:nvPr>
        </p:nvSpPr>
        <p:spPr>
          <a:xfrm>
            <a:off x="4092157" y="1332000"/>
            <a:ext cx="7845036" cy="584775"/>
          </a:xfrm>
          <a:prstGeom prst="rect">
            <a:avLst/>
          </a:prstGeom>
          <a:noFill/>
        </p:spPr>
        <p:txBody>
          <a:bodyPr wrap="square" rtlCol="0">
            <a:spAutoFit/>
          </a:bodyPr>
          <a:lstStyle/>
          <a:p>
            <a:pPr algn="ctr"/>
            <a:r>
              <a:rPr lang="fr-FR" sz="1600" b="1" spc="-15" dirty="0">
                <a:latin typeface="Arial"/>
                <a:cs typeface="Arial"/>
              </a:rPr>
              <a:t>Document 1. </a:t>
            </a:r>
            <a:r>
              <a:rPr lang="fr-FR" sz="1600" b="1" dirty="0">
                <a:latin typeface="Arial"/>
                <a:cs typeface="Arial"/>
              </a:rPr>
              <a:t>Répartition </a:t>
            </a:r>
            <a:r>
              <a:rPr lang="fr-FR" sz="1600" b="1" spc="10" dirty="0">
                <a:latin typeface="Arial"/>
                <a:cs typeface="Arial"/>
              </a:rPr>
              <a:t>des </a:t>
            </a:r>
            <a:r>
              <a:rPr lang="fr-FR" sz="1600" b="1" spc="5" dirty="0">
                <a:latin typeface="Arial"/>
                <a:cs typeface="Arial"/>
              </a:rPr>
              <a:t>collégiens dans les </a:t>
            </a:r>
            <a:r>
              <a:rPr lang="fr-FR" sz="1600" b="1" spc="-5" dirty="0">
                <a:latin typeface="Arial"/>
                <a:cs typeface="Arial"/>
              </a:rPr>
              <a:t>trois </a:t>
            </a:r>
            <a:r>
              <a:rPr lang="fr-FR" sz="1600" b="1" spc="5" dirty="0">
                <a:latin typeface="Arial"/>
                <a:cs typeface="Arial"/>
              </a:rPr>
              <a:t>classes </a:t>
            </a:r>
            <a:r>
              <a:rPr lang="fr-FR" sz="1600" b="1" spc="20" dirty="0">
                <a:latin typeface="Arial"/>
                <a:cs typeface="Arial"/>
              </a:rPr>
              <a:t>de </a:t>
            </a:r>
            <a:r>
              <a:rPr lang="fr-FR" sz="1600" b="1" dirty="0">
                <a:latin typeface="Arial"/>
                <a:cs typeface="Arial"/>
              </a:rPr>
              <a:t>difficultés </a:t>
            </a:r>
            <a:r>
              <a:rPr lang="fr-FR" sz="1600" b="1" spc="5" dirty="0">
                <a:latin typeface="Arial"/>
                <a:cs typeface="Arial"/>
              </a:rPr>
              <a:t>scolaires selon les diplômes </a:t>
            </a:r>
            <a:r>
              <a:rPr lang="fr-FR" sz="1600" b="1" dirty="0">
                <a:latin typeface="Arial"/>
                <a:cs typeface="Arial"/>
              </a:rPr>
              <a:t>parentaux </a:t>
            </a:r>
            <a:r>
              <a:rPr lang="fr-FR" sz="1600" b="1" spc="5" dirty="0">
                <a:latin typeface="Arial"/>
                <a:cs typeface="Arial"/>
              </a:rPr>
              <a:t>combinés </a:t>
            </a:r>
            <a:r>
              <a:rPr lang="fr-FR" sz="1600" b="1" spc="15" dirty="0">
                <a:latin typeface="Arial"/>
                <a:cs typeface="Arial"/>
              </a:rPr>
              <a:t>(% </a:t>
            </a:r>
            <a:r>
              <a:rPr lang="fr-FR" sz="1600" b="1" spc="10" dirty="0">
                <a:latin typeface="Arial"/>
                <a:cs typeface="Arial"/>
              </a:rPr>
              <a:t>en</a:t>
            </a:r>
            <a:r>
              <a:rPr lang="fr-FR" sz="1600" b="1" spc="30" dirty="0">
                <a:latin typeface="Arial"/>
                <a:cs typeface="Arial"/>
              </a:rPr>
              <a:t> </a:t>
            </a:r>
            <a:r>
              <a:rPr lang="fr-FR" sz="1600" b="1" spc="10" dirty="0">
                <a:latin typeface="Arial"/>
                <a:cs typeface="Arial"/>
              </a:rPr>
              <a:t>lignes)</a:t>
            </a:r>
            <a:endParaRPr lang="fr-FR" dirty="0"/>
          </a:p>
        </p:txBody>
      </p:sp>
      <p:sp>
        <p:nvSpPr>
          <p:cNvPr id="4" name="Rectangle 3">
            <a:extLst>
              <a:ext uri="{FF2B5EF4-FFF2-40B4-BE49-F238E27FC236}">
                <a16:creationId xmlns:a16="http://schemas.microsoft.com/office/drawing/2014/main" id="{D10F1296-88B8-45E3-991C-8223793FC5C9}"/>
              </a:ext>
            </a:extLst>
          </p:cNvPr>
          <p:cNvSpPr/>
          <p:nvPr>
            <p:custDataLst>
              <p:tags r:id="rId9"/>
            </p:custDataLst>
          </p:nvPr>
        </p:nvSpPr>
        <p:spPr>
          <a:xfrm>
            <a:off x="1374473" y="5535541"/>
            <a:ext cx="10597315" cy="307777"/>
          </a:xfrm>
          <a:prstGeom prst="rect">
            <a:avLst/>
          </a:prstGeom>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Gaële Henri-Panabière, « Socialisations familiales et réussite scolaire  : …», Idées économiques et sociales, n°191,  mars 2018.</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10"/>
            </p:custDataLst>
          </p:nvPr>
        </p:nvSpPr>
        <p:spPr>
          <a:xfrm>
            <a:off x="540000" y="1800000"/>
            <a:ext cx="53035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a:extLst>
              <a:ext uri="{FF2B5EF4-FFF2-40B4-BE49-F238E27FC236}">
                <a16:creationId xmlns:a16="http://schemas.microsoft.com/office/drawing/2014/main" id="{2FF80552-1140-4817-BFCB-028369818D28}"/>
              </a:ext>
            </a:extLst>
          </p:cNvPr>
          <p:cNvSpPr txBox="1"/>
          <p:nvPr>
            <p:custDataLst>
              <p:tags r:id="rId11"/>
            </p:custDataLst>
          </p:nvPr>
        </p:nvSpPr>
        <p:spPr>
          <a:xfrm>
            <a:off x="13147" y="2160000"/>
            <a:ext cx="2070023" cy="2308324"/>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macro : </a:t>
            </a:r>
            <a:r>
              <a:rPr lang="fr-FR" dirty="0"/>
              <a:t>lien entre le niveau de diplôme des parents et la réussite scolaire des enfants.</a:t>
            </a:r>
          </a:p>
          <a:p>
            <a:r>
              <a:rPr lang="fr-FR" dirty="0"/>
              <a:t>Ce que nous avons l’habitude de faire.</a:t>
            </a:r>
          </a:p>
        </p:txBody>
      </p:sp>
      <p:sp>
        <p:nvSpPr>
          <p:cNvPr id="17" name="ZoneTexte 16">
            <a:extLst>
              <a:ext uri="{FF2B5EF4-FFF2-40B4-BE49-F238E27FC236}">
                <a16:creationId xmlns:a16="http://schemas.microsoft.com/office/drawing/2014/main" id="{8F12B7FD-458C-4549-B168-9A0666946C7D}"/>
              </a:ext>
            </a:extLst>
          </p:cNvPr>
          <p:cNvSpPr txBox="1"/>
          <p:nvPr>
            <p:custDataLst>
              <p:tags r:id="rId12"/>
            </p:custDataLst>
          </p:nvPr>
        </p:nvSpPr>
        <p:spPr>
          <a:xfrm>
            <a:off x="2096317" y="2160000"/>
            <a:ext cx="3009672" cy="2308324"/>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plus micro : </a:t>
            </a:r>
            <a:r>
              <a:rPr lang="fr-FR" dirty="0"/>
              <a:t>prendre en compte les </a:t>
            </a:r>
            <a:r>
              <a:rPr lang="fr-FR" dirty="0" err="1"/>
              <a:t>confi-gurations</a:t>
            </a:r>
            <a:r>
              <a:rPr lang="fr-FR" dirty="0"/>
              <a:t> familiales ; montrer que, dans un même milieu, les enfants réussissent très différemment.</a:t>
            </a:r>
          </a:p>
          <a:p>
            <a:r>
              <a:rPr lang="fr-FR" dirty="0"/>
              <a:t>Ce que nous ne faisons pas forcément.</a:t>
            </a:r>
          </a:p>
        </p:txBody>
      </p:sp>
      <p:sp>
        <p:nvSpPr>
          <p:cNvPr id="18" name="ZoneTexte 17">
            <a:extLst>
              <a:ext uri="{FF2B5EF4-FFF2-40B4-BE49-F238E27FC236}">
                <a16:creationId xmlns:a16="http://schemas.microsoft.com/office/drawing/2014/main" id="{97C6E112-24BF-43AB-8888-E741FF2C388D}"/>
              </a:ext>
            </a:extLst>
          </p:cNvPr>
          <p:cNvSpPr txBox="1"/>
          <p:nvPr>
            <p:custDataLst>
              <p:tags r:id="rId13"/>
            </p:custDataLst>
          </p:nvPr>
        </p:nvSpPr>
        <p:spPr>
          <a:xfrm>
            <a:off x="7200" y="4511373"/>
            <a:ext cx="5098346" cy="1200329"/>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solidFill>
                  <a:srgbClr val="7030A0"/>
                </a:solidFill>
              </a:rPr>
              <a:t>=&gt;</a:t>
            </a:r>
            <a:r>
              <a:rPr lang="fr-FR" dirty="0"/>
              <a:t> Rendre compte sociologiquement des cas atypiques en mettant à jour des différences secondaires de socialisation.</a:t>
            </a:r>
          </a:p>
          <a:p>
            <a:endParaRPr lang="fr-FR" dirty="0"/>
          </a:p>
        </p:txBody>
      </p:sp>
      <p:sp>
        <p:nvSpPr>
          <p:cNvPr id="16" name="ZoneTexte 15">
            <a:extLst>
              <a:ext uri="{FF2B5EF4-FFF2-40B4-BE49-F238E27FC236}">
                <a16:creationId xmlns:a16="http://schemas.microsoft.com/office/drawing/2014/main" id="{8CE86C02-683C-467D-B57D-BF0F86407DCE}"/>
              </a:ext>
            </a:extLst>
          </p:cNvPr>
          <p:cNvSpPr txBox="1"/>
          <p:nvPr/>
        </p:nvSpPr>
        <p:spPr>
          <a:xfrm>
            <a:off x="4295980" y="5409022"/>
            <a:ext cx="720008" cy="276999"/>
          </a:xfrm>
          <a:prstGeom prst="rect">
            <a:avLst/>
          </a:prstGeom>
          <a:noFill/>
        </p:spPr>
        <p:txBody>
          <a:bodyPr wrap="square" lIns="0" tIns="0" rIns="0" bIns="0" rtlCol="0">
            <a:spAutoFit/>
          </a:bodyPr>
          <a:lstStyle/>
          <a:p>
            <a:pPr algn="r"/>
            <a:r>
              <a:rPr lang="fr-FR" dirty="0"/>
              <a:t>Fermer</a:t>
            </a:r>
          </a:p>
        </p:txBody>
      </p:sp>
    </p:spTree>
    <p:extLst>
      <p:ext uri="{BB962C8B-B14F-4D97-AF65-F5344CB8AC3E}">
        <p14:creationId xmlns:p14="http://schemas.microsoft.com/office/powerpoint/2010/main" val="344138931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nextCondLst>
                <p:cond evt="onClick" delay="0">
                  <p:tgtEl>
                    <p:spTgt spid="2"/>
                  </p:tgtEl>
                </p:cond>
              </p:nextCondLst>
            </p:seq>
            <p:seq concurrent="1" nextAc="seek">
              <p:cTn id="18" restart="whenNotActive" fill="hold" evtFilter="cancelBubble" nodeType="interactiveSeq">
                <p:stCondLst>
                  <p:cond evt="onClick" delay="0">
                    <p:tgtEl>
                      <p:spTgt spid="16"/>
                    </p:tgtEl>
                  </p:cond>
                </p:stCondLst>
                <p:endSync evt="end" delay="0">
                  <p:rtn val="all"/>
                </p:endSync>
                <p:childTnLst>
                  <p:par>
                    <p:cTn id="19" fill="hold">
                      <p:stCondLst>
                        <p:cond delay="0"/>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3"/>
                                        </p:tgtEl>
                                      </p:cBhvr>
                                    </p:animEffect>
                                    <p:set>
                                      <p:cBhvr>
                                        <p:cTn id="23" dur="1" fill="hold">
                                          <p:stCondLst>
                                            <p:cond delay="499"/>
                                          </p:stCondLst>
                                        </p:cTn>
                                        <p:tgtEl>
                                          <p:spTgt spid="13"/>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17"/>
                                        </p:tgtEl>
                                      </p:cBhvr>
                                    </p:animEffect>
                                    <p:set>
                                      <p:cBhvr>
                                        <p:cTn id="26" dur="1" fill="hold">
                                          <p:stCondLst>
                                            <p:cond delay="499"/>
                                          </p:stCondLst>
                                        </p:cTn>
                                        <p:tgtEl>
                                          <p:spTgt spid="17"/>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8"/>
                                        </p:tgtEl>
                                      </p:cBhvr>
                                    </p:animEffect>
                                    <p:set>
                                      <p:cBhvr>
                                        <p:cTn id="29" dur="1" fill="hold">
                                          <p:stCondLst>
                                            <p:cond delay="499"/>
                                          </p:stCondLst>
                                        </p:cTn>
                                        <p:tgtEl>
                                          <p:spTgt spid="18"/>
                                        </p:tgtEl>
                                        <p:attrNameLst>
                                          <p:attrName>style.visibility</p:attrName>
                                        </p:attrNameLst>
                                      </p:cBhvr>
                                      <p:to>
                                        <p:strVal val="hidden"/>
                                      </p:to>
                                    </p:set>
                                  </p:childTnLst>
                                </p:cTn>
                              </p:par>
                            </p:childTnLst>
                          </p:cTn>
                        </p:par>
                        <p:par>
                          <p:cTn id="30" fill="hold">
                            <p:stCondLst>
                              <p:cond delay="500"/>
                            </p:stCondLst>
                            <p:childTnLst>
                              <p:par>
                                <p:cTn id="31" presetID="10" presetClass="exit" presetSubtype="0" fill="hold" grpId="1" nodeType="afterEffect">
                                  <p:stCondLst>
                                    <p:cond delay="0"/>
                                  </p:stCondLst>
                                  <p:childTnLst>
                                    <p:animEffect transition="out" filter="fade">
                                      <p:cBhvr>
                                        <p:cTn id="32" dur="500"/>
                                        <p:tgtEl>
                                          <p:spTgt spid="16"/>
                                        </p:tgtEl>
                                      </p:cBhvr>
                                    </p:animEffect>
                                    <p:set>
                                      <p:cBhvr>
                                        <p:cTn id="33"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3" grpId="0" animBg="1"/>
      <p:bldP spid="13" grpId="1" animBg="1"/>
      <p:bldP spid="17" grpId="0" animBg="1"/>
      <p:bldP spid="17" grpId="1" animBg="1"/>
      <p:bldP spid="18" grpId="0" animBg="1"/>
      <p:bldP spid="18" grpId="1" animBg="1"/>
      <p:bldP spid="16" grpId="0"/>
      <p:bldP spid="16"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mage 19">
            <a:extLst>
              <a:ext uri="{FF2B5EF4-FFF2-40B4-BE49-F238E27FC236}">
                <a16:creationId xmlns:a16="http://schemas.microsoft.com/office/drawing/2014/main" id="{6E0454C0-366A-4B9E-BC58-3144A8F859F9}"/>
              </a:ext>
            </a:extLst>
          </p:cNvPr>
          <p:cNvPicPr>
            <a:picLocks noChangeAspect="1"/>
          </p:cNvPicPr>
          <p:nvPr>
            <p:custDataLst>
              <p:tags r:id="rId1"/>
            </p:custDataLst>
          </p:nvPr>
        </p:nvPicPr>
        <p:blipFill>
          <a:blip r:embed="rId16"/>
          <a:stretch>
            <a:fillRect/>
          </a:stretch>
        </p:blipFill>
        <p:spPr>
          <a:xfrm>
            <a:off x="7630928" y="2618991"/>
            <a:ext cx="4405138" cy="2893958"/>
          </a:xfrm>
          <a:prstGeom prst="rect">
            <a:avLst/>
          </a:prstGeom>
        </p:spPr>
      </p:pic>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2"/>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3"/>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FFB8DAB5-12AA-4B22-8136-1641A7C0F2FB}"/>
              </a:ext>
            </a:extLst>
          </p:cNvPr>
          <p:cNvSpPr txBox="1"/>
          <p:nvPr>
            <p:custDataLst>
              <p:tags r:id="rId6"/>
            </p:custDataLst>
          </p:nvPr>
        </p:nvSpPr>
        <p:spPr>
          <a:xfrm>
            <a:off x="2225957" y="1332000"/>
            <a:ext cx="9450104" cy="830997"/>
          </a:xfrm>
          <a:prstGeom prst="rect">
            <a:avLst/>
          </a:prstGeom>
          <a:noFill/>
        </p:spPr>
        <p:txBody>
          <a:bodyPr wrap="square" rtlCol="0">
            <a:spAutoFit/>
          </a:bodyPr>
          <a:lstStyle/>
          <a:p>
            <a:pPr algn="ctr"/>
            <a:r>
              <a:rPr lang="fr-FR" sz="1600" b="1" spc="-15" dirty="0">
                <a:latin typeface="Arial"/>
                <a:cs typeface="Arial"/>
              </a:rPr>
              <a:t>Document 2. Répartition des collégiens dans les classes de difficultés scolaires selon que les parents vivent ensemble ou non... dans la population d’ensemble (N=629 ; fig. gauche) et  dans la sous-population des parents diplômés du supérieur (N=251 ; fig. droite)</a:t>
            </a:r>
          </a:p>
        </p:txBody>
      </p:sp>
      <p:sp>
        <p:nvSpPr>
          <p:cNvPr id="4" name="Rectangle 3">
            <a:extLst>
              <a:ext uri="{FF2B5EF4-FFF2-40B4-BE49-F238E27FC236}">
                <a16:creationId xmlns:a16="http://schemas.microsoft.com/office/drawing/2014/main" id="{D10F1296-88B8-45E3-991C-8223793FC5C9}"/>
              </a:ext>
            </a:extLst>
          </p:cNvPr>
          <p:cNvSpPr/>
          <p:nvPr>
            <p:custDataLst>
              <p:tags r:id="rId7"/>
            </p:custDataLst>
          </p:nvPr>
        </p:nvSpPr>
        <p:spPr>
          <a:xfrm>
            <a:off x="1240694" y="6283370"/>
            <a:ext cx="10345367" cy="307777"/>
          </a:xfrm>
          <a:prstGeom prst="rect">
            <a:avLst/>
          </a:prstGeom>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Gaële Henri-Panabière, « Socialisations familiales et réussite scolaire  : …», Idées économiques et sociales, n°191,  mars 2018.</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8"/>
            </p:custDataLst>
          </p:nvPr>
        </p:nvSpPr>
        <p:spPr>
          <a:xfrm>
            <a:off x="540000" y="1800000"/>
            <a:ext cx="53035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9" name="Image 18">
            <a:extLst>
              <a:ext uri="{FF2B5EF4-FFF2-40B4-BE49-F238E27FC236}">
                <a16:creationId xmlns:a16="http://schemas.microsoft.com/office/drawing/2014/main" id="{50E7B3B0-2232-40FD-8384-07BE34BBE69B}"/>
              </a:ext>
            </a:extLst>
          </p:cNvPr>
          <p:cNvPicPr>
            <a:picLocks noChangeAspect="1"/>
          </p:cNvPicPr>
          <p:nvPr>
            <p:custDataLst>
              <p:tags r:id="rId9"/>
            </p:custDataLst>
          </p:nvPr>
        </p:nvPicPr>
        <p:blipFill>
          <a:blip r:embed="rId17"/>
          <a:stretch>
            <a:fillRect/>
          </a:stretch>
        </p:blipFill>
        <p:spPr>
          <a:xfrm>
            <a:off x="3040878" y="2642340"/>
            <a:ext cx="4405137" cy="2893958"/>
          </a:xfrm>
          <a:prstGeom prst="rect">
            <a:avLst/>
          </a:prstGeom>
        </p:spPr>
      </p:pic>
      <p:sp>
        <p:nvSpPr>
          <p:cNvPr id="13" name="ZoneTexte 12">
            <a:extLst>
              <a:ext uri="{FF2B5EF4-FFF2-40B4-BE49-F238E27FC236}">
                <a16:creationId xmlns:a16="http://schemas.microsoft.com/office/drawing/2014/main" id="{2FF80552-1140-4817-BFCB-028369818D28}"/>
              </a:ext>
            </a:extLst>
          </p:cNvPr>
          <p:cNvSpPr txBox="1"/>
          <p:nvPr>
            <p:custDataLst>
              <p:tags r:id="rId10"/>
            </p:custDataLst>
          </p:nvPr>
        </p:nvSpPr>
        <p:spPr>
          <a:xfrm>
            <a:off x="103148" y="2160000"/>
            <a:ext cx="2572814" cy="2585323"/>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macro :</a:t>
            </a:r>
            <a:br>
              <a:rPr lang="fr-FR" dirty="0"/>
            </a:br>
            <a:r>
              <a:rPr lang="fr-FR" dirty="0"/>
              <a:t>la proportion d’élèves en réussite est, en moyenne, plus élevée lorsque les parents vivent ensemble que lorsqu’ils sont séparés.</a:t>
            </a:r>
          </a:p>
          <a:p>
            <a:r>
              <a:rPr lang="fr-FR" dirty="0"/>
              <a:t>Ce que nous avons l’habitude de faire.</a:t>
            </a:r>
          </a:p>
        </p:txBody>
      </p:sp>
      <p:sp>
        <p:nvSpPr>
          <p:cNvPr id="21" name="ZoneTexte 20">
            <a:extLst>
              <a:ext uri="{FF2B5EF4-FFF2-40B4-BE49-F238E27FC236}">
                <a16:creationId xmlns:a16="http://schemas.microsoft.com/office/drawing/2014/main" id="{E872245F-B81B-4700-811F-48B6C1B72748}"/>
              </a:ext>
            </a:extLst>
          </p:cNvPr>
          <p:cNvSpPr txBox="1"/>
          <p:nvPr>
            <p:custDataLst>
              <p:tags r:id="rId11"/>
            </p:custDataLst>
          </p:nvPr>
        </p:nvSpPr>
        <p:spPr>
          <a:xfrm>
            <a:off x="2765963" y="2160000"/>
            <a:ext cx="2340026" cy="2031325"/>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plus micro :</a:t>
            </a:r>
            <a:br>
              <a:rPr lang="fr-FR" dirty="0"/>
            </a:br>
            <a:r>
              <a:rPr lang="fr-FR" dirty="0"/>
              <a:t>dans les milieux aisés, l’écart entre les élèves en réussite est plus important.</a:t>
            </a:r>
          </a:p>
          <a:p>
            <a:r>
              <a:rPr lang="fr-FR" dirty="0"/>
              <a:t>Ce que nous ne faisons pas forcément.</a:t>
            </a:r>
          </a:p>
        </p:txBody>
      </p:sp>
      <p:sp>
        <p:nvSpPr>
          <p:cNvPr id="22" name="object 34">
            <a:extLst>
              <a:ext uri="{FF2B5EF4-FFF2-40B4-BE49-F238E27FC236}">
                <a16:creationId xmlns:a16="http://schemas.microsoft.com/office/drawing/2014/main" id="{46119046-4494-48B2-8CB7-71816A281DB7}"/>
              </a:ext>
            </a:extLst>
          </p:cNvPr>
          <p:cNvSpPr txBox="1"/>
          <p:nvPr>
            <p:custDataLst>
              <p:tags r:id="rId12"/>
            </p:custDataLst>
          </p:nvPr>
        </p:nvSpPr>
        <p:spPr>
          <a:xfrm>
            <a:off x="2585961" y="6039029"/>
            <a:ext cx="8550094" cy="171265"/>
          </a:xfrm>
          <a:prstGeom prst="rect">
            <a:avLst/>
          </a:prstGeom>
        </p:spPr>
        <p:txBody>
          <a:bodyPr vert="horz" wrap="square" lIns="0" tIns="12700" rIns="0" bIns="0" rtlCol="0">
            <a:spAutoFit/>
          </a:bodyPr>
          <a:lstStyle/>
          <a:p>
            <a:pPr marL="12700" marR="5080">
              <a:lnSpc>
                <a:spcPct val="111800"/>
              </a:lnSpc>
              <a:spcBef>
                <a:spcPts val="100"/>
              </a:spcBef>
            </a:pPr>
            <a:r>
              <a:rPr sz="1000" spc="-45" dirty="0">
                <a:solidFill>
                  <a:srgbClr val="231F20"/>
                </a:solidFill>
                <a:latin typeface="Arial" panose="020B0604020202020204" pitchFamily="34" charset="0"/>
                <a:cs typeface="Arial" panose="020B0604020202020204" pitchFamily="34" charset="0"/>
              </a:rPr>
              <a:t>Données </a:t>
            </a:r>
            <a:r>
              <a:rPr sz="1000" spc="20" dirty="0">
                <a:solidFill>
                  <a:srgbClr val="231F20"/>
                </a:solidFill>
                <a:latin typeface="Arial" panose="020B0604020202020204" pitchFamily="34" charset="0"/>
                <a:cs typeface="Arial" panose="020B0604020202020204" pitchFamily="34" charset="0"/>
              </a:rPr>
              <a:t>issues </a:t>
            </a:r>
            <a:r>
              <a:rPr sz="1000" spc="-70" dirty="0">
                <a:solidFill>
                  <a:srgbClr val="231F20"/>
                </a:solidFill>
                <a:latin typeface="Arial" panose="020B0604020202020204" pitchFamily="34" charset="0"/>
                <a:cs typeface="Arial" panose="020B0604020202020204" pitchFamily="34" charset="0"/>
              </a:rPr>
              <a:t>d’une enquête </a:t>
            </a:r>
            <a:r>
              <a:rPr sz="1000" spc="-65" dirty="0">
                <a:solidFill>
                  <a:srgbClr val="231F20"/>
                </a:solidFill>
                <a:latin typeface="Arial" panose="020B0604020202020204" pitchFamily="34" charset="0"/>
                <a:cs typeface="Arial" panose="020B0604020202020204" pitchFamily="34" charset="0"/>
              </a:rPr>
              <a:t>par </a:t>
            </a:r>
            <a:r>
              <a:rPr sz="1000" spc="-40" dirty="0">
                <a:solidFill>
                  <a:srgbClr val="231F20"/>
                </a:solidFill>
                <a:latin typeface="Arial" panose="020B0604020202020204" pitchFamily="34" charset="0"/>
                <a:cs typeface="Arial" panose="020B0604020202020204" pitchFamily="34" charset="0"/>
              </a:rPr>
              <a:t>questionnaire </a:t>
            </a:r>
            <a:r>
              <a:rPr sz="1000" spc="-45" dirty="0">
                <a:solidFill>
                  <a:srgbClr val="231F20"/>
                </a:solidFill>
                <a:latin typeface="Arial" panose="020B0604020202020204" pitchFamily="34" charset="0"/>
                <a:cs typeface="Arial" panose="020B0604020202020204" pitchFamily="34" charset="0"/>
              </a:rPr>
              <a:t>dans </a:t>
            </a:r>
            <a:r>
              <a:rPr sz="1000" spc="-65" dirty="0">
                <a:solidFill>
                  <a:srgbClr val="231F20"/>
                </a:solidFill>
                <a:latin typeface="Arial" panose="020B0604020202020204" pitchFamily="34" charset="0"/>
                <a:cs typeface="Arial" panose="020B0604020202020204" pitchFamily="34" charset="0"/>
              </a:rPr>
              <a:t>quatre  </a:t>
            </a:r>
            <a:r>
              <a:rPr sz="1000" spc="-40" dirty="0">
                <a:solidFill>
                  <a:srgbClr val="231F20"/>
                </a:solidFill>
                <a:latin typeface="Arial" panose="020B0604020202020204" pitchFamily="34" charset="0"/>
                <a:cs typeface="Arial" panose="020B0604020202020204" pitchFamily="34" charset="0"/>
              </a:rPr>
              <a:t>collèges </a:t>
            </a:r>
            <a:r>
              <a:rPr sz="1000" spc="-90" dirty="0">
                <a:solidFill>
                  <a:srgbClr val="231F20"/>
                </a:solidFill>
                <a:latin typeface="Arial" panose="020B0604020202020204" pitchFamily="34" charset="0"/>
                <a:cs typeface="Arial" panose="020B0604020202020204" pitchFamily="34" charset="0"/>
              </a:rPr>
              <a:t>de </a:t>
            </a:r>
            <a:r>
              <a:rPr sz="1000" spc="-55" dirty="0">
                <a:solidFill>
                  <a:srgbClr val="231F20"/>
                </a:solidFill>
                <a:latin typeface="Arial" panose="020B0604020202020204" pitchFamily="34" charset="0"/>
                <a:cs typeface="Arial" panose="020B0604020202020204" pitchFamily="34" charset="0"/>
              </a:rPr>
              <a:t>l’agglomération </a:t>
            </a:r>
            <a:r>
              <a:rPr sz="1000" spc="-30" dirty="0">
                <a:solidFill>
                  <a:srgbClr val="231F20"/>
                </a:solidFill>
                <a:latin typeface="Arial" panose="020B0604020202020204" pitchFamily="34" charset="0"/>
                <a:cs typeface="Arial" panose="020B0604020202020204" pitchFamily="34" charset="0"/>
              </a:rPr>
              <a:t>lyonnaise, </a:t>
            </a:r>
            <a:r>
              <a:rPr sz="1000" spc="-25" dirty="0">
                <a:solidFill>
                  <a:srgbClr val="231F20"/>
                </a:solidFill>
                <a:latin typeface="Arial" panose="020B0604020202020204" pitchFamily="34" charset="0"/>
                <a:cs typeface="Arial" panose="020B0604020202020204" pitchFamily="34" charset="0"/>
              </a:rPr>
              <a:t>mars</a:t>
            </a:r>
            <a:r>
              <a:rPr sz="1000" spc="-65" dirty="0">
                <a:solidFill>
                  <a:srgbClr val="231F20"/>
                </a:solidFill>
                <a:latin typeface="Arial" panose="020B0604020202020204" pitchFamily="34" charset="0"/>
                <a:cs typeface="Arial" panose="020B0604020202020204" pitchFamily="34" charset="0"/>
              </a:rPr>
              <a:t> </a:t>
            </a:r>
            <a:r>
              <a:rPr sz="1000" spc="-10" dirty="0">
                <a:solidFill>
                  <a:srgbClr val="231F20"/>
                </a:solidFill>
                <a:latin typeface="Arial" panose="020B0604020202020204" pitchFamily="34" charset="0"/>
                <a:cs typeface="Arial" panose="020B0604020202020204" pitchFamily="34" charset="0"/>
              </a:rPr>
              <a:t>1999.</a:t>
            </a:r>
            <a:endParaRPr sz="1000" dirty="0">
              <a:latin typeface="Arial" panose="020B060402020202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F3407279-A3E9-49C4-BBA3-CA3656681392}"/>
              </a:ext>
            </a:extLst>
          </p:cNvPr>
          <p:cNvSpPr txBox="1"/>
          <p:nvPr>
            <p:custDataLst>
              <p:tags r:id="rId13"/>
            </p:custDataLst>
          </p:nvPr>
        </p:nvSpPr>
        <p:spPr>
          <a:xfrm>
            <a:off x="65933" y="4793671"/>
            <a:ext cx="8158381" cy="1200329"/>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Les raisons :</a:t>
            </a:r>
          </a:p>
          <a:p>
            <a:r>
              <a:rPr lang="fr-FR" dirty="0"/>
              <a:t>- moindres ressources économiques (rôle moins important du capital économique),</a:t>
            </a:r>
          </a:p>
          <a:p>
            <a:r>
              <a:rPr lang="fr-FR" dirty="0"/>
              <a:t>- moindre investissement des parents (rôle moins important du capital culturel).</a:t>
            </a:r>
          </a:p>
          <a:p>
            <a:endParaRPr lang="fr-FR" dirty="0"/>
          </a:p>
        </p:txBody>
      </p:sp>
      <p:sp>
        <p:nvSpPr>
          <p:cNvPr id="17" name="ZoneTexte 16">
            <a:extLst>
              <a:ext uri="{FF2B5EF4-FFF2-40B4-BE49-F238E27FC236}">
                <a16:creationId xmlns:a16="http://schemas.microsoft.com/office/drawing/2014/main" id="{7C1F6AF6-E2DA-42C8-BF63-6A1C0F0DBC20}"/>
              </a:ext>
            </a:extLst>
          </p:cNvPr>
          <p:cNvSpPr txBox="1"/>
          <p:nvPr/>
        </p:nvSpPr>
        <p:spPr>
          <a:xfrm>
            <a:off x="7356014" y="5679025"/>
            <a:ext cx="720008" cy="276999"/>
          </a:xfrm>
          <a:prstGeom prst="rect">
            <a:avLst/>
          </a:prstGeom>
          <a:noFill/>
        </p:spPr>
        <p:txBody>
          <a:bodyPr wrap="square" lIns="0" tIns="0" rIns="0" bIns="0" rtlCol="0">
            <a:spAutoFit/>
          </a:bodyPr>
          <a:lstStyle/>
          <a:p>
            <a:pPr algn="r"/>
            <a:r>
              <a:rPr lang="fr-FR" dirty="0"/>
              <a:t>Fermer</a:t>
            </a:r>
          </a:p>
        </p:txBody>
      </p:sp>
      <p:sp>
        <p:nvSpPr>
          <p:cNvPr id="18" name="Rectangle 17">
            <a:extLst>
              <a:ext uri="{FF2B5EF4-FFF2-40B4-BE49-F238E27FC236}">
                <a16:creationId xmlns:a16="http://schemas.microsoft.com/office/drawing/2014/main" id="{927A705C-BBBD-4FC9-A8CC-00F788E4AD72}"/>
              </a:ext>
            </a:extLst>
          </p:cNvPr>
          <p:cNvSpPr/>
          <p:nvPr>
            <p:custDataLst>
              <p:tags r:id="rId14"/>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Illustrations : Resserrer la focale sociologique sur l’individu par une analyse plus microscopique </a:t>
            </a:r>
            <a:endParaRPr lang="fr-FR" sz="240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471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nextCondLst>
                <p:cond evt="onClick" delay="0">
                  <p:tgtEl>
                    <p:spTgt spid="2"/>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3"/>
                                        </p:tgtEl>
                                      </p:cBhvr>
                                    </p:animEffect>
                                    <p:set>
                                      <p:cBhvr>
                                        <p:cTn id="23" dur="1" fill="hold">
                                          <p:stCondLst>
                                            <p:cond delay="499"/>
                                          </p:stCondLst>
                                        </p:cTn>
                                        <p:tgtEl>
                                          <p:spTgt spid="13"/>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1"/>
                                        </p:tgtEl>
                                      </p:cBhvr>
                                    </p:animEffect>
                                    <p:set>
                                      <p:cBhvr>
                                        <p:cTn id="26" dur="1" fill="hold">
                                          <p:stCondLst>
                                            <p:cond delay="499"/>
                                          </p:stCondLst>
                                        </p:cTn>
                                        <p:tgtEl>
                                          <p:spTgt spid="21"/>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23"/>
                                        </p:tgtEl>
                                      </p:cBhvr>
                                    </p:animEffect>
                                    <p:set>
                                      <p:cBhvr>
                                        <p:cTn id="29" dur="1" fill="hold">
                                          <p:stCondLst>
                                            <p:cond delay="499"/>
                                          </p:stCondLst>
                                        </p:cTn>
                                        <p:tgtEl>
                                          <p:spTgt spid="23"/>
                                        </p:tgtEl>
                                        <p:attrNameLst>
                                          <p:attrName>style.visibility</p:attrName>
                                        </p:attrNameLst>
                                      </p:cBhvr>
                                      <p:to>
                                        <p:strVal val="hidden"/>
                                      </p:to>
                                    </p:set>
                                  </p:childTnLst>
                                </p:cTn>
                              </p:par>
                            </p:childTnLst>
                          </p:cTn>
                        </p:par>
                        <p:par>
                          <p:cTn id="30" fill="hold">
                            <p:stCondLst>
                              <p:cond delay="500"/>
                            </p:stCondLst>
                            <p:childTnLst>
                              <p:par>
                                <p:cTn id="31" presetID="10" presetClass="exit" presetSubtype="0" fill="hold" grpId="1" nodeType="afterEffect">
                                  <p:stCondLst>
                                    <p:cond delay="0"/>
                                  </p:stCondLst>
                                  <p:childTnLst>
                                    <p:animEffect transition="out" filter="fade">
                                      <p:cBhvr>
                                        <p:cTn id="32" dur="500"/>
                                        <p:tgtEl>
                                          <p:spTgt spid="17"/>
                                        </p:tgtEl>
                                      </p:cBhvr>
                                    </p:animEffect>
                                    <p:set>
                                      <p:cBhvr>
                                        <p:cTn id="3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childTnLst>
        </p:cTn>
      </p:par>
    </p:tnLst>
    <p:bldLst>
      <p:bldP spid="13" grpId="0" animBg="1"/>
      <p:bldP spid="13" grpId="1" animBg="1"/>
      <p:bldP spid="21" grpId="0" animBg="1"/>
      <p:bldP spid="21" grpId="1" animBg="1"/>
      <p:bldP spid="23" grpId="0" animBg="1"/>
      <p:bldP spid="23" grpId="1" animBg="1"/>
      <p:bldP spid="17" grpId="0"/>
      <p:bldP spid="17"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FFB8DAB5-12AA-4B22-8136-1641A7C0F2FB}"/>
              </a:ext>
            </a:extLst>
          </p:cNvPr>
          <p:cNvSpPr txBox="1"/>
          <p:nvPr>
            <p:custDataLst>
              <p:tags r:id="rId5"/>
            </p:custDataLst>
          </p:nvPr>
        </p:nvSpPr>
        <p:spPr>
          <a:xfrm>
            <a:off x="1190945" y="1044205"/>
            <a:ext cx="10882394" cy="584775"/>
          </a:xfrm>
          <a:prstGeom prst="rect">
            <a:avLst/>
          </a:prstGeom>
          <a:noFill/>
        </p:spPr>
        <p:txBody>
          <a:bodyPr wrap="square" rtlCol="0">
            <a:spAutoFit/>
          </a:bodyPr>
          <a:lstStyle/>
          <a:p>
            <a:pPr algn="ctr"/>
            <a:r>
              <a:rPr lang="fr-FR" sz="1600" b="1" spc="-15" dirty="0">
                <a:latin typeface="Arial"/>
                <a:cs typeface="Arial"/>
              </a:rPr>
              <a:t>Document 3. Réussite scolaire des jeunes par origine sociale et niveau d'études de la mère, </a:t>
            </a:r>
          </a:p>
          <a:p>
            <a:pPr algn="ctr"/>
            <a:r>
              <a:rPr lang="fr-FR" sz="1600" b="1" spc="-15" dirty="0">
                <a:latin typeface="Arial"/>
                <a:cs typeface="Arial"/>
              </a:rPr>
              <a:t>selon que les parents étaient unis ou séparés quand le jeune avait 18 ans</a:t>
            </a:r>
          </a:p>
        </p:txBody>
      </p:sp>
      <p:sp>
        <p:nvSpPr>
          <p:cNvPr id="4" name="Rectangle 3">
            <a:extLst>
              <a:ext uri="{FF2B5EF4-FFF2-40B4-BE49-F238E27FC236}">
                <a16:creationId xmlns:a16="http://schemas.microsoft.com/office/drawing/2014/main" id="{D10F1296-88B8-45E3-991C-8223793FC5C9}"/>
              </a:ext>
            </a:extLst>
          </p:cNvPr>
          <p:cNvSpPr/>
          <p:nvPr>
            <p:custDataLst>
              <p:tags r:id="rId6"/>
            </p:custDataLst>
          </p:nvPr>
        </p:nvSpPr>
        <p:spPr>
          <a:xfrm>
            <a:off x="1325947" y="6451260"/>
            <a:ext cx="10800120" cy="307777"/>
          </a:xfrm>
          <a:prstGeom prst="rect">
            <a:avLst/>
          </a:prstGeom>
          <a:noFill/>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P. Archambault, « Séparation et divorce : quelles conséquences sur la réussite scolaire des enfants ? » Population et société, 2002.</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7"/>
            </p:custDataLst>
          </p:nvPr>
        </p:nvSpPr>
        <p:spPr>
          <a:xfrm>
            <a:off x="648000" y="1692000"/>
            <a:ext cx="104047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fr-FR" dirty="0"/>
              <a:t>Ouvriers</a:t>
            </a:r>
          </a:p>
        </p:txBody>
      </p:sp>
      <p:pic>
        <p:nvPicPr>
          <p:cNvPr id="10" name="Image 9">
            <a:extLst>
              <a:ext uri="{FF2B5EF4-FFF2-40B4-BE49-F238E27FC236}">
                <a16:creationId xmlns:a16="http://schemas.microsoft.com/office/drawing/2014/main" id="{C3C4BC52-7082-48DC-A657-7910D0CB07CE}"/>
              </a:ext>
            </a:extLst>
          </p:cNvPr>
          <p:cNvPicPr>
            <a:picLocks noChangeAspect="1"/>
          </p:cNvPicPr>
          <p:nvPr>
            <p:custDataLst>
              <p:tags r:id="rId8"/>
            </p:custDataLst>
          </p:nvPr>
        </p:nvPicPr>
        <p:blipFill>
          <a:blip r:embed="rId18"/>
          <a:stretch>
            <a:fillRect/>
          </a:stretch>
        </p:blipFill>
        <p:spPr>
          <a:xfrm>
            <a:off x="3042272" y="1646329"/>
            <a:ext cx="9083795" cy="4842705"/>
          </a:xfrm>
          <a:prstGeom prst="rect">
            <a:avLst/>
          </a:prstGeom>
        </p:spPr>
      </p:pic>
      <p:sp>
        <p:nvSpPr>
          <p:cNvPr id="24" name="ZoneTexte 23">
            <a:extLst>
              <a:ext uri="{FF2B5EF4-FFF2-40B4-BE49-F238E27FC236}">
                <a16:creationId xmlns:a16="http://schemas.microsoft.com/office/drawing/2014/main" id="{9C1818E1-411A-4F56-AB20-CA5684DC718B}"/>
              </a:ext>
            </a:extLst>
          </p:cNvPr>
          <p:cNvSpPr txBox="1"/>
          <p:nvPr>
            <p:custDataLst>
              <p:tags r:id="rId9"/>
            </p:custDataLst>
          </p:nvPr>
        </p:nvSpPr>
        <p:spPr>
          <a:xfrm>
            <a:off x="0" y="2052000"/>
            <a:ext cx="3312000" cy="4212000"/>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dirty="0"/>
              <a:t>Pour les enfants d’ouvriers, lorsque la mère n'est pas diplômée et qu’elle est séparée du père, un enfant sur deux (50 %) quitte le système scolaire sans aucun diplôme contre seulement un sur trois (37 %) lorsque les parents sont ensemble. Les chances d'accéder au second cycle universitaire sont très faibles pour les enfants d'ouvriers (3 %) et sont quasiment réduites à néant en cas de dissociation familiale.</a:t>
            </a:r>
          </a:p>
          <a:p>
            <a:endParaRPr lang="fr-FR" dirty="0"/>
          </a:p>
        </p:txBody>
      </p:sp>
      <p:sp>
        <p:nvSpPr>
          <p:cNvPr id="11" name="Rectangle 10">
            <a:extLst>
              <a:ext uri="{FF2B5EF4-FFF2-40B4-BE49-F238E27FC236}">
                <a16:creationId xmlns:a16="http://schemas.microsoft.com/office/drawing/2014/main" id="{9F650D0B-5DF9-4A91-AFDF-D1D9D24D7AFB}"/>
              </a:ext>
            </a:extLst>
          </p:cNvPr>
          <p:cNvSpPr/>
          <p:nvPr>
            <p:custDataLst>
              <p:tags r:id="rId10"/>
            </p:custDataLst>
          </p:nvPr>
        </p:nvSpPr>
        <p:spPr>
          <a:xfrm>
            <a:off x="4273971" y="3895886"/>
            <a:ext cx="1404000" cy="540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5" name="Rectangle 24">
            <a:extLst>
              <a:ext uri="{FF2B5EF4-FFF2-40B4-BE49-F238E27FC236}">
                <a16:creationId xmlns:a16="http://schemas.microsoft.com/office/drawing/2014/main" id="{CAC99F1C-595F-450E-BFB4-3473D2123505}"/>
              </a:ext>
            </a:extLst>
          </p:cNvPr>
          <p:cNvSpPr/>
          <p:nvPr>
            <p:custDataLst>
              <p:tags r:id="rId11"/>
            </p:custDataLst>
          </p:nvPr>
        </p:nvSpPr>
        <p:spPr>
          <a:xfrm>
            <a:off x="7722771" y="3895886"/>
            <a:ext cx="3276000" cy="540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6" name="Flèche : pentagone 25">
            <a:extLst>
              <a:ext uri="{FF2B5EF4-FFF2-40B4-BE49-F238E27FC236}">
                <a16:creationId xmlns:a16="http://schemas.microsoft.com/office/drawing/2014/main" id="{34C20243-37B2-495B-BF1E-6D89AF5BCCC3}"/>
              </a:ext>
            </a:extLst>
          </p:cNvPr>
          <p:cNvSpPr/>
          <p:nvPr>
            <p:custDataLst>
              <p:tags r:id="rId12"/>
            </p:custDataLst>
          </p:nvPr>
        </p:nvSpPr>
        <p:spPr>
          <a:xfrm>
            <a:off x="648000" y="1368000"/>
            <a:ext cx="104047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Cadres</a:t>
            </a:r>
          </a:p>
        </p:txBody>
      </p:sp>
      <p:sp>
        <p:nvSpPr>
          <p:cNvPr id="27" name="ZoneTexte 26">
            <a:extLst>
              <a:ext uri="{FF2B5EF4-FFF2-40B4-BE49-F238E27FC236}">
                <a16:creationId xmlns:a16="http://schemas.microsoft.com/office/drawing/2014/main" id="{EFA4AB9E-0C18-443C-890D-2952619F557A}"/>
              </a:ext>
            </a:extLst>
          </p:cNvPr>
          <p:cNvSpPr txBox="1"/>
          <p:nvPr>
            <p:custDataLst>
              <p:tags r:id="rId13"/>
            </p:custDataLst>
          </p:nvPr>
        </p:nvSpPr>
        <p:spPr>
          <a:xfrm>
            <a:off x="0" y="2052000"/>
            <a:ext cx="3312000" cy="4752000"/>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dirty="0"/>
              <a:t>Dans les milieux favorisés (le père étant cadre ou exerçant une profession intermédiaire), si la mère est diplômée du supérieur, les enfants ont très peu de chances d’échouer au bac, mais le taux d’échec double en cas de séparation : 15 % au lieu de 7 %. Si, dans ces mêmes milieux, la mère est peu diplômée, le taux d’échec augmente de 11 points : 48 % contre 37 %. Pour ce qui est d’obtenir un diplôme du second cycle universitaire, les chances chutent de 45 % à 25 % si les parents ont rompu leur union.</a:t>
            </a:r>
          </a:p>
          <a:p>
            <a:endParaRPr lang="fr-FR" dirty="0"/>
          </a:p>
        </p:txBody>
      </p:sp>
      <p:sp>
        <p:nvSpPr>
          <p:cNvPr id="28" name="Rectangle 27">
            <a:extLst>
              <a:ext uri="{FF2B5EF4-FFF2-40B4-BE49-F238E27FC236}">
                <a16:creationId xmlns:a16="http://schemas.microsoft.com/office/drawing/2014/main" id="{84515362-0C43-4605-92BD-3A27BEED4C76}"/>
              </a:ext>
            </a:extLst>
          </p:cNvPr>
          <p:cNvSpPr/>
          <p:nvPr>
            <p:custDataLst>
              <p:tags r:id="rId14"/>
            </p:custDataLst>
          </p:nvPr>
        </p:nvSpPr>
        <p:spPr>
          <a:xfrm>
            <a:off x="4274324" y="2963486"/>
            <a:ext cx="1404000" cy="864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9" name="Rectangle 28">
            <a:extLst>
              <a:ext uri="{FF2B5EF4-FFF2-40B4-BE49-F238E27FC236}">
                <a16:creationId xmlns:a16="http://schemas.microsoft.com/office/drawing/2014/main" id="{138B83B5-765D-4593-827F-3FD20A7036EF}"/>
              </a:ext>
            </a:extLst>
          </p:cNvPr>
          <p:cNvSpPr/>
          <p:nvPr>
            <p:custDataLst>
              <p:tags r:id="rId15"/>
            </p:custDataLst>
          </p:nvPr>
        </p:nvSpPr>
        <p:spPr>
          <a:xfrm>
            <a:off x="7722771" y="2963486"/>
            <a:ext cx="3276000" cy="864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18" name="ZoneTexte 17">
            <a:extLst>
              <a:ext uri="{FF2B5EF4-FFF2-40B4-BE49-F238E27FC236}">
                <a16:creationId xmlns:a16="http://schemas.microsoft.com/office/drawing/2014/main" id="{1979201A-C386-4CB6-A340-B90C1BB2178E}"/>
              </a:ext>
            </a:extLst>
          </p:cNvPr>
          <p:cNvSpPr txBox="1"/>
          <p:nvPr/>
        </p:nvSpPr>
        <p:spPr>
          <a:xfrm>
            <a:off x="2495960" y="6485189"/>
            <a:ext cx="720008" cy="276999"/>
          </a:xfrm>
          <a:prstGeom prst="rect">
            <a:avLst/>
          </a:prstGeom>
          <a:noFill/>
        </p:spPr>
        <p:txBody>
          <a:bodyPr wrap="square" lIns="0" tIns="0" rIns="0" bIns="0" rtlCol="0">
            <a:spAutoFit/>
          </a:bodyPr>
          <a:lstStyle/>
          <a:p>
            <a:pPr algn="r"/>
            <a:r>
              <a:rPr lang="fr-FR" dirty="0"/>
              <a:t>Fermer</a:t>
            </a:r>
          </a:p>
        </p:txBody>
      </p:sp>
      <p:sp>
        <p:nvSpPr>
          <p:cNvPr id="20" name="ZoneTexte 19">
            <a:extLst>
              <a:ext uri="{FF2B5EF4-FFF2-40B4-BE49-F238E27FC236}">
                <a16:creationId xmlns:a16="http://schemas.microsoft.com/office/drawing/2014/main" id="{FE6713AB-4957-483E-A8C1-BCD143036A00}"/>
              </a:ext>
            </a:extLst>
          </p:cNvPr>
          <p:cNvSpPr txBox="1"/>
          <p:nvPr/>
        </p:nvSpPr>
        <p:spPr>
          <a:xfrm>
            <a:off x="2495960" y="5942032"/>
            <a:ext cx="720008" cy="276999"/>
          </a:xfrm>
          <a:prstGeom prst="rect">
            <a:avLst/>
          </a:prstGeom>
          <a:noFill/>
        </p:spPr>
        <p:txBody>
          <a:bodyPr wrap="square" lIns="0" tIns="0" rIns="0" bIns="0" rtlCol="0">
            <a:spAutoFit/>
          </a:bodyPr>
          <a:lstStyle/>
          <a:p>
            <a:pPr algn="r"/>
            <a:r>
              <a:rPr lang="fr-FR" dirty="0"/>
              <a:t>Fermer</a:t>
            </a:r>
          </a:p>
        </p:txBody>
      </p:sp>
      <p:sp>
        <p:nvSpPr>
          <p:cNvPr id="21" name="Rectangle 20">
            <a:extLst>
              <a:ext uri="{FF2B5EF4-FFF2-40B4-BE49-F238E27FC236}">
                <a16:creationId xmlns:a16="http://schemas.microsoft.com/office/drawing/2014/main" id="{E9469BBC-426E-497F-BEDA-69EDC99361E3}"/>
              </a:ext>
            </a:extLst>
          </p:cNvPr>
          <p:cNvSpPr/>
          <p:nvPr>
            <p:custDataLst>
              <p:tags r:id="rId16"/>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Illustrations : Resserrer la focale sociologique sur l’individu par une analyse plus microscopique </a:t>
            </a:r>
            <a:endParaRPr lang="fr-FR" sz="240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48587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0"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childTnLst>
              </p:cTn>
              <p:nextCondLst>
                <p:cond evt="onClick" delay="0">
                  <p:tgtEl>
                    <p:spTgt spid="26"/>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0"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par>
                                <p:cTn id="24" presetID="10" presetClass="entr" presetSubtype="0" fill="hold" grpId="2"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par>
                                <p:cTn id="27" presetID="10" presetClass="entr" presetSubtype="0" fill="hold" grpId="1"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500"/>
                                        <p:tgtEl>
                                          <p:spTgt spid="24"/>
                                        </p:tgtEl>
                                      </p:cBhvr>
                                    </p:animEffect>
                                  </p:childTnLst>
                                </p:cTn>
                              </p:par>
                            </p:childTnLst>
                          </p:cTn>
                        </p:par>
                      </p:childTnLst>
                    </p:cTn>
                  </p:par>
                </p:childTnLst>
              </p:cTn>
              <p:nextCondLst>
                <p:cond evt="onClick" delay="0">
                  <p:tgtEl>
                    <p:spTgt spid="2"/>
                  </p:tgtEl>
                </p:cond>
              </p:nextCondLst>
            </p:seq>
            <p:seq concurrent="1" nextAc="seek">
              <p:cTn id="30" restart="whenNotActive" fill="hold" evtFilter="cancelBubble" nodeType="interactiveSeq">
                <p:stCondLst>
                  <p:cond evt="onClick" delay="0">
                    <p:tgtEl>
                      <p:spTgt spid="18"/>
                    </p:tgtEl>
                  </p:cond>
                </p:stCondLst>
                <p:endSync evt="end" delay="0">
                  <p:rtn val="all"/>
                </p:endSync>
                <p:childTnLst>
                  <p:par>
                    <p:cTn id="31" fill="hold">
                      <p:stCondLst>
                        <p:cond delay="0"/>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27"/>
                                        </p:tgtEl>
                                      </p:cBhvr>
                                    </p:animEffect>
                                    <p:set>
                                      <p:cBhvr>
                                        <p:cTn id="35" dur="1" fill="hold">
                                          <p:stCondLst>
                                            <p:cond delay="499"/>
                                          </p:stCondLst>
                                        </p:cTn>
                                        <p:tgtEl>
                                          <p:spTgt spid="27"/>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28"/>
                                        </p:tgtEl>
                                      </p:cBhvr>
                                    </p:animEffect>
                                    <p:set>
                                      <p:cBhvr>
                                        <p:cTn id="38" dur="1" fill="hold">
                                          <p:stCondLst>
                                            <p:cond delay="499"/>
                                          </p:stCondLst>
                                        </p:cTn>
                                        <p:tgtEl>
                                          <p:spTgt spid="28"/>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29"/>
                                        </p:tgtEl>
                                      </p:cBhvr>
                                    </p:animEffect>
                                    <p:set>
                                      <p:cBhvr>
                                        <p:cTn id="41" dur="1" fill="hold">
                                          <p:stCondLst>
                                            <p:cond delay="499"/>
                                          </p:stCondLst>
                                        </p:cTn>
                                        <p:tgtEl>
                                          <p:spTgt spid="29"/>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18"/>
                                        </p:tgtEl>
                                      </p:cBhvr>
                                    </p:animEffect>
                                    <p:set>
                                      <p:cBhvr>
                                        <p:cTn id="44"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45" restart="whenNotActive" fill="hold" evtFilter="cancelBubble" nodeType="interactiveSeq">
                <p:stCondLst>
                  <p:cond evt="onClick" delay="0">
                    <p:tgtEl>
                      <p:spTgt spid="20"/>
                    </p:tgtEl>
                  </p:cond>
                </p:stCondLst>
                <p:endSync evt="end" delay="0">
                  <p:rtn val="all"/>
                </p:endSync>
                <p:childTnLst>
                  <p:par>
                    <p:cTn id="46" fill="hold">
                      <p:stCondLst>
                        <p:cond delay="0"/>
                      </p:stCondLst>
                      <p:childTnLst>
                        <p:par>
                          <p:cTn id="47" fill="hold">
                            <p:stCondLst>
                              <p:cond delay="0"/>
                            </p:stCondLst>
                            <p:childTnLst>
                              <p:par>
                                <p:cTn id="48" presetID="10" presetClass="exit" presetSubtype="0" fill="hold" grpId="1" nodeType="clickEffect">
                                  <p:stCondLst>
                                    <p:cond delay="0"/>
                                  </p:stCondLst>
                                  <p:childTnLst>
                                    <p:animEffect transition="out" filter="fade">
                                      <p:cBhvr>
                                        <p:cTn id="49" dur="500"/>
                                        <p:tgtEl>
                                          <p:spTgt spid="25"/>
                                        </p:tgtEl>
                                      </p:cBhvr>
                                    </p:animEffect>
                                    <p:set>
                                      <p:cBhvr>
                                        <p:cTn id="50" dur="1" fill="hold">
                                          <p:stCondLst>
                                            <p:cond delay="499"/>
                                          </p:stCondLst>
                                        </p:cTn>
                                        <p:tgtEl>
                                          <p:spTgt spid="25"/>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11"/>
                                        </p:tgtEl>
                                      </p:cBhvr>
                                    </p:animEffect>
                                    <p:set>
                                      <p:cBhvr>
                                        <p:cTn id="53" dur="1" fill="hold">
                                          <p:stCondLst>
                                            <p:cond delay="499"/>
                                          </p:stCondLst>
                                        </p:cTn>
                                        <p:tgtEl>
                                          <p:spTgt spid="11"/>
                                        </p:tgtEl>
                                        <p:attrNameLst>
                                          <p:attrName>style.visibility</p:attrName>
                                        </p:attrNameLst>
                                      </p:cBhvr>
                                      <p:to>
                                        <p:strVal val="hidden"/>
                                      </p:to>
                                    </p:set>
                                  </p:childTnLst>
                                </p:cTn>
                              </p:par>
                              <p:par>
                                <p:cTn id="54" presetID="10" presetClass="exit" presetSubtype="0" fill="hold" grpId="3" nodeType="withEffect">
                                  <p:stCondLst>
                                    <p:cond delay="0"/>
                                  </p:stCondLst>
                                  <p:childTnLst>
                                    <p:animEffect transition="out" filter="fade">
                                      <p:cBhvr>
                                        <p:cTn id="55" dur="500"/>
                                        <p:tgtEl>
                                          <p:spTgt spid="20"/>
                                        </p:tgtEl>
                                      </p:cBhvr>
                                    </p:animEffect>
                                    <p:set>
                                      <p:cBhvr>
                                        <p:cTn id="56" dur="1" fill="hold">
                                          <p:stCondLst>
                                            <p:cond delay="499"/>
                                          </p:stCondLst>
                                        </p:cTn>
                                        <p:tgtEl>
                                          <p:spTgt spid="20"/>
                                        </p:tgtEl>
                                        <p:attrNameLst>
                                          <p:attrName>style.visibility</p:attrName>
                                        </p:attrNameLst>
                                      </p:cBhvr>
                                      <p:to>
                                        <p:strVal val="hidden"/>
                                      </p:to>
                                    </p:set>
                                  </p:childTnLst>
                                </p:cTn>
                              </p:par>
                              <p:par>
                                <p:cTn id="57" presetID="10" presetClass="exit" presetSubtype="0" fill="hold" grpId="2" nodeType="withEffect">
                                  <p:stCondLst>
                                    <p:cond delay="0"/>
                                  </p:stCondLst>
                                  <p:childTnLst>
                                    <p:animEffect transition="out" filter="fade">
                                      <p:cBhvr>
                                        <p:cTn id="58" dur="500"/>
                                        <p:tgtEl>
                                          <p:spTgt spid="24"/>
                                        </p:tgtEl>
                                      </p:cBhvr>
                                    </p:animEffect>
                                    <p:set>
                                      <p:cBhvr>
                                        <p:cTn id="59"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4" grpId="1" animBg="1"/>
      <p:bldP spid="24" grpId="2" animBg="1"/>
      <p:bldP spid="11" grpId="0" animBg="1"/>
      <p:bldP spid="11" grpId="1" animBg="1"/>
      <p:bldP spid="25" grpId="0" animBg="1"/>
      <p:bldP spid="25" grpId="1" animBg="1"/>
      <p:bldP spid="27" grpId="0" animBg="1"/>
      <p:bldP spid="27" grpId="1" animBg="1"/>
      <p:bldP spid="28" grpId="0" animBg="1"/>
      <p:bldP spid="28" grpId="1" animBg="1"/>
      <p:bldP spid="29" grpId="0" animBg="1"/>
      <p:bldP spid="29" grpId="1" animBg="1"/>
      <p:bldP spid="18" grpId="0"/>
      <p:bldP spid="18" grpId="1"/>
      <p:bldP spid="20" grpId="2"/>
      <p:bldP spid="20" grpId="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 mais…</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4693593"/>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pen</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ser l’articulation seconde / première / terminale à travers deux questions</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transversales :</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Comment fait-on société ?</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Comment explique-t-on les comportements sociaux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Classe de seconde : Comment devenons-nous des acteurs sociaux ?</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Savoir que la socialisation est un processus.</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Être capable d’illustrer la pluralité des instances de socialisation et connaître le rôle spécifique de la famille, de l’école, des médias et du groupe des pairs dans le processus de socialisation des enfants et des jeunes.</a:t>
            </a:r>
          </a:p>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Savoir illustrer le caractère différencié des processus de socialisation en fonction du milieu social, du genre.</a:t>
            </a:r>
          </a:p>
        </p:txBody>
      </p:sp>
    </p:spTree>
    <p:extLst>
      <p:ext uri="{BB962C8B-B14F-4D97-AF65-F5344CB8AC3E}">
        <p14:creationId xmlns:p14="http://schemas.microsoft.com/office/powerpoint/2010/main" val="1869854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Transposition didactique : utiliser les travaux de B. Lahire et G. Henri-Panabière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4539704"/>
          </a:xfrm>
          <a:prstGeom prst="rect">
            <a:avLst/>
          </a:prstGeom>
          <a:noFill/>
        </p:spPr>
        <p:txBody>
          <a:bodyPr wrap="square">
            <a:spAutoFit/>
          </a:bodyPr>
          <a:lstStyle/>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Objectifs de l’activité :</a:t>
            </a:r>
          </a:p>
          <a:p>
            <a:pPr marL="720725">
              <a:spcBef>
                <a:spcPts val="600"/>
              </a:spcBef>
              <a:buClr>
                <a:srgbClr val="7030A0"/>
              </a:buClr>
            </a:pPr>
            <a:r>
              <a:rPr lang="fr-FR" sz="2400" dirty="0">
                <a:latin typeface="Arial" panose="020B0604020202020204" pitchFamily="34" charset="0"/>
                <a:cs typeface="Arial" panose="020B0604020202020204" pitchFamily="34" charset="0"/>
              </a:rPr>
              <a:t>- Comprendre, à travers l’étude de trajectoires croisées d’enfants de cadres et d’ouvriers, comment la diversité des configurations familiales modifie les conditions de la  socialisation.</a:t>
            </a:r>
          </a:p>
          <a:p>
            <a:pPr marL="720725">
              <a:spcBef>
                <a:spcPts val="600"/>
              </a:spcBef>
              <a:buClr>
                <a:srgbClr val="7030A0"/>
              </a:buClr>
            </a:pPr>
            <a:r>
              <a:rPr lang="fr-FR" sz="2400" dirty="0">
                <a:latin typeface="Arial" panose="020B0604020202020204" pitchFamily="34" charset="0"/>
                <a:cs typeface="Arial" panose="020B0604020202020204" pitchFamily="34" charset="0"/>
              </a:rPr>
              <a:t>- Illustrer la « démarche » du sociologue : « passer du langage des variables à la description sociologiquement construite des configurations sociales » .</a:t>
            </a:r>
          </a:p>
          <a:p>
            <a:pPr marL="720725" indent="-187325">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Architecture de l’activité :</a:t>
            </a:r>
          </a:p>
          <a:p>
            <a:pPr marL="720725">
              <a:spcBef>
                <a:spcPts val="600"/>
              </a:spcBef>
              <a:buClr>
                <a:srgbClr val="7030A0"/>
              </a:buClr>
            </a:pPr>
            <a:r>
              <a:rPr lang="fr-FR" sz="2400" dirty="0">
                <a:latin typeface="Arial" panose="020B0604020202020204" pitchFamily="34" charset="0"/>
                <a:cs typeface="Arial" panose="020B0604020202020204" pitchFamily="34" charset="0"/>
              </a:rPr>
              <a:t>- 1è étape : repérer, dans la trajectoire particulière de deux enfants, comment la  configuration particulière de leur famille agit sur leur socialisation.</a:t>
            </a:r>
          </a:p>
          <a:p>
            <a:pPr marL="720725">
              <a:spcBef>
                <a:spcPts val="600"/>
              </a:spcBef>
              <a:buClr>
                <a:srgbClr val="7030A0"/>
              </a:buClr>
            </a:pPr>
            <a:r>
              <a:rPr lang="fr-FR" sz="2400" dirty="0">
                <a:latin typeface="Arial" panose="020B0604020202020204" pitchFamily="34" charset="0"/>
                <a:cs typeface="Arial" panose="020B0604020202020204" pitchFamily="34" charset="0"/>
              </a:rPr>
              <a:t>- 2è étape : intégrer ces « études de cas » dans un schéma explicatif général : utiliser les observations de la 1ère étape pour remplir un tableau de synthèse.</a:t>
            </a:r>
          </a:p>
        </p:txBody>
      </p:sp>
    </p:spTree>
    <p:extLst>
      <p:ext uri="{BB962C8B-B14F-4D97-AF65-F5344CB8AC3E}">
        <p14:creationId xmlns:p14="http://schemas.microsoft.com/office/powerpoint/2010/main" val="1639592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Transposition didactique : utiliser les travaux de B. Lahire et G. Henri-Panabière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2092881"/>
          </a:xfrm>
          <a:prstGeom prst="rect">
            <a:avLst/>
          </a:prstGeom>
          <a:noFill/>
        </p:spPr>
        <p:txBody>
          <a:bodyPr wrap="square">
            <a:spAutoFit/>
          </a:bodyPr>
          <a:lstStyle/>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Support documentaire :</a:t>
            </a:r>
          </a:p>
          <a:p>
            <a:pPr marL="720725">
              <a:spcBef>
                <a:spcPts val="600"/>
              </a:spcBef>
              <a:buClr>
                <a:srgbClr val="7030A0"/>
              </a:buClr>
            </a:pPr>
            <a:r>
              <a:rPr lang="fr-FR" sz="2400" dirty="0">
                <a:latin typeface="Arial" panose="020B0604020202020204" pitchFamily="34" charset="0"/>
                <a:cs typeface="Arial" panose="020B0604020202020204" pitchFamily="34" charset="0"/>
              </a:rPr>
              <a:t>- G. Henri-Panabière, « </a:t>
            </a:r>
            <a:r>
              <a:rPr lang="fr-FR" sz="2400" dirty="0">
                <a:latin typeface="Arial" panose="020B0604020202020204" pitchFamily="34" charset="0"/>
                <a:cs typeface="Arial" panose="020B0604020202020204" pitchFamily="34" charset="0"/>
                <a:hlinkClick r:id="rId8"/>
              </a:rPr>
              <a:t>Élèves en difficultés de parents fortement diplômés</a:t>
            </a:r>
            <a:r>
              <a:rPr lang="fr-FR" sz="2400" dirty="0">
                <a:latin typeface="Arial" panose="020B0604020202020204" pitchFamily="34" charset="0"/>
                <a:cs typeface="Arial" panose="020B0604020202020204" pitchFamily="34" charset="0"/>
              </a:rPr>
              <a:t> », Sociologie, N°4, vol. 1 | 2010.</a:t>
            </a:r>
          </a:p>
          <a:p>
            <a:pPr marL="720725">
              <a:spcBef>
                <a:spcPts val="600"/>
              </a:spcBef>
              <a:buClr>
                <a:srgbClr val="7030A0"/>
              </a:buClr>
            </a:pPr>
            <a:r>
              <a:rPr lang="fr-FR" sz="2400" dirty="0">
                <a:latin typeface="Arial" panose="020B0604020202020204" pitchFamily="34" charset="0"/>
                <a:cs typeface="Arial" panose="020B0604020202020204" pitchFamily="34" charset="0"/>
              </a:rPr>
              <a:t>- Bernard Lahire, « Tableaux de famille. Heurs et malheurs scolaires en milieux populaires », Le  Seuil, édition poche, 2012 (1995).</a:t>
            </a:r>
          </a:p>
        </p:txBody>
      </p:sp>
    </p:spTree>
    <p:extLst>
      <p:ext uri="{BB962C8B-B14F-4D97-AF65-F5344CB8AC3E}">
        <p14:creationId xmlns:p14="http://schemas.microsoft.com/office/powerpoint/2010/main" val="3874692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Transposition didactique : utiliser les travaux de</a:t>
            </a:r>
          </a:p>
          <a:p>
            <a:pPr indent="1771200">
              <a:spcBef>
                <a:spcPts val="600"/>
              </a:spcBef>
            </a:pPr>
            <a:r>
              <a:rPr lang="fr-FR" sz="2400" b="1" dirty="0">
                <a:solidFill>
                  <a:srgbClr val="7030A0"/>
                </a:solidFill>
                <a:latin typeface="Arial" panose="020B0604020202020204" pitchFamily="34" charset="0"/>
                <a:cs typeface="Arial" panose="020B0604020202020204" pitchFamily="34" charset="0"/>
              </a:rPr>
              <a:t>B. Lahire et G. Henri-Panabière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311865"/>
            <a:ext cx="11739477" cy="5109091"/>
          </a:xfrm>
          <a:prstGeom prst="rect">
            <a:avLst/>
          </a:prstGeom>
          <a:noFill/>
        </p:spPr>
        <p:txBody>
          <a:bodyPr wrap="square">
            <a:spAutoFit/>
          </a:bodyPr>
          <a:lstStyle/>
          <a:p>
            <a:pPr marL="720725" indent="-185738">
              <a:spcBef>
                <a:spcPts val="600"/>
              </a:spcBef>
              <a:buClr>
                <a:srgbClr val="7030A0"/>
              </a:buClr>
              <a:buFont typeface="Arial" panose="020B0604020202020204" pitchFamily="34" charset="0"/>
              <a:buChar char="•"/>
            </a:pPr>
            <a:r>
              <a:rPr lang="fr-FR" dirty="0">
                <a:solidFill>
                  <a:srgbClr val="7030A0"/>
                </a:solidFill>
                <a:latin typeface="Arial" panose="020B0604020202020204" pitchFamily="34" charset="0"/>
                <a:cs typeface="Arial" panose="020B0604020202020204" pitchFamily="34" charset="0"/>
              </a:rPr>
              <a:t>Document 1 : Olivier, la dévalorisation de l’ascétisme scolaire maternel</a:t>
            </a:r>
          </a:p>
          <a:p>
            <a:pPr marL="720725">
              <a:spcBef>
                <a:spcPts val="600"/>
              </a:spcBef>
              <a:buClr>
                <a:srgbClr val="7030A0"/>
              </a:buClr>
            </a:pPr>
            <a:r>
              <a:rPr lang="fr-FR" dirty="0">
                <a:latin typeface="Arial" panose="020B0604020202020204" pitchFamily="34" charset="0"/>
                <a:cs typeface="Arial" panose="020B0604020202020204" pitchFamily="34" charset="0"/>
              </a:rPr>
              <a:t>Extrait : « Olivier vit dans une configuration familiale marquée par des pratiques ascétiques et des appé-tences littéraires mises en œuvre par la mère (détenant une maîtrise de biologie). Or, si celle-ci est légè-rement mieux dotée scolairement que son mari (qui a une licence de tourisme), elle exerce une profession moins « prestigieuse » que celui-ci : elle est technicienne de laboratoire ; il est responsable du marketing d’une grande entreprise de services aux particuliers. […] »</a:t>
            </a:r>
          </a:p>
          <a:p>
            <a:pPr marL="720725" indent="-185738">
              <a:spcBef>
                <a:spcPts val="600"/>
              </a:spcBef>
              <a:buClr>
                <a:srgbClr val="7030A0"/>
              </a:buClr>
              <a:buFont typeface="Arial" panose="020B0604020202020204" pitchFamily="34" charset="0"/>
              <a:buChar char="•"/>
            </a:pPr>
            <a:r>
              <a:rPr lang="fr-FR" dirty="0">
                <a:solidFill>
                  <a:srgbClr val="7030A0"/>
                </a:solidFill>
                <a:latin typeface="Arial" panose="020B0604020202020204" pitchFamily="34" charset="0"/>
                <a:cs typeface="Arial" panose="020B0604020202020204" pitchFamily="34" charset="0"/>
              </a:rPr>
              <a:t>Document 2 : Nadia D, un cas « idéal »</a:t>
            </a:r>
          </a:p>
          <a:p>
            <a:pPr marL="720725">
              <a:spcBef>
                <a:spcPts val="600"/>
              </a:spcBef>
              <a:buClr>
                <a:srgbClr val="7030A0"/>
              </a:buClr>
            </a:pPr>
            <a:r>
              <a:rPr lang="fr-FR" dirty="0">
                <a:latin typeface="Arial" panose="020B0604020202020204" pitchFamily="34" charset="0"/>
                <a:cs typeface="Arial" panose="020B0604020202020204" pitchFamily="34" charset="0"/>
              </a:rPr>
              <a:t>Extrait : « Le cas de Nadia est un cas exceptionnel d’enfant vivant une socialisation stable, systématique et non contradictoire qui la conduit à une « réussite » scolaire « brillante ». Ce n’est pas, là encore, par les diplômes ou le type de profession exercée par les grands-parents que l’on peut comprendre le processus de « réussite ». Sous l’angle du capital scolaire et du capital économique, on ne saisit pas ce qui fait la spécificité de la configuration familiale, de la constellation d’attitudes, de dispositions, d’incitations quotidiennes, diffuses ou explicites, au sein de laquelle Nadia peut constituer sa propre personnalité. Tout d’abord, nous avons affaire à un personnage central, une figure clef de cette famille : la grand-mère maternelle. Celle-ci se singularise par sa boulimie culturelle, sa curiosité encyclopédique d’autodidacte,</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par son respect pour le savoir et la haute culture et en particulier pour les livres. […] »</a:t>
            </a:r>
          </a:p>
          <a:p>
            <a:pPr marL="720725" indent="-185738">
              <a:spcBef>
                <a:spcPts val="600"/>
              </a:spcBef>
              <a:buClr>
                <a:srgbClr val="7030A0"/>
              </a:buClr>
              <a:buFont typeface="Arial" panose="020B0604020202020204" pitchFamily="34" charset="0"/>
              <a:buChar char="•"/>
            </a:pP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2789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561600" y="972000"/>
            <a:ext cx="11460281" cy="5109091"/>
          </a:xfrm>
          <a:prstGeom prst="rect">
            <a:avLst/>
          </a:prstGeom>
          <a:noFill/>
        </p:spPr>
        <p:txBody>
          <a:bodyPr wrap="square" lIns="0" tIns="0" rIns="0" bIns="0">
            <a:spAutoFit/>
          </a:bodyPr>
          <a:lstStyle/>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Bernard Lahire, « Tableaux de famille. Heurs et malheurs scolaires en milieux populaires ». Le Seuil, édition poche, 2012 (1995).</a:t>
            </a:r>
            <a:endParaRPr lang="fr-FR" sz="2400" dirty="0">
              <a:solidFill>
                <a:srgbClr val="7030A0"/>
              </a:solidFill>
              <a:latin typeface="Arial" panose="020B0604020202020204" pitchFamily="34" charset="0"/>
              <a:cs typeface="Arial" panose="020B0604020202020204" pitchFamily="34" charset="0"/>
            </a:endParaRP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Martine Court et Gaële Henri-Panabière, « </a:t>
            </a:r>
            <a:r>
              <a:rPr lang="fr-FR" sz="2400" dirty="0">
                <a:latin typeface="Arial" panose="020B0604020202020204" pitchFamily="34" charset="0"/>
                <a:cs typeface="Arial" panose="020B0604020202020204" pitchFamily="34" charset="0"/>
                <a:hlinkClick r:id="rId8"/>
              </a:rPr>
              <a:t>La socialisation culturelle au sein de la famille : le rôle des frères et sœurs</a:t>
            </a:r>
            <a:r>
              <a:rPr lang="fr-FR" sz="2400" dirty="0">
                <a:latin typeface="Arial" panose="020B0604020202020204" pitchFamily="34" charset="0"/>
                <a:cs typeface="Arial" panose="020B0604020202020204" pitchFamily="34" charset="0"/>
              </a:rPr>
              <a:t> », Revue française de pédagogie, n°179, avril-juin 2012.</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G. Henri-Panabière, « Socialisations familiales et réussite scolaire : des inégalités entre catégories sociales aux inégalités au sein de la fratrie », Idées économiques et sociales, n°191, mars 2018.</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G. Henri-Panabière, « </a:t>
            </a:r>
            <a:r>
              <a:rPr lang="fr-FR" sz="2400" dirty="0">
                <a:latin typeface="Arial" panose="020B0604020202020204" pitchFamily="34" charset="0"/>
                <a:cs typeface="Arial" panose="020B0604020202020204" pitchFamily="34" charset="0"/>
                <a:hlinkClick r:id="rId9"/>
              </a:rPr>
              <a:t>Élèves en difficultés de parents fortement diplômés</a:t>
            </a:r>
            <a:r>
              <a:rPr lang="fr-FR" sz="2400" dirty="0">
                <a:latin typeface="Arial" panose="020B0604020202020204" pitchFamily="34" charset="0"/>
                <a:cs typeface="Arial" panose="020B0604020202020204" pitchFamily="34" charset="0"/>
              </a:rPr>
              <a:t> », Sociologie, N°4, vol. 1 | 2010. Pour aller plus loin : G. Henri-Panabière, « </a:t>
            </a:r>
            <a:r>
              <a:rPr lang="fr-FR" sz="2400" dirty="0">
                <a:latin typeface="Arial" panose="020B0604020202020204" pitchFamily="34" charset="0"/>
                <a:cs typeface="Arial" panose="020B0604020202020204" pitchFamily="34" charset="0"/>
                <a:hlinkClick r:id="rId10"/>
              </a:rPr>
              <a:t>Des   « héritiers » en échec scolaire</a:t>
            </a:r>
            <a:r>
              <a:rPr lang="fr-FR" sz="2400" dirty="0">
                <a:latin typeface="Arial" panose="020B0604020202020204" pitchFamily="34" charset="0"/>
                <a:cs typeface="Arial" panose="020B0604020202020204" pitchFamily="34" charset="0"/>
              </a:rPr>
              <a:t> », Paris, La Dispute, 2010.</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Yaël Brinbaum, « </a:t>
            </a:r>
            <a:r>
              <a:rPr lang="fr-FR" sz="2400" dirty="0">
                <a:latin typeface="Arial" panose="020B0604020202020204" pitchFamily="34" charset="0"/>
                <a:cs typeface="Arial" panose="020B0604020202020204" pitchFamily="34" charset="0"/>
                <a:hlinkClick r:id="rId11"/>
              </a:rPr>
              <a:t>Famille immigrée et école : à l’encontre des idées reçues</a:t>
            </a:r>
            <a:r>
              <a:rPr lang="fr-FR" sz="2400" dirty="0">
                <a:latin typeface="Arial" panose="020B0604020202020204" pitchFamily="34" charset="0"/>
                <a:cs typeface="Arial" panose="020B0604020202020204" pitchFamily="34" charset="0"/>
              </a:rPr>
              <a:t> », Diversité, n°174, 4ème trimestre 2013.</a:t>
            </a:r>
          </a:p>
        </p:txBody>
      </p:sp>
      <p:sp>
        <p:nvSpPr>
          <p:cNvPr id="9" name="Rectangle 8">
            <a:extLst>
              <a:ext uri="{FF2B5EF4-FFF2-40B4-BE49-F238E27FC236}">
                <a16:creationId xmlns:a16="http://schemas.microsoft.com/office/drawing/2014/main" id="{7658B32C-E28F-438F-8B72-71AA180241BA}"/>
              </a:ext>
            </a:extLst>
          </p:cNvPr>
          <p:cNvSpPr/>
          <p:nvPr>
            <p:custDataLst>
              <p:tags r:id="rId6"/>
            </p:custDataLst>
          </p:nvPr>
        </p:nvSpPr>
        <p:spPr>
          <a:xfrm>
            <a:off x="2214001" y="360000"/>
            <a:ext cx="9642063"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sz="2400" b="1" baseline="30000" dirty="0">
                <a:solidFill>
                  <a:srgbClr val="7030A0"/>
                </a:solidFill>
                <a:latin typeface="Arial" panose="020B0604020202020204" pitchFamily="34" charset="0"/>
                <a:cs typeface="Arial" panose="020B0604020202020204" pitchFamily="34" charset="0"/>
              </a:rPr>
              <a:t>ème</a:t>
            </a:r>
            <a:r>
              <a:rPr lang="fr-FR" sz="2400" b="1" dirty="0">
                <a:solidFill>
                  <a:srgbClr val="7030A0"/>
                </a:solidFill>
                <a:latin typeface="Arial" panose="020B0604020202020204" pitchFamily="34" charset="0"/>
                <a:cs typeface="Arial" panose="020B0604020202020204" pitchFamily="34" charset="0"/>
              </a:rPr>
              <a:t> item - Références possibles</a:t>
            </a:r>
            <a:r>
              <a:rPr lang="fr-FR" sz="2400" b="1" dirty="0">
                <a:solidFill>
                  <a:prstClr val="black"/>
                </a:solidFill>
                <a:latin typeface="Arial" panose="020B0604020202020204" pitchFamily="34" charset="0"/>
                <a:cs typeface="Arial" panose="020B0604020202020204" pitchFamily="34" charset="0"/>
              </a:rPr>
              <a:t> </a:t>
            </a:r>
            <a:endParaRPr lang="fr-FR" sz="240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8550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452523" y="1311865"/>
            <a:ext cx="11739477" cy="4755148"/>
          </a:xfrm>
          <a:prstGeom prst="rect">
            <a:avLst/>
          </a:prstGeom>
          <a:noFill/>
        </p:spPr>
        <p:txBody>
          <a:bodyPr wrap="square">
            <a:spAutoFit/>
          </a:bodyPr>
          <a:lstStyle/>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Yaël Brinbaum et Catherine Delcroix, « </a:t>
            </a:r>
            <a:r>
              <a:rPr lang="fr-FR" sz="2400" dirty="0">
                <a:latin typeface="Arial" panose="020B0604020202020204" pitchFamily="34" charset="0"/>
                <a:cs typeface="Arial" panose="020B0604020202020204" pitchFamily="34" charset="0"/>
                <a:hlinkClick r:id="rId8"/>
              </a:rPr>
              <a:t>Les mobilisations familiales des immigrés pour la réussite scolaire de leurs enfants - Un nouveau questionnement sur l’investissement éducatif des milieux populaires</a:t>
            </a:r>
            <a:r>
              <a:rPr lang="fr-FR" sz="2400" dirty="0">
                <a:latin typeface="Arial" panose="020B0604020202020204" pitchFamily="34" charset="0"/>
                <a:cs typeface="Arial" panose="020B0604020202020204" pitchFamily="34" charset="0"/>
              </a:rPr>
              <a:t> », Migrations Société 2016/2 (N° 164), pages 73 à 98.</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Paul Archambault, « </a:t>
            </a:r>
            <a:r>
              <a:rPr lang="fr-FR" sz="2400" dirty="0">
                <a:latin typeface="Arial" panose="020B0604020202020204" pitchFamily="34" charset="0"/>
                <a:cs typeface="Arial" panose="020B0604020202020204" pitchFamily="34" charset="0"/>
                <a:hlinkClick r:id="rId9"/>
              </a:rPr>
              <a:t>Séparation et divorce : quelles conséquences sur la réussite scolaire des enfants ?</a:t>
            </a:r>
            <a:r>
              <a:rPr lang="fr-FR" sz="2400" dirty="0">
                <a:latin typeface="Arial" panose="020B0604020202020204" pitchFamily="34" charset="0"/>
                <a:cs typeface="Arial" panose="020B0604020202020204" pitchFamily="34" charset="0"/>
              </a:rPr>
              <a:t> », Population et société, n°379, mai 2002.</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Laurette Cretin, « </a:t>
            </a:r>
            <a:r>
              <a:rPr lang="fr-FR" sz="2400" dirty="0">
                <a:latin typeface="Arial" panose="020B0604020202020204" pitchFamily="34" charset="0"/>
                <a:cs typeface="Arial" panose="020B0604020202020204" pitchFamily="34" charset="0"/>
                <a:hlinkClick r:id="rId10"/>
              </a:rPr>
              <a:t>Les familles monoparentales et l’école : un plus grand risque d’échec au collège ?</a:t>
            </a:r>
            <a:r>
              <a:rPr lang="fr-FR" sz="2400" dirty="0">
                <a:latin typeface="Arial" panose="020B0604020202020204" pitchFamily="34" charset="0"/>
                <a:cs typeface="Arial" panose="020B0604020202020204" pitchFamily="34" charset="0"/>
              </a:rPr>
              <a:t> », Éducation et formation, n°82, décembre 2012.</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Olivier Vanhée, Géraldine Bois, Gaële Henri Panabière, Martine Court, Julien Bertrand, « </a:t>
            </a:r>
            <a:r>
              <a:rPr lang="fr-FR" sz="2400" dirty="0">
                <a:latin typeface="Arial" panose="020B0604020202020204" pitchFamily="34" charset="0"/>
                <a:cs typeface="Arial" panose="020B0604020202020204" pitchFamily="34" charset="0"/>
                <a:hlinkClick r:id="rId11"/>
              </a:rPr>
              <a:t>La fratrie comme ressource : le rôle des aînés dans les parcours scolaires des enfants de familles nombreuses</a:t>
            </a:r>
            <a:r>
              <a:rPr lang="fr-FR" sz="2400" dirty="0">
                <a:latin typeface="Arial" panose="020B0604020202020204" pitchFamily="34" charset="0"/>
                <a:cs typeface="Arial" panose="020B0604020202020204" pitchFamily="34" charset="0"/>
              </a:rPr>
              <a:t> », Revue des politiques sociales et familiales, Année 2013  111  pp. 5-15</a:t>
            </a:r>
          </a:p>
        </p:txBody>
      </p:sp>
      <p:sp>
        <p:nvSpPr>
          <p:cNvPr id="10" name="Rectangle 9">
            <a:extLst>
              <a:ext uri="{FF2B5EF4-FFF2-40B4-BE49-F238E27FC236}">
                <a16:creationId xmlns:a16="http://schemas.microsoft.com/office/drawing/2014/main" id="{2A262842-3DA4-42EB-A4EC-BC68F289FD11}"/>
              </a:ext>
            </a:extLst>
          </p:cNvPr>
          <p:cNvSpPr/>
          <p:nvPr>
            <p:custDataLst>
              <p:tags r:id="rId6"/>
            </p:custDataLst>
          </p:nvPr>
        </p:nvSpPr>
        <p:spPr>
          <a:xfrm>
            <a:off x="2214001" y="360000"/>
            <a:ext cx="9642063"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a:t>
            </a:r>
            <a:r>
              <a:rPr lang="fr-FR" sz="2400" b="1" baseline="30000" dirty="0">
                <a:solidFill>
                  <a:srgbClr val="7030A0"/>
                </a:solidFill>
                <a:latin typeface="Arial" panose="020B0604020202020204" pitchFamily="34" charset="0"/>
                <a:cs typeface="Arial" panose="020B0604020202020204" pitchFamily="34" charset="0"/>
              </a:rPr>
              <a:t>ème</a:t>
            </a:r>
            <a:r>
              <a:rPr lang="fr-FR" sz="2400" b="1" dirty="0">
                <a:solidFill>
                  <a:srgbClr val="7030A0"/>
                </a:solidFill>
                <a:latin typeface="Arial" panose="020B0604020202020204" pitchFamily="34" charset="0"/>
                <a:cs typeface="Arial" panose="020B0604020202020204" pitchFamily="34" charset="0"/>
              </a:rPr>
              <a:t> item - Références possibles</a:t>
            </a:r>
            <a:r>
              <a:rPr lang="fr-FR" sz="2400" b="1" dirty="0">
                <a:solidFill>
                  <a:prstClr val="black"/>
                </a:solidFill>
                <a:latin typeface="Arial" panose="020B0604020202020204" pitchFamily="34" charset="0"/>
                <a:cs typeface="Arial" panose="020B0604020202020204" pitchFamily="34" charset="0"/>
              </a:rPr>
              <a:t> </a:t>
            </a:r>
            <a:endParaRPr lang="fr-FR" sz="240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20818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3ème item - Comprendre qu’il existe des socialisations secondaires (professionnelle, conjugale, politique) à la suite de la socialisation primaire.</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4924425"/>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Socialisation primaire - socialisation secondaire</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Spécifier l’articulation diachronique entre des temporalités différentes de la</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socialisation.</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Envisager la socialisation comme un processus continu (≠ linéarité) :</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Socialisation de renforcement</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Socialisation de conversion</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Socialisation de transformation</a:t>
            </a:r>
          </a:p>
          <a:p>
            <a:pPr marL="534987"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Pluralité des influences socialisatrices qui n’est pas sans influence sur les</a:t>
            </a:r>
          </a:p>
          <a:p>
            <a:pPr marL="534987"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trajectoires individuelles.</a:t>
            </a:r>
          </a:p>
          <a:p>
            <a:pPr marL="534987" marR="0" lvl="0" indent="0" algn="l" defTabSz="914400" rtl="0" eaLnBrk="1" fontAlgn="auto" latinLnBrk="0" hangingPunct="1">
              <a:lnSpc>
                <a:spcPct val="100000"/>
              </a:lnSpc>
              <a:spcBef>
                <a:spcPts val="600"/>
              </a:spcBef>
              <a:spcAft>
                <a:spcPts val="0"/>
              </a:spcAft>
              <a:buClr>
                <a:srgbClr val="7030A0"/>
              </a:buClr>
              <a:buSzTx/>
              <a:buFontTx/>
              <a:buNone/>
              <a:tabLst/>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63530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3ème item </a:t>
            </a:r>
            <a:r>
              <a:rPr lang="fr-FR" sz="2400" b="1" dirty="0">
                <a:solidFill>
                  <a:srgbClr val="7030A0"/>
                </a:solidFill>
                <a:latin typeface="Arial" panose="020B0604020202020204" pitchFamily="34" charset="0"/>
                <a:cs typeface="Arial" panose="020B0604020202020204" pitchFamily="34" charset="0"/>
              </a:rPr>
              <a:t>- 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61600" y="972000"/>
            <a:ext cx="11739477" cy="5724644"/>
          </a:xfrm>
          <a:prstGeom prst="rect">
            <a:avLst/>
          </a:prstGeom>
          <a:noFill/>
        </p:spPr>
        <p:txBody>
          <a:bodyPr wrap="square">
            <a:spAutoFit/>
          </a:bodyPr>
          <a:lstStyle/>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Emmanuelle </a:t>
            </a:r>
            <a:r>
              <a:rPr kumimoji="0" 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Zolesio</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Socialisations primaires/secondaires : quels enjeux ? », Idées économiques et sociales, n°191, mars 2018.</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Emmanuelle Zolesio,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8"/>
              </a:rPr>
              <a:t>Marie Laborie, un cas de socialisation chirurgicale   ratée</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Sociétés contemporaines, n°74, 2009.</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Muriel Darmon, « Devenir anorexique. Une approche sociologique », La découverte, 2003.</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Muriel Darmon, « Classes préparatoires. La fabrique d’une classe dominante », La découverte,  2015.</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Julien Bertrand,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9"/>
              </a:rPr>
              <a:t>Étude  sociologique de la formation des footballeurs professionnels</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Sociétés contemporaines, 011/2 n°82 | pages 85 à 106.</a:t>
            </a:r>
          </a:p>
          <a:p>
            <a:pPr marL="720725" lvl="0" indent="-185738">
              <a:spcBef>
                <a:spcPts val="6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Daniel Gaxie, « </a:t>
            </a:r>
            <a:r>
              <a:rPr lang="fr-FR" sz="2400" dirty="0">
                <a:solidFill>
                  <a:prstClr val="black"/>
                </a:solidFill>
                <a:latin typeface="Arial" panose="020B0604020202020204" pitchFamily="34" charset="0"/>
                <a:cs typeface="Arial" panose="020B0604020202020204" pitchFamily="34" charset="0"/>
                <a:hlinkClick r:id="rId10"/>
              </a:rPr>
              <a:t>Appréhensions du politique et mobilisations des expériences sociales</a:t>
            </a:r>
            <a:r>
              <a:rPr lang="fr-FR" sz="2400" dirty="0">
                <a:solidFill>
                  <a:prstClr val="black"/>
                </a:solidFill>
                <a:latin typeface="Arial" panose="020B0604020202020204" pitchFamily="34" charset="0"/>
                <a:cs typeface="Arial" panose="020B0604020202020204" pitchFamily="34" charset="0"/>
              </a:rPr>
              <a:t> », Revue française de science politique, 2002.</a:t>
            </a:r>
          </a:p>
          <a:p>
            <a:pPr marL="720725" lvl="0" indent="-185738">
              <a:spcBef>
                <a:spcPts val="6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Jean-Claude Kaufmann, « La trame conjugale ». Sociologie du couple par son linge, Nathan,  1922.</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90684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3ème item </a:t>
            </a:r>
            <a:r>
              <a:rPr lang="fr-FR" sz="2400" b="1" dirty="0">
                <a:solidFill>
                  <a:srgbClr val="7030A0"/>
                </a:solidFill>
                <a:latin typeface="Arial" panose="020B0604020202020204" pitchFamily="34" charset="0"/>
                <a:cs typeface="Arial" panose="020B0604020202020204" pitchFamily="34" charset="0"/>
              </a:rPr>
              <a:t>- 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61600" y="972000"/>
            <a:ext cx="11511739" cy="2462213"/>
          </a:xfrm>
          <a:prstGeom prst="rect">
            <a:avLst/>
          </a:prstGeom>
          <a:noFill/>
        </p:spPr>
        <p:txBody>
          <a:bodyPr wrap="square">
            <a:spAutoFit/>
          </a:bodyPr>
          <a:lstStyle/>
          <a:p>
            <a:pPr marL="720725" lvl="0" indent="-185738">
              <a:spcBef>
                <a:spcPts val="6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Bernard Lahire, « </a:t>
            </a:r>
            <a:r>
              <a:rPr lang="fr-FR" sz="2400" dirty="0">
                <a:solidFill>
                  <a:prstClr val="black"/>
                </a:solidFill>
                <a:latin typeface="Arial" panose="020B0604020202020204" pitchFamily="34" charset="0"/>
                <a:cs typeface="Arial" panose="020B0604020202020204" pitchFamily="34" charset="0"/>
                <a:hlinkClick r:id="rId8"/>
              </a:rPr>
              <a:t>La fabrication sociale des individus : cadres, modalités, temps et effets de socialisation</a:t>
            </a:r>
            <a:r>
              <a:rPr lang="fr-FR" sz="2400" dirty="0">
                <a:solidFill>
                  <a:prstClr val="black"/>
                </a:solidFill>
                <a:latin typeface="Arial" panose="020B0604020202020204" pitchFamily="34" charset="0"/>
                <a:cs typeface="Arial" panose="020B0604020202020204" pitchFamily="34" charset="0"/>
              </a:rPr>
              <a:t> », Dans les plis singuliers du social (2013), pages 115 à 132.</a:t>
            </a:r>
          </a:p>
          <a:p>
            <a:pPr marL="720725" lvl="0" indent="-185738">
              <a:spcBef>
                <a:spcPts val="6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Entretien avec Bernard Lahire : </a:t>
            </a:r>
            <a:r>
              <a:rPr lang="fr-FR" sz="2400" dirty="0">
                <a:solidFill>
                  <a:prstClr val="black"/>
                </a:solidFill>
                <a:latin typeface="Arial" panose="020B0604020202020204" pitchFamily="34" charset="0"/>
                <a:cs typeface="Arial" panose="020B0604020202020204" pitchFamily="34" charset="0"/>
                <a:hlinkClick r:id="rId9"/>
              </a:rPr>
              <a:t>La fabrication sociale des individus</a:t>
            </a:r>
            <a:r>
              <a:rPr lang="fr-FR" sz="2400" dirty="0">
                <a:solidFill>
                  <a:prstClr val="black"/>
                </a:solidFill>
                <a:latin typeface="Arial" panose="020B0604020202020204" pitchFamily="34" charset="0"/>
                <a:cs typeface="Arial" panose="020B0604020202020204" pitchFamily="34" charset="0"/>
              </a:rPr>
              <a:t> sur France culture.</a:t>
            </a:r>
          </a:p>
          <a:p>
            <a:pPr marL="720725" lvl="0" indent="-185738">
              <a:spcBef>
                <a:spcPts val="600"/>
              </a:spcBef>
              <a:buClr>
                <a:srgbClr val="7030A0"/>
              </a:buClr>
              <a:buFont typeface="Arial" panose="020B0604020202020204" pitchFamily="34" charset="0"/>
              <a:buChar char="•"/>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Lucie </a:t>
            </a:r>
            <a:r>
              <a:rPr kumimoji="0" lang="fr-FR"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Bargel</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Muriel Darmon,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0"/>
              </a:rPr>
              <a:t>La socialisation politique</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a:t>
            </a:r>
            <a:r>
              <a:rPr lang="fr-FR" sz="2400" dirty="0">
                <a:solidFill>
                  <a:prstClr val="black"/>
                </a:solidFill>
                <a:latin typeface="Arial" panose="020B0604020202020204" pitchFamily="34" charset="0"/>
                <a:cs typeface="Arial" panose="020B0604020202020204" pitchFamily="34" charset="0"/>
              </a:rPr>
              <a:t>www.politika.io</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40819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 Comprendre que la pluralité des influences socialisatrices peut être à l’origine de trajectoires individuelles improbables.</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Comment analyser sociologiquement les « trajectoires individuelles improbables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ou, plus largement, les « irrégularités sociales »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Parce que nous n’occupons pas dans (tous) les contextes sociaux des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positions identiques ou semblables (…), nous vivons des expériences variées,</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différentes et parfois contradictoires. Un acteur pluriel est donc le produit de</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l’expérience – souvent précoce – de socialisation dans des contextes sociaux</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multiples et hétérogènes », (B. Lahire, L’homme  pluriel, 1998).</a:t>
            </a:r>
          </a:p>
        </p:txBody>
      </p:sp>
    </p:spTree>
    <p:extLst>
      <p:ext uri="{BB962C8B-B14F-4D97-AF65-F5344CB8AC3E}">
        <p14:creationId xmlns:p14="http://schemas.microsoft.com/office/powerpoint/2010/main" val="2789738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61601" y="972000"/>
            <a:ext cx="11630400" cy="6170920"/>
          </a:xfrm>
          <a:prstGeom prst="rect">
            <a:avLst/>
          </a:prstGeom>
          <a:noFill/>
        </p:spPr>
        <p:txBody>
          <a:bodyPr wrap="square">
            <a:spAutoFit/>
          </a:bodyPr>
          <a:lstStyle/>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Bernard Lahire, « L’homme pluriel. Les ressorts de l’action », Armand Colin,  2005 (1998).</a:t>
            </a:r>
          </a:p>
          <a:p>
            <a:pPr marL="720725" lvl="0" indent="-185738">
              <a:spcBef>
                <a:spcPts val="6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 La fabrique des </a:t>
            </a:r>
            <a:r>
              <a:rPr lang="fr-FR" sz="2400" dirty="0" err="1">
                <a:solidFill>
                  <a:prstClr val="black"/>
                </a:solidFill>
                <a:latin typeface="Arial" panose="020B0604020202020204" pitchFamily="34" charset="0"/>
                <a:cs typeface="Arial" panose="020B0604020202020204" pitchFamily="34" charset="0"/>
              </a:rPr>
              <a:t>transclasses</a:t>
            </a:r>
            <a:r>
              <a:rPr lang="fr-FR" sz="2400" dirty="0">
                <a:solidFill>
                  <a:prstClr val="black"/>
                </a:solidFill>
                <a:latin typeface="Arial" panose="020B0604020202020204" pitchFamily="34" charset="0"/>
                <a:cs typeface="Arial" panose="020B0604020202020204" pitchFamily="34" charset="0"/>
              </a:rPr>
              <a:t> », sous la direction de Chantal Jaquet et Gérard Bras, PUF 2018.</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20725" lvl="0" indent="-185738">
              <a:spcBef>
                <a:spcPts val="6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 Les </a:t>
            </a:r>
            <a:r>
              <a:rPr lang="fr-FR" sz="2400" dirty="0" err="1">
                <a:solidFill>
                  <a:prstClr val="black"/>
                </a:solidFill>
                <a:latin typeface="Arial" panose="020B0604020202020204" pitchFamily="34" charset="0"/>
                <a:cs typeface="Arial" panose="020B0604020202020204" pitchFamily="34" charset="0"/>
              </a:rPr>
              <a:t>Transclasses</a:t>
            </a:r>
            <a:r>
              <a:rPr lang="fr-FR" sz="2400" dirty="0">
                <a:solidFill>
                  <a:prstClr val="black"/>
                </a:solidFill>
                <a:latin typeface="Arial" panose="020B0604020202020204" pitchFamily="34" charset="0"/>
                <a:cs typeface="Arial" panose="020B0604020202020204" pitchFamily="34" charset="0"/>
              </a:rPr>
              <a:t> ou la non-reproduction », Chantal Jaquet, </a:t>
            </a:r>
            <a:r>
              <a:rPr lang="fr-FR" sz="2400" dirty="0" err="1">
                <a:solidFill>
                  <a:prstClr val="black"/>
                </a:solidFill>
                <a:latin typeface="Arial" panose="020B0604020202020204" pitchFamily="34" charset="0"/>
                <a:cs typeface="Arial" panose="020B0604020202020204" pitchFamily="34" charset="0"/>
              </a:rPr>
              <a:t>Puf</a:t>
            </a:r>
            <a:r>
              <a:rPr lang="fr-FR" sz="2400" dirty="0">
                <a:solidFill>
                  <a:prstClr val="black"/>
                </a:solidFill>
                <a:latin typeface="Arial" panose="020B0604020202020204" pitchFamily="34" charset="0"/>
                <a:cs typeface="Arial" panose="020B0604020202020204" pitchFamily="34" charset="0"/>
              </a:rPr>
              <a:t>, 2014.</a:t>
            </a:r>
            <a:br>
              <a:rPr lang="fr-FR" sz="2400" dirty="0">
                <a:solidFill>
                  <a:prstClr val="black"/>
                </a:solidFill>
                <a:latin typeface="Arial" panose="020B0604020202020204" pitchFamily="34" charset="0"/>
                <a:cs typeface="Arial" panose="020B0604020202020204" pitchFamily="34" charset="0"/>
              </a:rPr>
            </a:br>
            <a:r>
              <a:rPr lang="fr-FR" sz="2400" dirty="0">
                <a:solidFill>
                  <a:prstClr val="black"/>
                </a:solidFill>
                <a:latin typeface="Arial" panose="020B0604020202020204" pitchFamily="34" charset="0"/>
                <a:cs typeface="Arial" panose="020B0604020202020204" pitchFamily="34" charset="0"/>
              </a:rPr>
              <a:t>(</a:t>
            </a:r>
            <a:r>
              <a:rPr lang="fr-FR" sz="2400" dirty="0">
                <a:solidFill>
                  <a:prstClr val="black"/>
                </a:solidFill>
                <a:latin typeface="Arial" panose="020B0604020202020204" pitchFamily="34" charset="0"/>
                <a:cs typeface="Arial" panose="020B0604020202020204" pitchFamily="34" charset="0"/>
                <a:hlinkClick r:id="rId8"/>
              </a:rPr>
              <a:t>une vidéo</a:t>
            </a:r>
            <a:r>
              <a:rPr lang="fr-FR" sz="2400" dirty="0">
                <a:solidFill>
                  <a:prstClr val="black"/>
                </a:solidFill>
                <a:latin typeface="Arial" panose="020B0604020202020204" pitchFamily="34" charset="0"/>
                <a:cs typeface="Arial" panose="020B0604020202020204" pitchFamily="34" charset="0"/>
              </a:rPr>
              <a:t>)</a:t>
            </a:r>
          </a:p>
          <a:p>
            <a:pPr marL="720725" lvl="0" indent="-185738">
              <a:spcBef>
                <a:spcPts val="6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 </a:t>
            </a:r>
            <a:r>
              <a:rPr lang="fr-FR" sz="2400" dirty="0">
                <a:solidFill>
                  <a:prstClr val="black"/>
                </a:solidFill>
                <a:latin typeface="Arial" panose="020B0604020202020204" pitchFamily="34" charset="0"/>
                <a:cs typeface="Arial" panose="020B0604020202020204" pitchFamily="34" charset="0"/>
                <a:hlinkClick r:id="rId9"/>
              </a:rPr>
              <a:t>Les </a:t>
            </a:r>
            <a:r>
              <a:rPr lang="fr-FR" sz="2400" dirty="0" err="1">
                <a:solidFill>
                  <a:prstClr val="black"/>
                </a:solidFill>
                <a:latin typeface="Arial" panose="020B0604020202020204" pitchFamily="34" charset="0"/>
                <a:cs typeface="Arial" panose="020B0604020202020204" pitchFamily="34" charset="0"/>
                <a:hlinkClick r:id="rId9"/>
              </a:rPr>
              <a:t>transclasses</a:t>
            </a:r>
            <a:r>
              <a:rPr lang="fr-FR" sz="2400" dirty="0">
                <a:solidFill>
                  <a:prstClr val="black"/>
                </a:solidFill>
                <a:latin typeface="Arial" panose="020B0604020202020204" pitchFamily="34" charset="0"/>
                <a:cs typeface="Arial" panose="020B0604020202020204" pitchFamily="34" charset="0"/>
                <a:hlinkClick r:id="rId9"/>
              </a:rPr>
              <a:t> ou l'illusion du mérite</a:t>
            </a:r>
            <a:r>
              <a:rPr lang="fr-FR" sz="2400" dirty="0">
                <a:solidFill>
                  <a:prstClr val="black"/>
                </a:solidFill>
                <a:latin typeface="Arial" panose="020B0604020202020204" pitchFamily="34" charset="0"/>
                <a:cs typeface="Arial" panose="020B0604020202020204" pitchFamily="34" charset="0"/>
              </a:rPr>
              <a:t> » par Chantal Jaquet sur France culture.</a:t>
            </a:r>
          </a:p>
          <a:p>
            <a:pPr marL="720725" lvl="0" indent="-185738">
              <a:spcBef>
                <a:spcPts val="6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Sonya Faure, « </a:t>
            </a:r>
            <a:r>
              <a:rPr lang="fr-FR" sz="2400" dirty="0">
                <a:solidFill>
                  <a:prstClr val="black"/>
                </a:solidFill>
                <a:latin typeface="Arial" panose="020B0604020202020204" pitchFamily="34" charset="0"/>
                <a:cs typeface="Arial" panose="020B0604020202020204" pitchFamily="34" charset="0"/>
                <a:hlinkClick r:id="rId10"/>
              </a:rPr>
              <a:t>La lutte des "</a:t>
            </a:r>
            <a:r>
              <a:rPr lang="fr-FR" sz="2400" dirty="0" err="1">
                <a:solidFill>
                  <a:prstClr val="black"/>
                </a:solidFill>
                <a:latin typeface="Arial" panose="020B0604020202020204" pitchFamily="34" charset="0"/>
                <a:cs typeface="Arial" panose="020B0604020202020204" pitchFamily="34" charset="0"/>
                <a:hlinkClick r:id="rId10"/>
              </a:rPr>
              <a:t>transclasses</a:t>
            </a:r>
            <a:r>
              <a:rPr lang="fr-FR" sz="2400" dirty="0">
                <a:solidFill>
                  <a:prstClr val="black"/>
                </a:solidFill>
                <a:latin typeface="Arial" panose="020B0604020202020204" pitchFamily="34" charset="0"/>
                <a:cs typeface="Arial" panose="020B0604020202020204" pitchFamily="34" charset="0"/>
                <a:hlinkClick r:id="rId10"/>
              </a:rPr>
              <a:t>"</a:t>
            </a:r>
            <a:r>
              <a:rPr lang="fr-FR" sz="2400" dirty="0">
                <a:solidFill>
                  <a:prstClr val="black"/>
                </a:solidFill>
                <a:latin typeface="Arial" panose="020B0604020202020204" pitchFamily="34" charset="0"/>
                <a:cs typeface="Arial" panose="020B0604020202020204" pitchFamily="34" charset="0"/>
              </a:rPr>
              <a:t>  », Libération, 2018</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Michèle Ferrand, Françoise Imbert, Catherine Marry, « L’excellence  scolaire : une affaire de famille. Le cas des normaliennes et normaliens  scientifiques », L’Harmattan, 1998.</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lang="fr-FR" sz="2400" dirty="0">
                <a:solidFill>
                  <a:prstClr val="black"/>
                </a:solidFill>
                <a:latin typeface="Arial" panose="020B0604020202020204" pitchFamily="34" charset="0"/>
                <a:cs typeface="Arial" panose="020B0604020202020204" pitchFamily="34" charset="0"/>
              </a:rPr>
              <a:t>Christine Mennesson et Jean-Paul Clément, « </a:t>
            </a:r>
            <a:r>
              <a:rPr lang="fr-FR" sz="2400" dirty="0">
                <a:solidFill>
                  <a:prstClr val="black"/>
                </a:solidFill>
                <a:latin typeface="Arial" panose="020B0604020202020204" pitchFamily="34" charset="0"/>
                <a:cs typeface="Arial" panose="020B0604020202020204" pitchFamily="34" charset="0"/>
                <a:hlinkClick r:id="rId11"/>
              </a:rPr>
              <a:t>Boxer comme un homme, être une femme</a:t>
            </a:r>
            <a:r>
              <a:rPr lang="fr-FR" sz="2400" dirty="0">
                <a:solidFill>
                  <a:prstClr val="black"/>
                </a:solidFill>
                <a:latin typeface="Arial" panose="020B0604020202020204" pitchFamily="34" charset="0"/>
                <a:cs typeface="Arial" panose="020B0604020202020204" pitchFamily="34" charset="0"/>
              </a:rPr>
              <a:t> », Actes de la recherche en sciences sociales, avril 2009.</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23103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1DB2A22-C9A5-4B7A-BB49-00E0CC4C071A}"/>
              </a:ext>
            </a:extLst>
          </p:cNvPr>
          <p:cNvSpPr/>
          <p:nvPr>
            <p:custDataLst>
              <p:tags r:id="rId1"/>
            </p:custDataLst>
          </p:nvPr>
        </p:nvSpPr>
        <p:spPr>
          <a:xfrm>
            <a:off x="360000" y="1368000"/>
            <a:ext cx="11739477" cy="5062924"/>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…Ancien programme empreint d’un certain fonctionnalisme (normes, valeurs, rôle, </a:t>
            </a:r>
          </a:p>
          <a:p>
            <a:pPr>
              <a:spcBef>
                <a:spcPts val="600"/>
              </a:spcBef>
              <a:buClr>
                <a:srgbClr val="7030A0"/>
              </a:buClr>
            </a:pPr>
            <a:r>
              <a:rPr lang="fr-FR" sz="2400" dirty="0">
                <a:latin typeface="Arial" panose="020B0604020202020204" pitchFamily="34" charset="0"/>
                <a:cs typeface="Arial" panose="020B0604020202020204" pitchFamily="34" charset="0"/>
              </a:rPr>
              <a:t>  identités sociales)</a:t>
            </a: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et une approche globalisante, déterministe et uniforme</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…Une actualisation scientifique importante qui invite à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Se centrer davantage sur « la fabrique des individus » et non sur « la fabrique de l’individu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Intégrer les apports de la sociologie dispositionnaliste (et contextualiste) des socialisations qui permet de « descendre » au niveau intra-individuel (sans se limiter, ou exclure des variations inter-individuelles).</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Rompre avec une conception parfois trop « mécaniste » et « totalisante » de la socialisation.</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Prendre appui sur les multiples enquêtes pour tenter de saisir la socialisation </a:t>
            </a:r>
          </a:p>
          <a:p>
            <a:pPr marL="714375">
              <a:spcBef>
                <a:spcPts val="600"/>
              </a:spcBef>
              <a:buClr>
                <a:srgbClr val="7030A0"/>
              </a:buClr>
            </a:pPr>
            <a:r>
              <a:rPr lang="fr-FR" sz="2400" dirty="0">
                <a:latin typeface="Arial" panose="020B0604020202020204" pitchFamily="34" charset="0"/>
                <a:cs typeface="Arial" panose="020B0604020202020204" pitchFamily="34" charset="0"/>
              </a:rPr>
              <a:t> « en actes ».</a:t>
            </a:r>
          </a:p>
        </p:txBody>
      </p:sp>
      <p:sp>
        <p:nvSpPr>
          <p:cNvPr id="13" name="Rectangle 12">
            <a:extLst>
              <a:ext uri="{FF2B5EF4-FFF2-40B4-BE49-F238E27FC236}">
                <a16:creationId xmlns:a16="http://schemas.microsoft.com/office/drawing/2014/main" id="{BACDE334-42E4-4CEF-BB8F-398D1E3A9A53}"/>
              </a:ext>
            </a:extLst>
          </p:cNvPr>
          <p:cNvSpPr/>
          <p:nvPr/>
        </p:nvSpPr>
        <p:spPr>
          <a:xfrm>
            <a:off x="4887095" y="2789150"/>
            <a:ext cx="3368929" cy="324000"/>
          </a:xfrm>
          <a:prstGeom prst="rect">
            <a:avLst/>
          </a:prstGeom>
          <a:solidFill>
            <a:srgbClr val="7030A0">
              <a:alpha val="23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2"/>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3"/>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511CF46-8C37-4ABD-ADC6-5DA955BA7517}"/>
              </a:ext>
            </a:extLst>
          </p:cNvPr>
          <p:cNvSpPr/>
          <p:nvPr/>
        </p:nvSpPr>
        <p:spPr>
          <a:xfrm>
            <a:off x="4248000" y="3600000"/>
            <a:ext cx="6660000" cy="324000"/>
          </a:xfrm>
          <a:prstGeom prst="rect">
            <a:avLst/>
          </a:prstGeom>
          <a:solidFill>
            <a:srgbClr val="7030A0">
              <a:alpha val="23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F76C3A7D-DCBA-4F0E-B1BF-909AC49AA5BF}"/>
              </a:ext>
            </a:extLst>
          </p:cNvPr>
          <p:cNvSpPr/>
          <p:nvPr>
            <p:custDataLst>
              <p:tags r:id="rId6"/>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 mais…</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
        <p:nvSpPr>
          <p:cNvPr id="14" name="ZoneTexte 13">
            <a:extLst>
              <a:ext uri="{FF2B5EF4-FFF2-40B4-BE49-F238E27FC236}">
                <a16:creationId xmlns:a16="http://schemas.microsoft.com/office/drawing/2014/main" id="{F5DE7087-3832-4F6A-8AF9-3A4093923C7B}"/>
              </a:ext>
            </a:extLst>
          </p:cNvPr>
          <p:cNvSpPr txBox="1"/>
          <p:nvPr/>
        </p:nvSpPr>
        <p:spPr>
          <a:xfrm>
            <a:off x="386557" y="3545718"/>
            <a:ext cx="6629400" cy="3077766"/>
          </a:xfrm>
          <a:prstGeom prst="rect">
            <a:avLst/>
          </a:prstGeom>
          <a:solidFill>
            <a:srgbClr val="E8D9F3"/>
          </a:solidFill>
          <a:ln>
            <a:solidFill>
              <a:srgbClr val="7030A0"/>
            </a:solidFill>
          </a:ln>
        </p:spPr>
        <p:txBody>
          <a:bodyPr wrap="square" lIns="0" tIns="0" rIns="0" bIns="0" rtlCol="0">
            <a:spAutoFit/>
          </a:bodyPr>
          <a:lstStyle/>
          <a:p>
            <a:pPr algn="just"/>
            <a:r>
              <a:rPr lang="fr-FR" sz="2000" dirty="0">
                <a:latin typeface="Arial" panose="020B0604020202020204" pitchFamily="34" charset="0"/>
                <a:cs typeface="Arial" panose="020B0604020202020204" pitchFamily="34" charset="0"/>
              </a:rPr>
              <a:t>« </a:t>
            </a:r>
            <a:r>
              <a:rPr lang="fr-FR" sz="2000" i="1" dirty="0">
                <a:latin typeface="Arial" panose="020B0604020202020204" pitchFamily="34" charset="0"/>
                <a:cs typeface="Arial" panose="020B0604020202020204" pitchFamily="34" charset="0"/>
              </a:rPr>
              <a:t>[…] on peut dire que la socialisation est le processus par lequel un être biologique est transformé, sous l’effet des multiples interactions qu’il entretient dès sa naissance avec d’autres individus et avec tout un monde matériel issu de l’histoire, en un être social adapté à un univers sociohistorique déterminé. </a:t>
            </a:r>
            <a:r>
              <a:rPr lang="fr-FR" sz="2000" dirty="0">
                <a:latin typeface="Arial" panose="020B0604020202020204" pitchFamily="34" charset="0"/>
                <a:cs typeface="Arial" panose="020B0604020202020204" pitchFamily="34" charset="0"/>
              </a:rPr>
              <a:t>»</a:t>
            </a:r>
          </a:p>
          <a:p>
            <a:pPr algn="just"/>
            <a:r>
              <a:rPr lang="fr-FR" sz="2000" dirty="0">
                <a:latin typeface="Arial" panose="020B0604020202020204" pitchFamily="34" charset="0"/>
                <a:cs typeface="Arial" panose="020B0604020202020204" pitchFamily="34" charset="0"/>
              </a:rPr>
              <a:t>Bernard Lahire, </a:t>
            </a:r>
            <a:r>
              <a:rPr lang="fr-FR" sz="2000" i="1" dirty="0">
                <a:latin typeface="Arial" panose="020B0604020202020204" pitchFamily="34" charset="0"/>
                <a:cs typeface="Arial" panose="020B0604020202020204" pitchFamily="34" charset="0"/>
              </a:rPr>
              <a:t>La fabrication sociale des individus : cadres, modalités, temps et effets de socialisation</a:t>
            </a:r>
            <a:r>
              <a:rPr lang="fr-FR" sz="2000" dirty="0">
                <a:latin typeface="Arial" panose="020B0604020202020204" pitchFamily="34" charset="0"/>
                <a:cs typeface="Arial" panose="020B0604020202020204" pitchFamily="34" charset="0"/>
              </a:rPr>
              <a:t>, Dans les plis singuliers du social, 2013.</a:t>
            </a:r>
          </a:p>
          <a:p>
            <a:pPr algn="r"/>
            <a:endParaRPr lang="fr-FR" sz="2000"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E5FBF74B-83E8-4F9D-9ED3-560026ED5D57}"/>
              </a:ext>
            </a:extLst>
          </p:cNvPr>
          <p:cNvSpPr txBox="1"/>
          <p:nvPr/>
        </p:nvSpPr>
        <p:spPr>
          <a:xfrm>
            <a:off x="6154904" y="830011"/>
            <a:ext cx="5691751" cy="2769989"/>
          </a:xfrm>
          <a:prstGeom prst="rect">
            <a:avLst/>
          </a:prstGeom>
          <a:solidFill>
            <a:srgbClr val="E8D9F3"/>
          </a:solidFill>
          <a:ln>
            <a:solidFill>
              <a:srgbClr val="7030A0"/>
            </a:solidFill>
          </a:ln>
        </p:spPr>
        <p:txBody>
          <a:bodyPr wrap="square" lIns="0" tIns="0" rIns="0" bIns="0" rtlCol="0">
            <a:spAutoFit/>
          </a:bodyPr>
          <a:lstStyle/>
          <a:p>
            <a:pPr algn="just"/>
            <a:r>
              <a:rPr lang="fr-FR" sz="2000" dirty="0">
                <a:latin typeface="Arial" panose="020B0604020202020204" pitchFamily="34" charset="0"/>
                <a:cs typeface="Arial" panose="020B0604020202020204" pitchFamily="34" charset="0"/>
              </a:rPr>
              <a:t>« </a:t>
            </a:r>
            <a:r>
              <a:rPr lang="fr-FR" sz="2000" i="1" dirty="0">
                <a:latin typeface="Arial" panose="020B0604020202020204" pitchFamily="34" charset="0"/>
                <a:cs typeface="Arial" panose="020B0604020202020204" pitchFamily="34" charset="0"/>
              </a:rPr>
              <a:t>Il s'agit [,,,] d'une sociologie de la socialisation qui étudie les traces dispositionnelles laissées par les expériences sociales et la manière dont ces dispositions à sentir, à croire et à agir sont déclenchées (ou mises en veille) dans des contextes d'action variés</a:t>
            </a:r>
            <a:r>
              <a:rPr lang="fr-FR" sz="2000" dirty="0">
                <a:latin typeface="Arial" panose="020B0604020202020204" pitchFamily="34" charset="0"/>
                <a:cs typeface="Arial" panose="020B0604020202020204" pitchFamily="34" charset="0"/>
              </a:rPr>
              <a:t> ».</a:t>
            </a:r>
          </a:p>
          <a:p>
            <a:pPr algn="just"/>
            <a:r>
              <a:rPr lang="fr-FR" sz="2000" dirty="0">
                <a:latin typeface="Arial" panose="020B0604020202020204" pitchFamily="34" charset="0"/>
                <a:cs typeface="Arial" panose="020B0604020202020204" pitchFamily="34" charset="0"/>
              </a:rPr>
              <a:t>Bernard Lahire, </a:t>
            </a:r>
            <a:r>
              <a:rPr lang="fr-FR" sz="2000" i="1" dirty="0">
                <a:latin typeface="Arial" panose="020B0604020202020204" pitchFamily="34" charset="0"/>
                <a:cs typeface="Arial" panose="020B0604020202020204" pitchFamily="34" charset="0"/>
              </a:rPr>
              <a:t>L'esprit sociologique</a:t>
            </a:r>
            <a:r>
              <a:rPr lang="fr-FR" sz="2000" dirty="0">
                <a:latin typeface="Arial" panose="020B0604020202020204" pitchFamily="34" charset="0"/>
                <a:cs typeface="Arial" panose="020B0604020202020204" pitchFamily="34" charset="0"/>
              </a:rPr>
              <a:t>, La Découverte, coll. « La Découverte/Poche », 2007.</a:t>
            </a:r>
          </a:p>
          <a:p>
            <a:pPr algn="r"/>
            <a:endParaRPr lang="fr-FR" sz="2000" dirty="0">
              <a:latin typeface="Arial" panose="020B0604020202020204" pitchFamily="34" charset="0"/>
              <a:cs typeface="Arial" panose="020B0604020202020204" pitchFamily="34" charset="0"/>
            </a:endParaRPr>
          </a:p>
        </p:txBody>
      </p:sp>
      <p:sp>
        <p:nvSpPr>
          <p:cNvPr id="15" name="ZoneTexte 14">
            <a:extLst>
              <a:ext uri="{FF2B5EF4-FFF2-40B4-BE49-F238E27FC236}">
                <a16:creationId xmlns:a16="http://schemas.microsoft.com/office/drawing/2014/main" id="{BE7BE47F-FE9A-4C34-A312-86BE54D3FAD9}"/>
              </a:ext>
            </a:extLst>
          </p:cNvPr>
          <p:cNvSpPr txBox="1"/>
          <p:nvPr/>
        </p:nvSpPr>
        <p:spPr>
          <a:xfrm>
            <a:off x="11094263" y="3282031"/>
            <a:ext cx="720008" cy="276999"/>
          </a:xfrm>
          <a:prstGeom prst="rect">
            <a:avLst/>
          </a:prstGeom>
          <a:noFill/>
        </p:spPr>
        <p:txBody>
          <a:bodyPr wrap="square" lIns="0" tIns="0" rIns="0" bIns="0" rtlCol="0">
            <a:spAutoFit/>
          </a:bodyPr>
          <a:lstStyle/>
          <a:p>
            <a:pPr algn="r"/>
            <a:r>
              <a:rPr lang="fr-FR" dirty="0"/>
              <a:t>Fermer</a:t>
            </a:r>
          </a:p>
        </p:txBody>
      </p:sp>
      <p:sp>
        <p:nvSpPr>
          <p:cNvPr id="16" name="ZoneTexte 15">
            <a:extLst>
              <a:ext uri="{FF2B5EF4-FFF2-40B4-BE49-F238E27FC236}">
                <a16:creationId xmlns:a16="http://schemas.microsoft.com/office/drawing/2014/main" id="{94A88FAF-385F-4E8C-874E-B05BA866A31B}"/>
              </a:ext>
            </a:extLst>
          </p:cNvPr>
          <p:cNvSpPr txBox="1"/>
          <p:nvPr/>
        </p:nvSpPr>
        <p:spPr>
          <a:xfrm>
            <a:off x="6252345" y="6305176"/>
            <a:ext cx="720008" cy="276999"/>
          </a:xfrm>
          <a:prstGeom prst="rect">
            <a:avLst/>
          </a:prstGeom>
          <a:noFill/>
        </p:spPr>
        <p:txBody>
          <a:bodyPr wrap="square" lIns="0" tIns="0" rIns="0" bIns="0" rtlCol="0">
            <a:spAutoFit/>
          </a:bodyPr>
          <a:lstStyle/>
          <a:p>
            <a:pPr algn="r"/>
            <a:r>
              <a:rPr lang="fr-FR" dirty="0"/>
              <a:t>Fermer</a:t>
            </a:r>
          </a:p>
        </p:txBody>
      </p:sp>
    </p:spTree>
    <p:extLst>
      <p:ext uri="{BB962C8B-B14F-4D97-AF65-F5344CB8AC3E}">
        <p14:creationId xmlns:p14="http://schemas.microsoft.com/office/powerpoint/2010/main" val="34005383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2"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childTnLst>
              </p:cTn>
              <p:nextCondLst>
                <p:cond evt="onClick" delay="0">
                  <p:tgtEl>
                    <p:spTgt spid="13"/>
                  </p:tgtEl>
                </p:cond>
              </p:nextCondLst>
            </p:seq>
            <p:seq concurrent="1" nextAc="seek">
              <p:cTn id="11" restart="whenNotActive" fill="hold" evtFilter="cancelBubble" nodeType="interactiveSeq">
                <p:stCondLst>
                  <p:cond evt="onClick" delay="0">
                    <p:tgtEl>
                      <p:spTgt spid="16"/>
                    </p:tgtEl>
                  </p:cond>
                </p:stCondLst>
                <p:endSync evt="end" delay="0">
                  <p:rtn val="all"/>
                </p:endSync>
                <p:childTnLst>
                  <p:par>
                    <p:cTn id="12" fill="hold">
                      <p:stCondLst>
                        <p:cond delay="0"/>
                      </p:stCondLst>
                      <p:childTnLst>
                        <p:par>
                          <p:cTn id="13" fill="hold">
                            <p:stCondLst>
                              <p:cond delay="0"/>
                            </p:stCondLst>
                            <p:childTnLst>
                              <p:par>
                                <p:cTn id="14" presetID="10" presetClass="exit" presetSubtype="0" fill="hold" grpId="3" nodeType="clickEffect">
                                  <p:stCondLst>
                                    <p:cond delay="0"/>
                                  </p:stCondLst>
                                  <p:childTnLst>
                                    <p:animEffect transition="out" filter="fade">
                                      <p:cBhvr>
                                        <p:cTn id="15" dur="500"/>
                                        <p:tgtEl>
                                          <p:spTgt spid="14"/>
                                        </p:tgtEl>
                                      </p:cBhvr>
                                    </p:animEffect>
                                    <p:set>
                                      <p:cBhvr>
                                        <p:cTn id="16" dur="1" fill="hold">
                                          <p:stCondLst>
                                            <p:cond delay="499"/>
                                          </p:stCondLst>
                                        </p:cTn>
                                        <p:tgtEl>
                                          <p:spTgt spid="14"/>
                                        </p:tgtEl>
                                        <p:attrNameLst>
                                          <p:attrName>style.visibility</p:attrName>
                                        </p:attrNameLst>
                                      </p:cBhvr>
                                      <p:to>
                                        <p:strVal val="hidden"/>
                                      </p:to>
                                    </p:set>
                                  </p:childTnLst>
                                </p:cTn>
                              </p:par>
                              <p:par>
                                <p:cTn id="17" presetID="10" presetClass="exit" presetSubtype="0" fill="hold" grpId="3" nodeType="withEffect">
                                  <p:stCondLst>
                                    <p:cond delay="0"/>
                                  </p:stCondLst>
                                  <p:childTnLst>
                                    <p:animEffect transition="out" filter="fade">
                                      <p:cBhvr>
                                        <p:cTn id="18" dur="500"/>
                                        <p:tgtEl>
                                          <p:spTgt spid="16"/>
                                        </p:tgtEl>
                                      </p:cBhvr>
                                    </p:animEffect>
                                    <p:set>
                                      <p:cBhvr>
                                        <p:cTn id="19"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20" restart="whenNotActive" fill="hold" evtFilter="cancelBubble" nodeType="interactiveSeq">
                <p:stCondLst>
                  <p:cond evt="onClick" delay="0">
                    <p:tgtEl>
                      <p:spTgt spid="2"/>
                    </p:tgtEl>
                  </p:cond>
                </p:stCondLst>
                <p:endSync evt="end" delay="0">
                  <p:rtn val="all"/>
                </p:endSync>
                <p:childTnLst>
                  <p:par>
                    <p:cTn id="21" fill="hold">
                      <p:stCondLst>
                        <p:cond delay="0"/>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childTnLst>
              </p:cTn>
              <p:nextCondLst>
                <p:cond evt="onClick" delay="0">
                  <p:tgtEl>
                    <p:spTgt spid="2"/>
                  </p:tgtEl>
                </p:cond>
              </p:nextCondLst>
            </p:seq>
            <p:seq concurrent="1" nextAc="seek">
              <p:cTn id="29" restart="whenNotActive" fill="hold" evtFilter="cancelBubble" nodeType="interactiveSeq">
                <p:stCondLst>
                  <p:cond evt="onClick" delay="0">
                    <p:tgtEl>
                      <p:spTgt spid="15"/>
                    </p:tgtEl>
                  </p:cond>
                </p:stCondLst>
                <p:endSync evt="end" delay="0">
                  <p:rtn val="all"/>
                </p:endSync>
                <p:childTnLst>
                  <p:par>
                    <p:cTn id="30" fill="hold">
                      <p:stCondLst>
                        <p:cond delay="0"/>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3"/>
                                        </p:tgtEl>
                                      </p:cBhvr>
                                    </p:animEffect>
                                    <p:set>
                                      <p:cBhvr>
                                        <p:cTn id="34" dur="1" fill="hold">
                                          <p:stCondLst>
                                            <p:cond delay="499"/>
                                          </p:stCondLst>
                                        </p:cTn>
                                        <p:tgtEl>
                                          <p:spTgt spid="3"/>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15"/>
                                        </p:tgtEl>
                                      </p:cBhvr>
                                    </p:animEffect>
                                    <p:set>
                                      <p:cBhvr>
                                        <p:cTn id="3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4" grpId="2" animBg="1"/>
      <p:bldP spid="14" grpId="3" animBg="1"/>
      <p:bldP spid="3" grpId="0" animBg="1"/>
      <p:bldP spid="3" grpId="1" animBg="1"/>
      <p:bldP spid="15" grpId="0"/>
      <p:bldP spid="15" grpId="1"/>
      <p:bldP spid="16" grpId="2"/>
      <p:bldP spid="16" grpId="3"/>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D8BBC1E-0170-45C7-913F-C2BC3FDE213D}"/>
              </a:ext>
            </a:extLst>
          </p:cNvPr>
          <p:cNvSpPr/>
          <p:nvPr>
            <p:custDataLst>
              <p:tags r:id="rId5"/>
            </p:custDataLst>
          </p:nvPr>
        </p:nvSpPr>
        <p:spPr>
          <a:xfrm>
            <a:off x="788400" y="1240266"/>
            <a:ext cx="11066661" cy="4339650"/>
          </a:xfrm>
          <a:prstGeom prst="rect">
            <a:avLst/>
          </a:prstGeom>
        </p:spPr>
        <p:txBody>
          <a:bodyPr wrap="square">
            <a:spAutoFit/>
          </a:bodyPr>
          <a:lstStyle/>
          <a:p>
            <a:pPr fontAlgn="base"/>
            <a:r>
              <a:rPr lang="fr-FR" sz="2000" dirty="0"/>
              <a:t>Entre la fin des années 1980 et aujourd'hui, les classes préparatoires se sont multipliées, et le nombre d'étudiants inscrits en classes préparatoires ou dans les grandes écoles a quasiment doublé. Cependant, la part occupée par les étudiants de classes préparatoires par rapport aux premiers cycles universitaires est restée la même (autour de 7 %). Surtout, ces 7 % continuent à provenir des mêmes lieux de l'espace social : près de 60 % des étudiants de classes préparatoires (57 % des garçons, 59 % des filles) sont issus de milieux sociaux supérieurs ou de familles d'enseignants, lesquels ne représentent pourtant que 18 % de la population active. [...]</a:t>
            </a:r>
          </a:p>
          <a:p>
            <a:pPr fontAlgn="base"/>
            <a:r>
              <a:rPr lang="fr-FR" sz="2000" dirty="0"/>
              <a:t>De plus, ces inégalités se creusent encore si l'on regarde, dans les filières scientifiques, les classes étoilées (qui préparent les élèves aux concours les plus prestigieux) ou si l'on se concentre non plus sur les classes préparatoires, mais sur les grandes écoles elles-mêmes dont le recrutement, loin de s'être démocratisé depuis la seconde guerre mondiale, révèle au contraire une accentuation des inégalités d'accès.</a:t>
            </a:r>
          </a:p>
          <a:p>
            <a:pPr fontAlgn="base"/>
            <a:endParaRPr lang="fr-FR" dirty="0"/>
          </a:p>
          <a:p>
            <a:pPr algn="r" fontAlgn="base"/>
            <a:r>
              <a:rPr lang="fr-FR" dirty="0"/>
              <a:t>Muriel Darmon, « Classes préparatoires. La fabrique d'une jeunesse dominante », La Découverte, 2015.</a:t>
            </a:r>
          </a:p>
        </p:txBody>
      </p:sp>
      <p:sp>
        <p:nvSpPr>
          <p:cNvPr id="10" name="Rectangle 9">
            <a:extLst>
              <a:ext uri="{FF2B5EF4-FFF2-40B4-BE49-F238E27FC236}">
                <a16:creationId xmlns:a16="http://schemas.microsoft.com/office/drawing/2014/main" id="{C7ECBFAA-BACF-44F0-BE32-5BD77D5730D3}"/>
              </a:ext>
            </a:extLst>
          </p:cNvPr>
          <p:cNvSpPr/>
          <p:nvPr>
            <p:custDataLst>
              <p:tags r:id="rId6"/>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Reproduction sociale et transclasse</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71931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561600" y="972000"/>
            <a:ext cx="11620816" cy="830997"/>
          </a:xfrm>
          <a:prstGeom prst="rect">
            <a:avLst/>
          </a:prstGeom>
          <a:noFill/>
        </p:spPr>
        <p:txBody>
          <a:bodyPr wrap="square">
            <a:spAutoFit/>
          </a:bodyPr>
          <a:lstStyle/>
          <a:p>
            <a:pPr lvl="0">
              <a:spcBef>
                <a:spcPts val="600"/>
              </a:spcBef>
              <a:buClr>
                <a:srgbClr val="7030A0"/>
              </a:buClr>
              <a:defRPr/>
            </a:pPr>
            <a:r>
              <a:rPr lang="fr-FR" sz="2400" dirty="0">
                <a:latin typeface="Arial" panose="020B0604020202020204" pitchFamily="34" charset="0"/>
                <a:cs typeface="Arial" panose="020B0604020202020204" pitchFamily="34" charset="0"/>
              </a:rPr>
              <a:t>« J’ai toujours été paniquée par la faute d’orthographe, une faute morale » Soubattra </a:t>
            </a:r>
            <a:r>
              <a:rPr lang="fr-FR" sz="2400" dirty="0" err="1">
                <a:latin typeface="Arial" panose="020B0604020202020204" pitchFamily="34" charset="0"/>
                <a:cs typeface="Arial" panose="020B0604020202020204" pitchFamily="34" charset="0"/>
              </a:rPr>
              <a:t>Danasségarane</a:t>
            </a:r>
            <a:r>
              <a:rPr lang="fr-FR" sz="2400" dirty="0">
                <a:latin typeface="Arial" panose="020B0604020202020204" pitchFamily="34" charset="0"/>
                <a:cs typeface="Arial" panose="020B0604020202020204" pitchFamily="34" charset="0"/>
              </a:rPr>
              <a:t>, professeure de philo</a:t>
            </a:r>
            <a:endPar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BD8BBC1E-0170-45C7-913F-C2BC3FDE213D}"/>
              </a:ext>
            </a:extLst>
          </p:cNvPr>
          <p:cNvSpPr/>
          <p:nvPr>
            <p:custDataLst>
              <p:tags r:id="rId6"/>
            </p:custDataLst>
          </p:nvPr>
        </p:nvSpPr>
        <p:spPr>
          <a:xfrm>
            <a:off x="789403" y="1795087"/>
            <a:ext cx="11066661" cy="4401205"/>
          </a:xfrm>
          <a:prstGeom prst="rect">
            <a:avLst/>
          </a:prstGeom>
        </p:spPr>
        <p:txBody>
          <a:bodyPr wrap="square">
            <a:spAutoFit/>
          </a:bodyPr>
          <a:lstStyle/>
          <a:p>
            <a:pPr fontAlgn="base"/>
            <a:r>
              <a:rPr lang="fr-FR" sz="2000" dirty="0"/>
              <a:t>Je suis née en France en 1989 de parents tamouls. Je suis allée en Inde vers 10 ans, et j’ai vu la misère. J’ai réalisé que pour la famille indienne, nous étions censés être riches, et qu’en France nous ne l’étions pas. Nous vivions dans une cité HLM de Bondy (Seine-Saint-Denis).Aujourd’hui, je dirais que je suis de la classe moyenne ascendante, bobo de gauche tendance écolo. J’ai longtemps voulu me détacher de ma classe sociale d’origine. J’avais peur d’y être réduite, que ce soit un handicap. Maintenant que ce conflit est apaisé, j’y reviens : c’est un milieu plus authentique, avec des codes que je maîtrise mieux.</a:t>
            </a:r>
          </a:p>
          <a:p>
            <a:pPr fontAlgn="base"/>
            <a:r>
              <a:rPr lang="fr-FR" sz="2000" dirty="0"/>
              <a:t>Mon itinéraire de transclasse est beaucoup passé par la langue. Mon père était féru de littérature, et mes deux parents étaient amoureux de leur langue. Ils m’ont sans doute transmis cela. Mais j’ai refusé de parler le tamoul, que je jugeais primitif, peu intellectuel, et lié à des valeurs morales que je refusais. Le français a été pour moi la langue de l’émancipation et une bulle protectrice qui me permettait, dans mon journal intime ou en parlant avec mes sœurs, de ne pas être comprise de ma mère. Plus tard, j’avais souvent le sentiment d’être ramenée à ma couleur et à mes origines : je pouvais parler de philo dans un français impeccable et m’entendre répondre par un collègue : «Tu nous apportes le soleil de Pondichéry !».</a:t>
            </a:r>
            <a:endParaRPr lang="fr-FR" dirty="0"/>
          </a:p>
        </p:txBody>
      </p:sp>
      <p:sp>
        <p:nvSpPr>
          <p:cNvPr id="10" name="Rectangle 9">
            <a:extLst>
              <a:ext uri="{FF2B5EF4-FFF2-40B4-BE49-F238E27FC236}">
                <a16:creationId xmlns:a16="http://schemas.microsoft.com/office/drawing/2014/main" id="{C7ECBFAA-BACF-44F0-BE32-5BD77D5730D3}"/>
              </a:ext>
            </a:extLst>
          </p:cNvPr>
          <p:cNvSpPr/>
          <p:nvPr>
            <p:custDataLst>
              <p:tags r:id="rId7"/>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Reproduction sociale et transclasse</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94742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D8BBC1E-0170-45C7-913F-C2BC3FDE213D}"/>
              </a:ext>
            </a:extLst>
          </p:cNvPr>
          <p:cNvSpPr/>
          <p:nvPr>
            <p:custDataLst>
              <p:tags r:id="rId5"/>
            </p:custDataLst>
          </p:nvPr>
        </p:nvSpPr>
        <p:spPr>
          <a:xfrm>
            <a:off x="788400" y="1333902"/>
            <a:ext cx="11066661" cy="3477875"/>
          </a:xfrm>
          <a:prstGeom prst="rect">
            <a:avLst/>
          </a:prstGeom>
        </p:spPr>
        <p:txBody>
          <a:bodyPr wrap="square">
            <a:spAutoFit/>
          </a:bodyPr>
          <a:lstStyle/>
          <a:p>
            <a:pPr fontAlgn="base"/>
            <a:r>
              <a:rPr lang="fr-FR" sz="2000" dirty="0"/>
              <a:t>J’ai toujours été paniquée par la faute d’orthographe, comme relevant de la faute morale : il m’est arrivé d’envoyer des mails pour m’excuser d’une erreur, par peur de perdre tout crédit. Aujourd’hui encore, quand je parle devant mes pairs j’angoisse de ne pas trouver le bon mot. </a:t>
            </a:r>
          </a:p>
          <a:p>
            <a:pPr fontAlgn="base"/>
            <a:r>
              <a:rPr lang="fr-FR" sz="2000" dirty="0"/>
              <a:t>C’est à la fac, lorsque j’ai préparé l’agrégation, que la différence sociale a été la plus violente : beaucoup d’étudiants avaient une grande culture générale, leurs parents exerçaient des professions libérales. J’avais l’impression qu’ils savaient déjà tout, que je n’avais qu’un savoir scolaire face à eux.</a:t>
            </a:r>
          </a:p>
          <a:p>
            <a:pPr fontAlgn="base"/>
            <a:r>
              <a:rPr lang="fr-FR" sz="2000" dirty="0"/>
              <a:t>J’ai du mal à accepter les discours sur la méritocratie qui ne marche pas. J’enseigne dans un lycée proche de celui où j’ai étudié : je devais y revenir, montrer les possibles. C’est presque naïf, mais j’y tiens, et je vois beaucoup d’élèves partir en prépa, à l’étranger. Ce n’est pas parce qu’on n’a pas d’argent qu’on ne peut pas y arriver.</a:t>
            </a:r>
          </a:p>
          <a:p>
            <a:pPr algn="r" fontAlgn="base"/>
            <a:r>
              <a:rPr lang="fr-FR" sz="2000" dirty="0">
                <a:hlinkClick r:id="rId8"/>
              </a:rPr>
              <a:t>Recueilli par Thibaut </a:t>
            </a:r>
            <a:r>
              <a:rPr lang="fr-FR" sz="2000" dirty="0" err="1">
                <a:hlinkClick r:id="rId8"/>
              </a:rPr>
              <a:t>Sardier</a:t>
            </a:r>
            <a:endParaRPr lang="fr-FR" sz="2000" dirty="0"/>
          </a:p>
        </p:txBody>
      </p:sp>
      <p:sp>
        <p:nvSpPr>
          <p:cNvPr id="10" name="Rectangle 9">
            <a:extLst>
              <a:ext uri="{FF2B5EF4-FFF2-40B4-BE49-F238E27FC236}">
                <a16:creationId xmlns:a16="http://schemas.microsoft.com/office/drawing/2014/main" id="{C7ECBFAA-BACF-44F0-BE32-5BD77D5730D3}"/>
              </a:ext>
            </a:extLst>
          </p:cNvPr>
          <p:cNvSpPr/>
          <p:nvPr>
            <p:custDataLst>
              <p:tags r:id="rId6"/>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Reproduction sociale et transclasse</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022354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D8BBC1E-0170-45C7-913F-C2BC3FDE213D}"/>
              </a:ext>
            </a:extLst>
          </p:cNvPr>
          <p:cNvSpPr/>
          <p:nvPr>
            <p:custDataLst>
              <p:tags r:id="rId5"/>
            </p:custDataLst>
          </p:nvPr>
        </p:nvSpPr>
        <p:spPr>
          <a:xfrm>
            <a:off x="788400" y="1333902"/>
            <a:ext cx="11066661" cy="3970318"/>
          </a:xfrm>
          <a:prstGeom prst="rect">
            <a:avLst/>
          </a:prstGeom>
        </p:spPr>
        <p:txBody>
          <a:bodyPr wrap="square">
            <a:spAutoFit/>
          </a:bodyPr>
          <a:lstStyle/>
          <a:p>
            <a:r>
              <a:rPr lang="fr-FR" dirty="0"/>
              <a:t>« J'ai toujours eu envie de faire de la boxe, de donner des coups avec mes poings. J'ai commencé par le judo, j'aimais bien, mais ce n'était pas vraiment ça quand même. Le karaté, il fallait s'arrêter, je ne pouvais pas frapper, donc ce n'était pas ça non plus. La boxe, on peut cogner, moi j'avais besoin de frapper ». [...] La découverte de la boxe à l'adolescence permet l'expression de dispositions sexuées « masculines » constituées très tôt. « Garçons manqués » participant au groupe des garçons, appréciant leurs jeux et montrant en particulier un goût certain pour la bagarre, les boxeuses « hard »</a:t>
            </a:r>
            <a:r>
              <a:rPr lang="fr-FR" baseline="30000" dirty="0"/>
              <a:t>1</a:t>
            </a:r>
            <a:r>
              <a:rPr lang="fr-FR" dirty="0"/>
              <a:t> ont grandi pour la plupart dans des quartiers populaires d'agglomérations importantes. [...] La participation au groupe des pairs joue en ce sens un rôle central dans la construction des rapports au corps et au sport.</a:t>
            </a:r>
          </a:p>
          <a:p>
            <a:endParaRPr lang="fr-FR" dirty="0">
              <a:hlinkClick r:id="rId8">
                <a:extLst>
                  <a:ext uri="{A12FA001-AC4F-418D-AE19-62706E023703}">
                    <ahyp:hlinkClr xmlns:ahyp="http://schemas.microsoft.com/office/drawing/2018/hyperlinkcolor" val="tx"/>
                  </a:ext>
                </a:extLst>
              </a:hlinkClick>
            </a:endParaRPr>
          </a:p>
          <a:p>
            <a:pPr algn="r"/>
            <a:r>
              <a:rPr lang="fr-FR" dirty="0"/>
              <a:t>Christine Mennesson et Jean-Paul Clément « Boxer comme un homme. Être une femme »,</a:t>
            </a:r>
          </a:p>
          <a:p>
            <a:pPr algn="r"/>
            <a:r>
              <a:rPr lang="fr-FR" i="1" dirty="0"/>
              <a:t>Actes de la recherche en sciences sociales, </a:t>
            </a:r>
            <a:r>
              <a:rPr lang="fr-FR" dirty="0"/>
              <a:t>avril 2009.</a:t>
            </a:r>
          </a:p>
          <a:p>
            <a:endParaRPr lang="fr-FR" dirty="0"/>
          </a:p>
          <a:p>
            <a:pPr marL="88900"/>
            <a:r>
              <a:rPr lang="fr-FR" dirty="0"/>
              <a:t>1. Dans ce texte, les auteurs distinguent la boxe « hard » de la boxe « soft » : la boxe « hard » est celle qui correspond à une pratique de compétition, plus violente, où l'objectif est de mettre l'adversaire « KO ».</a:t>
            </a:r>
          </a:p>
        </p:txBody>
      </p:sp>
      <p:sp>
        <p:nvSpPr>
          <p:cNvPr id="10" name="Rectangle 9">
            <a:extLst>
              <a:ext uri="{FF2B5EF4-FFF2-40B4-BE49-F238E27FC236}">
                <a16:creationId xmlns:a16="http://schemas.microsoft.com/office/drawing/2014/main" id="{C7ECBFAA-BACF-44F0-BE32-5BD77D5730D3}"/>
              </a:ext>
            </a:extLst>
          </p:cNvPr>
          <p:cNvSpPr/>
          <p:nvPr>
            <p:custDataLst>
              <p:tags r:id="rId6"/>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Des femmes dans des « sports d’hommes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571690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452524" y="1358977"/>
            <a:ext cx="11569358" cy="4016484"/>
          </a:xfrm>
          <a:prstGeom prst="rect">
            <a:avLst/>
          </a:prstGeom>
          <a:noFill/>
        </p:spPr>
        <p:txBody>
          <a:bodyPr wrap="square">
            <a:spAutoFit/>
          </a:bodyPr>
          <a:lstStyle/>
          <a:p>
            <a:pPr marL="265113" marR="0" lvl="0" algn="l" defTabSz="914400" rtl="0" eaLnBrk="1" fontAlgn="auto" latinLnBrk="0" hangingPunct="1">
              <a:lnSpc>
                <a:spcPct val="100000"/>
              </a:lnSpc>
              <a:spcBef>
                <a:spcPts val="600"/>
              </a:spcBef>
              <a:spcAft>
                <a:spcPts val="0"/>
              </a:spcAft>
              <a:buClr>
                <a:srgbClr val="7030A0"/>
              </a:buClr>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Premier jour d’observation à Antonin Poncet, service d’urgence</a:t>
            </a:r>
          </a:p>
          <a:p>
            <a:pPr marL="534988"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 h 30-11 h 30 : bloc opératoire – intervention pour traitement d’hernies inguinales chez un  homme. L’opérateur est le Pr Petit. Il est aidé d’une interne (Chloé) et d’une externe. […]</a:t>
            </a:r>
          </a:p>
          <a:p>
            <a:pPr marL="534988"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 Pr Petit réalise donc la première hernie inguinale puis passe les instruments à Chloé (l’interne) pour faire la deuxième. Il invite l’externe, placée à côté d’elle, à venir de l’autre côté de l’opéré le rejoindre. Quand elle s’est placée sur sa droite il lui dit : « bon et si je te fais du pied, ne te fais pas d’idée : je pourrais être ton père, hein », il se tourne et la regarde : « elle rougit ? non même pas. Tu pleures ? ». Elle, sur un ton neutre : « non je pleure pas ». « Bon changez-moi d’externe, j’aime bien quand elles pleurent et qu’elles rougissent ». […]</a:t>
            </a:r>
          </a:p>
          <a:p>
            <a:pPr marL="534988"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Si ce type de comportement contribue à évincer certaines externes (du fait d’une socialisation primaire ne les préparant pas à la socialisation professionnelle chirurgicale), les mêmes processus en attirent d’autres (à la socialisation primaire plus conforme à celle du milieu professionnel) et les façonnent encore. La socialisation professionnelle prend appui sur les expériences socialisatrices passées et les retravaille. »</a:t>
            </a:r>
          </a:p>
        </p:txBody>
      </p:sp>
      <p:sp>
        <p:nvSpPr>
          <p:cNvPr id="2" name="Rectangle 1">
            <a:extLst>
              <a:ext uri="{FF2B5EF4-FFF2-40B4-BE49-F238E27FC236}">
                <a16:creationId xmlns:a16="http://schemas.microsoft.com/office/drawing/2014/main" id="{BD8BBC1E-0170-45C7-913F-C2BC3FDE213D}"/>
              </a:ext>
            </a:extLst>
          </p:cNvPr>
          <p:cNvSpPr/>
          <p:nvPr>
            <p:custDataLst>
              <p:tags r:id="rId6"/>
            </p:custDataLst>
          </p:nvPr>
        </p:nvSpPr>
        <p:spPr>
          <a:xfrm>
            <a:off x="5945959" y="3244334"/>
            <a:ext cx="30008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3" name="Rectangle 2">
            <a:extLst>
              <a:ext uri="{FF2B5EF4-FFF2-40B4-BE49-F238E27FC236}">
                <a16:creationId xmlns:a16="http://schemas.microsoft.com/office/drawing/2014/main" id="{F47D5062-18B9-4B49-A1FA-3D41CD259762}"/>
              </a:ext>
            </a:extLst>
          </p:cNvPr>
          <p:cNvSpPr/>
          <p:nvPr>
            <p:custDataLst>
              <p:tags r:id="rId7"/>
            </p:custDataLst>
          </p:nvPr>
        </p:nvSpPr>
        <p:spPr>
          <a:xfrm>
            <a:off x="1228023" y="5855786"/>
            <a:ext cx="10503294" cy="64633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Emmanuelle Zolesio, « </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10"/>
              </a:rPr>
              <a:t>Des femmes dans un métier d'hommes : l'apprentissage de la  chirurgie</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Travail, genre et sociétés, 2009/2 (N° 22), p. 117-133.</a:t>
            </a:r>
          </a:p>
        </p:txBody>
      </p:sp>
      <p:sp>
        <p:nvSpPr>
          <p:cNvPr id="10" name="Rectangle 9">
            <a:extLst>
              <a:ext uri="{FF2B5EF4-FFF2-40B4-BE49-F238E27FC236}">
                <a16:creationId xmlns:a16="http://schemas.microsoft.com/office/drawing/2014/main" id="{1D49113A-4AA1-4C16-B183-2791BC373DFD}"/>
              </a:ext>
            </a:extLst>
          </p:cNvPr>
          <p:cNvSpPr/>
          <p:nvPr>
            <p:custDataLst>
              <p:tags r:id="rId8"/>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Des femmes dans un métier d’hommes</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320783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561600" y="972000"/>
            <a:ext cx="11620816"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Bernard Lahire, « L’homme pluriel. Les ressorts de l’action », Armand Colin,</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2005 (1998).</a:t>
            </a:r>
          </a:p>
        </p:txBody>
      </p:sp>
      <p:sp>
        <p:nvSpPr>
          <p:cNvPr id="2" name="Rectangle 1">
            <a:extLst>
              <a:ext uri="{FF2B5EF4-FFF2-40B4-BE49-F238E27FC236}">
                <a16:creationId xmlns:a16="http://schemas.microsoft.com/office/drawing/2014/main" id="{BD8BBC1E-0170-45C7-913F-C2BC3FDE213D}"/>
              </a:ext>
            </a:extLst>
          </p:cNvPr>
          <p:cNvSpPr/>
          <p:nvPr>
            <p:custDataLst>
              <p:tags r:id="rId6"/>
            </p:custDataLst>
          </p:nvPr>
        </p:nvSpPr>
        <p:spPr>
          <a:xfrm>
            <a:off x="5945959" y="3244334"/>
            <a:ext cx="30008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Rectangle 3">
            <a:extLst>
              <a:ext uri="{FF2B5EF4-FFF2-40B4-BE49-F238E27FC236}">
                <a16:creationId xmlns:a16="http://schemas.microsoft.com/office/drawing/2014/main" id="{ED05286B-15AB-4D14-95FA-C9B4B21ED9E2}"/>
              </a:ext>
            </a:extLst>
          </p:cNvPr>
          <p:cNvSpPr/>
          <p:nvPr>
            <p:custDataLst>
              <p:tags r:id="rId7"/>
            </p:custDataLst>
          </p:nvPr>
        </p:nvSpPr>
        <p:spPr>
          <a:xfrm>
            <a:off x="972000" y="1872000"/>
            <a:ext cx="11036401" cy="452431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L'Être humain est-il soluble dans son milieu d'appartenance ? C'est ce que pense pouvoir affirmer la sociologie lorsqu'elle montre d'étroites correspondances entre l'origine sociale d'un individu issu de milieu populaire et ses (faibles) chances de réussir l'entrée dans une grande école, entre les modes de socialisation d'un groupe social (les cadres par exemple) et les pratiques culturelles associées (écouter du jazz plutôt que de l'accordéon musette), entre une façon de s'exprimer (élégante ou argotique) et un milieu social donné (la bourgeoisie ou l'univers de la banlieue).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Pour un sociologue comme Pierre Bourdieu, cette liaison - repérable statistiquement - entre milieu de vie et comportement s'explique notamment par la prégnance de « l'habitus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Rappelons que l'habitus est défini par le sociologue comme un ensemble de dispositions acquises au cours du temps et qui nous permette de percevoir, d'agir et évoluer dans un univers social donné.</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Mais comment expliquer dans cette optique certaines « anomalies » statistiques : les étonnantes réussites scolaires de certains élèves issus de milieux défavorisés, les différences parfois importantes d'itinéraires entre individus issus d'une même fratrie, les changements parfois brutaux de conduites (façon de parler, de se tenir, de se comporter) d'une personne passant de son bureau à son foyer, du statut de professeur autoritaire à celui de père de famille débonnaire ?</a:t>
            </a:r>
          </a:p>
          <a:p>
            <a:pPr marL="8609013"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0"/>
              </a:rPr>
              <a:t>Sciences humaines</a:t>
            </a: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C7ECBFAA-BACF-44F0-BE32-5BD77D5730D3}"/>
              </a:ext>
            </a:extLst>
          </p:cNvPr>
          <p:cNvSpPr/>
          <p:nvPr>
            <p:custDataLst>
              <p:tags r:id="rId8"/>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138258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561600" y="972000"/>
            <a:ext cx="11620816"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Martine Court, « Corps de filles, corps de garçons : une construction  sociale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La dispute, 2010.</a:t>
            </a:r>
          </a:p>
        </p:txBody>
      </p:sp>
      <p:sp>
        <p:nvSpPr>
          <p:cNvPr id="2" name="Rectangle 1">
            <a:extLst>
              <a:ext uri="{FF2B5EF4-FFF2-40B4-BE49-F238E27FC236}">
                <a16:creationId xmlns:a16="http://schemas.microsoft.com/office/drawing/2014/main" id="{BD8BBC1E-0170-45C7-913F-C2BC3FDE213D}"/>
              </a:ext>
            </a:extLst>
          </p:cNvPr>
          <p:cNvSpPr/>
          <p:nvPr>
            <p:custDataLst>
              <p:tags r:id="rId6"/>
            </p:custDataLst>
          </p:nvPr>
        </p:nvSpPr>
        <p:spPr>
          <a:xfrm>
            <a:off x="5945959" y="3244334"/>
            <a:ext cx="30008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Rectangle 3">
            <a:extLst>
              <a:ext uri="{FF2B5EF4-FFF2-40B4-BE49-F238E27FC236}">
                <a16:creationId xmlns:a16="http://schemas.microsoft.com/office/drawing/2014/main" id="{ED05286B-15AB-4D14-95FA-C9B4B21ED9E2}"/>
              </a:ext>
            </a:extLst>
          </p:cNvPr>
          <p:cNvSpPr/>
          <p:nvPr>
            <p:custDataLst>
              <p:tags r:id="rId7"/>
            </p:custDataLst>
          </p:nvPr>
        </p:nvSpPr>
        <p:spPr>
          <a:xfrm>
            <a:off x="972000" y="1872000"/>
            <a:ext cx="11036401" cy="424731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Présentation éditeur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Dès la fin de l'école primaire, les filles sont plus nombreuses que leurs camarades masculins à se soucier de leur apparence. Elles sont en revanche moins nombreuses à aimer les jeux sportifs. Comment ces différences émergent elles ? Comment les enfants apprennent-ils à agir avec et sur leur corps d'une manière différente de l'autre sexe ? Martine Court, sociologue et membre du Groupe de recherche sur la socialisation (université Lyon II-ENS de Lyon), analyse la façon dont les corps féminins et masculins se construisent au cours de l'enfance.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À partir d'une enquête auprès d'enfants de 10 à 12 ans, elle montre comment famille, médias et pairs contribuent à cette construction. À travers les portraits de filles et de garçons, elle décrit les voies par lesquelles on devient une "vraie" fille ou un "garçon manqué" un garçon sportif " ou "coquet". Si le rôle que joue la socialisation dans la formation des différences entre les sexes est aujourd'hui bien connu, les processus à travers lesquels cette socialisation se réalise le sont en revanche beaucoup moins.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Ces processus sont ici décrits et analysés en détail. Ils apparaissent ainsi dans toute leur complexité, loin des représentations simples que l'on s'en fait parfois…</a:t>
            </a:r>
          </a:p>
          <a:p>
            <a:pPr marL="8875713"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0"/>
              </a:rPr>
              <a:t>Ses.ens-lyon.fr</a:t>
            </a: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1E941D4C-5A82-4675-98B3-317B16E6601B}"/>
              </a:ext>
            </a:extLst>
          </p:cNvPr>
          <p:cNvSpPr/>
          <p:nvPr>
            <p:custDataLst>
              <p:tags r:id="rId8"/>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382753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561600" y="972000"/>
            <a:ext cx="11384465"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 Ferrand, F. Imbert, C. Marry, « L’excellence  scolaire : une affaire de famille. Le cas des normaliennes et normaliens scientifiques », L’Harmattan, 1998.</a:t>
            </a:r>
          </a:p>
        </p:txBody>
      </p:sp>
      <p:sp>
        <p:nvSpPr>
          <p:cNvPr id="2" name="Rectangle 1">
            <a:extLst>
              <a:ext uri="{FF2B5EF4-FFF2-40B4-BE49-F238E27FC236}">
                <a16:creationId xmlns:a16="http://schemas.microsoft.com/office/drawing/2014/main" id="{BD8BBC1E-0170-45C7-913F-C2BC3FDE213D}"/>
              </a:ext>
            </a:extLst>
          </p:cNvPr>
          <p:cNvSpPr/>
          <p:nvPr>
            <p:custDataLst>
              <p:tags r:id="rId6"/>
            </p:custDataLst>
          </p:nvPr>
        </p:nvSpPr>
        <p:spPr>
          <a:xfrm>
            <a:off x="5945959" y="3244334"/>
            <a:ext cx="30008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Rectangle 3">
            <a:extLst>
              <a:ext uri="{FF2B5EF4-FFF2-40B4-BE49-F238E27FC236}">
                <a16:creationId xmlns:a16="http://schemas.microsoft.com/office/drawing/2014/main" id="{ED05286B-15AB-4D14-95FA-C9B4B21ED9E2}"/>
              </a:ext>
            </a:extLst>
          </p:cNvPr>
          <p:cNvSpPr/>
          <p:nvPr>
            <p:custDataLst>
              <p:tags r:id="rId7"/>
            </p:custDataLst>
          </p:nvPr>
        </p:nvSpPr>
        <p:spPr>
          <a:xfrm>
            <a:off x="972000" y="1872000"/>
            <a:ext cx="11036401" cy="369331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Sur la base d'une enquête et d'entretiens avec des élèves et leurs parents, les auteurs distinguent trois types de famille : les familles héritières (43 % du corpus), les familles en ascension sociale (36 %) et les familles peu dotées (17 %). Premier constat : l'héritage culturel reste toujours un facteur important du succès scolaire. Sur la base des entretiens effectués, les auteurs montrent ensuite que la réussite des enfants est une véritable affaire de famille. Mobilisé par une série de stratégies qui engagent parents et grands-parents (apprentissage précoce de la lecture, sensibilisation aux sciences, choix de l'établissement scolaire), l'héritage familial explique le parcours sans faute, pour ne pas dire exceptionnellement rapide, de ce bataillon d'élite.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D'un type de famille à l'autre, toutefois, les ressources acquises et les sacrifices consentis ne sont pas les mêmes : culture libre et soutien distant des parents caractérisent davantage, par exemple, les familles d'héritiers. Dans les milieux moins dotés, les compétences acquises dans les activités militantes peuvent servir de substitut au capital culturel des classes dominantes…</a:t>
            </a:r>
          </a:p>
          <a:p>
            <a:pPr marL="8609013"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0"/>
              </a:rPr>
              <a:t>Sciences humaines</a:t>
            </a: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AB77A80B-9B20-4465-8632-6944D87DA904}"/>
              </a:ext>
            </a:extLst>
          </p:cNvPr>
          <p:cNvSpPr/>
          <p:nvPr>
            <p:custDataLst>
              <p:tags r:id="rId8"/>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778014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561600" y="972000"/>
            <a:ext cx="9949339" cy="2246769"/>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Les observations présentées dans l’article sont en partie retranscrites</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dans la BD « Sous la blouse », Emmanuelle Zolesio, Marion Mousse,</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Paris, Casterman, coll. « Sociorama »,  2017.</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Possibilité de construire l’activité avec des extraits de la BD complétés</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par des passages de l’article plus analytiques.</a:t>
            </a:r>
          </a:p>
        </p:txBody>
      </p:sp>
      <p:sp>
        <p:nvSpPr>
          <p:cNvPr id="4" name="Rectangle 3">
            <a:extLst>
              <a:ext uri="{FF2B5EF4-FFF2-40B4-BE49-F238E27FC236}">
                <a16:creationId xmlns:a16="http://schemas.microsoft.com/office/drawing/2014/main" id="{ED05286B-15AB-4D14-95FA-C9B4B21ED9E2}"/>
              </a:ext>
            </a:extLst>
          </p:cNvPr>
          <p:cNvSpPr/>
          <p:nvPr>
            <p:custDataLst>
              <p:tags r:id="rId6"/>
            </p:custDataLst>
          </p:nvPr>
        </p:nvSpPr>
        <p:spPr>
          <a:xfrm>
            <a:off x="972000" y="3240000"/>
            <a:ext cx="11036401" cy="31393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Adaptation en bande dessinée d’une enquête ethnographique, qui présente la particularité d’interroger une exception statistique : les chirurgiennes. Les chiffres sur lesquels s’ouvre la bande dessinée sont édifiants : 60 % des étudiants en PACES (première année commune aux études de santé) sont des femmes, alors qu’elles ne représentent que 1 % des chefs de service hospitaliers. La proportion de femmes diminue nettement à mesure que l’on grimpe dans la hiérarchie hospitalière. Pour tenter de comprendre ce processus d’évaporation, E. Zolesio proposait, dans le travail issu de sa thèse, d’appréhender « d’une part, l’aversion des femmes pour une spécialité socialement construite comme dominante […] et masculine, et, d’autre part, la perméabilité endogène de cette spécialité aux femmes », en s’appuyant sur des entretiens et observations participantes auprès de chirurgiennes afin de comprendre les ressorts de la socialisation professionnelle.</a:t>
            </a:r>
          </a:p>
          <a:p>
            <a:pPr marL="5653088" marR="0" lvl="0" indent="0" algn="l" defTabSz="914400" rtl="0" eaLnBrk="1" fontAlgn="auto" latinLnBrk="0" hangingPunct="1">
              <a:lnSpc>
                <a:spcPct val="100000"/>
              </a:lnSpc>
              <a:spcBef>
                <a:spcPts val="0"/>
              </a:spcBef>
              <a:spcAft>
                <a:spcPts val="0"/>
              </a:spcAft>
              <a:buClrTx/>
              <a:buSzTx/>
              <a:buFontTx/>
              <a:buNone/>
              <a:tabLst>
                <a:tab pos="4129088" algn="l"/>
              </a:tabLst>
              <a:defRPr/>
            </a:pPr>
            <a:r>
              <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0"/>
              </a:rPr>
              <a:t>https://journals.openedition.org/lectures/23248</a:t>
            </a:r>
            <a:endParaRPr kumimoji="0" lang="fr-FR"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 name="Image 9">
            <a:extLst>
              <a:ext uri="{FF2B5EF4-FFF2-40B4-BE49-F238E27FC236}">
                <a16:creationId xmlns:a16="http://schemas.microsoft.com/office/drawing/2014/main" id="{C3878916-E3A7-4522-B87D-FC1D6793B312}"/>
              </a:ext>
            </a:extLst>
          </p:cNvPr>
          <p:cNvPicPr>
            <a:picLocks noChangeAspect="1"/>
          </p:cNvPicPr>
          <p:nvPr>
            <p:custDataLst>
              <p:tags r:id="rId7"/>
            </p:custDataLst>
          </p:nvPr>
        </p:nvPicPr>
        <p:blipFill>
          <a:blip r:embed="rId11"/>
          <a:stretch>
            <a:fillRect/>
          </a:stretch>
        </p:blipFill>
        <p:spPr>
          <a:xfrm>
            <a:off x="10373099" y="986863"/>
            <a:ext cx="1856299" cy="2172134"/>
          </a:xfrm>
          <a:prstGeom prst="rect">
            <a:avLst/>
          </a:prstGeom>
        </p:spPr>
      </p:pic>
      <p:sp>
        <p:nvSpPr>
          <p:cNvPr id="11" name="Rectangle 10">
            <a:extLst>
              <a:ext uri="{FF2B5EF4-FFF2-40B4-BE49-F238E27FC236}">
                <a16:creationId xmlns:a16="http://schemas.microsoft.com/office/drawing/2014/main" id="{B81F41EC-F3CF-44FF-A6A8-41E3D8F6E76D}"/>
              </a:ext>
            </a:extLst>
          </p:cNvPr>
          <p:cNvSpPr/>
          <p:nvPr>
            <p:custDataLst>
              <p:tags r:id="rId8"/>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553672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561600" y="972000"/>
            <a:ext cx="11639822" cy="830997"/>
          </a:xfrm>
          <a:prstGeom prst="rect">
            <a:avLst/>
          </a:prstGeom>
          <a:noFill/>
        </p:spPr>
        <p:txBody>
          <a:bodyPr wrap="square">
            <a:spAutoFit/>
          </a:bodyPr>
          <a:lstStyle/>
          <a:p>
            <a:pPr lvl="0">
              <a:spcBef>
                <a:spcPts val="600"/>
              </a:spcBef>
              <a:buClr>
                <a:srgbClr val="7030A0"/>
              </a:buClr>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lang="fr-FR" sz="2400" dirty="0">
                <a:solidFill>
                  <a:prstClr val="black"/>
                </a:solidFill>
                <a:latin typeface="Arial" panose="020B0604020202020204" pitchFamily="34" charset="0"/>
                <a:cs typeface="Arial" panose="020B0604020202020204" pitchFamily="34" charset="0"/>
              </a:rPr>
              <a:t>Être une femme dans le monde des hommes. Socialisation sportive et construction du genre, Christine Mennesson (</a:t>
            </a:r>
            <a:r>
              <a:rPr lang="fr-FR" sz="2400" dirty="0" err="1">
                <a:solidFill>
                  <a:prstClr val="black"/>
                </a:solidFill>
                <a:latin typeface="Arial" panose="020B0604020202020204" pitchFamily="34" charset="0"/>
                <a:cs typeface="Arial" panose="020B0604020202020204" pitchFamily="34" charset="0"/>
              </a:rPr>
              <a:t>L’Harmattan</a:t>
            </a:r>
            <a:r>
              <a:rPr lang="fr-FR" sz="2400" dirty="0">
                <a:solidFill>
                  <a:prstClr val="black"/>
                </a:solidFill>
                <a:latin typeface="Arial" panose="020B0604020202020204" pitchFamily="34" charset="0"/>
                <a:cs typeface="Arial" panose="020B0604020202020204" pitchFamily="34" charset="0"/>
              </a:rPr>
              <a:t>, coll. "Sports en Société")</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Rectangle 1">
            <a:extLst>
              <a:ext uri="{FF2B5EF4-FFF2-40B4-BE49-F238E27FC236}">
                <a16:creationId xmlns:a16="http://schemas.microsoft.com/office/drawing/2014/main" id="{BD8BBC1E-0170-45C7-913F-C2BC3FDE213D}"/>
              </a:ext>
            </a:extLst>
          </p:cNvPr>
          <p:cNvSpPr/>
          <p:nvPr>
            <p:custDataLst>
              <p:tags r:id="rId6"/>
            </p:custDataLst>
          </p:nvPr>
        </p:nvSpPr>
        <p:spPr>
          <a:xfrm>
            <a:off x="5945959" y="3244334"/>
            <a:ext cx="30008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 name="Rectangle 3">
            <a:extLst>
              <a:ext uri="{FF2B5EF4-FFF2-40B4-BE49-F238E27FC236}">
                <a16:creationId xmlns:a16="http://schemas.microsoft.com/office/drawing/2014/main" id="{ED05286B-15AB-4D14-95FA-C9B4B21ED9E2}"/>
              </a:ext>
            </a:extLst>
          </p:cNvPr>
          <p:cNvSpPr/>
          <p:nvPr>
            <p:custDataLst>
              <p:tags r:id="rId7"/>
            </p:custDataLst>
          </p:nvPr>
        </p:nvSpPr>
        <p:spPr>
          <a:xfrm>
            <a:off x="972000" y="1872000"/>
            <a:ext cx="11036401" cy="3970318"/>
          </a:xfrm>
          <a:prstGeom prst="rect">
            <a:avLst/>
          </a:prstGeom>
        </p:spPr>
        <p:txBody>
          <a:bodyPr wrap="square">
            <a:spAutoFit/>
          </a:bodyPr>
          <a:lstStyle/>
          <a:p>
            <a:pPr lvl="0">
              <a:defRPr/>
            </a:pPr>
            <a:r>
              <a:rPr lang="fr-FR" dirty="0">
                <a:solidFill>
                  <a:prstClr val="black"/>
                </a:solidFill>
                <a:latin typeface="Arial" panose="020B0604020202020204" pitchFamily="34" charset="0"/>
                <a:cs typeface="Arial" panose="020B0604020202020204" pitchFamily="34" charset="0"/>
              </a:rPr>
              <a:t>En faisant partager l’expérience singulière des footballeuses, boxeuses et femmes haltérophiles de haut niveau, Christine Mennesson analyse les conséquences de l’entrée de femmes dans des mondes traditionnellement réservés aux hommes. L’appropriation de techniques corporelles « masculines » par les sportives questionne de fait les définitions traditionnelles des catégories sexuées. Dans ces fiefs d’une masculinité virile et hégémonique, les institutions sportives répondent à cette transgression en instaurant des politiques « identitaires » conçues pour maintenir certaines distinctions entre les sexes. </a:t>
            </a:r>
            <a:r>
              <a:rPr lang="fr-FR" dirty="0" err="1">
                <a:solidFill>
                  <a:prstClr val="black"/>
                </a:solidFill>
                <a:latin typeface="Arial" panose="020B0604020202020204" pitchFamily="34" charset="0"/>
                <a:cs typeface="Arial" panose="020B0604020202020204" pitchFamily="34" charset="0"/>
              </a:rPr>
              <a:t>A</a:t>
            </a:r>
            <a:r>
              <a:rPr lang="fr-FR" dirty="0">
                <a:solidFill>
                  <a:prstClr val="black"/>
                </a:solidFill>
                <a:latin typeface="Arial" panose="020B0604020202020204" pitchFamily="34" charset="0"/>
                <a:cs typeface="Arial" panose="020B0604020202020204" pitchFamily="34" charset="0"/>
              </a:rPr>
              <a:t> partir d’une enquête de terrain de longue durée, l’auteur identifie les conditions sociales qui favorisent ces choix sportifs improbables, et étudie comment les femmes gèrent les contradictions produites par la poursuite d’une carrière sportive. L’expérience fondamentalement ambivalente des sportives les conduit-elles à questionner la domination masculine et à faire évoluer les rapports sociaux de sexe dans ces mondes d’hommes ? L’auteure répond en montrant comment la construction du genre dans ces univers particuliers varie selon les modes de socialisation à l’œuvre dans les différentes activités et lieux de pratique.</a:t>
            </a:r>
          </a:p>
          <a:p>
            <a:pPr lvl="0">
              <a:defRPr/>
            </a:pPr>
            <a:endParaRPr lang="fr-FR" dirty="0">
              <a:solidFill>
                <a:prstClr val="black"/>
              </a:solidFill>
              <a:latin typeface="Arial" panose="020B0604020202020204" pitchFamily="34" charset="0"/>
              <a:cs typeface="Arial" panose="020B0604020202020204" pitchFamily="34" charset="0"/>
              <a:hlinkClick r:id="rId10"/>
            </a:endParaRPr>
          </a:p>
          <a:p>
            <a:pPr lvl="0" algn="r">
              <a:defRPr/>
            </a:pPr>
            <a:r>
              <a:rPr lang="fr-FR" dirty="0">
                <a:hlinkClick r:id="rId10"/>
              </a:rPr>
              <a:t> http://www.liens-socio.org/Etre-une-femme-dans-le-monde-des</a:t>
            </a:r>
            <a:endParaRPr lang="fr-FR" dirty="0">
              <a:solidFill>
                <a:prstClr val="black"/>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B81F41EC-F3CF-44FF-A6A8-41E3D8F6E76D}"/>
              </a:ext>
            </a:extLst>
          </p:cNvPr>
          <p:cNvSpPr/>
          <p:nvPr>
            <p:custDataLst>
              <p:tags r:id="rId8"/>
            </p:custDataLst>
          </p:nvPr>
        </p:nvSpPr>
        <p:spPr>
          <a:xfrm>
            <a:off x="2124000" y="360000"/>
            <a:ext cx="9949339" cy="461665"/>
          </a:xfrm>
          <a:prstGeom prst="rect">
            <a:avLst/>
          </a:prstGeom>
          <a:noFill/>
        </p:spPr>
        <p:txBody>
          <a:bodyPr wrap="square">
            <a:spAutoFit/>
          </a:bodyPr>
          <a:lstStyle/>
          <a:p>
            <a:pPr lvl="0">
              <a:spcBef>
                <a:spcPts val="600"/>
              </a:spcBef>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a:t>
            </a:r>
            <a:r>
              <a:rPr lang="fr-FR" sz="2400" b="1" dirty="0">
                <a:solidFill>
                  <a:srgbClr val="7030A0"/>
                </a:solidFill>
                <a:latin typeface="Arial" panose="020B0604020202020204" pitchFamily="34" charset="0"/>
                <a:cs typeface="Arial" panose="020B0604020202020204" pitchFamily="34" charset="0"/>
              </a:rPr>
              <a:t>- 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42418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Comment la socialisation contribue-t-elle à expliquer les différences de comportement des individus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3801041"/>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Objectif d’ensemble du chapitre : </a:t>
            </a:r>
            <a:r>
              <a:rPr lang="fr-FR" sz="2400" dirty="0">
                <a:latin typeface="Arial" panose="020B0604020202020204" pitchFamily="34" charset="0"/>
                <a:cs typeface="Arial" panose="020B0604020202020204" pitchFamily="34" charset="0"/>
              </a:rPr>
              <a:t>comprendre la socialisation comme « </a:t>
            </a:r>
            <a:r>
              <a:rPr lang="fr-FR" sz="2400" i="1" dirty="0">
                <a:latin typeface="Arial" panose="020B0604020202020204" pitchFamily="34" charset="0"/>
                <a:cs typeface="Arial" panose="020B0604020202020204" pitchFamily="34" charset="0"/>
              </a:rPr>
              <a:t>la façon</a:t>
            </a:r>
          </a:p>
          <a:p>
            <a:pPr>
              <a:spcBef>
                <a:spcPts val="600"/>
              </a:spcBef>
              <a:buClr>
                <a:srgbClr val="7030A0"/>
              </a:buClr>
            </a:pPr>
            <a:r>
              <a:rPr lang="fr-FR" sz="2400" i="1" dirty="0">
                <a:latin typeface="Arial" panose="020B0604020202020204" pitchFamily="34" charset="0"/>
                <a:cs typeface="Arial" panose="020B0604020202020204" pitchFamily="34" charset="0"/>
              </a:rPr>
              <a:t>  dont la société forme et transforme les individus</a:t>
            </a:r>
            <a:r>
              <a:rPr lang="fr-FR" sz="2400" dirty="0">
                <a:latin typeface="Arial" panose="020B0604020202020204" pitchFamily="34" charset="0"/>
                <a:cs typeface="Arial" panose="020B0604020202020204" pitchFamily="34" charset="0"/>
              </a:rPr>
              <a:t> » (définition de M. Darmon). </a:t>
            </a:r>
          </a:p>
          <a:p>
            <a:pPr>
              <a:spcBef>
                <a:spcPts val="600"/>
              </a:spcBef>
              <a:buClr>
                <a:srgbClr val="7030A0"/>
              </a:buClr>
            </a:pPr>
            <a:r>
              <a:rPr lang="fr-FR" sz="2400" dirty="0">
                <a:latin typeface="Arial" panose="020B0604020202020204" pitchFamily="34" charset="0"/>
                <a:cs typeface="Arial" panose="020B0604020202020204" pitchFamily="34" charset="0"/>
              </a:rPr>
              <a:t>  Plus précisément, il s’agit :</a:t>
            </a:r>
            <a:r>
              <a:rPr lang="fr-FR" sz="2400" dirty="0">
                <a:solidFill>
                  <a:srgbClr val="7030A0"/>
                </a:solidFill>
                <a:latin typeface="Arial" panose="020B0604020202020204" pitchFamily="34" charset="0"/>
                <a:cs typeface="Arial" panose="020B0604020202020204" pitchFamily="34" charset="0"/>
              </a:rPr>
              <a:t>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de mettre à jour les processus/modalités par lesquels les individus sont façonnés, fabriqués,</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d’identifier les agents, les cadres (univers, instances, institutions) qui socialisent et les temps de la socialisation,</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d’appréhender les effets (dispositions à croire, à sentir, à juger, à se représenter, à agir plus ou moins durables).</a:t>
            </a:r>
          </a:p>
        </p:txBody>
      </p:sp>
    </p:spTree>
    <p:extLst>
      <p:ext uri="{BB962C8B-B14F-4D97-AF65-F5344CB8AC3E}">
        <p14:creationId xmlns:p14="http://schemas.microsoft.com/office/powerpoint/2010/main" val="3394342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Comparaison des programmes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graphicFrame>
        <p:nvGraphicFramePr>
          <p:cNvPr id="14" name="Tableau 12">
            <a:extLst>
              <a:ext uri="{FF2B5EF4-FFF2-40B4-BE49-F238E27FC236}">
                <a16:creationId xmlns:a16="http://schemas.microsoft.com/office/drawing/2014/main" id="{57C728D7-492C-4634-972F-FB8F12B020D2}"/>
              </a:ext>
            </a:extLst>
          </p:cNvPr>
          <p:cNvGraphicFramePr>
            <a:graphicFrameLocks noGrp="1"/>
          </p:cNvGraphicFramePr>
          <p:nvPr>
            <p:extLst>
              <p:ext uri="{D42A27DB-BD31-4B8C-83A1-F6EECF244321}">
                <p14:modId xmlns:p14="http://schemas.microsoft.com/office/powerpoint/2010/main" val="3219456066"/>
              </p:ext>
            </p:extLst>
          </p:nvPr>
        </p:nvGraphicFramePr>
        <p:xfrm>
          <a:off x="467999" y="1044000"/>
          <a:ext cx="11553881" cy="4754880"/>
        </p:xfrm>
        <a:graphic>
          <a:graphicData uri="http://schemas.openxmlformats.org/drawingml/2006/table">
            <a:tbl>
              <a:tblPr firstRow="1" bandRow="1">
                <a:tableStyleId>{5C22544A-7EE6-4342-B048-85BDC9FD1C3A}</a:tableStyleId>
              </a:tblPr>
              <a:tblGrid>
                <a:gridCol w="2231097">
                  <a:extLst>
                    <a:ext uri="{9D8B030D-6E8A-4147-A177-3AD203B41FA5}">
                      <a16:colId xmlns:a16="http://schemas.microsoft.com/office/drawing/2014/main" val="1211753712"/>
                    </a:ext>
                  </a:extLst>
                </a:gridCol>
                <a:gridCol w="2661240">
                  <a:extLst>
                    <a:ext uri="{9D8B030D-6E8A-4147-A177-3AD203B41FA5}">
                      <a16:colId xmlns:a16="http://schemas.microsoft.com/office/drawing/2014/main" val="4145404174"/>
                    </a:ext>
                  </a:extLst>
                </a:gridCol>
                <a:gridCol w="6661544">
                  <a:extLst>
                    <a:ext uri="{9D8B030D-6E8A-4147-A177-3AD203B41FA5}">
                      <a16:colId xmlns:a16="http://schemas.microsoft.com/office/drawing/2014/main" val="4258371874"/>
                    </a:ext>
                  </a:extLst>
                </a:gridCol>
              </a:tblGrid>
              <a:tr h="192037">
                <a:tc>
                  <a:txBody>
                    <a:bodyPr/>
                    <a:lstStyle/>
                    <a:p>
                      <a:r>
                        <a:rPr lang="fr-FR" b="1" dirty="0">
                          <a:latin typeface="Arial" panose="020B0604020202020204" pitchFamily="34" charset="0"/>
                        </a:rPr>
                        <a:t>Thèmes</a:t>
                      </a:r>
                      <a:endParaRPr lang="fr-FR" dirty="0"/>
                    </a:p>
                  </a:txBody>
                  <a:tcPr>
                    <a:solidFill>
                      <a:srgbClr val="7030A0"/>
                    </a:solidFill>
                  </a:tcPr>
                </a:tc>
                <a:tc>
                  <a:txBody>
                    <a:bodyPr/>
                    <a:lstStyle/>
                    <a:p>
                      <a:r>
                        <a:rPr lang="fr-FR" dirty="0"/>
                        <a:t>Notions</a:t>
                      </a:r>
                    </a:p>
                  </a:txBody>
                  <a:tcPr>
                    <a:solidFill>
                      <a:srgbClr val="7030A0"/>
                    </a:solidFill>
                  </a:tcPr>
                </a:tc>
                <a:tc>
                  <a:txBody>
                    <a:bodyPr/>
                    <a:lstStyle/>
                    <a:p>
                      <a:r>
                        <a:rPr lang="fr-FR" b="1" dirty="0">
                          <a:latin typeface="Arial" panose="020B0604020202020204" pitchFamily="34" charset="0"/>
                        </a:rPr>
                        <a:t>Indications complémentaires</a:t>
                      </a:r>
                      <a:endParaRPr lang="fr-FR" dirty="0"/>
                    </a:p>
                  </a:txBody>
                  <a:tcPr>
                    <a:solidFill>
                      <a:srgbClr val="7030A0"/>
                    </a:solidFill>
                  </a:tcPr>
                </a:tc>
                <a:extLst>
                  <a:ext uri="{0D108BD9-81ED-4DB2-BD59-A6C34878D82A}">
                    <a16:rowId xmlns:a16="http://schemas.microsoft.com/office/drawing/2014/main" val="3014580766"/>
                  </a:ext>
                </a:extLst>
              </a:tr>
              <a:tr h="192037">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u="none" strike="noStrike" kern="1200" baseline="0" dirty="0">
                          <a:solidFill>
                            <a:schemeClr val="bg1"/>
                          </a:solidFill>
                          <a:latin typeface="+mn-lt"/>
                          <a:ea typeface="+mn-ea"/>
                          <a:cs typeface="+mn-cs"/>
                        </a:rPr>
                        <a:t>1. Les processus de socialisation et la construction des identités sociales </a:t>
                      </a:r>
                      <a:r>
                        <a:rPr lang="fr-FR" sz="1800" b="0" i="0" u="none" strike="noStrike" kern="1200" baseline="0" dirty="0">
                          <a:solidFill>
                            <a:schemeClr val="bg1"/>
                          </a:solidFill>
                          <a:latin typeface="+mn-lt"/>
                          <a:ea typeface="+mn-ea"/>
                          <a:cs typeface="+mn-cs"/>
                        </a:rPr>
                        <a:t>	</a:t>
                      </a:r>
                    </a:p>
                  </a:txBody>
                  <a:tcPr>
                    <a:solidFill>
                      <a:srgbClr val="7030A0"/>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205891462"/>
                  </a:ext>
                </a:extLst>
              </a:tr>
              <a:tr h="1367023">
                <a:tc>
                  <a:txBody>
                    <a:bodyPr/>
                    <a:lstStyle/>
                    <a:p>
                      <a:r>
                        <a:rPr lang="fr-FR" sz="1800" b="1" i="0" u="none" strike="noStrike" kern="1200" baseline="0" dirty="0">
                          <a:solidFill>
                            <a:schemeClr val="dk1"/>
                          </a:solidFill>
                          <a:latin typeface="+mn-lt"/>
                          <a:ea typeface="+mn-ea"/>
                          <a:cs typeface="+mn-cs"/>
                        </a:rPr>
                        <a:t>1.1 Comment la socialisation de l'enfant s'effectue-t-elle ?</a:t>
                      </a:r>
                      <a:endParaRPr lang="fr-FR" sz="1800" b="0" i="0" u="none" strike="noStrike" kern="1200" baseline="0" dirty="0">
                        <a:solidFill>
                          <a:schemeClr val="dk1"/>
                        </a:solidFill>
                        <a:latin typeface="+mn-lt"/>
                        <a:ea typeface="+mn-ea"/>
                        <a:cs typeface="+mn-cs"/>
                      </a:endParaRPr>
                    </a:p>
                  </a:txBody>
                  <a:tcPr>
                    <a:solidFill>
                      <a:srgbClr val="E8D9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u="none" strike="noStrike" kern="1200" baseline="0" dirty="0">
                          <a:solidFill>
                            <a:schemeClr val="dk1"/>
                          </a:solidFill>
                          <a:latin typeface="+mn-lt"/>
                          <a:ea typeface="+mn-ea"/>
                          <a:cs typeface="+mn-cs"/>
                        </a:rPr>
                        <a:t>Normes, valeurs, rôles, socialisation différentielle</a:t>
                      </a:r>
                    </a:p>
                  </a:txBody>
                  <a:tcPr>
                    <a:solidFill>
                      <a:srgbClr val="E8D9F3"/>
                    </a:solidFill>
                  </a:tcPr>
                </a:tc>
                <a:tc>
                  <a:txBody>
                    <a:bodyPr/>
                    <a:lstStyle/>
                    <a:p>
                      <a:pPr marL="33338" marR="0" lvl="0" indent="0" algn="l" defTabSz="914400" rtl="0" eaLnBrk="1" fontAlgn="auto" latinLnBrk="0" hangingPunct="1">
                        <a:lnSpc>
                          <a:spcPct val="100000"/>
                        </a:lnSpc>
                        <a:spcBef>
                          <a:spcPts val="0"/>
                        </a:spcBef>
                        <a:spcAft>
                          <a:spcPts val="0"/>
                        </a:spcAft>
                        <a:buClr>
                          <a:srgbClr val="16818E"/>
                        </a:buClr>
                        <a:buSzTx/>
                        <a:buFont typeface="Arial" panose="020B0604020202020204" pitchFamily="34" charset="0"/>
                        <a:buNone/>
                        <a:tabLst/>
                        <a:defRPr/>
                      </a:pPr>
                      <a:r>
                        <a:rPr lang="fr-FR" sz="1800" b="0" i="0" u="none" strike="noStrike" kern="1200" baseline="0" dirty="0">
                          <a:solidFill>
                            <a:schemeClr val="dk1"/>
                          </a:solidFill>
                          <a:latin typeface="+mn-lt"/>
                          <a:ea typeface="+mn-ea"/>
                          <a:cs typeface="+mn-cs"/>
                        </a:rPr>
                        <a:t>On étudiera les processus par lesquels l'enfant construit sa personnalité par l'intériorisation / incorporation de manières de penser et d'agir socialement situées. On s'interrogera sur les effets possiblement contradictoires de l'action des différentes instances de socialisation (famille, école, groupe des pairs, média). On mettra aussi en évidence les variations des processus de socialisation en fonction des milieux sociaux et du genre, en insistant plus particulièrement sur la construction sociale des rôles associés au sexe. 	</a:t>
                      </a:r>
                    </a:p>
                  </a:txBody>
                  <a:tcPr>
                    <a:solidFill>
                      <a:srgbClr val="E8D9F3"/>
                    </a:solidFill>
                  </a:tcPr>
                </a:tc>
                <a:extLst>
                  <a:ext uri="{0D108BD9-81ED-4DB2-BD59-A6C34878D82A}">
                    <a16:rowId xmlns:a16="http://schemas.microsoft.com/office/drawing/2014/main" val="604408608"/>
                  </a:ext>
                </a:extLst>
              </a:tr>
              <a:tr h="9685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u="none" strike="noStrike" kern="1200" baseline="0" dirty="0">
                          <a:solidFill>
                            <a:schemeClr val="dk1"/>
                          </a:solidFill>
                          <a:latin typeface="+mn-lt"/>
                          <a:ea typeface="+mn-ea"/>
                          <a:cs typeface="+mn-cs"/>
                        </a:rPr>
                        <a:t>1.2 De la socialisation de l'enfant à la socialisation de l'adulte : continuité ou ruptures ? </a:t>
                      </a:r>
                      <a:r>
                        <a:rPr lang="fr-FR" sz="1800" b="0" i="0" u="none" strike="noStrike" kern="1200" baseline="0" dirty="0">
                          <a:solidFill>
                            <a:schemeClr val="dk1"/>
                          </a:solidFill>
                          <a:latin typeface="+mn-lt"/>
                          <a:ea typeface="+mn-ea"/>
                          <a:cs typeface="+mn-cs"/>
                        </a:rPr>
                        <a:t>	</a:t>
                      </a:r>
                    </a:p>
                  </a:txBody>
                  <a:tcPr>
                    <a:solidFill>
                      <a:srgbClr val="E8D9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u="none" strike="noStrike" kern="1200" baseline="0" dirty="0">
                          <a:solidFill>
                            <a:schemeClr val="dk1"/>
                          </a:solidFill>
                          <a:latin typeface="+mn-lt"/>
                          <a:ea typeface="+mn-ea"/>
                          <a:cs typeface="+mn-cs"/>
                        </a:rPr>
                        <a:t>Socialisation primaire / secondaire, socialisation anticipatrice 	</a:t>
                      </a:r>
                    </a:p>
                  </a:txBody>
                  <a:tcPr>
                    <a:solidFill>
                      <a:srgbClr val="E8D9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u="none" strike="noStrike" kern="1200" baseline="0" dirty="0">
                          <a:solidFill>
                            <a:schemeClr val="dk1"/>
                          </a:solidFill>
                          <a:latin typeface="+mn-lt"/>
                          <a:ea typeface="+mn-ea"/>
                          <a:cs typeface="+mn-cs"/>
                        </a:rPr>
                        <a:t>On se demandera en quoi le processus de socialisation secondaire (conjugale, professionnelle, etc.) est lié aux conditions et aux effets de la socialisation primaire. On montrera également que la socialisation, aux différents âges de la vie, fait se succéder des phases de transition et des processus de restructuration de l'identité sociale.</a:t>
                      </a:r>
                    </a:p>
                  </a:txBody>
                  <a:tcPr>
                    <a:solidFill>
                      <a:srgbClr val="E8D9F3"/>
                    </a:solidFill>
                  </a:tcPr>
                </a:tc>
                <a:extLst>
                  <a:ext uri="{0D108BD9-81ED-4DB2-BD59-A6C34878D82A}">
                    <a16:rowId xmlns:a16="http://schemas.microsoft.com/office/drawing/2014/main" val="3016095652"/>
                  </a:ext>
                </a:extLst>
              </a:tr>
            </a:tbl>
          </a:graphicData>
        </a:graphic>
      </p:graphicFrame>
    </p:spTree>
    <p:extLst>
      <p:ext uri="{BB962C8B-B14F-4D97-AF65-F5344CB8AC3E}">
        <p14:creationId xmlns:p14="http://schemas.microsoft.com/office/powerpoint/2010/main" val="290033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Comparaison des programmes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graphicFrame>
        <p:nvGraphicFramePr>
          <p:cNvPr id="11" name="Tableau 12">
            <a:extLst>
              <a:ext uri="{FF2B5EF4-FFF2-40B4-BE49-F238E27FC236}">
                <a16:creationId xmlns:a16="http://schemas.microsoft.com/office/drawing/2014/main" id="{DC10EC8A-5B7A-4DA4-B811-53E490E16ACA}"/>
              </a:ext>
            </a:extLst>
          </p:cNvPr>
          <p:cNvGraphicFramePr>
            <a:graphicFrameLocks noGrp="1"/>
          </p:cNvGraphicFramePr>
          <p:nvPr>
            <p:extLst>
              <p:ext uri="{D42A27DB-BD31-4B8C-83A1-F6EECF244321}">
                <p14:modId xmlns:p14="http://schemas.microsoft.com/office/powerpoint/2010/main" val="2312521463"/>
              </p:ext>
            </p:extLst>
          </p:nvPr>
        </p:nvGraphicFramePr>
        <p:xfrm>
          <a:off x="468000" y="1044000"/>
          <a:ext cx="11595941" cy="3749040"/>
        </p:xfrm>
        <a:graphic>
          <a:graphicData uri="http://schemas.openxmlformats.org/drawingml/2006/table">
            <a:tbl>
              <a:tblPr firstRow="1" bandRow="1">
                <a:tableStyleId>{5C22544A-7EE6-4342-B048-85BDC9FD1C3A}</a:tableStyleId>
              </a:tblPr>
              <a:tblGrid>
                <a:gridCol w="3776800">
                  <a:extLst>
                    <a:ext uri="{9D8B030D-6E8A-4147-A177-3AD203B41FA5}">
                      <a16:colId xmlns:a16="http://schemas.microsoft.com/office/drawing/2014/main" val="1211753712"/>
                    </a:ext>
                  </a:extLst>
                </a:gridCol>
                <a:gridCol w="7819141">
                  <a:extLst>
                    <a:ext uri="{9D8B030D-6E8A-4147-A177-3AD203B41FA5}">
                      <a16:colId xmlns:a16="http://schemas.microsoft.com/office/drawing/2014/main" val="1283852957"/>
                    </a:ext>
                  </a:extLst>
                </a:gridCol>
              </a:tblGrid>
              <a:tr h="331381">
                <a:tc>
                  <a:txBody>
                    <a:bodyPr/>
                    <a:lstStyle/>
                    <a:p>
                      <a:r>
                        <a:rPr lang="fr-FR" b="1" dirty="0">
                          <a:latin typeface="Arial" panose="020B0604020202020204" pitchFamily="34" charset="0"/>
                        </a:rPr>
                        <a:t>Questionnements</a:t>
                      </a:r>
                      <a:endParaRPr lang="fr-FR" dirty="0"/>
                    </a:p>
                  </a:txBody>
                  <a:tcPr>
                    <a:solidFill>
                      <a:srgbClr val="7030A0"/>
                    </a:solidFill>
                  </a:tcPr>
                </a:tc>
                <a:tc>
                  <a:txBody>
                    <a:bodyPr/>
                    <a:lstStyle/>
                    <a:p>
                      <a:r>
                        <a:rPr lang="fr-FR" b="1" dirty="0">
                          <a:latin typeface="Arial" panose="020B0604020202020204" pitchFamily="34" charset="0"/>
                        </a:rPr>
                        <a:t>Objectifs d’apprentissage </a:t>
                      </a:r>
                      <a:endParaRPr lang="fr-FR" dirty="0"/>
                    </a:p>
                  </a:txBody>
                  <a:tcPr>
                    <a:solidFill>
                      <a:srgbClr val="7030A0"/>
                    </a:solidFill>
                  </a:tcPr>
                </a:tc>
                <a:extLst>
                  <a:ext uri="{0D108BD9-81ED-4DB2-BD59-A6C34878D82A}">
                    <a16:rowId xmlns:a16="http://schemas.microsoft.com/office/drawing/2014/main" val="3014580766"/>
                  </a:ext>
                </a:extLst>
              </a:tr>
              <a:tr h="2603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u="none" strike="noStrike" kern="1200" baseline="0" dirty="0">
                          <a:solidFill>
                            <a:schemeClr val="dk1"/>
                          </a:solidFill>
                          <a:latin typeface="+mn-lt"/>
                          <a:ea typeface="+mn-ea"/>
                          <a:cs typeface="+mn-cs"/>
                        </a:rPr>
                        <a:t>Comment la socialisation contribue-t-elle à expliquer les différences de comportement des individus ?</a:t>
                      </a:r>
                      <a:endParaRPr lang="fr-FR" sz="1800" b="0" i="0" u="none" strike="noStrike" kern="1200" baseline="0" dirty="0">
                        <a:solidFill>
                          <a:schemeClr val="dk1"/>
                        </a:solidFill>
                        <a:latin typeface="+mn-lt"/>
                        <a:ea typeface="+mn-ea"/>
                        <a:cs typeface="+mn-cs"/>
                      </a:endParaRPr>
                    </a:p>
                  </a:txBody>
                  <a:tcPr>
                    <a:solidFill>
                      <a:srgbClr val="E8D9F3"/>
                    </a:solidFill>
                  </a:tcPr>
                </a:tc>
                <a:tc>
                  <a:txBody>
                    <a:bodyPr/>
                    <a:lstStyle/>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Comprendre comment les individus expérimentent et intériorisent des façons d’agir, de penser et d’anticiper l’avenir qui sont socialement situées et qui sont à l’origine de différences de comportements, de préférences et d’aspirations. </a:t>
                      </a:r>
                    </a:p>
                    <a:p>
                      <a:pPr marL="33338" indent="0">
                        <a:buClr>
                          <a:srgbClr val="16818E"/>
                        </a:buClr>
                        <a:buFont typeface="Arial" panose="020B0604020202020204" pitchFamily="34" charset="0"/>
                        <a:buNone/>
                        <a:tabLst/>
                      </a:pPr>
                      <a:endParaRPr lang="fr-FR" sz="1800" b="0" i="0" u="none" strike="noStrike" kern="1200" baseline="0" dirty="0">
                        <a:solidFill>
                          <a:schemeClr val="dk1"/>
                        </a:solidFill>
                        <a:latin typeface="+mn-lt"/>
                        <a:ea typeface="+mn-ea"/>
                        <a:cs typeface="+mn-cs"/>
                      </a:endParaRPr>
                    </a:p>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Comprendre comment la diversité des configurations familiales modifie les conditions de la socialisation des enfants et des adolescents. </a:t>
                      </a:r>
                    </a:p>
                    <a:p>
                      <a:pPr marL="33338" indent="0">
                        <a:buClr>
                          <a:srgbClr val="16818E"/>
                        </a:buClr>
                        <a:buFont typeface="Arial" panose="020B0604020202020204" pitchFamily="34" charset="0"/>
                        <a:buNone/>
                        <a:tabLst/>
                      </a:pPr>
                      <a:endParaRPr lang="fr-FR" sz="1800" b="0" i="0" u="none" strike="noStrike" kern="1200" baseline="0" dirty="0">
                        <a:solidFill>
                          <a:schemeClr val="dk1"/>
                        </a:solidFill>
                        <a:latin typeface="+mn-lt"/>
                        <a:ea typeface="+mn-ea"/>
                        <a:cs typeface="+mn-cs"/>
                      </a:endParaRPr>
                    </a:p>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Comprendre qu’il existe des socialisations secondaires (professionnelle, conjugale, politique) à la suite de la socialisation primaire. </a:t>
                      </a:r>
                    </a:p>
                    <a:p>
                      <a:pPr marL="33338" indent="0">
                        <a:buClr>
                          <a:srgbClr val="16818E"/>
                        </a:buClr>
                        <a:buFont typeface="Arial" panose="020B0604020202020204" pitchFamily="34" charset="0"/>
                        <a:buNone/>
                        <a:tabLst/>
                      </a:pPr>
                      <a:endParaRPr lang="fr-FR" sz="1800" b="0" i="0" u="none" strike="noStrike" kern="1200" baseline="0" dirty="0">
                        <a:solidFill>
                          <a:schemeClr val="dk1"/>
                        </a:solidFill>
                        <a:latin typeface="+mn-lt"/>
                        <a:ea typeface="+mn-ea"/>
                        <a:cs typeface="+mn-cs"/>
                      </a:endParaRPr>
                    </a:p>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Comprendre que la pluralité des influences socialisatrices peut être à l’origine de trajectoires individuelles improbables. </a:t>
                      </a:r>
                    </a:p>
                  </a:txBody>
                  <a:tcPr>
                    <a:solidFill>
                      <a:srgbClr val="E8D9F3"/>
                    </a:solidFill>
                  </a:tcPr>
                </a:tc>
                <a:extLst>
                  <a:ext uri="{0D108BD9-81ED-4DB2-BD59-A6C34878D82A}">
                    <a16:rowId xmlns:a16="http://schemas.microsoft.com/office/drawing/2014/main" val="604408608"/>
                  </a:ext>
                </a:extLst>
              </a:tr>
            </a:tbl>
          </a:graphicData>
        </a:graphic>
      </p:graphicFrame>
    </p:spTree>
    <p:extLst>
      <p:ext uri="{BB962C8B-B14F-4D97-AF65-F5344CB8AC3E}">
        <p14:creationId xmlns:p14="http://schemas.microsoft.com/office/powerpoint/2010/main" val="227845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lvl="0">
              <a:spcBef>
                <a:spcPts val="600"/>
              </a:spcBef>
            </a:pPr>
            <a:r>
              <a:rPr lang="fr-FR" sz="2400" b="1" dirty="0">
                <a:solidFill>
                  <a:srgbClr val="7030A0"/>
                </a:solidFill>
                <a:latin typeface="Arial" panose="020B0604020202020204" pitchFamily="34" charset="0"/>
                <a:cs typeface="Arial" panose="020B0604020202020204" pitchFamily="34" charset="0"/>
              </a:rPr>
              <a:t>Comment la socialisation contribue-t-elle à expliquer les différences de comportement des individus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2693045"/>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Attention à ne pas sédimenter : ne pas garder l’ancien et ajouter le nouveau, mais</a:t>
            </a:r>
          </a:p>
          <a:p>
            <a:pPr>
              <a:spcBef>
                <a:spcPts val="600"/>
              </a:spcBef>
              <a:buClr>
                <a:srgbClr val="7030A0"/>
              </a:buClr>
            </a:pPr>
            <a:r>
              <a:rPr lang="fr-FR" sz="2400" dirty="0">
                <a:latin typeface="Arial" panose="020B0604020202020204" pitchFamily="34" charset="0"/>
                <a:cs typeface="Arial" panose="020B0604020202020204" pitchFamily="34" charset="0"/>
              </a:rPr>
              <a:t>  aller directement au nouveau.</a:t>
            </a:r>
            <a:endParaRPr lang="fr-FR" sz="2400" dirty="0">
              <a:solidFill>
                <a:srgbClr val="7030A0"/>
              </a:solidFill>
              <a:latin typeface="Arial" panose="020B0604020202020204" pitchFamily="34" charset="0"/>
              <a:cs typeface="Arial" panose="020B0604020202020204" pitchFamily="34" charset="0"/>
            </a:endParaRP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Un changement de logique : partir des régularités, du probable (vision globale,</a:t>
            </a:r>
          </a:p>
          <a:p>
            <a:pPr>
              <a:spcBef>
                <a:spcPts val="600"/>
              </a:spcBef>
              <a:buClr>
                <a:srgbClr val="7030A0"/>
              </a:buClr>
            </a:pPr>
            <a:r>
              <a:rPr lang="fr-FR" sz="2400" dirty="0">
                <a:latin typeface="Arial" panose="020B0604020202020204" pitchFamily="34" charset="0"/>
                <a:cs typeface="Arial" panose="020B0604020202020204" pitchFamily="34" charset="0"/>
              </a:rPr>
              <a:t>   déterministe et uniforme) pour aller vers les irrégularités, les variations,</a:t>
            </a:r>
          </a:p>
          <a:p>
            <a:pPr>
              <a:spcBef>
                <a:spcPts val="600"/>
              </a:spcBef>
              <a:buClr>
                <a:srgbClr val="7030A0"/>
              </a:buClr>
            </a:pPr>
            <a:r>
              <a:rPr lang="fr-FR" sz="2400" dirty="0">
                <a:latin typeface="Arial" panose="020B0604020202020204" pitchFamily="34" charset="0"/>
                <a:cs typeface="Arial" panose="020B0604020202020204" pitchFamily="34" charset="0"/>
              </a:rPr>
              <a:t>    l’improbable =&gt; observer l’enchaînement des quatre items du thème.</a:t>
            </a:r>
          </a:p>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Une règle : la simplicité.</a:t>
            </a:r>
          </a:p>
        </p:txBody>
      </p:sp>
    </p:spTree>
    <p:extLst>
      <p:ext uri="{BB962C8B-B14F-4D97-AF65-F5344CB8AC3E}">
        <p14:creationId xmlns:p14="http://schemas.microsoft.com/office/powerpoint/2010/main" val="1722911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10068000"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Une activité pour introduire le chapitre sur la socialisation :</a:t>
            </a:r>
          </a:p>
          <a:p>
            <a:pPr algn="ctr">
              <a:spcBef>
                <a:spcPts val="600"/>
              </a:spcBef>
            </a:pPr>
            <a:r>
              <a:rPr lang="fr-FR" sz="2400" b="1" dirty="0">
                <a:solidFill>
                  <a:srgbClr val="7030A0"/>
                </a:solidFill>
                <a:latin typeface="Arial" panose="020B0604020202020204" pitchFamily="34" charset="0"/>
                <a:cs typeface="Arial" panose="020B0604020202020204" pitchFamily="34" charset="0"/>
              </a:rPr>
              <a:t>interroger le lien entre le social et le biologique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268976"/>
            <a:ext cx="11513591" cy="5632311"/>
          </a:xfrm>
          <a:prstGeom prst="rect">
            <a:avLst/>
          </a:prstGeom>
          <a:noFill/>
        </p:spPr>
        <p:txBody>
          <a:bodyPr wrap="square">
            <a:spAutoFit/>
          </a:bodyPr>
          <a:lstStyle/>
          <a:p>
            <a:pPr marL="536575" algn="just">
              <a:spcBef>
                <a:spcPts val="600"/>
              </a:spcBef>
              <a:buClr>
                <a:srgbClr val="7030A0"/>
              </a:buClr>
            </a:pPr>
            <a:r>
              <a:rPr lang="fr-FR" sz="2000" dirty="0">
                <a:latin typeface="Arial" panose="020B0604020202020204" pitchFamily="34" charset="0"/>
                <a:cs typeface="Arial" panose="020B0604020202020204" pitchFamily="34" charset="0"/>
              </a:rPr>
              <a:t>« Les femmes seraient « naturellement » bavardes et incapables de lire une carte routière, alors que les hommes seraient plus doués pour les mathématiques et la compétition. Comment expliquer ces différences ? Existe-t-il dans le cerveau des structures propres à chaque sexe ? Ces questions fondamentales – qu’est-ce qui nous fait homme ou femme ? – nous renvoient au perpétuel débat sur la part de nature et de culture dans nos comportements.</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Le petit d’homme vient au monde avec un cerveau largement inachevé. Il possède certes un stock de neurones – 100 milliards ! –, mais les voies nerveuses par lesquelles ces neurones se connectent entre eux sont encore peu nombreuses : on estime que 10 % de ces connexions, appelées synapses, sont présentes à la naissance, les 90 % restantes devant se mettre en place progressivement tout au long de la vie. Ainsi, au cours de son développement, le cerveau intègre les influences de l’environnement, de la famille, de la société, de la culture. Même si gènes et hormones orientent le développement embryonnaire, influencent l’évolution des organes, y compris du cerveau, les circuits neuronaux sont essentiellement construits au gré de notre histoire personnelle. »</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Catherine Vidal, « « Le cerveau a-t-il un sexe ? » », L'école des parents, 2011/6 (N°593),</a:t>
            </a:r>
            <a:br>
              <a:rPr lang="fr-FR" sz="2000" dirty="0">
                <a:latin typeface="Arial" panose="020B0604020202020204" pitchFamily="34" charset="0"/>
                <a:cs typeface="Arial" panose="020B0604020202020204" pitchFamily="34" charset="0"/>
              </a:rPr>
            </a:br>
            <a:r>
              <a:rPr lang="fr-FR" sz="2000" dirty="0">
                <a:latin typeface="Arial" panose="020B0604020202020204" pitchFamily="34" charset="0"/>
                <a:cs typeface="Arial" panose="020B0604020202020204" pitchFamily="34" charset="0"/>
              </a:rPr>
              <a:t> pages 26 à 27 (</a:t>
            </a:r>
            <a:r>
              <a:rPr lang="fr-FR" sz="2000" dirty="0">
                <a:latin typeface="Arial" panose="020B0604020202020204" pitchFamily="34" charset="0"/>
                <a:cs typeface="Arial" panose="020B0604020202020204" pitchFamily="34" charset="0"/>
                <a:hlinkClick r:id="rId8"/>
              </a:rPr>
              <a:t>https://www.cairn.info/revue-l-ecole-des-parents-2011-6-page-26.htm</a:t>
            </a:r>
            <a:r>
              <a:rPr lang="fr-FR"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21388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10068000"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Une activité pour introduire le chapitre sur la socialisation :</a:t>
            </a:r>
          </a:p>
          <a:p>
            <a:pPr algn="ctr">
              <a:spcBef>
                <a:spcPts val="600"/>
              </a:spcBef>
            </a:pPr>
            <a:r>
              <a:rPr lang="fr-FR" sz="2400" b="1" dirty="0">
                <a:solidFill>
                  <a:srgbClr val="7030A0"/>
                </a:solidFill>
                <a:latin typeface="Arial" panose="020B0604020202020204" pitchFamily="34" charset="0"/>
                <a:cs typeface="Arial" panose="020B0604020202020204" pitchFamily="34" charset="0"/>
              </a:rPr>
              <a:t>interroger le lien entre le social et le biologique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268976"/>
            <a:ext cx="11513591" cy="4478149"/>
          </a:xfrm>
          <a:prstGeom prst="rect">
            <a:avLst/>
          </a:prstGeom>
          <a:noFill/>
        </p:spPr>
        <p:txBody>
          <a:bodyPr wrap="square">
            <a:spAutoFit/>
          </a:bodyPr>
          <a:lstStyle/>
          <a:p>
            <a:pPr algn="just">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Objectifs de l’activité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Savoirs :</a:t>
            </a:r>
          </a:p>
          <a:p>
            <a:pPr marL="628650" algn="just">
              <a:spcBef>
                <a:spcPts val="600"/>
              </a:spcBef>
              <a:buClr>
                <a:srgbClr val="7030A0"/>
              </a:buClr>
            </a:pPr>
            <a:r>
              <a:rPr lang="fr-FR" sz="2000" dirty="0">
                <a:latin typeface="Arial" panose="020B0604020202020204" pitchFamily="34" charset="0"/>
                <a:cs typeface="Arial" panose="020B0604020202020204" pitchFamily="34" charset="0"/>
              </a:rPr>
              <a:t>- Distinguer inné et acquis</a:t>
            </a:r>
          </a:p>
          <a:p>
            <a:pPr marL="628650" algn="just">
              <a:spcBef>
                <a:spcPts val="600"/>
              </a:spcBef>
              <a:buClr>
                <a:srgbClr val="7030A0"/>
              </a:buClr>
            </a:pPr>
            <a:r>
              <a:rPr lang="fr-FR" sz="2000" dirty="0">
                <a:latin typeface="Arial" panose="020B0604020202020204" pitchFamily="34" charset="0"/>
                <a:cs typeface="Arial" panose="020B0604020202020204" pitchFamily="34" charset="0"/>
              </a:rPr>
              <a:t>- Introduire la notion de « socialisation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Savoir-faire :</a:t>
            </a:r>
          </a:p>
          <a:p>
            <a:pPr marL="720725" algn="just">
              <a:spcBef>
                <a:spcPts val="600"/>
              </a:spcBef>
              <a:buClr>
                <a:srgbClr val="7030A0"/>
              </a:buClr>
            </a:pPr>
            <a:r>
              <a:rPr lang="fr-FR" sz="2000" dirty="0">
                <a:latin typeface="Arial" panose="020B0604020202020204" pitchFamily="34" charset="0"/>
                <a:cs typeface="Arial" panose="020B0604020202020204" pitchFamily="34" charset="0"/>
              </a:rPr>
              <a:t>- Construction d’une argumentation</a:t>
            </a:r>
          </a:p>
          <a:p>
            <a:pPr algn="just">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 </a:t>
            </a:r>
            <a:r>
              <a:rPr lang="fr-FR" sz="2000" dirty="0">
                <a:latin typeface="Arial" panose="020B0604020202020204" pitchFamily="34" charset="0"/>
                <a:cs typeface="Arial" panose="020B0604020202020204" pitchFamily="34" charset="0"/>
              </a:rPr>
              <a:t>Organisation de l’activité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1ère étape : Repérer la structure d’un texte et ses arguments</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2ème étape : Reformuler pour comprendre</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3ème étape : Faire une synthèse en appliquant la méthode de l’argumentation : Peut-on dire que les différences observées dans le fonctionnement du cerveau entre les hommes et les femmes sont innées ?</a:t>
            </a:r>
          </a:p>
        </p:txBody>
      </p:sp>
    </p:spTree>
    <p:extLst>
      <p:ext uri="{BB962C8B-B14F-4D97-AF65-F5344CB8AC3E}">
        <p14:creationId xmlns:p14="http://schemas.microsoft.com/office/powerpoint/2010/main" val="4836050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00.xml><?xml version="1.0" encoding="utf-8"?>
<p:tagLst xmlns:a="http://schemas.openxmlformats.org/drawingml/2006/main" xmlns:r="http://schemas.openxmlformats.org/officeDocument/2006/relationships" xmlns:p="http://schemas.openxmlformats.org/presentationml/2006/main">
  <p:tag name="NUM" val="5"/>
</p:tagLst>
</file>

<file path=ppt/tags/tag101.xml><?xml version="1.0" encoding="utf-8"?>
<p:tagLst xmlns:a="http://schemas.openxmlformats.org/drawingml/2006/main" xmlns:r="http://schemas.openxmlformats.org/officeDocument/2006/relationships" xmlns:p="http://schemas.openxmlformats.org/presentationml/2006/main">
  <p:tag name="NUM" val="7"/>
</p:tagLst>
</file>

<file path=ppt/tags/tag102.xml><?xml version="1.0" encoding="utf-8"?>
<p:tagLst xmlns:a="http://schemas.openxmlformats.org/drawingml/2006/main" xmlns:r="http://schemas.openxmlformats.org/officeDocument/2006/relationships" xmlns:p="http://schemas.openxmlformats.org/presentationml/2006/main">
  <p:tag name="NUM" val="8"/>
</p:tagLst>
</file>

<file path=ppt/tags/tag103.xml><?xml version="1.0" encoding="utf-8"?>
<p:tagLst xmlns:a="http://schemas.openxmlformats.org/drawingml/2006/main" xmlns:r="http://schemas.openxmlformats.org/officeDocument/2006/relationships" xmlns:p="http://schemas.openxmlformats.org/presentationml/2006/main">
  <p:tag name="NUM" val="9"/>
</p:tagLst>
</file>

<file path=ppt/tags/tag104.xml><?xml version="1.0" encoding="utf-8"?>
<p:tagLst xmlns:a="http://schemas.openxmlformats.org/drawingml/2006/main" xmlns:r="http://schemas.openxmlformats.org/officeDocument/2006/relationships" xmlns:p="http://schemas.openxmlformats.org/presentationml/2006/main">
  <p:tag name="NUM" val="10"/>
</p:tagLst>
</file>

<file path=ppt/tags/tag105.xml><?xml version="1.0" encoding="utf-8"?>
<p:tagLst xmlns:a="http://schemas.openxmlformats.org/drawingml/2006/main" xmlns:r="http://schemas.openxmlformats.org/officeDocument/2006/relationships" xmlns:p="http://schemas.openxmlformats.org/presentationml/2006/main">
  <p:tag name="NUM" val="11"/>
</p:tagLst>
</file>

<file path=ppt/tags/tag106.xml><?xml version="1.0" encoding="utf-8"?>
<p:tagLst xmlns:a="http://schemas.openxmlformats.org/drawingml/2006/main" xmlns:r="http://schemas.openxmlformats.org/officeDocument/2006/relationships" xmlns:p="http://schemas.openxmlformats.org/presentationml/2006/main">
  <p:tag name="NUM" val="12"/>
</p:tagLst>
</file>

<file path=ppt/tags/tag107.xml><?xml version="1.0" encoding="utf-8"?>
<p:tagLst xmlns:a="http://schemas.openxmlformats.org/drawingml/2006/main" xmlns:r="http://schemas.openxmlformats.org/officeDocument/2006/relationships" xmlns:p="http://schemas.openxmlformats.org/presentationml/2006/main">
  <p:tag name="NUM" val="13"/>
</p:tagLst>
</file>

<file path=ppt/tags/tag108.xml><?xml version="1.0" encoding="utf-8"?>
<p:tagLst xmlns:a="http://schemas.openxmlformats.org/drawingml/2006/main" xmlns:r="http://schemas.openxmlformats.org/officeDocument/2006/relationships" xmlns:p="http://schemas.openxmlformats.org/presentationml/2006/main">
  <p:tag name="NUM" val="14"/>
</p:tagLst>
</file>

<file path=ppt/tags/tag109.xml><?xml version="1.0" encoding="utf-8"?>
<p:tagLst xmlns:a="http://schemas.openxmlformats.org/drawingml/2006/main" xmlns:r="http://schemas.openxmlformats.org/officeDocument/2006/relationships" xmlns:p="http://schemas.openxmlformats.org/presentationml/2006/main">
  <p:tag name="NUM" val="11"/>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10.xml><?xml version="1.0" encoding="utf-8"?>
<p:tagLst xmlns:a="http://schemas.openxmlformats.org/drawingml/2006/main" xmlns:r="http://schemas.openxmlformats.org/officeDocument/2006/relationships" xmlns:p="http://schemas.openxmlformats.org/presentationml/2006/main">
  <p:tag name="NUM" val="1"/>
</p:tagLst>
</file>

<file path=ppt/tags/tag111.xml><?xml version="1.0" encoding="utf-8"?>
<p:tagLst xmlns:a="http://schemas.openxmlformats.org/drawingml/2006/main" xmlns:r="http://schemas.openxmlformats.org/officeDocument/2006/relationships" xmlns:p="http://schemas.openxmlformats.org/presentationml/2006/main">
  <p:tag name="NUM" val="2"/>
</p:tagLst>
</file>

<file path=ppt/tags/tag112.xml><?xml version="1.0" encoding="utf-8"?>
<p:tagLst xmlns:a="http://schemas.openxmlformats.org/drawingml/2006/main" xmlns:r="http://schemas.openxmlformats.org/officeDocument/2006/relationships" xmlns:p="http://schemas.openxmlformats.org/presentationml/2006/main">
  <p:tag name="NUM" val="4"/>
</p:tagLst>
</file>

<file path=ppt/tags/tag113.xml><?xml version="1.0" encoding="utf-8"?>
<p:tagLst xmlns:a="http://schemas.openxmlformats.org/drawingml/2006/main" xmlns:r="http://schemas.openxmlformats.org/officeDocument/2006/relationships" xmlns:p="http://schemas.openxmlformats.org/presentationml/2006/main">
  <p:tag name="NUM" val="5"/>
</p:tagLst>
</file>

<file path=ppt/tags/tag114.xml><?xml version="1.0" encoding="utf-8"?>
<p:tagLst xmlns:a="http://schemas.openxmlformats.org/drawingml/2006/main" xmlns:r="http://schemas.openxmlformats.org/officeDocument/2006/relationships" xmlns:p="http://schemas.openxmlformats.org/presentationml/2006/main">
  <p:tag name="NUM" val="7"/>
</p:tagLst>
</file>

<file path=ppt/tags/tag115.xml><?xml version="1.0" encoding="utf-8"?>
<p:tagLst xmlns:a="http://schemas.openxmlformats.org/drawingml/2006/main" xmlns:r="http://schemas.openxmlformats.org/officeDocument/2006/relationships" xmlns:p="http://schemas.openxmlformats.org/presentationml/2006/main">
  <p:tag name="NUM" val="8"/>
</p:tagLst>
</file>

<file path=ppt/tags/tag116.xml><?xml version="1.0" encoding="utf-8"?>
<p:tagLst xmlns:a="http://schemas.openxmlformats.org/drawingml/2006/main" xmlns:r="http://schemas.openxmlformats.org/officeDocument/2006/relationships" xmlns:p="http://schemas.openxmlformats.org/presentationml/2006/main">
  <p:tag name="NUM" val="9"/>
</p:tagLst>
</file>

<file path=ppt/tags/tag117.xml><?xml version="1.0" encoding="utf-8"?>
<p:tagLst xmlns:a="http://schemas.openxmlformats.org/drawingml/2006/main" xmlns:r="http://schemas.openxmlformats.org/officeDocument/2006/relationships" xmlns:p="http://schemas.openxmlformats.org/presentationml/2006/main">
  <p:tag name="NUM" val="10"/>
</p:tagLst>
</file>

<file path=ppt/tags/tag118.xml><?xml version="1.0" encoding="utf-8"?>
<p:tagLst xmlns:a="http://schemas.openxmlformats.org/drawingml/2006/main" xmlns:r="http://schemas.openxmlformats.org/officeDocument/2006/relationships" xmlns:p="http://schemas.openxmlformats.org/presentationml/2006/main">
  <p:tag name="NUM" val="12"/>
</p:tagLst>
</file>

<file path=ppt/tags/tag119.xml><?xml version="1.0" encoding="utf-8"?>
<p:tagLst xmlns:a="http://schemas.openxmlformats.org/drawingml/2006/main" xmlns:r="http://schemas.openxmlformats.org/officeDocument/2006/relationships" xmlns:p="http://schemas.openxmlformats.org/presentationml/2006/main">
  <p:tag name="NUM" val="13"/>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20.xml><?xml version="1.0" encoding="utf-8"?>
<p:tagLst xmlns:a="http://schemas.openxmlformats.org/drawingml/2006/main" xmlns:r="http://schemas.openxmlformats.org/officeDocument/2006/relationships" xmlns:p="http://schemas.openxmlformats.org/presentationml/2006/main">
  <p:tag name="NUM" val="14"/>
</p:tagLst>
</file>

<file path=ppt/tags/tag121.xml><?xml version="1.0" encoding="utf-8"?>
<p:tagLst xmlns:a="http://schemas.openxmlformats.org/drawingml/2006/main" xmlns:r="http://schemas.openxmlformats.org/officeDocument/2006/relationships" xmlns:p="http://schemas.openxmlformats.org/presentationml/2006/main">
  <p:tag name="NUM" val="15"/>
</p:tagLst>
</file>

<file path=ppt/tags/tag122.xml><?xml version="1.0" encoding="utf-8"?>
<p:tagLst xmlns:a="http://schemas.openxmlformats.org/drawingml/2006/main" xmlns:r="http://schemas.openxmlformats.org/officeDocument/2006/relationships" xmlns:p="http://schemas.openxmlformats.org/presentationml/2006/main">
  <p:tag name="NUM" val="3"/>
</p:tagLst>
</file>

<file path=ppt/tags/tag123.xml><?xml version="1.0" encoding="utf-8"?>
<p:tagLst xmlns:a="http://schemas.openxmlformats.org/drawingml/2006/main" xmlns:r="http://schemas.openxmlformats.org/officeDocument/2006/relationships" xmlns:p="http://schemas.openxmlformats.org/presentationml/2006/main">
  <p:tag name="NUM" val="1"/>
</p:tagLst>
</file>

<file path=ppt/tags/tag124.xml><?xml version="1.0" encoding="utf-8"?>
<p:tagLst xmlns:a="http://schemas.openxmlformats.org/drawingml/2006/main" xmlns:r="http://schemas.openxmlformats.org/officeDocument/2006/relationships" xmlns:p="http://schemas.openxmlformats.org/presentationml/2006/main">
  <p:tag name="NUM" val="2"/>
</p:tagLst>
</file>

<file path=ppt/tags/tag125.xml><?xml version="1.0" encoding="utf-8"?>
<p:tagLst xmlns:a="http://schemas.openxmlformats.org/drawingml/2006/main" xmlns:r="http://schemas.openxmlformats.org/officeDocument/2006/relationships" xmlns:p="http://schemas.openxmlformats.org/presentationml/2006/main">
  <p:tag name="NUM" val="4"/>
</p:tagLst>
</file>

<file path=ppt/tags/tag126.xml><?xml version="1.0" encoding="utf-8"?>
<p:tagLst xmlns:a="http://schemas.openxmlformats.org/drawingml/2006/main" xmlns:r="http://schemas.openxmlformats.org/officeDocument/2006/relationships" xmlns:p="http://schemas.openxmlformats.org/presentationml/2006/main">
  <p:tag name="NUM" val="5"/>
</p:tagLst>
</file>

<file path=ppt/tags/tag127.xml><?xml version="1.0" encoding="utf-8"?>
<p:tagLst xmlns:a="http://schemas.openxmlformats.org/drawingml/2006/main" xmlns:r="http://schemas.openxmlformats.org/officeDocument/2006/relationships" xmlns:p="http://schemas.openxmlformats.org/presentationml/2006/main">
  <p:tag name="NUM" val="6"/>
</p:tagLst>
</file>

<file path=ppt/tags/tag128.xml><?xml version="1.0" encoding="utf-8"?>
<p:tagLst xmlns:a="http://schemas.openxmlformats.org/drawingml/2006/main" xmlns:r="http://schemas.openxmlformats.org/officeDocument/2006/relationships" xmlns:p="http://schemas.openxmlformats.org/presentationml/2006/main">
  <p:tag name="NUM" val="7"/>
</p:tagLst>
</file>

<file path=ppt/tags/tag129.xml><?xml version="1.0" encoding="utf-8"?>
<p:tagLst xmlns:a="http://schemas.openxmlformats.org/drawingml/2006/main" xmlns:r="http://schemas.openxmlformats.org/officeDocument/2006/relationships" xmlns:p="http://schemas.openxmlformats.org/presentationml/2006/main">
  <p:tag name="NUM" val="8"/>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30.xml><?xml version="1.0" encoding="utf-8"?>
<p:tagLst xmlns:a="http://schemas.openxmlformats.org/drawingml/2006/main" xmlns:r="http://schemas.openxmlformats.org/officeDocument/2006/relationships" xmlns:p="http://schemas.openxmlformats.org/presentationml/2006/main">
  <p:tag name="NUM" val="9"/>
</p:tagLst>
</file>

<file path=ppt/tags/tag131.xml><?xml version="1.0" encoding="utf-8"?>
<p:tagLst xmlns:a="http://schemas.openxmlformats.org/drawingml/2006/main" xmlns:r="http://schemas.openxmlformats.org/officeDocument/2006/relationships" xmlns:p="http://schemas.openxmlformats.org/presentationml/2006/main">
  <p:tag name="NUM" val="10"/>
</p:tagLst>
</file>

<file path=ppt/tags/tag132.xml><?xml version="1.0" encoding="utf-8"?>
<p:tagLst xmlns:a="http://schemas.openxmlformats.org/drawingml/2006/main" xmlns:r="http://schemas.openxmlformats.org/officeDocument/2006/relationships" xmlns:p="http://schemas.openxmlformats.org/presentationml/2006/main">
  <p:tag name="NUM" val="11"/>
</p:tagLst>
</file>

<file path=ppt/tags/tag133.xml><?xml version="1.0" encoding="utf-8"?>
<p:tagLst xmlns:a="http://schemas.openxmlformats.org/drawingml/2006/main" xmlns:r="http://schemas.openxmlformats.org/officeDocument/2006/relationships" xmlns:p="http://schemas.openxmlformats.org/presentationml/2006/main">
  <p:tag name="NUM" val="12"/>
</p:tagLst>
</file>

<file path=ppt/tags/tag134.xml><?xml version="1.0" encoding="utf-8"?>
<p:tagLst xmlns:a="http://schemas.openxmlformats.org/drawingml/2006/main" xmlns:r="http://schemas.openxmlformats.org/officeDocument/2006/relationships" xmlns:p="http://schemas.openxmlformats.org/presentationml/2006/main">
  <p:tag name="NUM" val="13"/>
</p:tagLst>
</file>

<file path=ppt/tags/tag135.xml><?xml version="1.0" encoding="utf-8"?>
<p:tagLst xmlns:a="http://schemas.openxmlformats.org/drawingml/2006/main" xmlns:r="http://schemas.openxmlformats.org/officeDocument/2006/relationships" xmlns:p="http://schemas.openxmlformats.org/presentationml/2006/main">
  <p:tag name="NUM" val="14"/>
</p:tagLst>
</file>

<file path=ppt/tags/tag136.xml><?xml version="1.0" encoding="utf-8"?>
<p:tagLst xmlns:a="http://schemas.openxmlformats.org/drawingml/2006/main" xmlns:r="http://schemas.openxmlformats.org/officeDocument/2006/relationships" xmlns:p="http://schemas.openxmlformats.org/presentationml/2006/main">
  <p:tag name="NUM" val="15"/>
</p:tagLst>
</file>

<file path=ppt/tags/tag137.xml><?xml version="1.0" encoding="utf-8"?>
<p:tagLst xmlns:a="http://schemas.openxmlformats.org/drawingml/2006/main" xmlns:r="http://schemas.openxmlformats.org/officeDocument/2006/relationships" xmlns:p="http://schemas.openxmlformats.org/presentationml/2006/main">
  <p:tag name="NUM" val="16"/>
</p:tagLst>
</file>

<file path=ppt/tags/tag138.xml><?xml version="1.0" encoding="utf-8"?>
<p:tagLst xmlns:a="http://schemas.openxmlformats.org/drawingml/2006/main" xmlns:r="http://schemas.openxmlformats.org/officeDocument/2006/relationships" xmlns:p="http://schemas.openxmlformats.org/presentationml/2006/main">
  <p:tag name="NUM" val="3"/>
</p:tagLst>
</file>

<file path=ppt/tags/tag139.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6"/>
</p:tagLst>
</file>

<file path=ppt/tags/tag140.xml><?xml version="1.0" encoding="utf-8"?>
<p:tagLst xmlns:a="http://schemas.openxmlformats.org/drawingml/2006/main" xmlns:r="http://schemas.openxmlformats.org/officeDocument/2006/relationships" xmlns:p="http://schemas.openxmlformats.org/presentationml/2006/main">
  <p:tag name="NUM" val="2"/>
</p:tagLst>
</file>

<file path=ppt/tags/tag141.xml><?xml version="1.0" encoding="utf-8"?>
<p:tagLst xmlns:a="http://schemas.openxmlformats.org/drawingml/2006/main" xmlns:r="http://schemas.openxmlformats.org/officeDocument/2006/relationships" xmlns:p="http://schemas.openxmlformats.org/presentationml/2006/main">
  <p:tag name="NUM" val="3"/>
</p:tagLst>
</file>

<file path=ppt/tags/tag142.xml><?xml version="1.0" encoding="utf-8"?>
<p:tagLst xmlns:a="http://schemas.openxmlformats.org/drawingml/2006/main" xmlns:r="http://schemas.openxmlformats.org/officeDocument/2006/relationships" xmlns:p="http://schemas.openxmlformats.org/presentationml/2006/main">
  <p:tag name="NUM" val="4"/>
</p:tagLst>
</file>

<file path=ppt/tags/tag143.xml><?xml version="1.0" encoding="utf-8"?>
<p:tagLst xmlns:a="http://schemas.openxmlformats.org/drawingml/2006/main" xmlns:r="http://schemas.openxmlformats.org/officeDocument/2006/relationships" xmlns:p="http://schemas.openxmlformats.org/presentationml/2006/main">
  <p:tag name="NUM" val="5"/>
</p:tagLst>
</file>

<file path=ppt/tags/tag144.xml><?xml version="1.0" encoding="utf-8"?>
<p:tagLst xmlns:a="http://schemas.openxmlformats.org/drawingml/2006/main" xmlns:r="http://schemas.openxmlformats.org/officeDocument/2006/relationships" xmlns:p="http://schemas.openxmlformats.org/presentationml/2006/main">
  <p:tag name="NUM" val="6"/>
</p:tagLst>
</file>

<file path=ppt/tags/tag145.xml><?xml version="1.0" encoding="utf-8"?>
<p:tagLst xmlns:a="http://schemas.openxmlformats.org/drawingml/2006/main" xmlns:r="http://schemas.openxmlformats.org/officeDocument/2006/relationships" xmlns:p="http://schemas.openxmlformats.org/presentationml/2006/main">
  <p:tag name="NUM" val="1"/>
</p:tagLst>
</file>

<file path=ppt/tags/tag146.xml><?xml version="1.0" encoding="utf-8"?>
<p:tagLst xmlns:a="http://schemas.openxmlformats.org/drawingml/2006/main" xmlns:r="http://schemas.openxmlformats.org/officeDocument/2006/relationships" xmlns:p="http://schemas.openxmlformats.org/presentationml/2006/main">
  <p:tag name="NUM" val="2"/>
</p:tagLst>
</file>

<file path=ppt/tags/tag147.xml><?xml version="1.0" encoding="utf-8"?>
<p:tagLst xmlns:a="http://schemas.openxmlformats.org/drawingml/2006/main" xmlns:r="http://schemas.openxmlformats.org/officeDocument/2006/relationships" xmlns:p="http://schemas.openxmlformats.org/presentationml/2006/main">
  <p:tag name="NUM" val="3"/>
</p:tagLst>
</file>

<file path=ppt/tags/tag148.xml><?xml version="1.0" encoding="utf-8"?>
<p:tagLst xmlns:a="http://schemas.openxmlformats.org/drawingml/2006/main" xmlns:r="http://schemas.openxmlformats.org/officeDocument/2006/relationships" xmlns:p="http://schemas.openxmlformats.org/presentationml/2006/main">
  <p:tag name="NUM" val="4"/>
</p:tagLst>
</file>

<file path=ppt/tags/tag149.xml><?xml version="1.0" encoding="utf-8"?>
<p:tagLst xmlns:a="http://schemas.openxmlformats.org/drawingml/2006/main" xmlns:r="http://schemas.openxmlformats.org/officeDocument/2006/relationships" xmlns:p="http://schemas.openxmlformats.org/presentationml/2006/main">
  <p:tag name="NUM" val="5"/>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50.xml><?xml version="1.0" encoding="utf-8"?>
<p:tagLst xmlns:a="http://schemas.openxmlformats.org/drawingml/2006/main" xmlns:r="http://schemas.openxmlformats.org/officeDocument/2006/relationships" xmlns:p="http://schemas.openxmlformats.org/presentationml/2006/main">
  <p:tag name="NUM" val="6"/>
</p:tagLst>
</file>

<file path=ppt/tags/tag151.xml><?xml version="1.0" encoding="utf-8"?>
<p:tagLst xmlns:a="http://schemas.openxmlformats.org/drawingml/2006/main" xmlns:r="http://schemas.openxmlformats.org/officeDocument/2006/relationships" xmlns:p="http://schemas.openxmlformats.org/presentationml/2006/main">
  <p:tag name="NUM" val="1"/>
</p:tagLst>
</file>

<file path=ppt/tags/tag152.xml><?xml version="1.0" encoding="utf-8"?>
<p:tagLst xmlns:a="http://schemas.openxmlformats.org/drawingml/2006/main" xmlns:r="http://schemas.openxmlformats.org/officeDocument/2006/relationships" xmlns:p="http://schemas.openxmlformats.org/presentationml/2006/main">
  <p:tag name="NUM" val="2"/>
</p:tagLst>
</file>

<file path=ppt/tags/tag153.xml><?xml version="1.0" encoding="utf-8"?>
<p:tagLst xmlns:a="http://schemas.openxmlformats.org/drawingml/2006/main" xmlns:r="http://schemas.openxmlformats.org/officeDocument/2006/relationships" xmlns:p="http://schemas.openxmlformats.org/presentationml/2006/main">
  <p:tag name="NUM" val="3"/>
</p:tagLst>
</file>

<file path=ppt/tags/tag154.xml><?xml version="1.0" encoding="utf-8"?>
<p:tagLst xmlns:a="http://schemas.openxmlformats.org/drawingml/2006/main" xmlns:r="http://schemas.openxmlformats.org/officeDocument/2006/relationships" xmlns:p="http://schemas.openxmlformats.org/presentationml/2006/main">
  <p:tag name="NUM" val="4"/>
</p:tagLst>
</file>

<file path=ppt/tags/tag155.xml><?xml version="1.0" encoding="utf-8"?>
<p:tagLst xmlns:a="http://schemas.openxmlformats.org/drawingml/2006/main" xmlns:r="http://schemas.openxmlformats.org/officeDocument/2006/relationships" xmlns:p="http://schemas.openxmlformats.org/presentationml/2006/main">
  <p:tag name="NUM" val="5"/>
</p:tagLst>
</file>

<file path=ppt/tags/tag156.xml><?xml version="1.0" encoding="utf-8"?>
<p:tagLst xmlns:a="http://schemas.openxmlformats.org/drawingml/2006/main" xmlns:r="http://schemas.openxmlformats.org/officeDocument/2006/relationships" xmlns:p="http://schemas.openxmlformats.org/presentationml/2006/main">
  <p:tag name="NUM" val="6"/>
</p:tagLst>
</file>

<file path=ppt/tags/tag157.xml><?xml version="1.0" encoding="utf-8"?>
<p:tagLst xmlns:a="http://schemas.openxmlformats.org/drawingml/2006/main" xmlns:r="http://schemas.openxmlformats.org/officeDocument/2006/relationships" xmlns:p="http://schemas.openxmlformats.org/presentationml/2006/main">
  <p:tag name="NUM" val="1"/>
</p:tagLst>
</file>

<file path=ppt/tags/tag158.xml><?xml version="1.0" encoding="utf-8"?>
<p:tagLst xmlns:a="http://schemas.openxmlformats.org/drawingml/2006/main" xmlns:r="http://schemas.openxmlformats.org/officeDocument/2006/relationships" xmlns:p="http://schemas.openxmlformats.org/presentationml/2006/main">
  <p:tag name="NUM" val="2"/>
</p:tagLst>
</file>

<file path=ppt/tags/tag159.xml><?xml version="1.0" encoding="utf-8"?>
<p:tagLst xmlns:a="http://schemas.openxmlformats.org/drawingml/2006/main" xmlns:r="http://schemas.openxmlformats.org/officeDocument/2006/relationships" xmlns:p="http://schemas.openxmlformats.org/presentationml/2006/main">
  <p:tag name="NUM" val="4"/>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60.xml><?xml version="1.0" encoding="utf-8"?>
<p:tagLst xmlns:a="http://schemas.openxmlformats.org/drawingml/2006/main" xmlns:r="http://schemas.openxmlformats.org/officeDocument/2006/relationships" xmlns:p="http://schemas.openxmlformats.org/presentationml/2006/main">
  <p:tag name="NUM" val="5"/>
</p:tagLst>
</file>

<file path=ppt/tags/tag161.xml><?xml version="1.0" encoding="utf-8"?>
<p:tagLst xmlns:a="http://schemas.openxmlformats.org/drawingml/2006/main" xmlns:r="http://schemas.openxmlformats.org/officeDocument/2006/relationships" xmlns:p="http://schemas.openxmlformats.org/presentationml/2006/main">
  <p:tag name="NUM" val="6"/>
</p:tagLst>
</file>

<file path=ppt/tags/tag162.xml><?xml version="1.0" encoding="utf-8"?>
<p:tagLst xmlns:a="http://schemas.openxmlformats.org/drawingml/2006/main" xmlns:r="http://schemas.openxmlformats.org/officeDocument/2006/relationships" xmlns:p="http://schemas.openxmlformats.org/presentationml/2006/main">
  <p:tag name="NUM" val="3"/>
</p:tagLst>
</file>

<file path=ppt/tags/tag163.xml><?xml version="1.0" encoding="utf-8"?>
<p:tagLst xmlns:a="http://schemas.openxmlformats.org/drawingml/2006/main" xmlns:r="http://schemas.openxmlformats.org/officeDocument/2006/relationships" xmlns:p="http://schemas.openxmlformats.org/presentationml/2006/main">
  <p:tag name="NUM" val="1"/>
</p:tagLst>
</file>

<file path=ppt/tags/tag164.xml><?xml version="1.0" encoding="utf-8"?>
<p:tagLst xmlns:a="http://schemas.openxmlformats.org/drawingml/2006/main" xmlns:r="http://schemas.openxmlformats.org/officeDocument/2006/relationships" xmlns:p="http://schemas.openxmlformats.org/presentationml/2006/main">
  <p:tag name="NUM" val="2"/>
</p:tagLst>
</file>

<file path=ppt/tags/tag165.xml><?xml version="1.0" encoding="utf-8"?>
<p:tagLst xmlns:a="http://schemas.openxmlformats.org/drawingml/2006/main" xmlns:r="http://schemas.openxmlformats.org/officeDocument/2006/relationships" xmlns:p="http://schemas.openxmlformats.org/presentationml/2006/main">
  <p:tag name="NUM" val="4"/>
</p:tagLst>
</file>

<file path=ppt/tags/tag166.xml><?xml version="1.0" encoding="utf-8"?>
<p:tagLst xmlns:a="http://schemas.openxmlformats.org/drawingml/2006/main" xmlns:r="http://schemas.openxmlformats.org/officeDocument/2006/relationships" xmlns:p="http://schemas.openxmlformats.org/presentationml/2006/main">
  <p:tag name="NUM" val="5"/>
</p:tagLst>
</file>

<file path=ppt/tags/tag167.xml><?xml version="1.0" encoding="utf-8"?>
<p:tagLst xmlns:a="http://schemas.openxmlformats.org/drawingml/2006/main" xmlns:r="http://schemas.openxmlformats.org/officeDocument/2006/relationships" xmlns:p="http://schemas.openxmlformats.org/presentationml/2006/main">
  <p:tag name="NUM" val="6"/>
</p:tagLst>
</file>

<file path=ppt/tags/tag168.xml><?xml version="1.0" encoding="utf-8"?>
<p:tagLst xmlns:a="http://schemas.openxmlformats.org/drawingml/2006/main" xmlns:r="http://schemas.openxmlformats.org/officeDocument/2006/relationships" xmlns:p="http://schemas.openxmlformats.org/presentationml/2006/main">
  <p:tag name="NUM" val="3"/>
</p:tagLst>
</file>

<file path=ppt/tags/tag169.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70.xml><?xml version="1.0" encoding="utf-8"?>
<p:tagLst xmlns:a="http://schemas.openxmlformats.org/drawingml/2006/main" xmlns:r="http://schemas.openxmlformats.org/officeDocument/2006/relationships" xmlns:p="http://schemas.openxmlformats.org/presentationml/2006/main">
  <p:tag name="NUM" val="2"/>
</p:tagLst>
</file>

<file path=ppt/tags/tag171.xml><?xml version="1.0" encoding="utf-8"?>
<p:tagLst xmlns:a="http://schemas.openxmlformats.org/drawingml/2006/main" xmlns:r="http://schemas.openxmlformats.org/officeDocument/2006/relationships" xmlns:p="http://schemas.openxmlformats.org/presentationml/2006/main">
  <p:tag name="NUM" val="3"/>
</p:tagLst>
</file>

<file path=ppt/tags/tag172.xml><?xml version="1.0" encoding="utf-8"?>
<p:tagLst xmlns:a="http://schemas.openxmlformats.org/drawingml/2006/main" xmlns:r="http://schemas.openxmlformats.org/officeDocument/2006/relationships" xmlns:p="http://schemas.openxmlformats.org/presentationml/2006/main">
  <p:tag name="NUM" val="4"/>
</p:tagLst>
</file>

<file path=ppt/tags/tag173.xml><?xml version="1.0" encoding="utf-8"?>
<p:tagLst xmlns:a="http://schemas.openxmlformats.org/drawingml/2006/main" xmlns:r="http://schemas.openxmlformats.org/officeDocument/2006/relationships" xmlns:p="http://schemas.openxmlformats.org/presentationml/2006/main">
  <p:tag name="NUM" val="5"/>
</p:tagLst>
</file>

<file path=ppt/tags/tag174.xml><?xml version="1.0" encoding="utf-8"?>
<p:tagLst xmlns:a="http://schemas.openxmlformats.org/drawingml/2006/main" xmlns:r="http://schemas.openxmlformats.org/officeDocument/2006/relationships" xmlns:p="http://schemas.openxmlformats.org/presentationml/2006/main">
  <p:tag name="NUM" val="6"/>
</p:tagLst>
</file>

<file path=ppt/tags/tag175.xml><?xml version="1.0" encoding="utf-8"?>
<p:tagLst xmlns:a="http://schemas.openxmlformats.org/drawingml/2006/main" xmlns:r="http://schemas.openxmlformats.org/officeDocument/2006/relationships" xmlns:p="http://schemas.openxmlformats.org/presentationml/2006/main">
  <p:tag name="NUM" val="1"/>
</p:tagLst>
</file>

<file path=ppt/tags/tag176.xml><?xml version="1.0" encoding="utf-8"?>
<p:tagLst xmlns:a="http://schemas.openxmlformats.org/drawingml/2006/main" xmlns:r="http://schemas.openxmlformats.org/officeDocument/2006/relationships" xmlns:p="http://schemas.openxmlformats.org/presentationml/2006/main">
  <p:tag name="NUM" val="2"/>
</p:tagLst>
</file>

<file path=ppt/tags/tag177.xml><?xml version="1.0" encoding="utf-8"?>
<p:tagLst xmlns:a="http://schemas.openxmlformats.org/drawingml/2006/main" xmlns:r="http://schemas.openxmlformats.org/officeDocument/2006/relationships" xmlns:p="http://schemas.openxmlformats.org/presentationml/2006/main">
  <p:tag name="NUM" val="3"/>
</p:tagLst>
</file>

<file path=ppt/tags/tag178.xml><?xml version="1.0" encoding="utf-8"?>
<p:tagLst xmlns:a="http://schemas.openxmlformats.org/drawingml/2006/main" xmlns:r="http://schemas.openxmlformats.org/officeDocument/2006/relationships" xmlns:p="http://schemas.openxmlformats.org/presentationml/2006/main">
  <p:tag name="NUM" val="4"/>
</p:tagLst>
</file>

<file path=ppt/tags/tag179.xml><?xml version="1.0" encoding="utf-8"?>
<p:tagLst xmlns:a="http://schemas.openxmlformats.org/drawingml/2006/main" xmlns:r="http://schemas.openxmlformats.org/officeDocument/2006/relationships" xmlns:p="http://schemas.openxmlformats.org/presentationml/2006/main">
  <p:tag name="NUM" val="5"/>
</p:tagLst>
</file>

<file path=ppt/tags/tag18.xml><?xml version="1.0" encoding="utf-8"?>
<p:tagLst xmlns:a="http://schemas.openxmlformats.org/drawingml/2006/main" xmlns:r="http://schemas.openxmlformats.org/officeDocument/2006/relationships" xmlns:p="http://schemas.openxmlformats.org/presentationml/2006/main">
  <p:tag name="NUM" val="5"/>
</p:tagLst>
</file>

<file path=ppt/tags/tag180.xml><?xml version="1.0" encoding="utf-8"?>
<p:tagLst xmlns:a="http://schemas.openxmlformats.org/drawingml/2006/main" xmlns:r="http://schemas.openxmlformats.org/officeDocument/2006/relationships" xmlns:p="http://schemas.openxmlformats.org/presentationml/2006/main">
  <p:tag name="NUM" val="6"/>
</p:tagLst>
</file>

<file path=ppt/tags/tag181.xml><?xml version="1.0" encoding="utf-8"?>
<p:tagLst xmlns:a="http://schemas.openxmlformats.org/drawingml/2006/main" xmlns:r="http://schemas.openxmlformats.org/officeDocument/2006/relationships" xmlns:p="http://schemas.openxmlformats.org/presentationml/2006/main">
  <p:tag name="NUM" val="1"/>
</p:tagLst>
</file>

<file path=ppt/tags/tag182.xml><?xml version="1.0" encoding="utf-8"?>
<p:tagLst xmlns:a="http://schemas.openxmlformats.org/drawingml/2006/main" xmlns:r="http://schemas.openxmlformats.org/officeDocument/2006/relationships" xmlns:p="http://schemas.openxmlformats.org/presentationml/2006/main">
  <p:tag name="NUM" val="2"/>
</p:tagLst>
</file>

<file path=ppt/tags/tag183.xml><?xml version="1.0" encoding="utf-8"?>
<p:tagLst xmlns:a="http://schemas.openxmlformats.org/drawingml/2006/main" xmlns:r="http://schemas.openxmlformats.org/officeDocument/2006/relationships" xmlns:p="http://schemas.openxmlformats.org/presentationml/2006/main">
  <p:tag name="NUM" val="3"/>
</p:tagLst>
</file>

<file path=ppt/tags/tag184.xml><?xml version="1.0" encoding="utf-8"?>
<p:tagLst xmlns:a="http://schemas.openxmlformats.org/drawingml/2006/main" xmlns:r="http://schemas.openxmlformats.org/officeDocument/2006/relationships" xmlns:p="http://schemas.openxmlformats.org/presentationml/2006/main">
  <p:tag name="NUM" val="4"/>
</p:tagLst>
</file>

<file path=ppt/tags/tag185.xml><?xml version="1.0" encoding="utf-8"?>
<p:tagLst xmlns:a="http://schemas.openxmlformats.org/drawingml/2006/main" xmlns:r="http://schemas.openxmlformats.org/officeDocument/2006/relationships" xmlns:p="http://schemas.openxmlformats.org/presentationml/2006/main">
  <p:tag name="NUM" val="5"/>
</p:tagLst>
</file>

<file path=ppt/tags/tag186.xml><?xml version="1.0" encoding="utf-8"?>
<p:tagLst xmlns:a="http://schemas.openxmlformats.org/drawingml/2006/main" xmlns:r="http://schemas.openxmlformats.org/officeDocument/2006/relationships" xmlns:p="http://schemas.openxmlformats.org/presentationml/2006/main">
  <p:tag name="NUM" val="6"/>
</p:tagLst>
</file>

<file path=ppt/tags/tag187.xml><?xml version="1.0" encoding="utf-8"?>
<p:tagLst xmlns:a="http://schemas.openxmlformats.org/drawingml/2006/main" xmlns:r="http://schemas.openxmlformats.org/officeDocument/2006/relationships" xmlns:p="http://schemas.openxmlformats.org/presentationml/2006/main">
  <p:tag name="NUM" val="1"/>
</p:tagLst>
</file>

<file path=ppt/tags/tag188.xml><?xml version="1.0" encoding="utf-8"?>
<p:tagLst xmlns:a="http://schemas.openxmlformats.org/drawingml/2006/main" xmlns:r="http://schemas.openxmlformats.org/officeDocument/2006/relationships" xmlns:p="http://schemas.openxmlformats.org/presentationml/2006/main">
  <p:tag name="NUM" val="2"/>
</p:tagLst>
</file>

<file path=ppt/tags/tag189.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190.xml><?xml version="1.0" encoding="utf-8"?>
<p:tagLst xmlns:a="http://schemas.openxmlformats.org/drawingml/2006/main" xmlns:r="http://schemas.openxmlformats.org/officeDocument/2006/relationships" xmlns:p="http://schemas.openxmlformats.org/presentationml/2006/main">
  <p:tag name="NUM" val="4"/>
</p:tagLst>
</file>

<file path=ppt/tags/tag191.xml><?xml version="1.0" encoding="utf-8"?>
<p:tagLst xmlns:a="http://schemas.openxmlformats.org/drawingml/2006/main" xmlns:r="http://schemas.openxmlformats.org/officeDocument/2006/relationships" xmlns:p="http://schemas.openxmlformats.org/presentationml/2006/main">
  <p:tag name="NUM" val="5"/>
</p:tagLst>
</file>

<file path=ppt/tags/tag192.xml><?xml version="1.0" encoding="utf-8"?>
<p:tagLst xmlns:a="http://schemas.openxmlformats.org/drawingml/2006/main" xmlns:r="http://schemas.openxmlformats.org/officeDocument/2006/relationships" xmlns:p="http://schemas.openxmlformats.org/presentationml/2006/main">
  <p:tag name="NUM" val="6"/>
</p:tagLst>
</file>

<file path=ppt/tags/tag193.xml><?xml version="1.0" encoding="utf-8"?>
<p:tagLst xmlns:a="http://schemas.openxmlformats.org/drawingml/2006/main" xmlns:r="http://schemas.openxmlformats.org/officeDocument/2006/relationships" xmlns:p="http://schemas.openxmlformats.org/presentationml/2006/main">
  <p:tag name="NUM" val="1"/>
</p:tagLst>
</file>

<file path=ppt/tags/tag194.xml><?xml version="1.0" encoding="utf-8"?>
<p:tagLst xmlns:a="http://schemas.openxmlformats.org/drawingml/2006/main" xmlns:r="http://schemas.openxmlformats.org/officeDocument/2006/relationships" xmlns:p="http://schemas.openxmlformats.org/presentationml/2006/main">
  <p:tag name="NUM" val="2"/>
</p:tagLst>
</file>

<file path=ppt/tags/tag195.xml><?xml version="1.0" encoding="utf-8"?>
<p:tagLst xmlns:a="http://schemas.openxmlformats.org/drawingml/2006/main" xmlns:r="http://schemas.openxmlformats.org/officeDocument/2006/relationships" xmlns:p="http://schemas.openxmlformats.org/presentationml/2006/main">
  <p:tag name="NUM" val="3"/>
</p:tagLst>
</file>

<file path=ppt/tags/tag196.xml><?xml version="1.0" encoding="utf-8"?>
<p:tagLst xmlns:a="http://schemas.openxmlformats.org/drawingml/2006/main" xmlns:r="http://schemas.openxmlformats.org/officeDocument/2006/relationships" xmlns:p="http://schemas.openxmlformats.org/presentationml/2006/main">
  <p:tag name="NUM" val="4"/>
</p:tagLst>
</file>

<file path=ppt/tags/tag197.xml><?xml version="1.0" encoding="utf-8"?>
<p:tagLst xmlns:a="http://schemas.openxmlformats.org/drawingml/2006/main" xmlns:r="http://schemas.openxmlformats.org/officeDocument/2006/relationships" xmlns:p="http://schemas.openxmlformats.org/presentationml/2006/main">
  <p:tag name="NUM" val="5"/>
</p:tagLst>
</file>

<file path=ppt/tags/tag198.xml><?xml version="1.0" encoding="utf-8"?>
<p:tagLst xmlns:a="http://schemas.openxmlformats.org/drawingml/2006/main" xmlns:r="http://schemas.openxmlformats.org/officeDocument/2006/relationships" xmlns:p="http://schemas.openxmlformats.org/presentationml/2006/main">
  <p:tag name="NUM" val="6"/>
</p:tagLst>
</file>

<file path=ppt/tags/tag19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00.xml><?xml version="1.0" encoding="utf-8"?>
<p:tagLst xmlns:a="http://schemas.openxmlformats.org/drawingml/2006/main" xmlns:r="http://schemas.openxmlformats.org/officeDocument/2006/relationships" xmlns:p="http://schemas.openxmlformats.org/presentationml/2006/main">
  <p:tag name="NUM" val="2"/>
</p:tagLst>
</file>

<file path=ppt/tags/tag201.xml><?xml version="1.0" encoding="utf-8"?>
<p:tagLst xmlns:a="http://schemas.openxmlformats.org/drawingml/2006/main" xmlns:r="http://schemas.openxmlformats.org/officeDocument/2006/relationships" xmlns:p="http://schemas.openxmlformats.org/presentationml/2006/main">
  <p:tag name="NUM" val="4"/>
</p:tagLst>
</file>

<file path=ppt/tags/tag202.xml><?xml version="1.0" encoding="utf-8"?>
<p:tagLst xmlns:a="http://schemas.openxmlformats.org/drawingml/2006/main" xmlns:r="http://schemas.openxmlformats.org/officeDocument/2006/relationships" xmlns:p="http://schemas.openxmlformats.org/presentationml/2006/main">
  <p:tag name="NUM" val="5"/>
</p:tagLst>
</file>

<file path=ppt/tags/tag203.xml><?xml version="1.0" encoding="utf-8"?>
<p:tagLst xmlns:a="http://schemas.openxmlformats.org/drawingml/2006/main" xmlns:r="http://schemas.openxmlformats.org/officeDocument/2006/relationships" xmlns:p="http://schemas.openxmlformats.org/presentationml/2006/main">
  <p:tag name="NUM" val="7"/>
</p:tagLst>
</file>

<file path=ppt/tags/tag204.xml><?xml version="1.0" encoding="utf-8"?>
<p:tagLst xmlns:a="http://schemas.openxmlformats.org/drawingml/2006/main" xmlns:r="http://schemas.openxmlformats.org/officeDocument/2006/relationships" xmlns:p="http://schemas.openxmlformats.org/presentationml/2006/main">
  <p:tag name="NUM" val="3"/>
</p:tagLst>
</file>

<file path=ppt/tags/tag205.xml><?xml version="1.0" encoding="utf-8"?>
<p:tagLst xmlns:a="http://schemas.openxmlformats.org/drawingml/2006/main" xmlns:r="http://schemas.openxmlformats.org/officeDocument/2006/relationships" xmlns:p="http://schemas.openxmlformats.org/presentationml/2006/main">
  <p:tag name="NUM" val="1"/>
</p:tagLst>
</file>

<file path=ppt/tags/tag206.xml><?xml version="1.0" encoding="utf-8"?>
<p:tagLst xmlns:a="http://schemas.openxmlformats.org/drawingml/2006/main" xmlns:r="http://schemas.openxmlformats.org/officeDocument/2006/relationships" xmlns:p="http://schemas.openxmlformats.org/presentationml/2006/main">
  <p:tag name="NUM" val="2"/>
</p:tagLst>
</file>

<file path=ppt/tags/tag207.xml><?xml version="1.0" encoding="utf-8"?>
<p:tagLst xmlns:a="http://schemas.openxmlformats.org/drawingml/2006/main" xmlns:r="http://schemas.openxmlformats.org/officeDocument/2006/relationships" xmlns:p="http://schemas.openxmlformats.org/presentationml/2006/main">
  <p:tag name="NUM" val="4"/>
</p:tagLst>
</file>

<file path=ppt/tags/tag208.xml><?xml version="1.0" encoding="utf-8"?>
<p:tagLst xmlns:a="http://schemas.openxmlformats.org/drawingml/2006/main" xmlns:r="http://schemas.openxmlformats.org/officeDocument/2006/relationships" xmlns:p="http://schemas.openxmlformats.org/presentationml/2006/main">
  <p:tag name="NUM" val="5"/>
</p:tagLst>
</file>

<file path=ppt/tags/tag209.xml><?xml version="1.0" encoding="utf-8"?>
<p:tagLst xmlns:a="http://schemas.openxmlformats.org/drawingml/2006/main" xmlns:r="http://schemas.openxmlformats.org/officeDocument/2006/relationships" xmlns:p="http://schemas.openxmlformats.org/presentationml/2006/main">
  <p:tag name="NUM" val="6"/>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10.xml><?xml version="1.0" encoding="utf-8"?>
<p:tagLst xmlns:a="http://schemas.openxmlformats.org/drawingml/2006/main" xmlns:r="http://schemas.openxmlformats.org/officeDocument/2006/relationships" xmlns:p="http://schemas.openxmlformats.org/presentationml/2006/main">
  <p:tag name="NUM" val="7"/>
</p:tagLst>
</file>

<file path=ppt/tags/tag211.xml><?xml version="1.0" encoding="utf-8"?>
<p:tagLst xmlns:a="http://schemas.openxmlformats.org/drawingml/2006/main" xmlns:r="http://schemas.openxmlformats.org/officeDocument/2006/relationships" xmlns:p="http://schemas.openxmlformats.org/presentationml/2006/main">
  <p:tag name="NUM" val="3"/>
</p:tagLst>
</file>

<file path=ppt/tags/tag212.xml><?xml version="1.0" encoding="utf-8"?>
<p:tagLst xmlns:a="http://schemas.openxmlformats.org/drawingml/2006/main" xmlns:r="http://schemas.openxmlformats.org/officeDocument/2006/relationships" xmlns:p="http://schemas.openxmlformats.org/presentationml/2006/main">
  <p:tag name="NUM" val="1"/>
</p:tagLst>
</file>

<file path=ppt/tags/tag213.xml><?xml version="1.0" encoding="utf-8"?>
<p:tagLst xmlns:a="http://schemas.openxmlformats.org/drawingml/2006/main" xmlns:r="http://schemas.openxmlformats.org/officeDocument/2006/relationships" xmlns:p="http://schemas.openxmlformats.org/presentationml/2006/main">
  <p:tag name="NUM" val="2"/>
</p:tagLst>
</file>

<file path=ppt/tags/tag214.xml><?xml version="1.0" encoding="utf-8"?>
<p:tagLst xmlns:a="http://schemas.openxmlformats.org/drawingml/2006/main" xmlns:r="http://schemas.openxmlformats.org/officeDocument/2006/relationships" xmlns:p="http://schemas.openxmlformats.org/presentationml/2006/main">
  <p:tag name="NUM" val="4"/>
</p:tagLst>
</file>

<file path=ppt/tags/tag215.xml><?xml version="1.0" encoding="utf-8"?>
<p:tagLst xmlns:a="http://schemas.openxmlformats.org/drawingml/2006/main" xmlns:r="http://schemas.openxmlformats.org/officeDocument/2006/relationships" xmlns:p="http://schemas.openxmlformats.org/presentationml/2006/main">
  <p:tag name="NUM" val="5"/>
</p:tagLst>
</file>

<file path=ppt/tags/tag216.xml><?xml version="1.0" encoding="utf-8"?>
<p:tagLst xmlns:a="http://schemas.openxmlformats.org/drawingml/2006/main" xmlns:r="http://schemas.openxmlformats.org/officeDocument/2006/relationships" xmlns:p="http://schemas.openxmlformats.org/presentationml/2006/main">
  <p:tag name="NUM" val="7"/>
</p:tagLst>
</file>

<file path=ppt/tags/tag217.xml><?xml version="1.0" encoding="utf-8"?>
<p:tagLst xmlns:a="http://schemas.openxmlformats.org/drawingml/2006/main" xmlns:r="http://schemas.openxmlformats.org/officeDocument/2006/relationships" xmlns:p="http://schemas.openxmlformats.org/presentationml/2006/main">
  <p:tag name="NUM" val="3"/>
</p:tagLst>
</file>

<file path=ppt/tags/tag218.xml><?xml version="1.0" encoding="utf-8"?>
<p:tagLst xmlns:a="http://schemas.openxmlformats.org/drawingml/2006/main" xmlns:r="http://schemas.openxmlformats.org/officeDocument/2006/relationships" xmlns:p="http://schemas.openxmlformats.org/presentationml/2006/main">
  <p:tag name="NUM" val="1"/>
</p:tagLst>
</file>

<file path=ppt/tags/tag219.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20.xml><?xml version="1.0" encoding="utf-8"?>
<p:tagLst xmlns:a="http://schemas.openxmlformats.org/drawingml/2006/main" xmlns:r="http://schemas.openxmlformats.org/officeDocument/2006/relationships" xmlns:p="http://schemas.openxmlformats.org/presentationml/2006/main">
  <p:tag name="NUM" val="4"/>
</p:tagLst>
</file>

<file path=ppt/tags/tag221.xml><?xml version="1.0" encoding="utf-8"?>
<p:tagLst xmlns:a="http://schemas.openxmlformats.org/drawingml/2006/main" xmlns:r="http://schemas.openxmlformats.org/officeDocument/2006/relationships" xmlns:p="http://schemas.openxmlformats.org/presentationml/2006/main">
  <p:tag name="NUM" val="5"/>
</p:tagLst>
</file>

<file path=ppt/tags/tag222.xml><?xml version="1.0" encoding="utf-8"?>
<p:tagLst xmlns:a="http://schemas.openxmlformats.org/drawingml/2006/main" xmlns:r="http://schemas.openxmlformats.org/officeDocument/2006/relationships" xmlns:p="http://schemas.openxmlformats.org/presentationml/2006/main">
  <p:tag name="NUM" val="7"/>
</p:tagLst>
</file>

<file path=ppt/tags/tag223.xml><?xml version="1.0" encoding="utf-8"?>
<p:tagLst xmlns:a="http://schemas.openxmlformats.org/drawingml/2006/main" xmlns:r="http://schemas.openxmlformats.org/officeDocument/2006/relationships" xmlns:p="http://schemas.openxmlformats.org/presentationml/2006/main">
  <p:tag name="NUM" val="3"/>
</p:tagLst>
</file>

<file path=ppt/tags/tag224.xml><?xml version="1.0" encoding="utf-8"?>
<p:tagLst xmlns:a="http://schemas.openxmlformats.org/drawingml/2006/main" xmlns:r="http://schemas.openxmlformats.org/officeDocument/2006/relationships" xmlns:p="http://schemas.openxmlformats.org/presentationml/2006/main">
  <p:tag name="NUM" val="1"/>
</p:tagLst>
</file>

<file path=ppt/tags/tag225.xml><?xml version="1.0" encoding="utf-8"?>
<p:tagLst xmlns:a="http://schemas.openxmlformats.org/drawingml/2006/main" xmlns:r="http://schemas.openxmlformats.org/officeDocument/2006/relationships" xmlns:p="http://schemas.openxmlformats.org/presentationml/2006/main">
  <p:tag name="NUM" val="2"/>
</p:tagLst>
</file>

<file path=ppt/tags/tag226.xml><?xml version="1.0" encoding="utf-8"?>
<p:tagLst xmlns:a="http://schemas.openxmlformats.org/drawingml/2006/main" xmlns:r="http://schemas.openxmlformats.org/officeDocument/2006/relationships" xmlns:p="http://schemas.openxmlformats.org/presentationml/2006/main">
  <p:tag name="NUM" val="4"/>
</p:tagLst>
</file>

<file path=ppt/tags/tag227.xml><?xml version="1.0" encoding="utf-8"?>
<p:tagLst xmlns:a="http://schemas.openxmlformats.org/drawingml/2006/main" xmlns:r="http://schemas.openxmlformats.org/officeDocument/2006/relationships" xmlns:p="http://schemas.openxmlformats.org/presentationml/2006/main">
  <p:tag name="NUM" val="5"/>
</p:tagLst>
</file>

<file path=ppt/tags/tag228.xml><?xml version="1.0" encoding="utf-8"?>
<p:tagLst xmlns:a="http://schemas.openxmlformats.org/drawingml/2006/main" xmlns:r="http://schemas.openxmlformats.org/officeDocument/2006/relationships" xmlns:p="http://schemas.openxmlformats.org/presentationml/2006/main">
  <p:tag name="NUM" val="6"/>
</p:tagLst>
</file>

<file path=ppt/tags/tag229.xml><?xml version="1.0" encoding="utf-8"?>
<p:tagLst xmlns:a="http://schemas.openxmlformats.org/drawingml/2006/main" xmlns:r="http://schemas.openxmlformats.org/officeDocument/2006/relationships" xmlns:p="http://schemas.openxmlformats.org/presentationml/2006/main">
  <p:tag name="NUM" val="7"/>
</p:tagLst>
</file>

<file path=ppt/tags/tag23.xml><?xml version="1.0" encoding="utf-8"?>
<p:tagLst xmlns:a="http://schemas.openxmlformats.org/drawingml/2006/main" xmlns:r="http://schemas.openxmlformats.org/officeDocument/2006/relationships" xmlns:p="http://schemas.openxmlformats.org/presentationml/2006/main">
  <p:tag name="NUM" val="4"/>
</p:tagLst>
</file>

<file path=ppt/tags/tag230.xml><?xml version="1.0" encoding="utf-8"?>
<p:tagLst xmlns:a="http://schemas.openxmlformats.org/drawingml/2006/main" xmlns:r="http://schemas.openxmlformats.org/officeDocument/2006/relationships" xmlns:p="http://schemas.openxmlformats.org/presentationml/2006/main">
  <p:tag name="NUM" val="8"/>
</p:tagLst>
</file>

<file path=ppt/tags/tag231.xml><?xml version="1.0" encoding="utf-8"?>
<p:tagLst xmlns:a="http://schemas.openxmlformats.org/drawingml/2006/main" xmlns:r="http://schemas.openxmlformats.org/officeDocument/2006/relationships" xmlns:p="http://schemas.openxmlformats.org/presentationml/2006/main">
  <p:tag name="NUM" val="3"/>
</p:tagLst>
</file>

<file path=ppt/tags/tag232.xml><?xml version="1.0" encoding="utf-8"?>
<p:tagLst xmlns:a="http://schemas.openxmlformats.org/drawingml/2006/main" xmlns:r="http://schemas.openxmlformats.org/officeDocument/2006/relationships" xmlns:p="http://schemas.openxmlformats.org/presentationml/2006/main">
  <p:tag name="NUM" val="1"/>
</p:tagLst>
</file>

<file path=ppt/tags/tag233.xml><?xml version="1.0" encoding="utf-8"?>
<p:tagLst xmlns:a="http://schemas.openxmlformats.org/drawingml/2006/main" xmlns:r="http://schemas.openxmlformats.org/officeDocument/2006/relationships" xmlns:p="http://schemas.openxmlformats.org/presentationml/2006/main">
  <p:tag name="NUM" val="2"/>
</p:tagLst>
</file>

<file path=ppt/tags/tag234.xml><?xml version="1.0" encoding="utf-8"?>
<p:tagLst xmlns:a="http://schemas.openxmlformats.org/drawingml/2006/main" xmlns:r="http://schemas.openxmlformats.org/officeDocument/2006/relationships" xmlns:p="http://schemas.openxmlformats.org/presentationml/2006/main">
  <p:tag name="NUM" val="4"/>
</p:tagLst>
</file>

<file path=ppt/tags/tag235.xml><?xml version="1.0" encoding="utf-8"?>
<p:tagLst xmlns:a="http://schemas.openxmlformats.org/drawingml/2006/main" xmlns:r="http://schemas.openxmlformats.org/officeDocument/2006/relationships" xmlns:p="http://schemas.openxmlformats.org/presentationml/2006/main">
  <p:tag name="NUM" val="5"/>
</p:tagLst>
</file>

<file path=ppt/tags/tag236.xml><?xml version="1.0" encoding="utf-8"?>
<p:tagLst xmlns:a="http://schemas.openxmlformats.org/drawingml/2006/main" xmlns:r="http://schemas.openxmlformats.org/officeDocument/2006/relationships" xmlns:p="http://schemas.openxmlformats.org/presentationml/2006/main">
  <p:tag name="NUM" val="6"/>
</p:tagLst>
</file>

<file path=ppt/tags/tag237.xml><?xml version="1.0" encoding="utf-8"?>
<p:tagLst xmlns:a="http://schemas.openxmlformats.org/drawingml/2006/main" xmlns:r="http://schemas.openxmlformats.org/officeDocument/2006/relationships" xmlns:p="http://schemas.openxmlformats.org/presentationml/2006/main">
  <p:tag name="NUM" val="7"/>
</p:tagLst>
</file>

<file path=ppt/tags/tag238.xml><?xml version="1.0" encoding="utf-8"?>
<p:tagLst xmlns:a="http://schemas.openxmlformats.org/drawingml/2006/main" xmlns:r="http://schemas.openxmlformats.org/officeDocument/2006/relationships" xmlns:p="http://schemas.openxmlformats.org/presentationml/2006/main">
  <p:tag name="NUM" val="8"/>
</p:tagLst>
</file>

<file path=ppt/tags/tag239.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5"/>
</p:tagLst>
</file>

<file path=ppt/tags/tag240.xml><?xml version="1.0" encoding="utf-8"?>
<p:tagLst xmlns:a="http://schemas.openxmlformats.org/drawingml/2006/main" xmlns:r="http://schemas.openxmlformats.org/officeDocument/2006/relationships" xmlns:p="http://schemas.openxmlformats.org/presentationml/2006/main">
  <p:tag name="NUM" val="1"/>
</p:tagLst>
</file>

<file path=ppt/tags/tag241.xml><?xml version="1.0" encoding="utf-8"?>
<p:tagLst xmlns:a="http://schemas.openxmlformats.org/drawingml/2006/main" xmlns:r="http://schemas.openxmlformats.org/officeDocument/2006/relationships" xmlns:p="http://schemas.openxmlformats.org/presentationml/2006/main">
  <p:tag name="NUM" val="2"/>
</p:tagLst>
</file>

<file path=ppt/tags/tag242.xml><?xml version="1.0" encoding="utf-8"?>
<p:tagLst xmlns:a="http://schemas.openxmlformats.org/drawingml/2006/main" xmlns:r="http://schemas.openxmlformats.org/officeDocument/2006/relationships" xmlns:p="http://schemas.openxmlformats.org/presentationml/2006/main">
  <p:tag name="NUM" val="4"/>
</p:tagLst>
</file>

<file path=ppt/tags/tag243.xml><?xml version="1.0" encoding="utf-8"?>
<p:tagLst xmlns:a="http://schemas.openxmlformats.org/drawingml/2006/main" xmlns:r="http://schemas.openxmlformats.org/officeDocument/2006/relationships" xmlns:p="http://schemas.openxmlformats.org/presentationml/2006/main">
  <p:tag name="NUM" val="5"/>
</p:tagLst>
</file>

<file path=ppt/tags/tag244.xml><?xml version="1.0" encoding="utf-8"?>
<p:tagLst xmlns:a="http://schemas.openxmlformats.org/drawingml/2006/main" xmlns:r="http://schemas.openxmlformats.org/officeDocument/2006/relationships" xmlns:p="http://schemas.openxmlformats.org/presentationml/2006/main">
  <p:tag name="NUM" val="6"/>
</p:tagLst>
</file>

<file path=ppt/tags/tag245.xml><?xml version="1.0" encoding="utf-8"?>
<p:tagLst xmlns:a="http://schemas.openxmlformats.org/drawingml/2006/main" xmlns:r="http://schemas.openxmlformats.org/officeDocument/2006/relationships" xmlns:p="http://schemas.openxmlformats.org/presentationml/2006/main">
  <p:tag name="NUM" val="7"/>
</p:tagLst>
</file>

<file path=ppt/tags/tag246.xml><?xml version="1.0" encoding="utf-8"?>
<p:tagLst xmlns:a="http://schemas.openxmlformats.org/drawingml/2006/main" xmlns:r="http://schemas.openxmlformats.org/officeDocument/2006/relationships" xmlns:p="http://schemas.openxmlformats.org/presentationml/2006/main">
  <p:tag name="NUM" val="8"/>
</p:tagLst>
</file>

<file path=ppt/tags/tag247.xml><?xml version="1.0" encoding="utf-8"?>
<p:tagLst xmlns:a="http://schemas.openxmlformats.org/drawingml/2006/main" xmlns:r="http://schemas.openxmlformats.org/officeDocument/2006/relationships" xmlns:p="http://schemas.openxmlformats.org/presentationml/2006/main">
  <p:tag name="NUM" val="3"/>
</p:tagLst>
</file>

<file path=ppt/tags/tag248.xml><?xml version="1.0" encoding="utf-8"?>
<p:tagLst xmlns:a="http://schemas.openxmlformats.org/drawingml/2006/main" xmlns:r="http://schemas.openxmlformats.org/officeDocument/2006/relationships" xmlns:p="http://schemas.openxmlformats.org/presentationml/2006/main">
  <p:tag name="NUM" val="1"/>
</p:tagLst>
</file>

<file path=ppt/tags/tag249.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6"/>
</p:tagLst>
</file>

<file path=ppt/tags/tag250.xml><?xml version="1.0" encoding="utf-8"?>
<p:tagLst xmlns:a="http://schemas.openxmlformats.org/drawingml/2006/main" xmlns:r="http://schemas.openxmlformats.org/officeDocument/2006/relationships" xmlns:p="http://schemas.openxmlformats.org/presentationml/2006/main">
  <p:tag name="NUM" val="4"/>
</p:tagLst>
</file>

<file path=ppt/tags/tag251.xml><?xml version="1.0" encoding="utf-8"?>
<p:tagLst xmlns:a="http://schemas.openxmlformats.org/drawingml/2006/main" xmlns:r="http://schemas.openxmlformats.org/officeDocument/2006/relationships" xmlns:p="http://schemas.openxmlformats.org/presentationml/2006/main">
  <p:tag name="NUM" val="5"/>
</p:tagLst>
</file>

<file path=ppt/tags/tag252.xml><?xml version="1.0" encoding="utf-8"?>
<p:tagLst xmlns:a="http://schemas.openxmlformats.org/drawingml/2006/main" xmlns:r="http://schemas.openxmlformats.org/officeDocument/2006/relationships" xmlns:p="http://schemas.openxmlformats.org/presentationml/2006/main">
  <p:tag name="NUM" val="6"/>
</p:tagLst>
</file>

<file path=ppt/tags/tag253.xml><?xml version="1.0" encoding="utf-8"?>
<p:tagLst xmlns:a="http://schemas.openxmlformats.org/drawingml/2006/main" xmlns:r="http://schemas.openxmlformats.org/officeDocument/2006/relationships" xmlns:p="http://schemas.openxmlformats.org/presentationml/2006/main">
  <p:tag name="NUM" val="7"/>
</p:tagLst>
</file>

<file path=ppt/tags/tag254.xml><?xml version="1.0" encoding="utf-8"?>
<p:tagLst xmlns:a="http://schemas.openxmlformats.org/drawingml/2006/main" xmlns:r="http://schemas.openxmlformats.org/officeDocument/2006/relationships" xmlns:p="http://schemas.openxmlformats.org/presentationml/2006/main">
  <p:tag name="NUM" val="8"/>
</p:tagLst>
</file>

<file path=ppt/tags/tag255.xml><?xml version="1.0" encoding="utf-8"?>
<p:tagLst xmlns:a="http://schemas.openxmlformats.org/drawingml/2006/main" xmlns:r="http://schemas.openxmlformats.org/officeDocument/2006/relationships" xmlns:p="http://schemas.openxmlformats.org/presentationml/2006/main">
  <p:tag name="NUM" val="3"/>
</p:tagLst>
</file>

<file path=ppt/tags/tag256.xml><?xml version="1.0" encoding="utf-8"?>
<p:tagLst xmlns:a="http://schemas.openxmlformats.org/drawingml/2006/main" xmlns:r="http://schemas.openxmlformats.org/officeDocument/2006/relationships" xmlns:p="http://schemas.openxmlformats.org/presentationml/2006/main">
  <p:tag name="NUM" val="1"/>
</p:tagLst>
</file>

<file path=ppt/tags/tag257.xml><?xml version="1.0" encoding="utf-8"?>
<p:tagLst xmlns:a="http://schemas.openxmlformats.org/drawingml/2006/main" xmlns:r="http://schemas.openxmlformats.org/officeDocument/2006/relationships" xmlns:p="http://schemas.openxmlformats.org/presentationml/2006/main">
  <p:tag name="NUM" val="2"/>
</p:tagLst>
</file>

<file path=ppt/tags/tag258.xml><?xml version="1.0" encoding="utf-8"?>
<p:tagLst xmlns:a="http://schemas.openxmlformats.org/drawingml/2006/main" xmlns:r="http://schemas.openxmlformats.org/officeDocument/2006/relationships" xmlns:p="http://schemas.openxmlformats.org/presentationml/2006/main">
  <p:tag name="NUM" val="4"/>
</p:tagLst>
</file>

<file path=ppt/tags/tag259.xml><?xml version="1.0" encoding="utf-8"?>
<p:tagLst xmlns:a="http://schemas.openxmlformats.org/drawingml/2006/main" xmlns:r="http://schemas.openxmlformats.org/officeDocument/2006/relationships" xmlns:p="http://schemas.openxmlformats.org/presentationml/2006/main">
  <p:tag name="NUM" val="5"/>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60.xml><?xml version="1.0" encoding="utf-8"?>
<p:tagLst xmlns:a="http://schemas.openxmlformats.org/drawingml/2006/main" xmlns:r="http://schemas.openxmlformats.org/officeDocument/2006/relationships" xmlns:p="http://schemas.openxmlformats.org/presentationml/2006/main">
  <p:tag name="NUM" val="6"/>
</p:tagLst>
</file>

<file path=ppt/tags/tag261.xml><?xml version="1.0" encoding="utf-8"?>
<p:tagLst xmlns:a="http://schemas.openxmlformats.org/drawingml/2006/main" xmlns:r="http://schemas.openxmlformats.org/officeDocument/2006/relationships" xmlns:p="http://schemas.openxmlformats.org/presentationml/2006/main">
  <p:tag name="NUM" val="8"/>
</p:tagLst>
</file>

<file path=ppt/tags/tag262.xml><?xml version="1.0" encoding="utf-8"?>
<p:tagLst xmlns:a="http://schemas.openxmlformats.org/drawingml/2006/main" xmlns:r="http://schemas.openxmlformats.org/officeDocument/2006/relationships" xmlns:p="http://schemas.openxmlformats.org/presentationml/2006/main">
  <p:tag name="NUM" val="9"/>
</p:tagLst>
</file>

<file path=ppt/tags/tag263.xml><?xml version="1.0" encoding="utf-8"?>
<p:tagLst xmlns:a="http://schemas.openxmlformats.org/drawingml/2006/main" xmlns:r="http://schemas.openxmlformats.org/officeDocument/2006/relationships" xmlns:p="http://schemas.openxmlformats.org/presentationml/2006/main">
  <p:tag name="NUM" val="3"/>
</p:tagLst>
</file>

<file path=ppt/tags/tag264.xml><?xml version="1.0" encoding="utf-8"?>
<p:tagLst xmlns:a="http://schemas.openxmlformats.org/drawingml/2006/main" xmlns:r="http://schemas.openxmlformats.org/officeDocument/2006/relationships" xmlns:p="http://schemas.openxmlformats.org/presentationml/2006/main">
  <p:tag name="NUM" val="1"/>
</p:tagLst>
</file>

<file path=ppt/tags/tag265.xml><?xml version="1.0" encoding="utf-8"?>
<p:tagLst xmlns:a="http://schemas.openxmlformats.org/drawingml/2006/main" xmlns:r="http://schemas.openxmlformats.org/officeDocument/2006/relationships" xmlns:p="http://schemas.openxmlformats.org/presentationml/2006/main">
  <p:tag name="NUM" val="2"/>
</p:tagLst>
</file>

<file path=ppt/tags/tag266.xml><?xml version="1.0" encoding="utf-8"?>
<p:tagLst xmlns:a="http://schemas.openxmlformats.org/drawingml/2006/main" xmlns:r="http://schemas.openxmlformats.org/officeDocument/2006/relationships" xmlns:p="http://schemas.openxmlformats.org/presentationml/2006/main">
  <p:tag name="NUM" val="4"/>
</p:tagLst>
</file>

<file path=ppt/tags/tag267.xml><?xml version="1.0" encoding="utf-8"?>
<p:tagLst xmlns:a="http://schemas.openxmlformats.org/drawingml/2006/main" xmlns:r="http://schemas.openxmlformats.org/officeDocument/2006/relationships" xmlns:p="http://schemas.openxmlformats.org/presentationml/2006/main">
  <p:tag name="NUM" val="5"/>
</p:tagLst>
</file>

<file path=ppt/tags/tag268.xml><?xml version="1.0" encoding="utf-8"?>
<p:tagLst xmlns:a="http://schemas.openxmlformats.org/drawingml/2006/main" xmlns:r="http://schemas.openxmlformats.org/officeDocument/2006/relationships" xmlns:p="http://schemas.openxmlformats.org/presentationml/2006/main">
  <p:tag name="NUM" val="6"/>
</p:tagLst>
</file>

<file path=ppt/tags/tag269.xml><?xml version="1.0" encoding="utf-8"?>
<p:tagLst xmlns:a="http://schemas.openxmlformats.org/drawingml/2006/main" xmlns:r="http://schemas.openxmlformats.org/officeDocument/2006/relationships" xmlns:p="http://schemas.openxmlformats.org/presentationml/2006/main">
  <p:tag name="NUM" val="7"/>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70.xml><?xml version="1.0" encoding="utf-8"?>
<p:tagLst xmlns:a="http://schemas.openxmlformats.org/drawingml/2006/main" xmlns:r="http://schemas.openxmlformats.org/officeDocument/2006/relationships" xmlns:p="http://schemas.openxmlformats.org/presentationml/2006/main">
  <p:tag name="NUM" val="8"/>
</p:tagLst>
</file>

<file path=ppt/tags/tag271.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30.xml><?xml version="1.0" encoding="utf-8"?>
<p:tagLst xmlns:a="http://schemas.openxmlformats.org/drawingml/2006/main" xmlns:r="http://schemas.openxmlformats.org/officeDocument/2006/relationships" xmlns:p="http://schemas.openxmlformats.org/presentationml/2006/main">
  <p:tag name="NUM" val="5"/>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4"/>
</p:tagLst>
</file>

<file path=ppt/tags/tag35.xml><?xml version="1.0" encoding="utf-8"?>
<p:tagLst xmlns:a="http://schemas.openxmlformats.org/drawingml/2006/main" xmlns:r="http://schemas.openxmlformats.org/officeDocument/2006/relationships" xmlns:p="http://schemas.openxmlformats.org/presentationml/2006/main">
  <p:tag name="NUM" val="5"/>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40.xml><?xml version="1.0" encoding="utf-8"?>
<p:tagLst xmlns:a="http://schemas.openxmlformats.org/drawingml/2006/main" xmlns:r="http://schemas.openxmlformats.org/officeDocument/2006/relationships" xmlns:p="http://schemas.openxmlformats.org/presentationml/2006/main">
  <p:tag name="NUM" val="5"/>
</p:tagLst>
</file>

<file path=ppt/tags/tag41.xml><?xml version="1.0" encoding="utf-8"?>
<p:tagLst xmlns:a="http://schemas.openxmlformats.org/drawingml/2006/main" xmlns:r="http://schemas.openxmlformats.org/officeDocument/2006/relationships" xmlns:p="http://schemas.openxmlformats.org/presentationml/2006/main">
  <p:tag name="NUM" val="6"/>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3"/>
</p:tagLst>
</file>

<file path=ppt/tags/tag45.xml><?xml version="1.0" encoding="utf-8"?>
<p:tagLst xmlns:a="http://schemas.openxmlformats.org/drawingml/2006/main" xmlns:r="http://schemas.openxmlformats.org/officeDocument/2006/relationships" xmlns:p="http://schemas.openxmlformats.org/presentationml/2006/main">
  <p:tag name="NUM" val="4"/>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6"/>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6"/>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4"/>
</p:tagLst>
</file>

<file path=ppt/tags/tag52.xml><?xml version="1.0" encoding="utf-8"?>
<p:tagLst xmlns:a="http://schemas.openxmlformats.org/drawingml/2006/main" xmlns:r="http://schemas.openxmlformats.org/officeDocument/2006/relationships" xmlns:p="http://schemas.openxmlformats.org/presentationml/2006/main">
  <p:tag name="NUM" val="5"/>
</p:tagLst>
</file>

<file path=ppt/tags/tag53.xml><?xml version="1.0" encoding="utf-8"?>
<p:tagLst xmlns:a="http://schemas.openxmlformats.org/drawingml/2006/main" xmlns:r="http://schemas.openxmlformats.org/officeDocument/2006/relationships" xmlns:p="http://schemas.openxmlformats.org/presentationml/2006/main">
  <p:tag name="NUM" val="6"/>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3"/>
</p:tagLst>
</file>

<file path=ppt/tags/tag57.xml><?xml version="1.0" encoding="utf-8"?>
<p:tagLst xmlns:a="http://schemas.openxmlformats.org/drawingml/2006/main" xmlns:r="http://schemas.openxmlformats.org/officeDocument/2006/relationships" xmlns:p="http://schemas.openxmlformats.org/presentationml/2006/main">
  <p:tag name="NUM" val="4"/>
</p:tagLst>
</file>

<file path=ppt/tags/tag58.xml><?xml version="1.0" encoding="utf-8"?>
<p:tagLst xmlns:a="http://schemas.openxmlformats.org/drawingml/2006/main" xmlns:r="http://schemas.openxmlformats.org/officeDocument/2006/relationships" xmlns:p="http://schemas.openxmlformats.org/presentationml/2006/main">
  <p:tag name="NUM" val="5"/>
</p:tagLst>
</file>

<file path=ppt/tags/tag59.xml><?xml version="1.0" encoding="utf-8"?>
<p:tagLst xmlns:a="http://schemas.openxmlformats.org/drawingml/2006/main" xmlns:r="http://schemas.openxmlformats.org/officeDocument/2006/relationships" xmlns:p="http://schemas.openxmlformats.org/presentationml/2006/main">
  <p:tag name="NUM" val="6"/>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3"/>
</p:tagLst>
</file>

<file path=ppt/tags/tag63.xml><?xml version="1.0" encoding="utf-8"?>
<p:tagLst xmlns:a="http://schemas.openxmlformats.org/drawingml/2006/main" xmlns:r="http://schemas.openxmlformats.org/officeDocument/2006/relationships" xmlns:p="http://schemas.openxmlformats.org/presentationml/2006/main">
  <p:tag name="NUM" val="4"/>
</p:tagLst>
</file>

<file path=ppt/tags/tag64.xml><?xml version="1.0" encoding="utf-8"?>
<p:tagLst xmlns:a="http://schemas.openxmlformats.org/drawingml/2006/main" xmlns:r="http://schemas.openxmlformats.org/officeDocument/2006/relationships" xmlns:p="http://schemas.openxmlformats.org/presentationml/2006/main">
  <p:tag name="NUM" val="5"/>
</p:tagLst>
</file>

<file path=ppt/tags/tag65.xml><?xml version="1.0" encoding="utf-8"?>
<p:tagLst xmlns:a="http://schemas.openxmlformats.org/drawingml/2006/main" xmlns:r="http://schemas.openxmlformats.org/officeDocument/2006/relationships" xmlns:p="http://schemas.openxmlformats.org/presentationml/2006/main">
  <p:tag name="NUM" val="6"/>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3"/>
</p:tagLst>
</file>

<file path=ppt/tags/tag69.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70.xml><?xml version="1.0" encoding="utf-8"?>
<p:tagLst xmlns:a="http://schemas.openxmlformats.org/drawingml/2006/main" xmlns:r="http://schemas.openxmlformats.org/officeDocument/2006/relationships" xmlns:p="http://schemas.openxmlformats.org/presentationml/2006/main">
  <p:tag name="NUM" val="5"/>
</p:tagLst>
</file>

<file path=ppt/tags/tag71.xml><?xml version="1.0" encoding="utf-8"?>
<p:tagLst xmlns:a="http://schemas.openxmlformats.org/drawingml/2006/main" xmlns:r="http://schemas.openxmlformats.org/officeDocument/2006/relationships" xmlns:p="http://schemas.openxmlformats.org/presentationml/2006/main">
  <p:tag name="NUM" val="6"/>
</p:tagLst>
</file>

<file path=ppt/tags/tag72.xml><?xml version="1.0" encoding="utf-8"?>
<p:tagLst xmlns:a="http://schemas.openxmlformats.org/drawingml/2006/main" xmlns:r="http://schemas.openxmlformats.org/officeDocument/2006/relationships" xmlns:p="http://schemas.openxmlformats.org/presentationml/2006/main">
  <p:tag name="NUM" val="1"/>
</p:tagLst>
</file>

<file path=ppt/tags/tag73.xml><?xml version="1.0" encoding="utf-8"?>
<p:tagLst xmlns:a="http://schemas.openxmlformats.org/drawingml/2006/main" xmlns:r="http://schemas.openxmlformats.org/officeDocument/2006/relationships" xmlns:p="http://schemas.openxmlformats.org/presentationml/2006/main">
  <p:tag name="NUM" val="2"/>
</p:tagLst>
</file>

<file path=ppt/tags/tag74.xml><?xml version="1.0" encoding="utf-8"?>
<p:tagLst xmlns:a="http://schemas.openxmlformats.org/drawingml/2006/main" xmlns:r="http://schemas.openxmlformats.org/officeDocument/2006/relationships" xmlns:p="http://schemas.openxmlformats.org/presentationml/2006/main">
  <p:tag name="NUM" val="3"/>
</p:tagLst>
</file>

<file path=ppt/tags/tag75.xml><?xml version="1.0" encoding="utf-8"?>
<p:tagLst xmlns:a="http://schemas.openxmlformats.org/drawingml/2006/main" xmlns:r="http://schemas.openxmlformats.org/officeDocument/2006/relationships" xmlns:p="http://schemas.openxmlformats.org/presentationml/2006/main">
  <p:tag name="NUM" val="4"/>
</p:tagLst>
</file>

<file path=ppt/tags/tag76.xml><?xml version="1.0" encoding="utf-8"?>
<p:tagLst xmlns:a="http://schemas.openxmlformats.org/drawingml/2006/main" xmlns:r="http://schemas.openxmlformats.org/officeDocument/2006/relationships" xmlns:p="http://schemas.openxmlformats.org/presentationml/2006/main">
  <p:tag name="NUM" val="5"/>
</p:tagLst>
</file>

<file path=ppt/tags/tag77.xml><?xml version="1.0" encoding="utf-8"?>
<p:tagLst xmlns:a="http://schemas.openxmlformats.org/drawingml/2006/main" xmlns:r="http://schemas.openxmlformats.org/officeDocument/2006/relationships" xmlns:p="http://schemas.openxmlformats.org/presentationml/2006/main">
  <p:tag name="NUM" val="6"/>
</p:tagLst>
</file>

<file path=ppt/tags/tag78.xml><?xml version="1.0" encoding="utf-8"?>
<p:tagLst xmlns:a="http://schemas.openxmlformats.org/drawingml/2006/main" xmlns:r="http://schemas.openxmlformats.org/officeDocument/2006/relationships" xmlns:p="http://schemas.openxmlformats.org/presentationml/2006/main">
  <p:tag name="NUM" val="1"/>
</p:tagLst>
</file>

<file path=ppt/tags/tag79.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3"/>
</p:tagLst>
</file>

<file path=ppt/tags/tag81.xml><?xml version="1.0" encoding="utf-8"?>
<p:tagLst xmlns:a="http://schemas.openxmlformats.org/drawingml/2006/main" xmlns:r="http://schemas.openxmlformats.org/officeDocument/2006/relationships" xmlns:p="http://schemas.openxmlformats.org/presentationml/2006/main">
  <p:tag name="NUM" val="4"/>
</p:tagLst>
</file>

<file path=ppt/tags/tag82.xml><?xml version="1.0" encoding="utf-8"?>
<p:tagLst xmlns:a="http://schemas.openxmlformats.org/drawingml/2006/main" xmlns:r="http://schemas.openxmlformats.org/officeDocument/2006/relationships" xmlns:p="http://schemas.openxmlformats.org/presentationml/2006/main">
  <p:tag name="NUM" val="5"/>
</p:tagLst>
</file>

<file path=ppt/tags/tag83.xml><?xml version="1.0" encoding="utf-8"?>
<p:tagLst xmlns:a="http://schemas.openxmlformats.org/drawingml/2006/main" xmlns:r="http://schemas.openxmlformats.org/officeDocument/2006/relationships" xmlns:p="http://schemas.openxmlformats.org/presentationml/2006/main">
  <p:tag name="NUM" val="6"/>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2"/>
</p:tagLst>
</file>

<file path=ppt/tags/tag86.xml><?xml version="1.0" encoding="utf-8"?>
<p:tagLst xmlns:a="http://schemas.openxmlformats.org/drawingml/2006/main" xmlns:r="http://schemas.openxmlformats.org/officeDocument/2006/relationships" xmlns:p="http://schemas.openxmlformats.org/presentationml/2006/main">
  <p:tag name="NUM" val="3"/>
</p:tagLst>
</file>

<file path=ppt/tags/tag87.xml><?xml version="1.0" encoding="utf-8"?>
<p:tagLst xmlns:a="http://schemas.openxmlformats.org/drawingml/2006/main" xmlns:r="http://schemas.openxmlformats.org/officeDocument/2006/relationships" xmlns:p="http://schemas.openxmlformats.org/presentationml/2006/main">
  <p:tag name="NUM" val="4"/>
</p:tagLst>
</file>

<file path=ppt/tags/tag88.xml><?xml version="1.0" encoding="utf-8"?>
<p:tagLst xmlns:a="http://schemas.openxmlformats.org/drawingml/2006/main" xmlns:r="http://schemas.openxmlformats.org/officeDocument/2006/relationships" xmlns:p="http://schemas.openxmlformats.org/presentationml/2006/main">
  <p:tag name="NUM" val="5"/>
</p:tagLst>
</file>

<file path=ppt/tags/tag89.xml><?xml version="1.0" encoding="utf-8"?>
<p:tagLst xmlns:a="http://schemas.openxmlformats.org/drawingml/2006/main" xmlns:r="http://schemas.openxmlformats.org/officeDocument/2006/relationships" xmlns:p="http://schemas.openxmlformats.org/presentationml/2006/main">
  <p:tag name="NUM" val="6"/>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ags/tag90.xml><?xml version="1.0" encoding="utf-8"?>
<p:tagLst xmlns:a="http://schemas.openxmlformats.org/drawingml/2006/main" xmlns:r="http://schemas.openxmlformats.org/officeDocument/2006/relationships" xmlns:p="http://schemas.openxmlformats.org/presentationml/2006/main">
  <p:tag name="NUM" val="1"/>
</p:tagLst>
</file>

<file path=ppt/tags/tag91.xml><?xml version="1.0" encoding="utf-8"?>
<p:tagLst xmlns:a="http://schemas.openxmlformats.org/drawingml/2006/main" xmlns:r="http://schemas.openxmlformats.org/officeDocument/2006/relationships" xmlns:p="http://schemas.openxmlformats.org/presentationml/2006/main">
  <p:tag name="NUM" val="2"/>
</p:tagLst>
</file>

<file path=ppt/tags/tag92.xml><?xml version="1.0" encoding="utf-8"?>
<p:tagLst xmlns:a="http://schemas.openxmlformats.org/drawingml/2006/main" xmlns:r="http://schemas.openxmlformats.org/officeDocument/2006/relationships" xmlns:p="http://schemas.openxmlformats.org/presentationml/2006/main">
  <p:tag name="NUM" val="4"/>
</p:tagLst>
</file>

<file path=ppt/tags/tag93.xml><?xml version="1.0" encoding="utf-8"?>
<p:tagLst xmlns:a="http://schemas.openxmlformats.org/drawingml/2006/main" xmlns:r="http://schemas.openxmlformats.org/officeDocument/2006/relationships" xmlns:p="http://schemas.openxmlformats.org/presentationml/2006/main">
  <p:tag name="NUM" val="5"/>
</p:tagLst>
</file>

<file path=ppt/tags/tag94.xml><?xml version="1.0" encoding="utf-8"?>
<p:tagLst xmlns:a="http://schemas.openxmlformats.org/drawingml/2006/main" xmlns:r="http://schemas.openxmlformats.org/officeDocument/2006/relationships" xmlns:p="http://schemas.openxmlformats.org/presentationml/2006/main">
  <p:tag name="NUM" val="6"/>
</p:tagLst>
</file>

<file path=ppt/tags/tag95.xml><?xml version="1.0" encoding="utf-8"?>
<p:tagLst xmlns:a="http://schemas.openxmlformats.org/drawingml/2006/main" xmlns:r="http://schemas.openxmlformats.org/officeDocument/2006/relationships" xmlns:p="http://schemas.openxmlformats.org/presentationml/2006/main">
  <p:tag name="NUM" val="3"/>
</p:tagLst>
</file>

<file path=ppt/tags/tag96.xml><?xml version="1.0" encoding="utf-8"?>
<p:tagLst xmlns:a="http://schemas.openxmlformats.org/drawingml/2006/main" xmlns:r="http://schemas.openxmlformats.org/officeDocument/2006/relationships" xmlns:p="http://schemas.openxmlformats.org/presentationml/2006/main">
  <p:tag name="NUM" val="1"/>
</p:tagLst>
</file>

<file path=ppt/tags/tag97.xml><?xml version="1.0" encoding="utf-8"?>
<p:tagLst xmlns:a="http://schemas.openxmlformats.org/drawingml/2006/main" xmlns:r="http://schemas.openxmlformats.org/officeDocument/2006/relationships" xmlns:p="http://schemas.openxmlformats.org/presentationml/2006/main">
  <p:tag name="NUM" val="2"/>
</p:tagLst>
</file>

<file path=ppt/tags/tag98.xml><?xml version="1.0" encoding="utf-8"?>
<p:tagLst xmlns:a="http://schemas.openxmlformats.org/drawingml/2006/main" xmlns:r="http://schemas.openxmlformats.org/officeDocument/2006/relationships" xmlns:p="http://schemas.openxmlformats.org/presentationml/2006/main">
  <p:tag name="NUM" val="3"/>
</p:tagLst>
</file>

<file path=ppt/tags/tag9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3354</TotalTime>
  <Words>5475</Words>
  <Application>Microsoft Office PowerPoint</Application>
  <PresentationFormat>Grand écran</PresentationFormat>
  <Paragraphs>345</Paragraphs>
  <Slides>39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39</vt:i4>
      </vt:variant>
    </vt:vector>
  </HeadingPairs>
  <TitlesOfParts>
    <vt:vector size="45" baseType="lpstr">
      <vt:lpstr>Arial</vt:lpstr>
      <vt:lpstr>Calibri</vt:lpstr>
      <vt:lpstr>Calibri Light</vt:lpstr>
      <vt:lpstr>Calibri-Bold</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dc:creator>
  <cp:lastModifiedBy>François</cp:lastModifiedBy>
  <cp:revision>306</cp:revision>
  <dcterms:created xsi:type="dcterms:W3CDTF">2019-02-18T09:44:18Z</dcterms:created>
  <dcterms:modified xsi:type="dcterms:W3CDTF">2019-05-08T11:56:54Z</dcterms:modified>
</cp:coreProperties>
</file>