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5" r:id="rId5"/>
    <p:sldId id="269" r:id="rId6"/>
    <p:sldId id="270" r:id="rId7"/>
    <p:sldId id="266" r:id="rId8"/>
    <p:sldId id="267" r:id="rId9"/>
    <p:sldId id="268" r:id="rId10"/>
    <p:sldId id="259" r:id="rId11"/>
    <p:sldId id="261" r:id="rId12"/>
    <p:sldId id="262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EBEA9-0F6A-4C74-95C0-321DDFB0B60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F3E63292-1C83-4067-8F11-4B88B31B1AB9}">
      <dgm:prSet custT="1"/>
      <dgm:spPr/>
      <dgm:t>
        <a:bodyPr/>
        <a:lstStyle/>
        <a:p>
          <a:r>
            <a:rPr lang="fr-FR" sz="2000" b="1">
              <a:latin typeface="Arial Narrow" panose="020B0606020202030204" pitchFamily="34" charset="0"/>
            </a:rPr>
            <a:t>1</a:t>
          </a:r>
          <a:r>
            <a:rPr lang="fr-FR" sz="2000" b="1" baseline="30000">
              <a:latin typeface="Arial Narrow" panose="020B0606020202030204" pitchFamily="34" charset="0"/>
            </a:rPr>
            <a:t>re</a:t>
          </a:r>
          <a:r>
            <a:rPr lang="fr-FR" sz="2000" b="1">
              <a:latin typeface="Arial Narrow" panose="020B0606020202030204" pitchFamily="34" charset="0"/>
            </a:rPr>
            <a:t> année</a:t>
          </a:r>
        </a:p>
        <a:p>
          <a:r>
            <a:rPr lang="fr-FR" sz="2000" b="1">
              <a:latin typeface="Arial Narrow" panose="020B0606020202030204" pitchFamily="34" charset="0"/>
            </a:rPr>
            <a:t> et</a:t>
          </a:r>
        </a:p>
        <a:p>
          <a:r>
            <a:rPr lang="fr-FR" sz="2000" b="1">
              <a:latin typeface="Arial Narrow" panose="020B0606020202030204" pitchFamily="34" charset="0"/>
            </a:rPr>
            <a:t>2</a:t>
          </a:r>
          <a:r>
            <a:rPr lang="fr-FR" sz="2000" b="1" baseline="30000">
              <a:latin typeface="Arial Narrow" panose="020B0606020202030204" pitchFamily="34" charset="0"/>
            </a:rPr>
            <a:t>e</a:t>
          </a:r>
          <a:r>
            <a:rPr lang="fr-FR" sz="2000" b="1">
              <a:latin typeface="Arial Narrow" panose="020B0606020202030204" pitchFamily="34" charset="0"/>
            </a:rPr>
            <a:t> année</a:t>
          </a:r>
        </a:p>
      </dgm:t>
    </dgm:pt>
    <dgm:pt modelId="{762AC183-5EC6-4091-BA56-9B7A2C3938E8}" type="parTrans" cxnId="{8157D73B-35C8-4811-8C27-BB1C54B45384}">
      <dgm:prSet/>
      <dgm:spPr/>
      <dgm:t>
        <a:bodyPr/>
        <a:lstStyle/>
        <a:p>
          <a:endParaRPr lang="fr-FR" sz="2000"/>
        </a:p>
      </dgm:t>
    </dgm:pt>
    <dgm:pt modelId="{29357E84-9A36-4311-A915-FCCDEA0594FD}" type="sibTrans" cxnId="{8157D73B-35C8-4811-8C27-BB1C54B45384}">
      <dgm:prSet custT="1"/>
      <dgm:spPr/>
      <dgm:t>
        <a:bodyPr/>
        <a:lstStyle/>
        <a:p>
          <a:endParaRPr lang="fr-FR" sz="2000"/>
        </a:p>
      </dgm:t>
    </dgm:pt>
    <dgm:pt modelId="{A9030E1C-04D0-4383-A7B5-0B0284D94F84}">
      <dgm:prSet custT="1"/>
      <dgm:spPr/>
      <dgm:t>
        <a:bodyPr/>
        <a:lstStyle/>
        <a:p>
          <a:pPr algn="ctr"/>
          <a:r>
            <a:rPr lang="fr-FR" sz="2000" b="1">
              <a:latin typeface="Arial Narrow" panose="020B0606020202030204" pitchFamily="34" charset="0"/>
            </a:rPr>
            <a:t>PFMP dans 2 secteurs au moins :</a:t>
          </a:r>
        </a:p>
        <a:p>
          <a:pPr algn="l"/>
          <a:r>
            <a:rPr lang="fr-FR" sz="2000" b="1">
              <a:latin typeface="Arial Narrow" panose="020B0606020202030204" pitchFamily="34" charset="0"/>
            </a:rPr>
            <a:t>- restauration rapide</a:t>
          </a:r>
        </a:p>
        <a:p>
          <a:pPr algn="l"/>
          <a:r>
            <a:rPr lang="fr-FR" sz="2000" b="1">
              <a:latin typeface="Arial Narrow" panose="020B0606020202030204" pitchFamily="34" charset="0"/>
            </a:rPr>
            <a:t>- restauration collective</a:t>
          </a:r>
        </a:p>
        <a:p>
          <a:pPr algn="l"/>
          <a:r>
            <a:rPr lang="fr-FR" sz="2000" b="1">
              <a:latin typeface="Arial Narrow" panose="020B0606020202030204" pitchFamily="34" charset="0"/>
            </a:rPr>
            <a:t>- cafétéria</a:t>
          </a:r>
        </a:p>
      </dgm:t>
    </dgm:pt>
    <dgm:pt modelId="{A2FB011B-0CD0-498B-A9AB-D4AB50B4F64C}" type="parTrans" cxnId="{AF3318C0-C571-4B60-9D20-F5951AEA4F42}">
      <dgm:prSet/>
      <dgm:spPr/>
      <dgm:t>
        <a:bodyPr/>
        <a:lstStyle/>
        <a:p>
          <a:endParaRPr lang="fr-FR" sz="2000"/>
        </a:p>
      </dgm:t>
    </dgm:pt>
    <dgm:pt modelId="{18E157B2-0D14-4BC7-BA58-5C397D33FA5C}" type="sibTrans" cxnId="{AF3318C0-C571-4B60-9D20-F5951AEA4F42}">
      <dgm:prSet custT="1"/>
      <dgm:spPr/>
      <dgm:t>
        <a:bodyPr/>
        <a:lstStyle/>
        <a:p>
          <a:endParaRPr lang="fr-FR" sz="2000"/>
        </a:p>
      </dgm:t>
    </dgm:pt>
    <dgm:pt modelId="{19DC3051-0334-4151-8B09-F9A8B0A01CCA}">
      <dgm:prSet custT="1"/>
      <dgm:spPr/>
      <dgm:t>
        <a:bodyPr/>
        <a:lstStyle/>
        <a:p>
          <a:pPr algn="ctr"/>
          <a:r>
            <a:rPr lang="fr-FR" sz="2000" b="1">
              <a:latin typeface="Arial Narrow" panose="020B0606020202030204" pitchFamily="34" charset="0"/>
            </a:rPr>
            <a:t>Porte sur les deux pôles :</a:t>
          </a:r>
        </a:p>
        <a:p>
          <a:pPr algn="ctr"/>
          <a:r>
            <a:rPr lang="fr-FR" sz="2000" b="1">
              <a:latin typeface="Arial Narrow" panose="020B0606020202030204" pitchFamily="34" charset="0"/>
            </a:rPr>
            <a:t>- production</a:t>
          </a:r>
        </a:p>
        <a:p>
          <a:pPr algn="ctr"/>
          <a:r>
            <a:rPr lang="fr-FR" sz="2000" b="1">
              <a:latin typeface="Arial Narrow" panose="020B0606020202030204" pitchFamily="34" charset="0"/>
            </a:rPr>
            <a:t>- service</a:t>
          </a:r>
        </a:p>
      </dgm:t>
    </dgm:pt>
    <dgm:pt modelId="{5F2A555D-10B4-42C2-AA28-F35459D7205E}" type="sibTrans" cxnId="{3864B9D0-6A92-44ED-AF54-A4093F9484A3}">
      <dgm:prSet/>
      <dgm:spPr/>
      <dgm:t>
        <a:bodyPr/>
        <a:lstStyle/>
        <a:p>
          <a:endParaRPr lang="fr-FR" sz="2000"/>
        </a:p>
      </dgm:t>
    </dgm:pt>
    <dgm:pt modelId="{61753A5A-A599-4E20-8942-694C027D9B0F}" type="parTrans" cxnId="{3864B9D0-6A92-44ED-AF54-A4093F9484A3}">
      <dgm:prSet/>
      <dgm:spPr/>
      <dgm:t>
        <a:bodyPr/>
        <a:lstStyle/>
        <a:p>
          <a:endParaRPr lang="fr-FR" sz="2000"/>
        </a:p>
      </dgm:t>
    </dgm:pt>
    <dgm:pt modelId="{7030FA4D-582B-4CDC-B561-84DFD2F708FB}" type="pres">
      <dgm:prSet presAssocID="{D2CEBEA9-0F6A-4C74-95C0-321DDFB0B60C}" presName="Name0" presStyleCnt="0">
        <dgm:presLayoutVars>
          <dgm:dir/>
          <dgm:resizeHandles val="exact"/>
        </dgm:presLayoutVars>
      </dgm:prSet>
      <dgm:spPr/>
    </dgm:pt>
    <dgm:pt modelId="{FE572DA5-0D51-4D42-B363-65C4A8CFE0FA}" type="pres">
      <dgm:prSet presAssocID="{F3E63292-1C83-4067-8F11-4B88B31B1AB9}" presName="node" presStyleLbl="node1" presStyleIdx="0" presStyleCnt="3" custScaleX="53199" custLinFactNeighborX="-36" custLinFactNeighborY="-458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CCF34A5-2838-4305-BCF9-69F2FF34F665}" type="pres">
      <dgm:prSet presAssocID="{29357E84-9A36-4311-A915-FCCDEA0594FD}" presName="sibTrans" presStyleLbl="sibTrans2D1" presStyleIdx="0" presStyleCnt="2"/>
      <dgm:spPr/>
      <dgm:t>
        <a:bodyPr/>
        <a:lstStyle/>
        <a:p>
          <a:endParaRPr lang="fr-FR"/>
        </a:p>
      </dgm:t>
    </dgm:pt>
    <dgm:pt modelId="{D6351879-81E7-4C30-8FDE-3BBD09E43C6C}" type="pres">
      <dgm:prSet presAssocID="{29357E84-9A36-4311-A915-FCCDEA0594FD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B5E9D4C9-2BEE-43AF-B144-87AE89BB65E0}" type="pres">
      <dgm:prSet presAssocID="{A9030E1C-04D0-4383-A7B5-0B0284D94F84}" presName="node" presStyleLbl="node1" presStyleIdx="1" presStyleCnt="3" custScaleX="117059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1C9A686-04DC-44BE-9647-796436300780}" type="pres">
      <dgm:prSet presAssocID="{18E157B2-0D14-4BC7-BA58-5C397D33FA5C}" presName="sibTrans" presStyleLbl="sibTrans2D1" presStyleIdx="1" presStyleCnt="2"/>
      <dgm:spPr/>
      <dgm:t>
        <a:bodyPr/>
        <a:lstStyle/>
        <a:p>
          <a:endParaRPr lang="fr-FR"/>
        </a:p>
      </dgm:t>
    </dgm:pt>
    <dgm:pt modelId="{AEE6ECB4-6B16-463A-A0C1-4FB5AE8ED10F}" type="pres">
      <dgm:prSet presAssocID="{18E157B2-0D14-4BC7-BA58-5C397D33FA5C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FD40B566-D7B7-4BC9-AA45-5B48B3CDACED}" type="pres">
      <dgm:prSet presAssocID="{19DC3051-0334-4151-8B09-F9A8B0A01CCA}" presName="node" presStyleLbl="node1" presStyleIdx="2" presStyleCnt="3" custScaleX="10838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FB4C51D-AB55-45BF-B436-40F596E99217}" type="presOf" srcId="{D2CEBEA9-0F6A-4C74-95C0-321DDFB0B60C}" destId="{7030FA4D-582B-4CDC-B561-84DFD2F708FB}" srcOrd="0" destOrd="0" presId="urn:microsoft.com/office/officeart/2005/8/layout/process1"/>
    <dgm:cxn modelId="{0E582020-2F32-476D-9234-A023F7ACE2CF}" type="presOf" srcId="{29357E84-9A36-4311-A915-FCCDEA0594FD}" destId="{D6351879-81E7-4C30-8FDE-3BBD09E43C6C}" srcOrd="1" destOrd="0" presId="urn:microsoft.com/office/officeart/2005/8/layout/process1"/>
    <dgm:cxn modelId="{3864B9D0-6A92-44ED-AF54-A4093F9484A3}" srcId="{D2CEBEA9-0F6A-4C74-95C0-321DDFB0B60C}" destId="{19DC3051-0334-4151-8B09-F9A8B0A01CCA}" srcOrd="2" destOrd="0" parTransId="{61753A5A-A599-4E20-8942-694C027D9B0F}" sibTransId="{5F2A555D-10B4-42C2-AA28-F35459D7205E}"/>
    <dgm:cxn modelId="{3A70881E-7918-4634-99F9-8DB41B3429B6}" type="presOf" srcId="{A9030E1C-04D0-4383-A7B5-0B0284D94F84}" destId="{B5E9D4C9-2BEE-43AF-B144-87AE89BB65E0}" srcOrd="0" destOrd="0" presId="urn:microsoft.com/office/officeart/2005/8/layout/process1"/>
    <dgm:cxn modelId="{D80395B6-BCED-45A5-BBBE-D42CD34164C1}" type="presOf" srcId="{19DC3051-0334-4151-8B09-F9A8B0A01CCA}" destId="{FD40B566-D7B7-4BC9-AA45-5B48B3CDACED}" srcOrd="0" destOrd="0" presId="urn:microsoft.com/office/officeart/2005/8/layout/process1"/>
    <dgm:cxn modelId="{AF3318C0-C571-4B60-9D20-F5951AEA4F42}" srcId="{D2CEBEA9-0F6A-4C74-95C0-321DDFB0B60C}" destId="{A9030E1C-04D0-4383-A7B5-0B0284D94F84}" srcOrd="1" destOrd="0" parTransId="{A2FB011B-0CD0-498B-A9AB-D4AB50B4F64C}" sibTransId="{18E157B2-0D14-4BC7-BA58-5C397D33FA5C}"/>
    <dgm:cxn modelId="{F1B91579-E530-4C72-800A-09BFA1739712}" type="presOf" srcId="{F3E63292-1C83-4067-8F11-4B88B31B1AB9}" destId="{FE572DA5-0D51-4D42-B363-65C4A8CFE0FA}" srcOrd="0" destOrd="0" presId="urn:microsoft.com/office/officeart/2005/8/layout/process1"/>
    <dgm:cxn modelId="{2BC2F9B9-71BE-4C61-A613-3D55B13C0EAA}" type="presOf" srcId="{18E157B2-0D14-4BC7-BA58-5C397D33FA5C}" destId="{AEE6ECB4-6B16-463A-A0C1-4FB5AE8ED10F}" srcOrd="1" destOrd="0" presId="urn:microsoft.com/office/officeart/2005/8/layout/process1"/>
    <dgm:cxn modelId="{30EE6280-D83C-473B-8FCE-20173261A3B1}" type="presOf" srcId="{18E157B2-0D14-4BC7-BA58-5C397D33FA5C}" destId="{81C9A686-04DC-44BE-9647-796436300780}" srcOrd="0" destOrd="0" presId="urn:microsoft.com/office/officeart/2005/8/layout/process1"/>
    <dgm:cxn modelId="{D1310F57-8BAE-4AAB-867B-DEA718806DAD}" type="presOf" srcId="{29357E84-9A36-4311-A915-FCCDEA0594FD}" destId="{ECCF34A5-2838-4305-BCF9-69F2FF34F665}" srcOrd="0" destOrd="0" presId="urn:microsoft.com/office/officeart/2005/8/layout/process1"/>
    <dgm:cxn modelId="{8157D73B-35C8-4811-8C27-BB1C54B45384}" srcId="{D2CEBEA9-0F6A-4C74-95C0-321DDFB0B60C}" destId="{F3E63292-1C83-4067-8F11-4B88B31B1AB9}" srcOrd="0" destOrd="0" parTransId="{762AC183-5EC6-4091-BA56-9B7A2C3938E8}" sibTransId="{29357E84-9A36-4311-A915-FCCDEA0594FD}"/>
    <dgm:cxn modelId="{FF206587-D5D8-4BB1-A561-FAD1EC6968AF}" type="presParOf" srcId="{7030FA4D-582B-4CDC-B561-84DFD2F708FB}" destId="{FE572DA5-0D51-4D42-B363-65C4A8CFE0FA}" srcOrd="0" destOrd="0" presId="urn:microsoft.com/office/officeart/2005/8/layout/process1"/>
    <dgm:cxn modelId="{EFF69ED4-87D7-4D2A-87F9-51B646D80A1D}" type="presParOf" srcId="{7030FA4D-582B-4CDC-B561-84DFD2F708FB}" destId="{ECCF34A5-2838-4305-BCF9-69F2FF34F665}" srcOrd="1" destOrd="0" presId="urn:microsoft.com/office/officeart/2005/8/layout/process1"/>
    <dgm:cxn modelId="{C367E2D3-3A3F-4048-A600-AF0825F57457}" type="presParOf" srcId="{ECCF34A5-2838-4305-BCF9-69F2FF34F665}" destId="{D6351879-81E7-4C30-8FDE-3BBD09E43C6C}" srcOrd="0" destOrd="0" presId="urn:microsoft.com/office/officeart/2005/8/layout/process1"/>
    <dgm:cxn modelId="{193A0FC0-8954-4128-8183-E2C5458583EA}" type="presParOf" srcId="{7030FA4D-582B-4CDC-B561-84DFD2F708FB}" destId="{B5E9D4C9-2BEE-43AF-B144-87AE89BB65E0}" srcOrd="2" destOrd="0" presId="urn:microsoft.com/office/officeart/2005/8/layout/process1"/>
    <dgm:cxn modelId="{D5532ABA-16DF-448A-8CA5-BDEAF2EC6ECC}" type="presParOf" srcId="{7030FA4D-582B-4CDC-B561-84DFD2F708FB}" destId="{81C9A686-04DC-44BE-9647-796436300780}" srcOrd="3" destOrd="0" presId="urn:microsoft.com/office/officeart/2005/8/layout/process1"/>
    <dgm:cxn modelId="{EB24C6A5-07D1-47D2-BBAB-FB0AAC334A99}" type="presParOf" srcId="{81C9A686-04DC-44BE-9647-796436300780}" destId="{AEE6ECB4-6B16-463A-A0C1-4FB5AE8ED10F}" srcOrd="0" destOrd="0" presId="urn:microsoft.com/office/officeart/2005/8/layout/process1"/>
    <dgm:cxn modelId="{1F4F59F7-1B23-48DC-A930-499B52C1F16D}" type="presParOf" srcId="{7030FA4D-582B-4CDC-B561-84DFD2F708FB}" destId="{FD40B566-D7B7-4BC9-AA45-5B48B3CDACE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EA7330-136F-401D-8014-633A69CCDF8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B092660C-250D-48D2-97EE-F8EFBDBB1991}">
      <dgm:prSet custT="1"/>
      <dgm:spPr>
        <a:xfrm>
          <a:off x="4974" y="86245"/>
          <a:ext cx="1050669" cy="1919834"/>
        </a:xfrm>
        <a:prstGeom prst="roundRect">
          <a:avLst>
            <a:gd name="adj" fmla="val 10000"/>
          </a:avLst>
        </a:prstGeom>
        <a:solidFill>
          <a:srgbClr val="4A66AC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2000" b="1">
              <a:solidFill>
                <a:sysClr val="window" lastClr="FFFFFF"/>
              </a:solidFill>
              <a:latin typeface="Arial Narrow" panose="020B0606020202030204" pitchFamily="34" charset="0"/>
              <a:ea typeface="+mn-ea"/>
              <a:cs typeface="+mn-cs"/>
            </a:rPr>
            <a:t>2</a:t>
          </a:r>
          <a:r>
            <a:rPr lang="fr-FR" sz="2000" b="1" baseline="30000">
              <a:solidFill>
                <a:sysClr val="window" lastClr="FFFFFF"/>
              </a:solidFill>
              <a:latin typeface="Arial Narrow" panose="020B0606020202030204" pitchFamily="34" charset="0"/>
              <a:ea typeface="+mn-ea"/>
              <a:cs typeface="+mn-cs"/>
            </a:rPr>
            <a:t>e</a:t>
          </a:r>
          <a:r>
            <a:rPr lang="fr-FR" sz="2000" b="1">
              <a:solidFill>
                <a:sysClr val="window" lastClr="FFFFFF"/>
              </a:solidFill>
              <a:latin typeface="Arial Narrow" panose="020B0606020202030204" pitchFamily="34" charset="0"/>
              <a:ea typeface="+mn-ea"/>
              <a:cs typeface="+mn-cs"/>
            </a:rPr>
            <a:t> année</a:t>
          </a:r>
        </a:p>
        <a:p>
          <a:r>
            <a:rPr lang="fr-FR" sz="2000" b="1">
              <a:solidFill>
                <a:sysClr val="window" lastClr="FFFFFF"/>
              </a:solidFill>
              <a:latin typeface="Arial Narrow" panose="020B0606020202030204" pitchFamily="34" charset="0"/>
              <a:ea typeface="+mn-ea"/>
              <a:cs typeface="+mn-cs"/>
            </a:rPr>
            <a:t>Compétences évaluées en PFMP ( CCF)</a:t>
          </a:r>
        </a:p>
      </dgm:t>
    </dgm:pt>
    <dgm:pt modelId="{A8FEC77D-31B0-4424-B1DF-01C2ACD6CE71}" type="parTrans" cxnId="{CE66FE0F-B06C-41B8-AA05-AE0D9D48025D}">
      <dgm:prSet/>
      <dgm:spPr/>
      <dgm:t>
        <a:bodyPr/>
        <a:lstStyle/>
        <a:p>
          <a:endParaRPr lang="fr-FR" sz="2000"/>
        </a:p>
      </dgm:t>
    </dgm:pt>
    <dgm:pt modelId="{0FEBEAD3-1062-47B4-99A1-A902392519D6}" type="sibTrans" cxnId="{CE66FE0F-B06C-41B8-AA05-AE0D9D48025D}">
      <dgm:prSet custT="1"/>
      <dgm:spPr>
        <a:xfrm>
          <a:off x="1233850" y="825186"/>
          <a:ext cx="377797" cy="441951"/>
        </a:xfrm>
        <a:prstGeom prst="mathEqual">
          <a:avLst/>
        </a:prstGeom>
        <a:solidFill>
          <a:srgbClr val="4A66AC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fr-FR" sz="20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92E6FD8D-2072-4F3F-A5E4-8D5318FBB965}">
      <dgm:prSet custT="1"/>
      <dgm:spPr>
        <a:xfrm>
          <a:off x="1768469" y="112489"/>
          <a:ext cx="1558895" cy="1867345"/>
        </a:xfrm>
        <a:prstGeom prst="roundRect">
          <a:avLst>
            <a:gd name="adj" fmla="val 10000"/>
          </a:avLst>
        </a:prstGeom>
        <a:solidFill>
          <a:srgbClr val="297FD5">
            <a:lumMod val="20000"/>
            <a:lumOff val="8000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2000" b="1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EP1 - Production alimentaire</a:t>
          </a:r>
        </a:p>
        <a:p>
          <a:r>
            <a:rPr lang="fr-FR" sz="200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Situation 2</a:t>
          </a:r>
        </a:p>
        <a:p>
          <a:r>
            <a:rPr lang="fr-FR" sz="200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C1. Réceptionner et stocker les produits alimentaires et non alimentaires </a:t>
          </a:r>
        </a:p>
        <a:p>
          <a:r>
            <a:rPr lang="fr-FR" sz="200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C4. Assembler, dresser et conditionner les préparations.</a:t>
          </a:r>
        </a:p>
      </dgm:t>
    </dgm:pt>
    <dgm:pt modelId="{9F3674C9-67B9-4B97-BABE-892891927103}" type="parTrans" cxnId="{91F5657C-9209-4559-B412-E2C0BE81426B}">
      <dgm:prSet/>
      <dgm:spPr/>
      <dgm:t>
        <a:bodyPr/>
        <a:lstStyle/>
        <a:p>
          <a:endParaRPr lang="fr-FR" sz="2000"/>
        </a:p>
      </dgm:t>
    </dgm:pt>
    <dgm:pt modelId="{B7A857CF-A29B-48EF-9BE4-FC16731D94DD}" type="sibTrans" cxnId="{91F5657C-9209-4559-B412-E2C0BE81426B}">
      <dgm:prSet custT="1"/>
      <dgm:spPr>
        <a:xfrm>
          <a:off x="3505571" y="825186"/>
          <a:ext cx="377797" cy="441951"/>
        </a:xfrm>
        <a:prstGeom prst="mathPlus">
          <a:avLst/>
        </a:prstGeom>
        <a:solidFill>
          <a:srgbClr val="4A66AC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fr-FR" sz="200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5A345DA9-F318-4586-B595-D73DC3F57577}">
      <dgm:prSet custT="1"/>
      <dgm:spPr>
        <a:xfrm>
          <a:off x="4040191" y="86245"/>
          <a:ext cx="1800009" cy="1919834"/>
        </a:xfrm>
        <a:prstGeom prst="roundRect">
          <a:avLst>
            <a:gd name="adj" fmla="val 10000"/>
          </a:avLst>
        </a:prstGeom>
        <a:solidFill>
          <a:srgbClr val="C5E0B3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fr-FR" sz="2000" b="1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EP2 - Service en restauration</a:t>
          </a:r>
        </a:p>
        <a:p>
          <a:r>
            <a:rPr lang="fr-FR" sz="200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Situation 2</a:t>
          </a:r>
        </a:p>
        <a:p>
          <a:r>
            <a:rPr lang="fr-FR" sz="200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C7. Accueillir, informer, conseiller les clients ou convives</a:t>
          </a:r>
        </a:p>
        <a:p>
          <a:r>
            <a:rPr lang="fr-FR" sz="200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 C8. Assurer le service des clients ou convives </a:t>
          </a:r>
        </a:p>
        <a:p>
          <a:r>
            <a:rPr lang="fr-FR" sz="200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rPr>
            <a:t>C10. Mettre en œuvre les opérations d’entretien dans les espaces de distribution, vente, consommation et les locaux annexes.</a:t>
          </a:r>
        </a:p>
      </dgm:t>
    </dgm:pt>
    <dgm:pt modelId="{D70AFF92-B956-4DED-882B-6B9873E1F364}" type="sibTrans" cxnId="{DA01265E-B461-4AF0-AE76-579B189287FA}">
      <dgm:prSet/>
      <dgm:spPr/>
      <dgm:t>
        <a:bodyPr/>
        <a:lstStyle/>
        <a:p>
          <a:endParaRPr lang="fr-FR" sz="2000"/>
        </a:p>
      </dgm:t>
    </dgm:pt>
    <dgm:pt modelId="{717B14F9-3DD7-460C-8C3E-739E870D70AB}" type="parTrans" cxnId="{DA01265E-B461-4AF0-AE76-579B189287FA}">
      <dgm:prSet/>
      <dgm:spPr/>
      <dgm:t>
        <a:bodyPr/>
        <a:lstStyle/>
        <a:p>
          <a:endParaRPr lang="fr-FR" sz="2000"/>
        </a:p>
      </dgm:t>
    </dgm:pt>
    <dgm:pt modelId="{83D48A91-A6AD-4855-8361-BBB1C4676DC5}" type="pres">
      <dgm:prSet presAssocID="{67EA7330-136F-401D-8014-633A69CCDF8D}" presName="Name0" presStyleCnt="0">
        <dgm:presLayoutVars>
          <dgm:dir/>
          <dgm:resizeHandles val="exact"/>
        </dgm:presLayoutVars>
      </dgm:prSet>
      <dgm:spPr/>
    </dgm:pt>
    <dgm:pt modelId="{96936CC3-4327-4804-9DFD-5199F534C228}" type="pres">
      <dgm:prSet presAssocID="{B092660C-250D-48D2-97EE-F8EFBDBB1991}" presName="node" presStyleLbl="node1" presStyleIdx="0" presStyleCnt="3" custScaleX="5895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A55DE8D-1920-4A06-B771-643CE5035EF4}" type="pres">
      <dgm:prSet presAssocID="{0FEBEAD3-1062-47B4-99A1-A902392519D6}" presName="sibTrans" presStyleLbl="sibTrans2D1" presStyleIdx="0" presStyleCnt="2"/>
      <dgm:spPr>
        <a:prstGeom prst="mathEqual">
          <a:avLst/>
        </a:prstGeom>
      </dgm:spPr>
      <dgm:t>
        <a:bodyPr/>
        <a:lstStyle/>
        <a:p>
          <a:endParaRPr lang="fr-FR"/>
        </a:p>
      </dgm:t>
    </dgm:pt>
    <dgm:pt modelId="{F9FF70A1-AAA3-4B16-81AB-26DAFB509B0A}" type="pres">
      <dgm:prSet presAssocID="{0FEBEAD3-1062-47B4-99A1-A902392519D6}" presName="connectorText" presStyleLbl="sibTrans2D1" presStyleIdx="0" presStyleCnt="2"/>
      <dgm:spPr/>
      <dgm:t>
        <a:bodyPr/>
        <a:lstStyle/>
        <a:p>
          <a:endParaRPr lang="fr-FR"/>
        </a:p>
      </dgm:t>
    </dgm:pt>
    <dgm:pt modelId="{21A261D7-AD28-4EDC-B779-7BA737BCF540}" type="pres">
      <dgm:prSet presAssocID="{92E6FD8D-2072-4F3F-A5E4-8D5318FBB965}" presName="node" presStyleLbl="node1" presStyleIdx="1" presStyleCnt="3" custScaleX="87477" custScaleY="972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68C918D-CC82-4A5F-B81E-1827DF4813E7}" type="pres">
      <dgm:prSet presAssocID="{B7A857CF-A29B-48EF-9BE4-FC16731D94DD}" presName="sibTrans" presStyleLbl="sibTrans2D1" presStyleIdx="1" presStyleCnt="2"/>
      <dgm:spPr>
        <a:prstGeom prst="mathPlus">
          <a:avLst/>
        </a:prstGeom>
      </dgm:spPr>
      <dgm:t>
        <a:bodyPr/>
        <a:lstStyle/>
        <a:p>
          <a:endParaRPr lang="fr-FR"/>
        </a:p>
      </dgm:t>
    </dgm:pt>
    <dgm:pt modelId="{85F39EA6-7525-49C3-9E91-59649CBF9C83}" type="pres">
      <dgm:prSet presAssocID="{B7A857CF-A29B-48EF-9BE4-FC16731D94DD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892DB4EB-1EF4-4F07-A4A4-6F53FC2F553C}" type="pres">
      <dgm:prSet presAssocID="{5A345DA9-F318-4586-B595-D73DC3F57577}" presName="node" presStyleLbl="node1" presStyleIdx="2" presStyleCnt="3" custScaleX="101007" custScale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1F5657C-9209-4559-B412-E2C0BE81426B}" srcId="{67EA7330-136F-401D-8014-633A69CCDF8D}" destId="{92E6FD8D-2072-4F3F-A5E4-8D5318FBB965}" srcOrd="1" destOrd="0" parTransId="{9F3674C9-67B9-4B97-BABE-892891927103}" sibTransId="{B7A857CF-A29B-48EF-9BE4-FC16731D94DD}"/>
    <dgm:cxn modelId="{1514203B-2509-4105-9E33-BC12684B5EA6}" type="presOf" srcId="{B7A857CF-A29B-48EF-9BE4-FC16731D94DD}" destId="{85F39EA6-7525-49C3-9E91-59649CBF9C83}" srcOrd="1" destOrd="0" presId="urn:microsoft.com/office/officeart/2005/8/layout/process1"/>
    <dgm:cxn modelId="{222154C9-5463-4A1B-8356-C880AAD6D6EB}" type="presOf" srcId="{B092660C-250D-48D2-97EE-F8EFBDBB1991}" destId="{96936CC3-4327-4804-9DFD-5199F534C228}" srcOrd="0" destOrd="0" presId="urn:microsoft.com/office/officeart/2005/8/layout/process1"/>
    <dgm:cxn modelId="{5D750B63-88D4-4690-A9E6-FBDE66D0BA13}" type="presOf" srcId="{92E6FD8D-2072-4F3F-A5E4-8D5318FBB965}" destId="{21A261D7-AD28-4EDC-B779-7BA737BCF540}" srcOrd="0" destOrd="0" presId="urn:microsoft.com/office/officeart/2005/8/layout/process1"/>
    <dgm:cxn modelId="{DEC9372F-6FA7-4533-BAD0-2B2AD77E7322}" type="presOf" srcId="{B7A857CF-A29B-48EF-9BE4-FC16731D94DD}" destId="{C68C918D-CC82-4A5F-B81E-1827DF4813E7}" srcOrd="0" destOrd="0" presId="urn:microsoft.com/office/officeart/2005/8/layout/process1"/>
    <dgm:cxn modelId="{85897F87-994C-4833-AF83-3BEAAF29874F}" type="presOf" srcId="{0FEBEAD3-1062-47B4-99A1-A902392519D6}" destId="{F9FF70A1-AAA3-4B16-81AB-26DAFB509B0A}" srcOrd="1" destOrd="0" presId="urn:microsoft.com/office/officeart/2005/8/layout/process1"/>
    <dgm:cxn modelId="{CE66FE0F-B06C-41B8-AA05-AE0D9D48025D}" srcId="{67EA7330-136F-401D-8014-633A69CCDF8D}" destId="{B092660C-250D-48D2-97EE-F8EFBDBB1991}" srcOrd="0" destOrd="0" parTransId="{A8FEC77D-31B0-4424-B1DF-01C2ACD6CE71}" sibTransId="{0FEBEAD3-1062-47B4-99A1-A902392519D6}"/>
    <dgm:cxn modelId="{B36D151E-05BF-4E8B-881B-CE92EA7BB26D}" type="presOf" srcId="{5A345DA9-F318-4586-B595-D73DC3F57577}" destId="{892DB4EB-1EF4-4F07-A4A4-6F53FC2F553C}" srcOrd="0" destOrd="0" presId="urn:microsoft.com/office/officeart/2005/8/layout/process1"/>
    <dgm:cxn modelId="{2E493478-865B-469B-96DF-AEB3F676A1F3}" type="presOf" srcId="{67EA7330-136F-401D-8014-633A69CCDF8D}" destId="{83D48A91-A6AD-4855-8361-BBB1C4676DC5}" srcOrd="0" destOrd="0" presId="urn:microsoft.com/office/officeart/2005/8/layout/process1"/>
    <dgm:cxn modelId="{7BF646CD-FE26-4EC8-8FBA-DFB0F7971A65}" type="presOf" srcId="{0FEBEAD3-1062-47B4-99A1-A902392519D6}" destId="{7A55DE8D-1920-4A06-B771-643CE5035EF4}" srcOrd="0" destOrd="0" presId="urn:microsoft.com/office/officeart/2005/8/layout/process1"/>
    <dgm:cxn modelId="{DA01265E-B461-4AF0-AE76-579B189287FA}" srcId="{67EA7330-136F-401D-8014-633A69CCDF8D}" destId="{5A345DA9-F318-4586-B595-D73DC3F57577}" srcOrd="2" destOrd="0" parTransId="{717B14F9-3DD7-460C-8C3E-739E870D70AB}" sibTransId="{D70AFF92-B956-4DED-882B-6B9873E1F364}"/>
    <dgm:cxn modelId="{3071F432-4FF0-4A2E-897D-7C49CC3342D5}" type="presParOf" srcId="{83D48A91-A6AD-4855-8361-BBB1C4676DC5}" destId="{96936CC3-4327-4804-9DFD-5199F534C228}" srcOrd="0" destOrd="0" presId="urn:microsoft.com/office/officeart/2005/8/layout/process1"/>
    <dgm:cxn modelId="{12843099-CA65-42F3-88B3-C0B99F180829}" type="presParOf" srcId="{83D48A91-A6AD-4855-8361-BBB1C4676DC5}" destId="{7A55DE8D-1920-4A06-B771-643CE5035EF4}" srcOrd="1" destOrd="0" presId="urn:microsoft.com/office/officeart/2005/8/layout/process1"/>
    <dgm:cxn modelId="{ECE2CD6E-E0DE-4D38-AABC-4A4B05AE9B12}" type="presParOf" srcId="{7A55DE8D-1920-4A06-B771-643CE5035EF4}" destId="{F9FF70A1-AAA3-4B16-81AB-26DAFB509B0A}" srcOrd="0" destOrd="0" presId="urn:microsoft.com/office/officeart/2005/8/layout/process1"/>
    <dgm:cxn modelId="{0E49673B-2E8E-47BD-87DD-A394AFD015AE}" type="presParOf" srcId="{83D48A91-A6AD-4855-8361-BBB1C4676DC5}" destId="{21A261D7-AD28-4EDC-B779-7BA737BCF540}" srcOrd="2" destOrd="0" presId="urn:microsoft.com/office/officeart/2005/8/layout/process1"/>
    <dgm:cxn modelId="{557EA504-CFC2-48E6-8C11-15BE5E3442ED}" type="presParOf" srcId="{83D48A91-A6AD-4855-8361-BBB1C4676DC5}" destId="{C68C918D-CC82-4A5F-B81E-1827DF4813E7}" srcOrd="3" destOrd="0" presId="urn:microsoft.com/office/officeart/2005/8/layout/process1"/>
    <dgm:cxn modelId="{4D35A99E-58F2-43D4-96AE-0DB60A89C637}" type="presParOf" srcId="{C68C918D-CC82-4A5F-B81E-1827DF4813E7}" destId="{85F39EA6-7525-49C3-9E91-59649CBF9C83}" srcOrd="0" destOrd="0" presId="urn:microsoft.com/office/officeart/2005/8/layout/process1"/>
    <dgm:cxn modelId="{9F63D2C0-1444-487E-9A4B-CB58E2572631}" type="presParOf" srcId="{83D48A91-A6AD-4855-8361-BBB1C4676DC5}" destId="{892DB4EB-1EF4-4F07-A4A4-6F53FC2F553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FAQ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200" b="1" dirty="0"/>
              <a:t>CAP </a:t>
            </a:r>
            <a:r>
              <a:rPr lang="fr-FR" sz="3200" b="1" dirty="0" smtClean="0">
                <a:solidFill>
                  <a:schemeClr val="tx1"/>
                </a:solidFill>
              </a:rPr>
              <a:t>Production et Service en Restaurations </a:t>
            </a:r>
          </a:p>
          <a:p>
            <a:r>
              <a:rPr lang="fr-FR" sz="3200" b="1" dirty="0" smtClean="0"/>
              <a:t>            (</a:t>
            </a:r>
            <a:r>
              <a:rPr lang="fr-FR" sz="3200" b="1" dirty="0"/>
              <a:t>rapide, </a:t>
            </a:r>
            <a:r>
              <a:rPr lang="fr-FR" sz="3200" b="1" dirty="0">
                <a:solidFill>
                  <a:schemeClr val="tx1"/>
                </a:solidFill>
              </a:rPr>
              <a:t>collective, </a:t>
            </a:r>
            <a:r>
              <a:rPr lang="fr-FR" sz="3200" b="1" dirty="0" smtClean="0">
                <a:solidFill>
                  <a:schemeClr val="tx1"/>
                </a:solidFill>
              </a:rPr>
              <a:t>cafétéria</a:t>
            </a:r>
            <a:r>
              <a:rPr lang="fr-FR" sz="32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42375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Service des repas à l’assiette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10063"/>
          </a:xfrm>
        </p:spPr>
        <p:txBody>
          <a:bodyPr>
            <a:normAutofit/>
          </a:bodyPr>
          <a:lstStyle/>
          <a:p>
            <a:r>
              <a:rPr lang="fr-FR" sz="2400" dirty="0"/>
              <a:t>C8 Assurer le service des clients ou convive</a:t>
            </a:r>
          </a:p>
          <a:p>
            <a:r>
              <a:rPr lang="fr-FR" sz="2400" dirty="0"/>
              <a:t>C8.3 Servir les repas</a:t>
            </a:r>
          </a:p>
          <a:p>
            <a:pPr lvl="1"/>
            <a:r>
              <a:rPr lang="fr-FR" sz="2200" dirty="0">
                <a:solidFill>
                  <a:srgbClr val="C00000"/>
                </a:solidFill>
              </a:rPr>
              <a:t>Indicateur de performance </a:t>
            </a:r>
            <a:r>
              <a:rPr lang="fr-FR" sz="2200" dirty="0" smtClean="0">
                <a:solidFill>
                  <a:srgbClr val="C00000"/>
                </a:solidFill>
              </a:rPr>
              <a:t>commun</a:t>
            </a:r>
            <a:r>
              <a:rPr lang="fr-FR" sz="2200" dirty="0" smtClean="0"/>
              <a:t>: </a:t>
            </a:r>
            <a:r>
              <a:rPr lang="fr-FR" sz="2200" dirty="0"/>
              <a:t>respect des procédures, des protocoles de l’entreprise ou de l’établissement</a:t>
            </a:r>
          </a:p>
          <a:p>
            <a:pPr lvl="1"/>
            <a:r>
              <a:rPr lang="fr-FR" sz="2200" dirty="0">
                <a:solidFill>
                  <a:srgbClr val="C00000"/>
                </a:solidFill>
              </a:rPr>
              <a:t>Indicateur de performance </a:t>
            </a:r>
            <a:r>
              <a:rPr lang="fr-FR" sz="2200" dirty="0" smtClean="0">
                <a:solidFill>
                  <a:srgbClr val="C00000"/>
                </a:solidFill>
              </a:rPr>
              <a:t>spécifique</a:t>
            </a:r>
            <a:r>
              <a:rPr lang="fr-FR" sz="2200" dirty="0" smtClean="0"/>
              <a:t>: </a:t>
            </a:r>
            <a:r>
              <a:rPr lang="fr-FR" sz="2200" dirty="0"/>
              <a:t>utilisation rationnelle du matériel, des ustensiles de service</a:t>
            </a:r>
          </a:p>
          <a:p>
            <a:pPr marL="0" indent="0">
              <a:buNone/>
            </a:pPr>
            <a:r>
              <a:rPr lang="fr-FR" sz="2400" dirty="0"/>
              <a:t>Le service à table est </a:t>
            </a:r>
            <a:r>
              <a:rPr lang="fr-FR" sz="2400" dirty="0">
                <a:solidFill>
                  <a:schemeClr val="tx1"/>
                </a:solidFill>
              </a:rPr>
              <a:t>moins présent</a:t>
            </a:r>
          </a:p>
          <a:p>
            <a:pPr marL="0" indent="0">
              <a:buNone/>
            </a:pPr>
            <a:r>
              <a:rPr lang="fr-FR" sz="2400" dirty="0">
                <a:sym typeface="Wingdings" panose="05000000000000000000" pitchFamily="2" charset="2"/>
              </a:rPr>
              <a:t></a:t>
            </a:r>
            <a:r>
              <a:rPr lang="fr-FR" sz="2400" b="1" dirty="0">
                <a:solidFill>
                  <a:srgbClr val="C00000"/>
                </a:solidFill>
              </a:rPr>
              <a:t>Suppression</a:t>
            </a:r>
            <a:r>
              <a:rPr lang="fr-FR" sz="2400" dirty="0"/>
              <a:t> : secteur brasserie donc d’une certaine forme de service à table</a:t>
            </a:r>
          </a:p>
          <a:p>
            <a:pPr marL="0" indent="0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0583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PFMP répartition et optimisation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024313"/>
          </a:xfrm>
        </p:spPr>
        <p:txBody>
          <a:bodyPr>
            <a:normAutofit fontScale="92500" lnSpcReduction="20000"/>
          </a:bodyPr>
          <a:lstStyle/>
          <a:p>
            <a:r>
              <a:rPr lang="fr-FR" sz="2400" b="1" dirty="0"/>
              <a:t>14 semaines sur les 2 ans de formation </a:t>
            </a:r>
            <a:r>
              <a:rPr lang="fr-FR" sz="2400" dirty="0"/>
              <a:t>(2X7  </a:t>
            </a:r>
            <a:r>
              <a:rPr lang="fr-FR" sz="2400" b="1" dirty="0"/>
              <a:t>ou</a:t>
            </a:r>
            <a:r>
              <a:rPr lang="fr-FR" sz="2400" dirty="0"/>
              <a:t> 6+8) </a:t>
            </a:r>
          </a:p>
          <a:p>
            <a:pPr lvl="1"/>
            <a:r>
              <a:rPr lang="fr-FR" sz="2200" dirty="0"/>
              <a:t>Elles portent sur les </a:t>
            </a:r>
            <a:r>
              <a:rPr lang="fr-FR" sz="2200" b="1" dirty="0">
                <a:solidFill>
                  <a:srgbClr val="C00000"/>
                </a:solidFill>
              </a:rPr>
              <a:t>deux pôles </a:t>
            </a:r>
            <a:r>
              <a:rPr lang="fr-FR" sz="2200" dirty="0"/>
              <a:t>:</a:t>
            </a:r>
          </a:p>
          <a:p>
            <a:pPr marL="0" indent="0">
              <a:buNone/>
            </a:pPr>
            <a:r>
              <a:rPr lang="fr-FR" sz="2400" dirty="0"/>
              <a:t> production alimentaire et service en restauration</a:t>
            </a:r>
          </a:p>
          <a:p>
            <a:pPr lvl="1"/>
            <a:r>
              <a:rPr lang="fr-FR" sz="2200" dirty="0"/>
              <a:t>Les PFMP seront réparties, </a:t>
            </a:r>
            <a:r>
              <a:rPr lang="fr-FR" sz="2200" dirty="0">
                <a:solidFill>
                  <a:srgbClr val="C00000"/>
                </a:solidFill>
              </a:rPr>
              <a:t>sur chaque année </a:t>
            </a:r>
            <a:r>
              <a:rPr lang="fr-FR" sz="2200" dirty="0"/>
              <a:t>de formation et dans toute la mesure du possible, </a:t>
            </a:r>
            <a:r>
              <a:rPr lang="fr-FR" sz="2200" b="1" dirty="0">
                <a:solidFill>
                  <a:srgbClr val="C00000"/>
                </a:solidFill>
              </a:rPr>
              <a:t>sur au moins deux </a:t>
            </a:r>
            <a:r>
              <a:rPr lang="fr-FR" sz="2200" dirty="0"/>
              <a:t>des secteurs suivants : </a:t>
            </a:r>
          </a:p>
          <a:p>
            <a:pPr marL="0" lvl="0" indent="0">
              <a:buNone/>
            </a:pPr>
            <a:r>
              <a:rPr lang="fr-FR" sz="2400" i="1" dirty="0"/>
              <a:t>restauration rapide, restauration commerciale libre-service, restauration collective</a:t>
            </a:r>
            <a:r>
              <a:rPr lang="fr-FR" sz="2400" dirty="0"/>
              <a:t>.</a:t>
            </a:r>
          </a:p>
          <a:p>
            <a:pPr lvl="1"/>
            <a:r>
              <a:rPr lang="fr-FR" sz="2200" dirty="0"/>
              <a:t>Les PFMP </a:t>
            </a:r>
            <a:r>
              <a:rPr lang="fr-FR" sz="2200" dirty="0">
                <a:solidFill>
                  <a:schemeClr val="tx1"/>
                </a:solidFill>
              </a:rPr>
              <a:t>guident</a:t>
            </a:r>
            <a:r>
              <a:rPr lang="fr-FR" sz="2200" dirty="0"/>
              <a:t> chaque élève dans la détermination de son </a:t>
            </a:r>
            <a:r>
              <a:rPr lang="fr-FR" sz="2200" dirty="0">
                <a:solidFill>
                  <a:schemeClr val="tx1"/>
                </a:solidFill>
              </a:rPr>
              <a:t>projet professionnel </a:t>
            </a:r>
            <a:r>
              <a:rPr lang="fr-FR" sz="2200" dirty="0"/>
              <a:t>au plus tôt dans la formation, en lien avec les heures de consolidation des acquis, AP et accompagnement à  l’orientation.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710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370375574"/>
              </p:ext>
            </p:extLst>
          </p:nvPr>
        </p:nvGraphicFramePr>
        <p:xfrm>
          <a:off x="2286000" y="214313"/>
          <a:ext cx="8415337" cy="245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98517219"/>
              </p:ext>
            </p:extLst>
          </p:nvPr>
        </p:nvGraphicFramePr>
        <p:xfrm>
          <a:off x="1657350" y="2928938"/>
          <a:ext cx="10244138" cy="3800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61043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épreuves en CCF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Temps de travail prévu au cours de l’année 2020 - 2021</a:t>
            </a:r>
          </a:p>
        </p:txBody>
      </p:sp>
    </p:spTree>
    <p:extLst>
      <p:ext uri="{BB962C8B-B14F-4D97-AF65-F5344CB8AC3E}">
        <p14:creationId xmlns:p14="http://schemas.microsoft.com/office/powerpoint/2010/main" val="2197564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restauration rapide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600"/>
            <a:ext cx="7792461" cy="3777622"/>
          </a:xfrm>
        </p:spPr>
        <p:txBody>
          <a:bodyPr>
            <a:normAutofit fontScale="92500"/>
          </a:bodyPr>
          <a:lstStyle/>
          <a:p>
            <a:r>
              <a:rPr lang="fr-FR" sz="2400" b="1" dirty="0"/>
              <a:t>Les lieux identifiés</a:t>
            </a:r>
            <a:r>
              <a:rPr lang="fr-FR" sz="2400" dirty="0"/>
              <a:t>: </a:t>
            </a:r>
          </a:p>
          <a:p>
            <a:pPr lvl="1"/>
            <a:r>
              <a:rPr lang="fr-FR" sz="2000" dirty="0"/>
              <a:t>Fast Food, </a:t>
            </a:r>
            <a:r>
              <a:rPr lang="fr-FR" sz="2000" dirty="0">
                <a:solidFill>
                  <a:schemeClr val="tx1"/>
                </a:solidFill>
              </a:rPr>
              <a:t>sandwicheries</a:t>
            </a:r>
            <a:r>
              <a:rPr lang="fr-FR" sz="2000" dirty="0"/>
              <a:t>, points chauds, kebab, bagels…</a:t>
            </a:r>
          </a:p>
          <a:p>
            <a:pPr lvl="1"/>
            <a:r>
              <a:rPr lang="fr-FR" sz="2000" dirty="0"/>
              <a:t> </a:t>
            </a:r>
            <a:r>
              <a:rPr lang="fr-FR" sz="2000" dirty="0">
                <a:solidFill>
                  <a:schemeClr val="tx1"/>
                </a:solidFill>
              </a:rPr>
              <a:t>Point rapide </a:t>
            </a:r>
            <a:r>
              <a:rPr lang="fr-FR" sz="2000" dirty="0"/>
              <a:t>dans les supermarchés </a:t>
            </a:r>
            <a:r>
              <a:rPr lang="fr-FR" sz="2000" dirty="0">
                <a:solidFill>
                  <a:schemeClr val="tx1"/>
                </a:solidFill>
              </a:rPr>
              <a:t>(exemple des sushis</a:t>
            </a:r>
            <a:r>
              <a:rPr lang="fr-FR" sz="2000" u="sng" dirty="0">
                <a:solidFill>
                  <a:schemeClr val="tx1"/>
                </a:solidFill>
              </a:rPr>
              <a:t>) </a:t>
            </a:r>
            <a:r>
              <a:rPr lang="fr-FR" sz="2000" dirty="0">
                <a:solidFill>
                  <a:schemeClr val="tx1"/>
                </a:solidFill>
              </a:rPr>
              <a:t>ou dans certaines parties de </a:t>
            </a:r>
            <a:r>
              <a:rPr lang="fr-FR" sz="2000" dirty="0" smtClean="0">
                <a:solidFill>
                  <a:schemeClr val="tx1"/>
                </a:solidFill>
              </a:rPr>
              <a:t>cafétéria /restaurant</a:t>
            </a:r>
            <a:r>
              <a:rPr lang="fr-FR" sz="2000" dirty="0">
                <a:solidFill>
                  <a:schemeClr val="tx1"/>
                </a:solidFill>
              </a:rPr>
              <a:t>…, </a:t>
            </a:r>
            <a:r>
              <a:rPr lang="fr-FR" sz="2000" dirty="0"/>
              <a:t>traiteurs de plateaux repas…</a:t>
            </a:r>
          </a:p>
          <a:p>
            <a:r>
              <a:rPr lang="fr-FR" sz="2400" b="1" dirty="0"/>
              <a:t>Points importants</a:t>
            </a:r>
            <a:r>
              <a:rPr lang="fr-FR" sz="2400" dirty="0"/>
              <a:t>: </a:t>
            </a:r>
          </a:p>
          <a:p>
            <a:pPr lvl="1"/>
            <a:r>
              <a:rPr lang="fr-FR" sz="2200" dirty="0"/>
              <a:t>S’assurer des règles d’</a:t>
            </a:r>
            <a:r>
              <a:rPr lang="fr-FR" sz="2200" dirty="0">
                <a:solidFill>
                  <a:schemeClr val="tx1"/>
                </a:solidFill>
              </a:rPr>
              <a:t>hygiène</a:t>
            </a:r>
            <a:r>
              <a:rPr lang="fr-FR" sz="2200" dirty="0"/>
              <a:t>; </a:t>
            </a:r>
          </a:p>
          <a:p>
            <a:pPr lvl="1"/>
            <a:r>
              <a:rPr lang="fr-FR" sz="2200" dirty="0"/>
              <a:t>Bien préciser les tâches attendues dans l’annexe pédagogique lors des </a:t>
            </a:r>
            <a:r>
              <a:rPr lang="fr-FR" sz="2200" dirty="0">
                <a:solidFill>
                  <a:schemeClr val="tx1"/>
                </a:solidFill>
              </a:rPr>
              <a:t>visites préparatoires </a:t>
            </a:r>
            <a:r>
              <a:rPr lang="fr-FR" sz="2200" dirty="0"/>
              <a:t>et des négociations.</a:t>
            </a:r>
          </a:p>
        </p:txBody>
      </p:sp>
    </p:spTree>
    <p:extLst>
      <p:ext uri="{BB962C8B-B14F-4D97-AF65-F5344CB8AC3E}">
        <p14:creationId xmlns:p14="http://schemas.microsoft.com/office/powerpoint/2010/main" val="1261571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L’âge requis pour une PFMP </a:t>
            </a:r>
            <a:br>
              <a:rPr lang="fr-FR" dirty="0"/>
            </a:br>
            <a:r>
              <a:rPr lang="fr-FR" dirty="0"/>
              <a:t>en restauration rapide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600"/>
            <a:ext cx="6979661" cy="3777622"/>
          </a:xfrm>
        </p:spPr>
        <p:txBody>
          <a:bodyPr>
            <a:normAutofit/>
          </a:bodyPr>
          <a:lstStyle/>
          <a:p>
            <a:r>
              <a:rPr lang="fr-FR" sz="2000" b="1" dirty="0"/>
              <a:t>Construire</a:t>
            </a:r>
            <a:r>
              <a:rPr lang="fr-FR" sz="2000" dirty="0"/>
              <a:t> des </a:t>
            </a:r>
            <a:r>
              <a:rPr lang="fr-FR" sz="2000" dirty="0">
                <a:solidFill>
                  <a:schemeClr val="tx1"/>
                </a:solidFill>
              </a:rPr>
              <a:t>relations</a:t>
            </a:r>
            <a:r>
              <a:rPr lang="fr-FR" sz="2000" dirty="0"/>
              <a:t> avec les entreprises du secteur : consignes nationales chez certaines enseignes (stagiaires majeurs).</a:t>
            </a:r>
          </a:p>
        </p:txBody>
      </p:sp>
    </p:spTree>
    <p:extLst>
      <p:ext uri="{BB962C8B-B14F-4D97-AF65-F5344CB8AC3E}">
        <p14:creationId xmlns:p14="http://schemas.microsoft.com/office/powerpoint/2010/main" val="1597369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plat témoin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599"/>
            <a:ext cx="8041843" cy="4138613"/>
          </a:xfrm>
        </p:spPr>
        <p:txBody>
          <a:bodyPr>
            <a:noAutofit/>
          </a:bodyPr>
          <a:lstStyle/>
          <a:p>
            <a:r>
              <a:rPr lang="fr-FR" sz="2000" dirty="0"/>
              <a:t>De la </a:t>
            </a:r>
            <a:r>
              <a:rPr lang="fr-FR" sz="2000" b="1" dirty="0"/>
              <a:t>responsabilité</a:t>
            </a:r>
            <a:r>
              <a:rPr lang="fr-FR" sz="2000" dirty="0"/>
              <a:t> du chef de cuisine</a:t>
            </a:r>
          </a:p>
          <a:p>
            <a:pPr marL="0" indent="0">
              <a:buNone/>
            </a:pPr>
            <a:endParaRPr lang="fr-FR" sz="2000" dirty="0"/>
          </a:p>
          <a:p>
            <a:pPr lvl="1"/>
            <a:r>
              <a:rPr lang="fr-FR" sz="1800" dirty="0" smtClean="0">
                <a:solidFill>
                  <a:schemeClr val="tx1"/>
                </a:solidFill>
              </a:rPr>
              <a:t>Réaliser</a:t>
            </a:r>
            <a:r>
              <a:rPr lang="fr-FR" sz="1800" dirty="0" smtClean="0"/>
              <a:t> </a:t>
            </a:r>
            <a:r>
              <a:rPr lang="fr-FR" sz="1800" dirty="0"/>
              <a:t>un plat témoin nécessaire pour la traçabilité des productions</a:t>
            </a:r>
            <a:r>
              <a:rPr lang="fr-FR" sz="1800" b="1" dirty="0"/>
              <a:t> </a:t>
            </a:r>
            <a:r>
              <a:rPr lang="fr-FR" sz="1800" dirty="0">
                <a:solidFill>
                  <a:schemeClr val="tx1"/>
                </a:solidFill>
              </a:rPr>
              <a:t>mais</a:t>
            </a:r>
            <a:r>
              <a:rPr lang="fr-FR" sz="1800" b="1" dirty="0"/>
              <a:t> </a:t>
            </a:r>
            <a:r>
              <a:rPr lang="fr-FR" sz="1800" dirty="0"/>
              <a:t>la certification se bornera à:</a:t>
            </a:r>
          </a:p>
          <a:p>
            <a:pPr marL="457200" lvl="1" indent="0">
              <a:buNone/>
            </a:pPr>
            <a:r>
              <a:rPr lang="fr-FR" sz="2000" dirty="0"/>
              <a:t>	</a:t>
            </a:r>
            <a:r>
              <a:rPr lang="fr-FR" sz="1800" dirty="0"/>
              <a:t>« </a:t>
            </a:r>
            <a:r>
              <a:rPr lang="fr-FR" sz="1800" dirty="0">
                <a:solidFill>
                  <a:schemeClr val="tx1"/>
                </a:solidFill>
              </a:rPr>
              <a:t>justifier la nécessité </a:t>
            </a:r>
            <a:r>
              <a:rPr lang="fr-FR" sz="1800" dirty="0"/>
              <a:t>de réaliser un échantillon témoin »</a:t>
            </a:r>
          </a:p>
          <a:p>
            <a:r>
              <a:rPr lang="fr-FR" b="1" dirty="0"/>
              <a:t>Référence: Savoirs Associés S4.3 liés à C4 </a:t>
            </a:r>
          </a:p>
          <a:p>
            <a:pPr lvl="1"/>
            <a:r>
              <a:rPr lang="fr-FR" sz="1800" i="1" dirty="0">
                <a:solidFill>
                  <a:schemeClr val="tx1"/>
                </a:solidFill>
              </a:rPr>
              <a:t>C4</a:t>
            </a:r>
            <a:r>
              <a:rPr lang="fr-FR" sz="1800" i="1" dirty="0"/>
              <a:t> </a:t>
            </a:r>
            <a:r>
              <a:rPr lang="fr-FR" sz="1800" dirty="0">
                <a:solidFill>
                  <a:schemeClr val="tx1"/>
                </a:solidFill>
              </a:rPr>
              <a:t>Assembler, dresser et conditionner les préparations alimentaires </a:t>
            </a:r>
          </a:p>
          <a:p>
            <a:pPr lvl="1"/>
            <a:r>
              <a:rPr lang="fr-FR" sz="1800" dirty="0">
                <a:solidFill>
                  <a:schemeClr val="tx1"/>
                </a:solidFill>
              </a:rPr>
              <a:t>S 4.3 </a:t>
            </a:r>
            <a:r>
              <a:rPr lang="fr-FR" sz="1800" dirty="0"/>
              <a:t>Techniques professionnelles</a:t>
            </a:r>
          </a:p>
          <a:p>
            <a:pPr marL="0" lvl="0" indent="0">
              <a:buNone/>
            </a:pPr>
            <a:r>
              <a:rPr lang="fr-FR" i="1" dirty="0"/>
              <a:t>	conditionnement et entreposage des préparations 					culinaires, assemblage, dressage, conditionnement ,traçabilité</a:t>
            </a:r>
          </a:p>
        </p:txBody>
      </p:sp>
    </p:spTree>
    <p:extLst>
      <p:ext uri="{BB962C8B-B14F-4D97-AF65-F5344CB8AC3E}">
        <p14:creationId xmlns:p14="http://schemas.microsoft.com/office/powerpoint/2010/main" val="78626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5925" y="624110"/>
            <a:ext cx="9818687" cy="718915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</a:rPr>
              <a:t>Evolutions  APR        PSR </a:t>
            </a:r>
            <a:r>
              <a:rPr lang="fr-FR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( rapide – collective - cafétaria)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</a:rPr>
              <a:t>     1/2 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742903"/>
              </p:ext>
            </p:extLst>
          </p:nvPr>
        </p:nvGraphicFramePr>
        <p:xfrm>
          <a:off x="2200275" y="1343801"/>
          <a:ext cx="9101138" cy="5498388"/>
        </p:xfrm>
        <a:graphic>
          <a:graphicData uri="http://schemas.openxmlformats.org/drawingml/2006/table">
            <a:tbl>
              <a:tblPr firstRow="1" firstCol="1" bandRow="1"/>
              <a:tblGrid>
                <a:gridCol w="17234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37770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8979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Pôle 1 : production alimentaire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998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Suppression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u="sng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RAP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: sous fonction 1.4 : tâche 2 : </a:t>
                      </a:r>
                      <a:r>
                        <a:rPr lang="fr-FR" sz="14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préparations à partir de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produits préparés de manière traditionnelle</a:t>
                      </a:r>
                      <a:endParaRPr lang="fr-FR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-C344 : préparer un sirop, faire un caramel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C332 : trancher, couper charcuteries, viandes cuites, fromage, pain…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C341 : cuire dans un liquide, autre que l’eau et l’huile (comme le lait), cuire sur plaques et rôtir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Nota Bene: on pourra toujours vendre des crêpes mais déjà faites, juste les garnir.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35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Nouveautés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Savoirs communs : SC 1.3 : </a:t>
                      </a: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Comportement éco-responsable </a:t>
                      </a:r>
                      <a:endParaRPr lang="fr-FR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367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fr-FR" sz="1400" u="sng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renforcer</a:t>
                      </a:r>
                      <a:endParaRPr lang="fr-FR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Tâche : « </a:t>
                      </a:r>
                      <a:r>
                        <a:rPr lang="fr-FR" sz="14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réalisation des </a:t>
                      </a:r>
                      <a:r>
                        <a:rPr lang="fr-FR" sz="1400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opérations de traçabilité</a:t>
                      </a: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» qui est présente dans chaque activité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C2.3 : n’apparaissent que la notion de « </a:t>
                      </a:r>
                      <a:r>
                        <a:rPr lang="fr-FR" sz="14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taillage les fruits et légumes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»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A3 : Réalisation de préparations et cuissons </a:t>
                      </a:r>
                      <a:r>
                        <a:rPr lang="fr-FR" sz="1400" b="0" u="non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simples</a:t>
                      </a:r>
                      <a:endParaRPr lang="fr-FR" sz="1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Act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3, tâche 2 : </a:t>
                      </a:r>
                      <a:r>
                        <a:rPr lang="fr-FR" sz="1400" i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préparations à partir de produits </a:t>
                      </a:r>
                      <a:r>
                        <a:rPr lang="fr-FR" sz="1400" b="0" i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semi-élaborés</a:t>
                      </a:r>
                      <a:r>
                        <a:rPr lang="fr-FR" sz="1400" b="1" i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400" i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 </a:t>
                      </a:r>
                      <a:r>
                        <a:rPr lang="fr-FR" sz="1400" b="0" i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élaborés</a:t>
                      </a:r>
                      <a:endParaRPr lang="fr-FR" sz="1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9165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diminuer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C3.1 les différents types de cuisson 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560" marR="605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Flèche droite 4"/>
          <p:cNvSpPr/>
          <p:nvPr/>
        </p:nvSpPr>
        <p:spPr>
          <a:xfrm>
            <a:off x="4814888" y="920704"/>
            <a:ext cx="7715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0732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714501" y="624110"/>
            <a:ext cx="10158412" cy="1004665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</a:rPr>
              <a:t>Evolutions  APR        PSR </a:t>
            </a:r>
            <a:r>
              <a:rPr lang="fr-FR" sz="2000" dirty="0">
                <a:solidFill>
                  <a:prstClr val="black">
                    <a:lumMod val="85000"/>
                    <a:lumOff val="15000"/>
                  </a:prstClr>
                </a:solidFill>
              </a:rPr>
              <a:t>(rapide – collective - cafétaria)</a:t>
            </a:r>
            <a:r>
              <a:rPr lang="fr-FR" dirty="0">
                <a:solidFill>
                  <a:prstClr val="black">
                    <a:lumMod val="85000"/>
                    <a:lumOff val="15000"/>
                  </a:prstClr>
                </a:solidFill>
              </a:rPr>
              <a:t>  1/2                </a:t>
            </a:r>
            <a:endParaRPr lang="fr-FR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299412"/>
              </p:ext>
            </p:extLst>
          </p:nvPr>
        </p:nvGraphicFramePr>
        <p:xfrm>
          <a:off x="1971676" y="1814513"/>
          <a:ext cx="9344024" cy="4286250"/>
        </p:xfrm>
        <a:graphic>
          <a:graphicData uri="http://schemas.openxmlformats.org/drawingml/2006/table">
            <a:tbl>
              <a:tblPr firstRow="1" firstCol="1" bandRow="1"/>
              <a:tblGrid>
                <a:gridCol w="176943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574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3605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Pôle 2 : Service en restauration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44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Suppression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588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Nouveautés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A7, T3, C7.2 : </a:t>
                      </a: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Vente additionnelle</a:t>
                      </a:r>
                      <a:endParaRPr lang="fr-FR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Savoirs associés communs : SC 2.4 Lutte contre le </a:t>
                      </a: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gaspillage alimentaire </a:t>
                      </a:r>
                      <a:endParaRPr lang="fr-FR" sz="1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100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</a:t>
                      </a:r>
                      <a:r>
                        <a:rPr lang="fr-FR" sz="1400" u="sng" dirty="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renforcer</a:t>
                      </a:r>
                      <a:endParaRPr lang="fr-FR" sz="1400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C8.2 : Conditionner les éléments pour la vente à emporter (+ détaillée)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C7 : Conditions de réalisation : documents descriptifs des produits proposés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488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>
                          <a:effectLst/>
                          <a:highlight>
                            <a:srgbClr val="C0C0C0"/>
                          </a:highlight>
                          <a:latin typeface="Arial Black" panose="020B0A040201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 diminuer</a:t>
                      </a:r>
                      <a:endParaRPr lang="fr-F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30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Notions de service les repas (S8.2 : Notions pour de la vente à emporter principalement)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Flèche droite 5"/>
          <p:cNvSpPr/>
          <p:nvPr/>
        </p:nvSpPr>
        <p:spPr>
          <a:xfrm>
            <a:off x="4832929" y="926697"/>
            <a:ext cx="77152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872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bio nettoyage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600"/>
            <a:ext cx="7386061" cy="3777622"/>
          </a:xfrm>
        </p:spPr>
        <p:txBody>
          <a:bodyPr>
            <a:normAutofit/>
          </a:bodyPr>
          <a:lstStyle/>
          <a:p>
            <a:r>
              <a:rPr lang="fr-FR" sz="2400" dirty="0"/>
              <a:t>Les </a:t>
            </a:r>
            <a:r>
              <a:rPr lang="fr-FR" sz="2400" b="1" dirty="0">
                <a:solidFill>
                  <a:srgbClr val="C00000"/>
                </a:solidFill>
              </a:rPr>
              <a:t>opérations d’entretien:</a:t>
            </a:r>
          </a:p>
          <a:p>
            <a:pPr marL="0" indent="0">
              <a:buNone/>
            </a:pPr>
            <a:r>
              <a:rPr lang="fr-FR" sz="2400" dirty="0"/>
              <a:t>sont appréhendées au niveau des  savoirs associés et des techniques dans les </a:t>
            </a:r>
            <a:r>
              <a:rPr lang="fr-FR" sz="2400" dirty="0">
                <a:solidFill>
                  <a:srgbClr val="C00000"/>
                </a:solidFill>
              </a:rPr>
              <a:t>pôles </a:t>
            </a:r>
            <a:r>
              <a:rPr lang="fr-FR" sz="2400" dirty="0">
                <a:solidFill>
                  <a:srgbClr val="FF0000"/>
                </a:solidFill>
              </a:rPr>
              <a:t>1 et 2 </a:t>
            </a:r>
            <a:r>
              <a:rPr lang="fr-FR" sz="2400" dirty="0"/>
              <a:t>.</a:t>
            </a:r>
          </a:p>
          <a:p>
            <a:r>
              <a:rPr lang="fr-FR" sz="2400" dirty="0"/>
              <a:t> </a:t>
            </a:r>
            <a:r>
              <a:rPr lang="fr-FR" sz="2400" b="1" dirty="0"/>
              <a:t>Vocabulaire</a:t>
            </a:r>
            <a:r>
              <a:rPr lang="fr-FR" sz="2400" dirty="0"/>
              <a:t>:</a:t>
            </a:r>
          </a:p>
          <a:p>
            <a:pPr marL="0" indent="0">
              <a:buNone/>
            </a:pPr>
            <a:r>
              <a:rPr lang="fr-FR" sz="2400" dirty="0"/>
              <a:t>En hôtellerie restauration : les termes </a:t>
            </a:r>
            <a:r>
              <a:rPr lang="fr-FR" sz="2400" dirty="0">
                <a:solidFill>
                  <a:srgbClr val="C00000"/>
                </a:solidFill>
              </a:rPr>
              <a:t>nettoyage et désinfection </a:t>
            </a:r>
            <a:r>
              <a:rPr lang="fr-FR" sz="2400" dirty="0"/>
              <a:t>ont été retenus.</a:t>
            </a:r>
          </a:p>
        </p:txBody>
      </p:sp>
    </p:spTree>
    <p:extLst>
      <p:ext uri="{BB962C8B-B14F-4D97-AF65-F5344CB8AC3E}">
        <p14:creationId xmlns:p14="http://schemas.microsoft.com/office/powerpoint/2010/main" val="466673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L’encaissement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 </a:t>
            </a:r>
            <a:r>
              <a:rPr lang="fr-FR" sz="2800" b="1" dirty="0"/>
              <a:t>quand?</a:t>
            </a:r>
          </a:p>
          <a:p>
            <a:pPr marL="0" indent="0">
              <a:buNone/>
            </a:pPr>
            <a:r>
              <a:rPr lang="fr-FR" sz="2400" dirty="0"/>
              <a:t>A travailler dès le </a:t>
            </a:r>
            <a:r>
              <a:rPr lang="fr-FR" sz="2400" dirty="0">
                <a:solidFill>
                  <a:schemeClr val="tx1"/>
                </a:solidFill>
              </a:rPr>
              <a:t>début</a:t>
            </a:r>
            <a:r>
              <a:rPr lang="fr-FR" sz="2400" dirty="0">
                <a:solidFill>
                  <a:srgbClr val="C00000"/>
                </a:solidFill>
              </a:rPr>
              <a:t> </a:t>
            </a:r>
            <a:r>
              <a:rPr lang="fr-FR" sz="2400" dirty="0"/>
              <a:t>de formation avec les élèves, y compris avec un </a:t>
            </a:r>
            <a:r>
              <a:rPr lang="fr-FR" sz="2400" dirty="0">
                <a:solidFill>
                  <a:schemeClr val="tx1"/>
                </a:solidFill>
              </a:rPr>
              <a:t>ticket</a:t>
            </a:r>
            <a:r>
              <a:rPr lang="fr-FR" sz="2800" dirty="0"/>
              <a:t>: 	</a:t>
            </a:r>
            <a:r>
              <a:rPr lang="fr-FR" sz="2400" dirty="0"/>
              <a:t>les professionnels ont insisté sur la notion de </a:t>
            </a:r>
            <a:r>
              <a:rPr lang="fr-FR" sz="2400" i="1" dirty="0"/>
              <a:t>« dernier contact avec le client ».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 </a:t>
            </a:r>
            <a:r>
              <a:rPr lang="fr-FR" sz="2800" b="1" dirty="0"/>
              <a:t>Comment?</a:t>
            </a:r>
            <a:endParaRPr lang="fr-FR" sz="2800" dirty="0"/>
          </a:p>
          <a:p>
            <a:pPr marL="0" indent="0">
              <a:buNone/>
            </a:pPr>
            <a:r>
              <a:rPr lang="fr-FR" sz="2400" dirty="0"/>
              <a:t>Caisse, logiciel de caisse    </a:t>
            </a:r>
            <a:r>
              <a:rPr lang="fr-FR" sz="2800" dirty="0"/>
              <a:t>(</a:t>
            </a:r>
            <a:r>
              <a:rPr lang="fr-FR" sz="2800" u="sng" dirty="0" err="1"/>
              <a:t>cf</a:t>
            </a:r>
            <a:r>
              <a:rPr lang="fr-FR" sz="2800" u="sng" dirty="0"/>
              <a:t>: </a:t>
            </a:r>
            <a:r>
              <a:rPr lang="fr-FR" sz="2800" u="sng" dirty="0" err="1"/>
              <a:t>co</a:t>
            </a:r>
            <a:r>
              <a:rPr lang="fr-FR" sz="2800" u="sng" dirty="0"/>
              <a:t>-intervention</a:t>
            </a:r>
            <a:r>
              <a:rPr lang="fr-FR" sz="2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53530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L’entretien du linge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1905000"/>
            <a:ext cx="8642206" cy="46243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400" dirty="0"/>
          </a:p>
          <a:p>
            <a:r>
              <a:rPr lang="fr-FR" sz="2400" dirty="0"/>
              <a:t>L'entretien du linge peut être pris sur le temps d’enseignement professionnel en lien avec 2 compétences:</a:t>
            </a:r>
          </a:p>
          <a:p>
            <a:pPr lvl="1"/>
            <a:r>
              <a:rPr lang="fr-FR" sz="2200" dirty="0"/>
              <a:t> </a:t>
            </a:r>
            <a:r>
              <a:rPr lang="fr-FR" sz="2200" dirty="0">
                <a:solidFill>
                  <a:schemeClr val="tx1"/>
                </a:solidFill>
              </a:rPr>
              <a:t>la C5 </a:t>
            </a:r>
            <a:r>
              <a:rPr lang="fr-FR" sz="2200" dirty="0"/>
              <a:t>en lien avec </a:t>
            </a:r>
            <a:r>
              <a:rPr lang="fr-FR" sz="2200" dirty="0">
                <a:solidFill>
                  <a:schemeClr val="tx1"/>
                </a:solidFill>
              </a:rPr>
              <a:t>SC1-7 </a:t>
            </a:r>
          </a:p>
          <a:p>
            <a:pPr lvl="1"/>
            <a:r>
              <a:rPr lang="fr-FR" sz="2200" dirty="0"/>
              <a:t> </a:t>
            </a:r>
            <a:r>
              <a:rPr lang="fr-FR" sz="2200" dirty="0">
                <a:solidFill>
                  <a:schemeClr val="tx1"/>
                </a:solidFill>
              </a:rPr>
              <a:t>la C10 </a:t>
            </a:r>
            <a:r>
              <a:rPr lang="fr-FR" sz="2200" dirty="0"/>
              <a:t>en lien avec </a:t>
            </a:r>
            <a:r>
              <a:rPr lang="fr-FR" sz="2200" dirty="0">
                <a:solidFill>
                  <a:schemeClr val="tx1"/>
                </a:solidFill>
              </a:rPr>
              <a:t>SC2-5</a:t>
            </a:r>
          </a:p>
          <a:p>
            <a:r>
              <a:rPr lang="fr-FR" sz="2400" dirty="0"/>
              <a:t>le linge doit être pris en charge par la </a:t>
            </a:r>
            <a:r>
              <a:rPr lang="fr-FR" sz="2400" dirty="0">
                <a:solidFill>
                  <a:schemeClr val="tx1"/>
                </a:solidFill>
              </a:rPr>
              <a:t>lingerie </a:t>
            </a:r>
            <a:r>
              <a:rPr lang="fr-FR" sz="2400" dirty="0"/>
              <a:t>de l’établissement ou par une </a:t>
            </a:r>
            <a:r>
              <a:rPr lang="fr-FR" sz="2400" dirty="0">
                <a:solidFill>
                  <a:schemeClr val="tx1"/>
                </a:solidFill>
              </a:rPr>
              <a:t>autre section </a:t>
            </a:r>
            <a:r>
              <a:rPr lang="fr-FR" sz="2400" dirty="0"/>
              <a:t>ATMFC , Pressing</a:t>
            </a:r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endParaRPr lang="fr-FR" sz="4000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0439932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286</TotalTime>
  <Words>560</Words>
  <Application>Microsoft Office PowerPoint</Application>
  <PresentationFormat>Grand écran</PresentationFormat>
  <Paragraphs>106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2" baseType="lpstr">
      <vt:lpstr>Arial</vt:lpstr>
      <vt:lpstr>Arial Black</vt:lpstr>
      <vt:lpstr>Arial Narrow</vt:lpstr>
      <vt:lpstr>Calibri</vt:lpstr>
      <vt:lpstr>Century Gothic</vt:lpstr>
      <vt:lpstr>Times New Roman</vt:lpstr>
      <vt:lpstr>Wingdings</vt:lpstr>
      <vt:lpstr>Wingdings 3</vt:lpstr>
      <vt:lpstr>Brin</vt:lpstr>
      <vt:lpstr>FAQ</vt:lpstr>
      <vt:lpstr>La restauration rapide </vt:lpstr>
      <vt:lpstr>L’âge requis pour une PFMP  en restauration rapide</vt:lpstr>
      <vt:lpstr>le plat témoin</vt:lpstr>
      <vt:lpstr>Evolutions  APR        PSR ( rapide – collective - cafétaria)     1/2 </vt:lpstr>
      <vt:lpstr>Evolutions  APR        PSR (rapide – collective - cafétaria)  1/2                </vt:lpstr>
      <vt:lpstr>Le bio nettoyage </vt:lpstr>
      <vt:lpstr>L’encaissement</vt:lpstr>
      <vt:lpstr>L’entretien du linge</vt:lpstr>
      <vt:lpstr>Service des repas à l’assiette </vt:lpstr>
      <vt:lpstr>PFMP répartition et optimisation</vt:lpstr>
      <vt:lpstr>Présentation PowerPoint</vt:lpstr>
      <vt:lpstr>Les épreuves en CCF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FAQ</dc:title>
  <dc:creator>Marie-Paule FOISSY</dc:creator>
  <cp:lastModifiedBy>Marie-Paule FOISSY</cp:lastModifiedBy>
  <cp:revision>39</cp:revision>
  <dcterms:created xsi:type="dcterms:W3CDTF">2020-03-04T12:37:30Z</dcterms:created>
  <dcterms:modified xsi:type="dcterms:W3CDTF">2020-04-10T07:05:28Z</dcterms:modified>
</cp:coreProperties>
</file>