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17D1A3-783D-43D2-B3F7-D3C108EF8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70697E7-CE75-4D91-B484-DC87DEA71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AC4A99-FC48-444F-8354-6CB4CA680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2A1DCB-4088-4D47-845E-19081D247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1E05D6-E2E5-4D0D-A3DF-CC5E34902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226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439B0-236F-4D4E-8137-9838AEDAE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C578ACF-E50C-443A-BBB5-C8BD2B7C70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80EB36-E26F-42D3-ADC9-E4E17C318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A6BD4E-2DB0-4FFA-BC07-92EB29F5F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30758E-C21E-4DDE-8604-B4DF0E9CB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072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03DFC6D-666E-48E6-8114-F2EA299669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BFD827F-0FD0-4082-A13C-9F6536FBA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92824A-C936-469C-9769-6A17F0B3A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5251DD-8761-4EE5-A366-0D19464BE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331BA6-85D2-48C3-92D4-8B0892778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84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019F2B-D868-4B3A-8554-029299D8C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BDDC32-511F-4699-BDBB-B1B40964D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9494FD-E9C3-43CF-942E-1953ADA06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D4663E-4E87-4783-9230-36829EA62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CB2EBF-F59C-4861-97BF-FF0CBA520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053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6F5BA-31A4-4899-A84E-22B6D2C91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9E0AE2-F924-4B17-A276-9D9238E252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4235DC-3695-4ACE-A3D0-6A59B79EA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A3B2F7-8E21-4FB7-B7B2-502329F67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E3E241-FE7B-4C45-99D4-94F07BA5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8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9D1B26-4DFE-48F4-AA89-529926433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A84487F-CC63-40D5-BC87-AF1C09022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32C58D-A132-41FD-B76F-E800045EE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3E5C6C8-A01B-48ED-A02C-2D6676D16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400AA7C-EE7B-4CCB-9A00-B3ACA8B9A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567B24B-1E1B-4515-9B87-B386EB4BB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380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E6F5A8-DDA7-47F5-B41A-10B4A7267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56FFF0-F6CD-4142-8476-72F43DD74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9AB8AA4-9C31-4DDA-AD74-72E92A041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5584167-0014-4D1F-AEA8-F49DA3C4E6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BB12C07-F12E-4F6F-98DF-E0699D52B5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922E52A-EC7A-40CE-983C-BA1B8CEC9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B20F361-5E55-4678-89F1-75F4ACFA2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9EF6423-B97D-4B67-AA80-1DE759393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6EA08E-7F92-4650-83B8-A7145B91A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AFCA305-4285-4C6E-94B9-3144F1C32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66FB61D-2F85-4E84-9EAA-49103FD8D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8525D14-0A1A-4B0B-BE89-1ECFE4C5B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31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34BBEC6-7DFD-4229-A490-041F17F31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5B983E3-A6F4-4021-A794-2F3EA3A14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D1CDC12-D1DE-41AF-BA74-8C478F7EB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122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C7991C-1A90-4D0D-B6F0-9C3149E4E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0A2C45-FCD8-4963-ADBB-98D04CCD8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94B1F8A-F318-4371-A660-19CCA2F7D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859453-AE23-4759-8C90-251141545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06D3B9A-A79D-4AEB-872C-0F8D3899D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EACE44E-38FD-444E-BD27-5910A98C3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591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0A3190-A477-45CD-8183-0412BE149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A18C0F7-CA8C-4357-BF1D-51F929EDF7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4346E59-3B62-43DA-876A-75A1C3D678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F50248-41F9-4783-991B-7BFE7477A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31B879F-3535-4A26-A51D-86B5E890B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2C65757-443B-4953-8CC7-93EFC96B9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64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8A353CB-16E7-4F0E-94A8-87605422F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19A0D66-9845-42A5-BCCC-7C2A5C0DD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903CDF9-1F4D-4026-96D1-8D250641F2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00582-90CE-4A9B-B37D-134A770AC713}" type="datetimeFigureOut">
              <a:rPr lang="fr-FR" smtClean="0"/>
              <a:t>27/01/2018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48A37E-EB9C-4217-AB86-09DD049ED4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479623-D584-40A9-94AE-7B0DC9E554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2D8C8-F98B-4B5B-AD17-6D1412204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16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A76174-E1CE-47DE-B39A-E80185D04B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808" y="87761"/>
            <a:ext cx="11422719" cy="517590"/>
          </a:xfrm>
          <a:ln w="190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2600" b="1" dirty="0">
                <a:solidFill>
                  <a:srgbClr val="00B050"/>
                </a:solidFill>
                <a:latin typeface="+mn-lt"/>
              </a:rPr>
              <a:t>Mon moulin va trop vite, mon moulin va trop fort ! - Organigramme de séquence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69C6-5EE1-4F73-B2EB-E9839F58A8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0321" y="888901"/>
            <a:ext cx="8018297" cy="1510474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INTRODUCTION </a:t>
            </a:r>
            <a:r>
              <a:rPr lang="fr-FR" sz="2000" b="1" dirty="0"/>
              <a:t>(20 minutes)</a:t>
            </a:r>
            <a:br>
              <a:rPr lang="fr-FR" sz="2000" b="1" dirty="0">
                <a:solidFill>
                  <a:srgbClr val="FF0000"/>
                </a:solidFill>
              </a:rPr>
            </a:br>
            <a:r>
              <a:rPr lang="fr-FR" sz="2000" dirty="0"/>
              <a:t>- Présentation du problème (diaporama)</a:t>
            </a:r>
            <a:br>
              <a:rPr lang="fr-FR" sz="2000" dirty="0"/>
            </a:br>
            <a:r>
              <a:rPr lang="fr-FR" sz="2000" dirty="0">
                <a:sym typeface="Wingdings" panose="05000000000000000000" pitchFamily="2" charset="2"/>
              </a:rPr>
              <a:t> </a:t>
            </a:r>
            <a:r>
              <a:rPr lang="fr-FR" sz="2000" dirty="0"/>
              <a:t>document introductif élève + étude du circuit + grandeurs déjà connues</a:t>
            </a:r>
            <a:br>
              <a:rPr lang="fr-FR" sz="2000" dirty="0"/>
            </a:br>
            <a:r>
              <a:rPr lang="fr-FR" sz="2000" dirty="0"/>
              <a:t>- Débat sur les solutions possibles (Padlet)</a:t>
            </a:r>
            <a:br>
              <a:rPr lang="fr-FR" sz="2000" dirty="0"/>
            </a:br>
            <a:r>
              <a:rPr lang="fr-FR" sz="2000" dirty="0"/>
              <a:t>- Nécessité de tracé une caractéristique</a:t>
            </a:r>
          </a:p>
          <a:p>
            <a:endParaRPr lang="fr-FR" dirty="0"/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2F22F8EB-ECC9-4316-BDA7-891A4BB857CF}"/>
              </a:ext>
            </a:extLst>
          </p:cNvPr>
          <p:cNvSpPr txBox="1">
            <a:spLocks/>
          </p:cNvSpPr>
          <p:nvPr/>
        </p:nvSpPr>
        <p:spPr>
          <a:xfrm>
            <a:off x="4199623" y="2929134"/>
            <a:ext cx="4744035" cy="673851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FF0000"/>
                </a:solidFill>
              </a:rPr>
              <a:t>EVALUATION DIAGNOSTIQUE </a:t>
            </a:r>
            <a:r>
              <a:rPr lang="fr-FR" sz="2000" b="1" dirty="0"/>
              <a:t>(10 minutes)</a:t>
            </a:r>
            <a:br>
              <a:rPr lang="fr-FR" sz="2000" b="1" dirty="0"/>
            </a:br>
            <a:r>
              <a:rPr lang="fr-FR" sz="2000" dirty="0"/>
              <a:t>≈ 10 questions</a:t>
            </a:r>
          </a:p>
          <a:p>
            <a:endParaRPr lang="fr-FR" dirty="0"/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0930B5F8-B567-4A70-9591-BA958DA54E62}"/>
              </a:ext>
            </a:extLst>
          </p:cNvPr>
          <p:cNvSpPr txBox="1">
            <a:spLocks/>
          </p:cNvSpPr>
          <p:nvPr/>
        </p:nvSpPr>
        <p:spPr>
          <a:xfrm>
            <a:off x="347808" y="888901"/>
            <a:ext cx="1638066" cy="2714084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SEANCE 0</a:t>
            </a:r>
          </a:p>
          <a:p>
            <a:r>
              <a:rPr lang="fr-FR" sz="1700" dirty="0"/>
              <a:t>À la fin d’une séance d’exercices sur les conducteurs ohmiques (par exemple).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0F1A495E-4D5D-4651-AA8C-A9591D7B5F22}"/>
              </a:ext>
            </a:extLst>
          </p:cNvPr>
          <p:cNvSpPr txBox="1">
            <a:spLocks/>
          </p:cNvSpPr>
          <p:nvPr/>
        </p:nvSpPr>
        <p:spPr>
          <a:xfrm>
            <a:off x="2749981" y="4132745"/>
            <a:ext cx="8178978" cy="900587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FF0000"/>
                </a:solidFill>
              </a:rPr>
              <a:t>TRACE DE CARACTERISTIQUES </a:t>
            </a:r>
            <a:r>
              <a:rPr lang="fr-FR" sz="1600" b="1" i="1" dirty="0"/>
              <a:t>(DIFFERENCIATION DE PROCESSUS ET DE STRUCTURE)</a:t>
            </a:r>
            <a:br>
              <a:rPr lang="fr-FR" sz="2000" b="1" dirty="0">
                <a:solidFill>
                  <a:srgbClr val="FF0000"/>
                </a:solidFill>
              </a:rPr>
            </a:br>
            <a:r>
              <a:rPr lang="fr-FR" sz="2000" b="1" dirty="0">
                <a:solidFill>
                  <a:srgbClr val="FF0000"/>
                </a:solidFill>
              </a:rPr>
              <a:t>DECOUVERTE DE LA LOI D’OHM</a:t>
            </a:r>
            <a:r>
              <a:rPr lang="fr-FR" sz="2000" b="1" dirty="0"/>
              <a:t> (1h30)</a:t>
            </a:r>
            <a:br>
              <a:rPr lang="fr-FR" sz="2000" b="1" dirty="0">
                <a:solidFill>
                  <a:srgbClr val="FF0000"/>
                </a:solidFill>
              </a:rPr>
            </a:br>
            <a:r>
              <a:rPr lang="fr-FR" sz="2000" dirty="0"/>
              <a:t>5 protocoles</a:t>
            </a:r>
          </a:p>
          <a:p>
            <a:endParaRPr lang="fr-FR" dirty="0"/>
          </a:p>
        </p:txBody>
      </p:sp>
      <p:sp>
        <p:nvSpPr>
          <p:cNvPr id="9" name="Flèche : bas 8">
            <a:extLst>
              <a:ext uri="{FF2B5EF4-FFF2-40B4-BE49-F238E27FC236}">
                <a16:creationId xmlns:a16="http://schemas.microsoft.com/office/drawing/2014/main" id="{2C37FAFC-B8C3-40CD-9329-FB18BEF17EE7}"/>
              </a:ext>
            </a:extLst>
          </p:cNvPr>
          <p:cNvSpPr/>
          <p:nvPr/>
        </p:nvSpPr>
        <p:spPr>
          <a:xfrm>
            <a:off x="6415680" y="3538866"/>
            <a:ext cx="310796" cy="6275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5D490220-5236-4548-86F6-5482F7D5671F}"/>
              </a:ext>
            </a:extLst>
          </p:cNvPr>
          <p:cNvSpPr txBox="1">
            <a:spLocks/>
          </p:cNvSpPr>
          <p:nvPr/>
        </p:nvSpPr>
        <p:spPr>
          <a:xfrm>
            <a:off x="2149196" y="5294079"/>
            <a:ext cx="1706933" cy="105068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PROTOCOLE 1</a:t>
            </a:r>
            <a:br>
              <a:rPr lang="fr-FR" sz="2000" b="1" dirty="0"/>
            </a:br>
            <a:r>
              <a:rPr lang="fr-FR" sz="2000" dirty="0"/>
              <a:t>EXAO</a:t>
            </a:r>
            <a:endParaRPr lang="fr-FR" dirty="0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0E622F6D-1B20-4B83-8383-729240BBF5F4}"/>
              </a:ext>
            </a:extLst>
          </p:cNvPr>
          <p:cNvSpPr txBox="1">
            <a:spLocks/>
          </p:cNvSpPr>
          <p:nvPr/>
        </p:nvSpPr>
        <p:spPr>
          <a:xfrm>
            <a:off x="4122598" y="5298843"/>
            <a:ext cx="1706933" cy="105068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PROTOCOLE 2</a:t>
            </a:r>
            <a:br>
              <a:rPr lang="fr-FR" sz="2000" b="1" dirty="0"/>
            </a:br>
            <a:r>
              <a:rPr lang="fr-FR" sz="2000" dirty="0"/>
              <a:t>MULTIMETRES</a:t>
            </a:r>
            <a:br>
              <a:rPr lang="fr-FR" sz="2000" dirty="0"/>
            </a:br>
            <a:r>
              <a:rPr lang="fr-FR" sz="2000" dirty="0"/>
              <a:t>NUMERIQUES</a:t>
            </a:r>
            <a:endParaRPr lang="fr-FR" dirty="0"/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D8426221-BF90-470F-8865-1FA6DDA8C9F9}"/>
              </a:ext>
            </a:extLst>
          </p:cNvPr>
          <p:cNvSpPr txBox="1">
            <a:spLocks/>
          </p:cNvSpPr>
          <p:nvPr/>
        </p:nvSpPr>
        <p:spPr>
          <a:xfrm>
            <a:off x="347808" y="4149819"/>
            <a:ext cx="1638066" cy="2203723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SEANCE 1</a:t>
            </a:r>
          </a:p>
          <a:p>
            <a:r>
              <a:rPr lang="fr-FR" sz="1700" dirty="0"/>
              <a:t>Mesures, graphiques, analyse et résolution du problème par groupes.</a:t>
            </a:r>
            <a:endParaRPr lang="fr-FR" dirty="0"/>
          </a:p>
        </p:txBody>
      </p:sp>
      <p:sp>
        <p:nvSpPr>
          <p:cNvPr id="13" name="Sous-titre 2">
            <a:extLst>
              <a:ext uri="{FF2B5EF4-FFF2-40B4-BE49-F238E27FC236}">
                <a16:creationId xmlns:a16="http://schemas.microsoft.com/office/drawing/2014/main" id="{9EE30DFC-6434-45B0-8A3D-498342168818}"/>
              </a:ext>
            </a:extLst>
          </p:cNvPr>
          <p:cNvSpPr txBox="1">
            <a:spLocks/>
          </p:cNvSpPr>
          <p:nvPr/>
        </p:nvSpPr>
        <p:spPr>
          <a:xfrm>
            <a:off x="6095999" y="5298843"/>
            <a:ext cx="1706933" cy="105068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 anchorCtr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PROTOCOLE 3</a:t>
            </a:r>
            <a:br>
              <a:rPr lang="fr-FR" sz="2000" b="1" dirty="0"/>
            </a:br>
            <a:r>
              <a:rPr lang="fr-FR" sz="2000" dirty="0"/>
              <a:t>MULTIMETRES</a:t>
            </a:r>
            <a:br>
              <a:rPr lang="fr-FR" sz="2000" dirty="0"/>
            </a:br>
            <a:r>
              <a:rPr lang="fr-FR" sz="2000" dirty="0"/>
              <a:t>ANALOGIQUES</a:t>
            </a:r>
            <a:endParaRPr lang="fr-FR" dirty="0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29A6E9C-3A12-42A4-82F8-7D1B5BF5898D}"/>
              </a:ext>
            </a:extLst>
          </p:cNvPr>
          <p:cNvSpPr txBox="1">
            <a:spLocks/>
          </p:cNvSpPr>
          <p:nvPr/>
        </p:nvSpPr>
        <p:spPr>
          <a:xfrm>
            <a:off x="8090192" y="5302105"/>
            <a:ext cx="1706933" cy="105068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PROTOCOLE 4</a:t>
            </a:r>
            <a:br>
              <a:rPr lang="fr-FR" sz="2000" b="1" dirty="0"/>
            </a:br>
            <a:r>
              <a:rPr lang="fr-FR" sz="2000" dirty="0"/>
              <a:t>SIMULATION NUMERIQUE</a:t>
            </a:r>
            <a:endParaRPr lang="fr-FR" dirty="0"/>
          </a:p>
        </p:txBody>
      </p:sp>
      <p:sp>
        <p:nvSpPr>
          <p:cNvPr id="15" name="Sous-titre 2">
            <a:extLst>
              <a:ext uri="{FF2B5EF4-FFF2-40B4-BE49-F238E27FC236}">
                <a16:creationId xmlns:a16="http://schemas.microsoft.com/office/drawing/2014/main" id="{CF09787B-0EF9-4A09-8C68-2226A4A40139}"/>
              </a:ext>
            </a:extLst>
          </p:cNvPr>
          <p:cNvSpPr txBox="1">
            <a:spLocks/>
          </p:cNvSpPr>
          <p:nvPr/>
        </p:nvSpPr>
        <p:spPr>
          <a:xfrm>
            <a:off x="10063594" y="5316881"/>
            <a:ext cx="1706933" cy="105068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PROTOCOLE 5</a:t>
            </a:r>
            <a:br>
              <a:rPr lang="fr-FR" sz="2000" b="1" dirty="0"/>
            </a:br>
            <a:r>
              <a:rPr lang="fr-FR" sz="2000" dirty="0"/>
              <a:t>DONNEES FOURNIES</a:t>
            </a:r>
            <a:endParaRPr lang="fr-FR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9FABAB16-F03F-4010-A700-A4C92F240935}"/>
              </a:ext>
            </a:extLst>
          </p:cNvPr>
          <p:cNvCxnSpPr>
            <a:cxnSpLocks/>
          </p:cNvCxnSpPr>
          <p:nvPr/>
        </p:nvCxnSpPr>
        <p:spPr>
          <a:xfrm>
            <a:off x="9718823" y="4832512"/>
            <a:ext cx="1020278" cy="553262"/>
          </a:xfrm>
          <a:prstGeom prst="straightConnector1">
            <a:avLst/>
          </a:prstGeom>
          <a:ln w="44450"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8A6E7AC5-CC00-49FC-8958-EEF1581E5117}"/>
              </a:ext>
            </a:extLst>
          </p:cNvPr>
          <p:cNvCxnSpPr>
            <a:cxnSpLocks/>
          </p:cNvCxnSpPr>
          <p:nvPr/>
        </p:nvCxnSpPr>
        <p:spPr>
          <a:xfrm>
            <a:off x="7947764" y="4832512"/>
            <a:ext cx="864296" cy="525950"/>
          </a:xfrm>
          <a:prstGeom prst="straightConnector1">
            <a:avLst/>
          </a:prstGeom>
          <a:ln w="44450"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E2FDB629-E438-45D0-8812-3BC0F19949A1}"/>
              </a:ext>
            </a:extLst>
          </p:cNvPr>
          <p:cNvCxnSpPr>
            <a:cxnSpLocks/>
          </p:cNvCxnSpPr>
          <p:nvPr/>
        </p:nvCxnSpPr>
        <p:spPr>
          <a:xfrm flipH="1">
            <a:off x="3159925" y="4832512"/>
            <a:ext cx="898547" cy="510593"/>
          </a:xfrm>
          <a:prstGeom prst="straightConnector1">
            <a:avLst/>
          </a:prstGeom>
          <a:ln w="44450"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0913F8C8-7D36-45E5-9CBE-01951A1EE5AC}"/>
              </a:ext>
            </a:extLst>
          </p:cNvPr>
          <p:cNvCxnSpPr>
            <a:cxnSpLocks/>
          </p:cNvCxnSpPr>
          <p:nvPr/>
        </p:nvCxnSpPr>
        <p:spPr>
          <a:xfrm flipH="1">
            <a:off x="4777227" y="4887995"/>
            <a:ext cx="416418" cy="553614"/>
          </a:xfrm>
          <a:prstGeom prst="straightConnector1">
            <a:avLst/>
          </a:prstGeom>
          <a:ln w="44450"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514E8A55-F453-4C14-8168-43FA53FFF3EC}"/>
              </a:ext>
            </a:extLst>
          </p:cNvPr>
          <p:cNvCxnSpPr>
            <a:cxnSpLocks/>
          </p:cNvCxnSpPr>
          <p:nvPr/>
        </p:nvCxnSpPr>
        <p:spPr>
          <a:xfrm>
            <a:off x="6816021" y="4906784"/>
            <a:ext cx="0" cy="478990"/>
          </a:xfrm>
          <a:prstGeom prst="straightConnector1">
            <a:avLst/>
          </a:prstGeom>
          <a:ln w="44450"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èche : bas 19">
            <a:extLst>
              <a:ext uri="{FF2B5EF4-FFF2-40B4-BE49-F238E27FC236}">
                <a16:creationId xmlns:a16="http://schemas.microsoft.com/office/drawing/2014/main" id="{E40B2E3D-C56A-4D75-91E0-91D238B2D1A9}"/>
              </a:ext>
            </a:extLst>
          </p:cNvPr>
          <p:cNvSpPr/>
          <p:nvPr/>
        </p:nvSpPr>
        <p:spPr>
          <a:xfrm>
            <a:off x="6410752" y="2338722"/>
            <a:ext cx="310796" cy="6275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87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ous-titre 2">
            <a:extLst>
              <a:ext uri="{FF2B5EF4-FFF2-40B4-BE49-F238E27FC236}">
                <a16:creationId xmlns:a16="http://schemas.microsoft.com/office/drawing/2014/main" id="{0930B5F8-B567-4A70-9591-BA958DA54E62}"/>
              </a:ext>
            </a:extLst>
          </p:cNvPr>
          <p:cNvSpPr txBox="1">
            <a:spLocks/>
          </p:cNvSpPr>
          <p:nvPr/>
        </p:nvSpPr>
        <p:spPr>
          <a:xfrm>
            <a:off x="347808" y="929654"/>
            <a:ext cx="1638066" cy="3646218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SEANCE 2</a:t>
            </a:r>
          </a:p>
          <a:p>
            <a:r>
              <a:rPr lang="fr-FR" sz="1700" dirty="0"/>
              <a:t>Productions numériques.</a:t>
            </a:r>
          </a:p>
          <a:p>
            <a:endParaRPr lang="fr-FR" sz="1700" dirty="0"/>
          </a:p>
          <a:p>
            <a:endParaRPr lang="fr-FR" sz="1700" dirty="0"/>
          </a:p>
          <a:p>
            <a:r>
              <a:rPr lang="fr-FR" sz="1700" dirty="0"/>
              <a:t>Puis présentations orales</a:t>
            </a:r>
            <a:endParaRPr lang="fr-FR" sz="1800" dirty="0"/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5D490220-5236-4548-86F6-5482F7D5671F}"/>
              </a:ext>
            </a:extLst>
          </p:cNvPr>
          <p:cNvSpPr txBox="1">
            <a:spLocks/>
          </p:cNvSpPr>
          <p:nvPr/>
        </p:nvSpPr>
        <p:spPr>
          <a:xfrm>
            <a:off x="2185310" y="2044910"/>
            <a:ext cx="1120991" cy="105068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VIDEO</a:t>
            </a:r>
            <a:endParaRPr lang="fr-FR" dirty="0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0E622F6D-1B20-4B83-8383-729240BBF5F4}"/>
              </a:ext>
            </a:extLst>
          </p:cNvPr>
          <p:cNvSpPr txBox="1">
            <a:spLocks/>
          </p:cNvSpPr>
          <p:nvPr/>
        </p:nvSpPr>
        <p:spPr>
          <a:xfrm>
            <a:off x="3505738" y="2053465"/>
            <a:ext cx="1270936" cy="105068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PADLET</a:t>
            </a:r>
            <a:endParaRPr lang="fr-FR" dirty="0"/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D8426221-BF90-470F-8865-1FA6DDA8C9F9}"/>
              </a:ext>
            </a:extLst>
          </p:cNvPr>
          <p:cNvSpPr txBox="1">
            <a:spLocks/>
          </p:cNvSpPr>
          <p:nvPr/>
        </p:nvSpPr>
        <p:spPr>
          <a:xfrm>
            <a:off x="347808" y="4982820"/>
            <a:ext cx="1638066" cy="1535037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SEANCE 3</a:t>
            </a:r>
          </a:p>
          <a:p>
            <a:r>
              <a:rPr lang="fr-FR" sz="1700" dirty="0"/>
              <a:t>Mise en commun finale sur le sujet de la mesure.</a:t>
            </a:r>
            <a:endParaRPr lang="fr-FR" dirty="0"/>
          </a:p>
        </p:txBody>
      </p:sp>
      <p:sp>
        <p:nvSpPr>
          <p:cNvPr id="13" name="Sous-titre 2">
            <a:extLst>
              <a:ext uri="{FF2B5EF4-FFF2-40B4-BE49-F238E27FC236}">
                <a16:creationId xmlns:a16="http://schemas.microsoft.com/office/drawing/2014/main" id="{9EE30DFC-6434-45B0-8A3D-498342168818}"/>
              </a:ext>
            </a:extLst>
          </p:cNvPr>
          <p:cNvSpPr txBox="1">
            <a:spLocks/>
          </p:cNvSpPr>
          <p:nvPr/>
        </p:nvSpPr>
        <p:spPr>
          <a:xfrm>
            <a:off x="5072339" y="2047220"/>
            <a:ext cx="1196152" cy="105068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/>
              <a:t>PREZI</a:t>
            </a:r>
            <a:endParaRPr lang="fr-FR" dirty="0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29A6E9C-3A12-42A4-82F8-7D1B5BF5898D}"/>
              </a:ext>
            </a:extLst>
          </p:cNvPr>
          <p:cNvSpPr txBox="1">
            <a:spLocks/>
          </p:cNvSpPr>
          <p:nvPr/>
        </p:nvSpPr>
        <p:spPr>
          <a:xfrm>
            <a:off x="6604087" y="2055533"/>
            <a:ext cx="1517448" cy="105068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FREEPLANE</a:t>
            </a:r>
            <a:endParaRPr lang="fr-FR" dirty="0"/>
          </a:p>
        </p:txBody>
      </p:sp>
      <p:sp>
        <p:nvSpPr>
          <p:cNvPr id="15" name="Sous-titre 2">
            <a:extLst>
              <a:ext uri="{FF2B5EF4-FFF2-40B4-BE49-F238E27FC236}">
                <a16:creationId xmlns:a16="http://schemas.microsoft.com/office/drawing/2014/main" id="{CF09787B-0EF9-4A09-8C68-2226A4A40139}"/>
              </a:ext>
            </a:extLst>
          </p:cNvPr>
          <p:cNvSpPr txBox="1">
            <a:spLocks/>
          </p:cNvSpPr>
          <p:nvPr/>
        </p:nvSpPr>
        <p:spPr>
          <a:xfrm>
            <a:off x="8399810" y="2053465"/>
            <a:ext cx="1343155" cy="105068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GENIAL.LY</a:t>
            </a:r>
            <a:endParaRPr lang="fr-FR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9FABAB16-F03F-4010-A700-A4C92F240935}"/>
              </a:ext>
            </a:extLst>
          </p:cNvPr>
          <p:cNvCxnSpPr>
            <a:cxnSpLocks/>
          </p:cNvCxnSpPr>
          <p:nvPr/>
        </p:nvCxnSpPr>
        <p:spPr>
          <a:xfrm>
            <a:off x="9174513" y="1603049"/>
            <a:ext cx="1415441" cy="457132"/>
          </a:xfrm>
          <a:prstGeom prst="straightConnector1">
            <a:avLst/>
          </a:prstGeom>
          <a:ln w="44450"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8A6E7AC5-CC00-49FC-8958-EEF1581E5117}"/>
              </a:ext>
            </a:extLst>
          </p:cNvPr>
          <p:cNvCxnSpPr>
            <a:cxnSpLocks/>
          </p:cNvCxnSpPr>
          <p:nvPr/>
        </p:nvCxnSpPr>
        <p:spPr>
          <a:xfrm>
            <a:off x="7878871" y="1587020"/>
            <a:ext cx="864296" cy="525950"/>
          </a:xfrm>
          <a:prstGeom prst="straightConnector1">
            <a:avLst/>
          </a:prstGeom>
          <a:ln w="44450"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E2FDB629-E438-45D0-8812-3BC0F19949A1}"/>
              </a:ext>
            </a:extLst>
          </p:cNvPr>
          <p:cNvCxnSpPr>
            <a:cxnSpLocks/>
          </p:cNvCxnSpPr>
          <p:nvPr/>
        </p:nvCxnSpPr>
        <p:spPr>
          <a:xfrm flipH="1">
            <a:off x="3091032" y="1587020"/>
            <a:ext cx="898547" cy="510593"/>
          </a:xfrm>
          <a:prstGeom prst="straightConnector1">
            <a:avLst/>
          </a:prstGeom>
          <a:ln w="44450"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0913F8C8-7D36-45E5-9CBE-01951A1EE5AC}"/>
              </a:ext>
            </a:extLst>
          </p:cNvPr>
          <p:cNvCxnSpPr>
            <a:cxnSpLocks/>
          </p:cNvCxnSpPr>
          <p:nvPr/>
        </p:nvCxnSpPr>
        <p:spPr>
          <a:xfrm flipH="1">
            <a:off x="4400485" y="1596018"/>
            <a:ext cx="416418" cy="553614"/>
          </a:xfrm>
          <a:prstGeom prst="straightConnector1">
            <a:avLst/>
          </a:prstGeom>
          <a:ln w="44450"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514E8A55-F453-4C14-8168-43FA53FFF3EC}"/>
              </a:ext>
            </a:extLst>
          </p:cNvPr>
          <p:cNvCxnSpPr>
            <a:cxnSpLocks/>
          </p:cNvCxnSpPr>
          <p:nvPr/>
        </p:nvCxnSpPr>
        <p:spPr>
          <a:xfrm>
            <a:off x="5899230" y="1618623"/>
            <a:ext cx="0" cy="478990"/>
          </a:xfrm>
          <a:prstGeom prst="straightConnector1">
            <a:avLst/>
          </a:prstGeom>
          <a:ln w="44450"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ous-titre 2">
            <a:extLst>
              <a:ext uri="{FF2B5EF4-FFF2-40B4-BE49-F238E27FC236}">
                <a16:creationId xmlns:a16="http://schemas.microsoft.com/office/drawing/2014/main" id="{D2A339D1-8D85-42DB-BBFF-46FEB959EA5D}"/>
              </a:ext>
            </a:extLst>
          </p:cNvPr>
          <p:cNvSpPr txBox="1">
            <a:spLocks/>
          </p:cNvSpPr>
          <p:nvPr/>
        </p:nvSpPr>
        <p:spPr>
          <a:xfrm>
            <a:off x="2910692" y="929654"/>
            <a:ext cx="8006368" cy="722744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FF0000"/>
                </a:solidFill>
              </a:rPr>
              <a:t>PRODUCTIONS NUMERIQUES</a:t>
            </a:r>
            <a:r>
              <a:rPr lang="fr-FR" sz="2000" b="1" dirty="0"/>
              <a:t> (1h00) </a:t>
            </a:r>
            <a:r>
              <a:rPr lang="fr-FR" sz="1600" b="1" i="1" dirty="0"/>
              <a:t>(DIFFERENCIATION DE PRODUCTION)</a:t>
            </a:r>
            <a:br>
              <a:rPr lang="fr-FR" sz="2000" b="1" dirty="0"/>
            </a:br>
            <a:r>
              <a:rPr lang="fr-FR" sz="2000" dirty="0"/>
              <a:t>Salle informatique ou classe mobile.</a:t>
            </a:r>
            <a:endParaRPr lang="fr-FR" dirty="0"/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F593365E-5ED2-430D-BE86-85CC30E5AC0A}"/>
              </a:ext>
            </a:extLst>
          </p:cNvPr>
          <p:cNvSpPr txBox="1">
            <a:spLocks/>
          </p:cNvSpPr>
          <p:nvPr/>
        </p:nvSpPr>
        <p:spPr>
          <a:xfrm>
            <a:off x="3178621" y="4982821"/>
            <a:ext cx="7528142" cy="1526723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FF0000"/>
                </a:solidFill>
              </a:rPr>
              <a:t>DEBAT COLLECTIF FINAL </a:t>
            </a:r>
            <a:r>
              <a:rPr lang="fr-FR" sz="2000" b="1" dirty="0"/>
              <a:t>(0h30)</a:t>
            </a:r>
          </a:p>
          <a:p>
            <a:r>
              <a:rPr lang="fr-FR" sz="2000" dirty="0"/>
              <a:t>« Comment bien mesurer en électricité ? » :</a:t>
            </a:r>
          </a:p>
          <a:p>
            <a:r>
              <a:rPr lang="fr-FR" sz="2000" dirty="0"/>
              <a:t>Synthèse sur une « carte mentale méthodologique » </a:t>
            </a:r>
            <a:r>
              <a:rPr lang="fr-FR" sz="2000"/>
              <a:t>complétée depuis </a:t>
            </a:r>
            <a:r>
              <a:rPr lang="fr-FR" sz="2000" dirty="0"/>
              <a:t>le poste professeur avec interventions orales des élèves.</a:t>
            </a: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2EB98DE7-8E9C-4BAC-B36F-2F5A88745341}"/>
              </a:ext>
            </a:extLst>
          </p:cNvPr>
          <p:cNvSpPr txBox="1">
            <a:spLocks/>
          </p:cNvSpPr>
          <p:nvPr/>
        </p:nvSpPr>
        <p:spPr>
          <a:xfrm>
            <a:off x="347808" y="87761"/>
            <a:ext cx="11422719" cy="517590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2600" b="1">
                <a:solidFill>
                  <a:srgbClr val="00B050"/>
                </a:solidFill>
                <a:latin typeface="+mn-lt"/>
              </a:rPr>
              <a:t>Mon moulin va trop vite, mon moulin va trop fort ! - Organigramme de séquence</a:t>
            </a:r>
            <a:endParaRPr lang="fr-FR" sz="26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2" name="Flèche : bas 21">
            <a:extLst>
              <a:ext uri="{FF2B5EF4-FFF2-40B4-BE49-F238E27FC236}">
                <a16:creationId xmlns:a16="http://schemas.microsoft.com/office/drawing/2014/main" id="{5700BE19-5392-4744-8796-6A459EF80362}"/>
              </a:ext>
            </a:extLst>
          </p:cNvPr>
          <p:cNvSpPr/>
          <p:nvPr/>
        </p:nvSpPr>
        <p:spPr>
          <a:xfrm>
            <a:off x="6433525" y="3185066"/>
            <a:ext cx="310796" cy="360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ous-titre 2">
            <a:extLst>
              <a:ext uri="{FF2B5EF4-FFF2-40B4-BE49-F238E27FC236}">
                <a16:creationId xmlns:a16="http://schemas.microsoft.com/office/drawing/2014/main" id="{A4A564C6-7346-47DA-AF87-E1A0B24F320E}"/>
              </a:ext>
            </a:extLst>
          </p:cNvPr>
          <p:cNvSpPr txBox="1">
            <a:spLocks/>
          </p:cNvSpPr>
          <p:nvPr/>
        </p:nvSpPr>
        <p:spPr>
          <a:xfrm>
            <a:off x="2910692" y="3575636"/>
            <a:ext cx="8006368" cy="1000236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FF0000"/>
                </a:solidFill>
              </a:rPr>
              <a:t>PRESENTATIONS ORALES </a:t>
            </a:r>
            <a:r>
              <a:rPr lang="fr-FR" sz="2000" b="1" dirty="0"/>
              <a:t>(0h30) </a:t>
            </a:r>
            <a:r>
              <a:rPr lang="fr-FR" sz="1700" b="1" i="1" dirty="0"/>
              <a:t>(DIFFERENCIATION DE PRODUCTION)</a:t>
            </a:r>
            <a:br>
              <a:rPr lang="fr-FR" sz="1700" b="1" dirty="0"/>
            </a:br>
            <a:r>
              <a:rPr lang="fr-FR" sz="2000" dirty="0"/>
              <a:t>Présentation des protocoles suivis et résultats obtenus.</a:t>
            </a:r>
            <a:br>
              <a:rPr lang="fr-FR" sz="2000" dirty="0"/>
            </a:br>
            <a:r>
              <a:rPr lang="fr-FR" sz="2000" dirty="0"/>
              <a:t>Les autres élèves prennent des notes.</a:t>
            </a:r>
          </a:p>
          <a:p>
            <a:endParaRPr lang="fr-FR" dirty="0"/>
          </a:p>
        </p:txBody>
      </p:sp>
      <p:sp>
        <p:nvSpPr>
          <p:cNvPr id="27" name="Flèche : bas 26">
            <a:extLst>
              <a:ext uri="{FF2B5EF4-FFF2-40B4-BE49-F238E27FC236}">
                <a16:creationId xmlns:a16="http://schemas.microsoft.com/office/drawing/2014/main" id="{6FFFBA80-9EF6-4B62-987D-F74E7A4732F6}"/>
              </a:ext>
            </a:extLst>
          </p:cNvPr>
          <p:cNvSpPr/>
          <p:nvPr/>
        </p:nvSpPr>
        <p:spPr>
          <a:xfrm>
            <a:off x="6433525" y="4622351"/>
            <a:ext cx="310796" cy="360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ous-titre 2">
            <a:extLst>
              <a:ext uri="{FF2B5EF4-FFF2-40B4-BE49-F238E27FC236}">
                <a16:creationId xmlns:a16="http://schemas.microsoft.com/office/drawing/2014/main" id="{E66E108F-319C-4D8C-BF2B-1C081C042BBC}"/>
              </a:ext>
            </a:extLst>
          </p:cNvPr>
          <p:cNvSpPr txBox="1">
            <a:spLocks/>
          </p:cNvSpPr>
          <p:nvPr/>
        </p:nvSpPr>
        <p:spPr>
          <a:xfrm>
            <a:off x="9979671" y="2038832"/>
            <a:ext cx="1343155" cy="1050685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LIBRE</a:t>
            </a:r>
            <a:br>
              <a:rPr lang="fr-FR" sz="2000" b="1" dirty="0"/>
            </a:br>
            <a:r>
              <a:rPr lang="fr-FR" sz="2000" b="1" dirty="0"/>
              <a:t>OFFICE</a:t>
            </a:r>
            <a:endParaRPr lang="fr-FR" dirty="0"/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83EF8EC0-2298-4549-8EF2-BDBF8C954B3F}"/>
              </a:ext>
            </a:extLst>
          </p:cNvPr>
          <p:cNvCxnSpPr>
            <a:cxnSpLocks/>
          </p:cNvCxnSpPr>
          <p:nvPr/>
        </p:nvCxnSpPr>
        <p:spPr>
          <a:xfrm>
            <a:off x="7182161" y="1633980"/>
            <a:ext cx="0" cy="478990"/>
          </a:xfrm>
          <a:prstGeom prst="straightConnector1">
            <a:avLst/>
          </a:prstGeom>
          <a:ln w="44450"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5388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150</Words>
  <Application>Microsoft Office PowerPoint</Application>
  <PresentationFormat>Grand écran</PresentationFormat>
  <Paragraphs>32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Thème Office</vt:lpstr>
      <vt:lpstr>Mon moulin va trop vite, mon moulin va trop fort ! - Organigramme de séquence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 moulin va trop vite, mon moulin va trop fort !</dc:title>
  <dc:creator>JF JACQUES</dc:creator>
  <cp:lastModifiedBy>JF JACQUES</cp:lastModifiedBy>
  <cp:revision>36</cp:revision>
  <dcterms:created xsi:type="dcterms:W3CDTF">2018-01-25T12:28:09Z</dcterms:created>
  <dcterms:modified xsi:type="dcterms:W3CDTF">2018-01-27T20:04:54Z</dcterms:modified>
</cp:coreProperties>
</file>