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1" r:id="rId7"/>
    <p:sldId id="260" r:id="rId8"/>
    <p:sldId id="264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8684B2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02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C875D5-6699-4EC6-BD29-1EFB7CD21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D0B6B4F-34D0-4AE9-828D-E7E5D5CD93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53F8D0-393B-4CD1-A738-206157E1B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02E039-DBEE-4B96-A5E9-0009CEBF3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1DB13B-E120-453E-8B54-A5E1EDB9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0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718553-14CA-4E91-B391-9CA394E0E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FA5C9E-F7F7-46B9-8B4F-36392696B2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D21767-6B8D-4EF6-BD8E-687E7127B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6ACEA4-B297-4A75-A004-651B460F3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B1BCB1-139C-4636-A054-DAC28CADA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44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9ED952D-7F07-4233-9FBE-197026F66E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D0EB3AF-F315-4A7B-9631-2E57FF1D7B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ACAB2E-0B5F-4EE6-A245-B255C61CC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011D84-1FA8-48F2-A5D5-AE936AAF8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FE93AE-C298-46DD-93EF-D27705ADB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494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2286A1-25B3-41FB-A1B7-F1901124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D3CFAA-3633-45BA-A561-371F2EBA4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AC7021-9AF2-4438-A3D9-C6162E9F0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BBC8AD-7527-4188-AC1E-28A2EFA9A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245AEB-0BD9-4D50-8AE8-24904B610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457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183C3D-58C4-4756-9FA9-B0DBE316D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326275-7D1B-4DFD-BB97-2A3F2CD072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9B9E67-B8F0-4307-AFA6-D4C66011F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E7D07F2-1A1C-433F-BC48-C275D3D3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E7CF1F-0DC7-48F3-ADDD-27633972E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366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7DF696-DA57-4E05-B7A6-EA75A65E4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0DE468D-668B-42DC-88FD-62972FFB02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E8391B-DA34-4A2C-80DE-984D240C54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8D437CB-E33E-4A40-B219-A9204A354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316E39-4073-440A-BC0E-8B90F6C70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8A7E4B0-EFD6-46BB-A27D-92907D897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891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21BFCC-550C-4F69-A7EB-8DB9BC907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8E82C79-44B3-427F-B81A-E2D48891C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E600C53-1F63-4C52-BDC7-86A5D93FB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BEEC191-84A6-4B41-BFE9-07B3F2F26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7F849D9-5AD3-4434-A24B-CF7E57E069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CE9A1C8-D47D-41E1-B90F-5B1257771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24ED682-A316-4599-8908-1F6C0C31F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58FCE1E-C7E2-4EFE-9D72-1BF963515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1457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DB17AD-6E43-41E8-ACC2-E884CD467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52F179-AAB6-48BB-AD82-E9D5F3446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D9E2B0A-9435-4C4B-997D-F0F34FECC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98316FB-EED0-45B1-8042-E16D9C741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15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C82B9BB-E635-4CAC-93A8-8034C4B6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A52D7D5-59D6-40C0-8C4A-C0DD1930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9449CF4-66BF-4EAD-9C89-2736751D3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305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872467-91CF-4052-9586-523778468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BE11F7-5AF2-44E4-93FE-E58A6F963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D0E0E24-8709-4C9E-8281-255785E3DF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76DD27-0763-49D6-8EDE-3D75A7094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E704CF-AE01-4BAC-9C0D-0790C2552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C3DCC5-55E7-495E-80F9-EC8EE213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868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AA2CAE-9753-4BD8-9579-3FD873CDA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0FE773-F451-4BD0-AAAE-A29B299038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6EE8FC-17AA-4C4E-821F-FD20145C2D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D8DF599-891B-4F7B-9979-20549FB91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457159E-6C93-4433-A62F-BA878D251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8DEB873-CE88-4849-8619-8DE7C2D97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7482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2CF68A8-CDED-41A0-88FA-4B97C471D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3490D7-B09C-4A9F-8400-03F6A43FCB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91D23B-A08A-4C61-9C3E-7689BDB790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01A9C-0B07-4DC0-923C-5BF8DFA313FB}" type="datetimeFigureOut">
              <a:rPr lang="fr-FR" smtClean="0"/>
              <a:t>26/01/2018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3860DD-2793-4449-B7C3-A450C18B0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352210-4004-4E3C-990D-FA6454534B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B472B-2EBF-4DFC-9926-99C207EF51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7410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JHbUhBoRg0" TargetMode="External"/><Relationship Id="rId2" Type="http://schemas.openxmlformats.org/officeDocument/2006/relationships/hyperlink" Target="http://www.reseau-canope.fr/atelier-essonne/spip.php?article88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adlet.com/proferabelais/dcxzvlbolun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framindmap.org/mindmaps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adlet.com/sciences_tabvv/p69jrx8aqnr9" TargetMode="External"/><Relationship Id="rId2" Type="http://schemas.openxmlformats.org/officeDocument/2006/relationships/hyperlink" Target="https://padlet.com/sciences_tabvv/xcgzdegbnyr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adlet.com/sciences_tabvv/uag1nv8pp4dk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adlet.com/sciences_tabvv/Monmoulinvatropvite" TargetMode="External"/><Relationship Id="rId2" Type="http://schemas.openxmlformats.org/officeDocument/2006/relationships/hyperlink" Target="mailto:sciences.tabvv@gmail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29244E-0B5B-4A97-B9F8-F792A1BB90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5125" y="2702668"/>
            <a:ext cx="9144000" cy="985838"/>
          </a:xfr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Présentation du problème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D70AB5F-2CE5-4397-AEA1-D889E76A07F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31" y="304800"/>
            <a:ext cx="1356094" cy="213910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AB9E7AC-2957-4588-9FF3-89ED8A89655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001" y="3975100"/>
            <a:ext cx="2826417" cy="260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310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E8041B-2AEA-4E94-80A0-4AC97A6D9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483" y="382386"/>
            <a:ext cx="11103033" cy="748145"/>
          </a:xfrm>
        </p:spPr>
        <p:txBody>
          <a:bodyPr>
            <a:normAutofit/>
          </a:bodyPr>
          <a:lstStyle/>
          <a:p>
            <a:r>
              <a:rPr lang="fr-FR" sz="4000" b="1" dirty="0"/>
              <a:t>Accès à des didacticiels pour les applications en ligne :</a:t>
            </a:r>
            <a:endParaRPr lang="fr-FR" sz="4000" b="1" i="1" dirty="0">
              <a:solidFill>
                <a:srgbClr val="FF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5967CE7-4B79-4333-8A82-226484707212}"/>
              </a:ext>
            </a:extLst>
          </p:cNvPr>
          <p:cNvSpPr txBox="1"/>
          <p:nvPr/>
        </p:nvSpPr>
        <p:spPr>
          <a:xfrm>
            <a:off x="344632" y="1413063"/>
            <a:ext cx="11502736" cy="4031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3200" dirty="0"/>
              <a:t>Didacticiel pour Easel.ly </a:t>
            </a:r>
            <a:r>
              <a:rPr lang="fr-FR" sz="3200" dirty="0">
                <a:sym typeface="Wingdings" panose="05000000000000000000" pitchFamily="2" charset="2"/>
              </a:rPr>
              <a:t></a:t>
            </a:r>
            <a:br>
              <a:rPr lang="fr-FR" sz="3200" dirty="0">
                <a:sym typeface="Wingdings" panose="05000000000000000000" pitchFamily="2" charset="2"/>
              </a:rPr>
            </a:br>
            <a:r>
              <a:rPr lang="fr-FR" sz="3200" u="sng" dirty="0">
                <a:hlinkClick r:id="rId2"/>
              </a:rPr>
              <a:t>http://www.reseau-canope.fr/atelier-essonne/spip.php?article882</a:t>
            </a:r>
            <a:endParaRPr lang="fr-FR" sz="3200" dirty="0"/>
          </a:p>
          <a:p>
            <a:r>
              <a:rPr lang="fr-FR" sz="3200" dirty="0"/>
              <a:t> </a:t>
            </a:r>
          </a:p>
          <a:p>
            <a:r>
              <a:rPr lang="fr-FR" sz="3200" dirty="0"/>
              <a:t>Didacticiel pour Geanial.ly </a:t>
            </a:r>
            <a:r>
              <a:rPr lang="fr-FR" sz="3200" dirty="0">
                <a:sym typeface="Wingdings" panose="05000000000000000000" pitchFamily="2" charset="2"/>
              </a:rPr>
              <a:t></a:t>
            </a:r>
            <a:br>
              <a:rPr lang="fr-FR" sz="3200" dirty="0">
                <a:sym typeface="Wingdings" panose="05000000000000000000" pitchFamily="2" charset="2"/>
              </a:rPr>
            </a:br>
            <a:r>
              <a:rPr lang="fr-FR" sz="3200" u="sng" dirty="0">
                <a:hlinkClick r:id="rId3"/>
              </a:rPr>
              <a:t>https://www.youtube.com/watch?v=BJHbUhBoRg0</a:t>
            </a:r>
            <a:endParaRPr lang="fr-FR" sz="3200" dirty="0"/>
          </a:p>
          <a:p>
            <a:r>
              <a:rPr lang="fr-FR" sz="3200" dirty="0"/>
              <a:t> </a:t>
            </a:r>
          </a:p>
          <a:p>
            <a:r>
              <a:rPr lang="fr-FR" sz="3200" dirty="0"/>
              <a:t>Autres didacticiel pour Geanial.ly </a:t>
            </a:r>
            <a:r>
              <a:rPr lang="fr-FR" sz="3200" dirty="0">
                <a:sym typeface="Wingdings" panose="05000000000000000000" pitchFamily="2" charset="2"/>
              </a:rPr>
              <a:t></a:t>
            </a:r>
            <a:br>
              <a:rPr lang="fr-FR" sz="3200" dirty="0">
                <a:sym typeface="Wingdings" panose="05000000000000000000" pitchFamily="2" charset="2"/>
              </a:rPr>
            </a:br>
            <a:r>
              <a:rPr lang="fr-FR" sz="3200" u="sng" dirty="0">
                <a:hlinkClick r:id="rId4"/>
              </a:rPr>
              <a:t>https://padlet.com/proferabelais/dcxzvlbolunb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241582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E8041B-2AEA-4E94-80A0-4AC97A6D9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3868" y="622966"/>
            <a:ext cx="5004263" cy="748145"/>
          </a:xfrm>
        </p:spPr>
        <p:txBody>
          <a:bodyPr>
            <a:normAutofit/>
          </a:bodyPr>
          <a:lstStyle/>
          <a:p>
            <a:r>
              <a:rPr lang="fr-FR" b="1" dirty="0"/>
              <a:t>Carte mentale finale :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5967CE7-4B79-4333-8A82-226484707212}"/>
              </a:ext>
            </a:extLst>
          </p:cNvPr>
          <p:cNvSpPr txBox="1"/>
          <p:nvPr/>
        </p:nvSpPr>
        <p:spPr>
          <a:xfrm>
            <a:off x="440689" y="1734330"/>
            <a:ext cx="11438197" cy="11045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fr-FR" sz="4400" b="1" u="sng" dirty="0">
                <a:hlinkClick r:id="rId2"/>
              </a:rPr>
              <a:t>https://framindmap.org/mindmaps/index.html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573057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DF0176-543E-4281-AA94-9C875C986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663" y="311122"/>
            <a:ext cx="11546674" cy="5450485"/>
          </a:xfr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	En prévision des beaux jours où il fera chaud dans la salle de physique-chimie, on se propose de construire un ventilateur.</a:t>
            </a:r>
            <a:b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	On ne dispose que d’une pile 9V et d’un moteur à hélice</a:t>
            </a:r>
            <a:b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(Tension maximale </a:t>
            </a:r>
            <a:r>
              <a:rPr lang="fr-FR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4000" b="1" baseline="-25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fr-FR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3V </a:t>
            </a: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et intensité maximale </a:t>
            </a:r>
            <a:r>
              <a:rPr lang="fr-FR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4000" b="1" baseline="-25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fr-FR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180 mA</a:t>
            </a: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b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Or, observez ce qui se passe si on associe les deux </a:t>
            </a:r>
            <a:r>
              <a:rPr lang="fr-FR" sz="4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(Didacam)</a:t>
            </a:r>
            <a:r>
              <a:rPr lang="fr-FR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Comment associer alors ce moteur et cette pile :</a:t>
            </a:r>
            <a:b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	- sans mettre le moteur hors d'usage ;</a:t>
            </a:r>
            <a:b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	- et de sorte que le fonctionnement du moteur soit optimal ?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2CCF6FB6-3557-4A11-8AA2-A8F5698AE2A4}"/>
              </a:ext>
            </a:extLst>
          </p:cNvPr>
          <p:cNvSpPr txBox="1">
            <a:spLocks/>
          </p:cNvSpPr>
          <p:nvPr/>
        </p:nvSpPr>
        <p:spPr>
          <a:xfrm>
            <a:off x="1524000" y="6054570"/>
            <a:ext cx="9144000" cy="5722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100" b="1" dirty="0">
                <a:latin typeface="Arial" panose="020B0604020202020204" pitchFamily="34" charset="0"/>
                <a:cs typeface="Arial" panose="020B0604020202020204" pitchFamily="34" charset="0"/>
              </a:rPr>
              <a:t>Débattons avec Padlet</a:t>
            </a:r>
            <a:endParaRPr lang="fr-FR" sz="31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ECF8407-35C6-4BA8-8AF7-5D354CE08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3395" y="3687443"/>
            <a:ext cx="765615" cy="121049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51043A1-6059-4227-B898-6677595605C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766" y="3569504"/>
            <a:ext cx="1464815" cy="144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076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E8041B-2AEA-4E94-80A0-4AC97A6D9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2769" y="257060"/>
            <a:ext cx="6648104" cy="649028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Accès aux applications en ligne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64FBDC-D9E4-4C2F-9F32-BBAC6C5A8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316" y="1060853"/>
            <a:ext cx="11237884" cy="5398135"/>
          </a:xfrm>
          <a:solidFill>
            <a:schemeClr val="accent4">
              <a:lumMod val="20000"/>
              <a:lumOff val="80000"/>
            </a:schemeClr>
          </a:solidFill>
          <a:ln w="2222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fr-FR" sz="3800" b="1" u="sng" dirty="0">
                <a:highlight>
                  <a:srgbClr val="FFFF00"/>
                </a:highlight>
              </a:rPr>
              <a:t>Liens vers Padlet </a:t>
            </a:r>
            <a:r>
              <a:rPr lang="fr-FR" sz="3800" b="1" u="sng" dirty="0">
                <a:highlight>
                  <a:srgbClr val="FFFF00"/>
                </a:highlight>
                <a:sym typeface="Wingdings" panose="05000000000000000000" pitchFamily="2" charset="2"/>
              </a:rPr>
              <a:t> s:\groupes\classe\donnees\SPC</a:t>
            </a:r>
            <a:endParaRPr lang="fr-FR" sz="3800" b="1" u="sng" dirty="0">
              <a:highlight>
                <a:srgbClr val="FFFF00"/>
              </a:highlight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/>
              <a:t>4A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4000" dirty="0">
                <a:hlinkClick r:id="rId2"/>
              </a:rPr>
              <a:t>https://padlet.com/sciences_tabvv/xcgzdegbnyr9</a:t>
            </a:r>
            <a:endParaRPr lang="fr-FR" sz="4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3900" dirty="0"/>
              <a:t>4B</a:t>
            </a:r>
            <a:br>
              <a:rPr lang="fr-FR" sz="3900" dirty="0"/>
            </a:br>
            <a:r>
              <a:rPr lang="fr-FR" sz="3900" dirty="0">
                <a:hlinkClick r:id="rId3"/>
              </a:rPr>
              <a:t>https://padlet.com/sciences_tabvv/p69jrx8aqnr9</a:t>
            </a:r>
            <a:endParaRPr lang="fr-FR" sz="39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3900" dirty="0"/>
              <a:t>4C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3900" dirty="0">
                <a:hlinkClick r:id="rId4"/>
              </a:rPr>
              <a:t>https://padlet.com/sciences_tabvv/uag1nv8pp4dk</a:t>
            </a:r>
            <a:endParaRPr lang="fr-FR" sz="3900" dirty="0"/>
          </a:p>
        </p:txBody>
      </p:sp>
    </p:spTree>
    <p:extLst>
      <p:ext uri="{BB962C8B-B14F-4D97-AF65-F5344CB8AC3E}">
        <p14:creationId xmlns:p14="http://schemas.microsoft.com/office/powerpoint/2010/main" val="1765743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274CCA8A-B95F-4DEF-A71D-A2B02D300731}"/>
              </a:ext>
            </a:extLst>
          </p:cNvPr>
          <p:cNvSpPr txBox="1">
            <a:spLocks/>
          </p:cNvSpPr>
          <p:nvPr/>
        </p:nvSpPr>
        <p:spPr>
          <a:xfrm>
            <a:off x="838200" y="448321"/>
            <a:ext cx="10515600" cy="217903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	Nous avons trouvé qu’il faut associer en série un conducteur ohmique au moteur. 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B63034D-52DF-46C6-98D6-E8DE47181B20}"/>
              </a:ext>
            </a:extLst>
          </p:cNvPr>
          <p:cNvSpPr txBox="1">
            <a:spLocks/>
          </p:cNvSpPr>
          <p:nvPr/>
        </p:nvSpPr>
        <p:spPr>
          <a:xfrm>
            <a:off x="838200" y="3024757"/>
            <a:ext cx="10515600" cy="3358288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	Or, nouvelle contrainte, nous ne pourrons pas tâtonner avec différents conducteurs ohmiques de peur de mettre le moteur hors d’usage.</a:t>
            </a:r>
          </a:p>
        </p:txBody>
      </p:sp>
    </p:spTree>
    <p:extLst>
      <p:ext uri="{BB962C8B-B14F-4D97-AF65-F5344CB8AC3E}">
        <p14:creationId xmlns:p14="http://schemas.microsoft.com/office/powerpoint/2010/main" val="2171055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E8E16651-DCD8-4B0F-B46C-88D5AF5BE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061" y="388357"/>
            <a:ext cx="11057878" cy="3366897"/>
          </a:xfr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	Il va nous falloir utiliser une méthode expérimentale permettant de déterminer directement la valeur de la résistance R nécessaire. 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13C0224-B0CD-41B0-9AD3-D766C007DE7A}"/>
              </a:ext>
            </a:extLst>
          </p:cNvPr>
          <p:cNvSpPr txBox="1">
            <a:spLocks/>
          </p:cNvSpPr>
          <p:nvPr/>
        </p:nvSpPr>
        <p:spPr>
          <a:xfrm>
            <a:off x="567061" y="4187301"/>
            <a:ext cx="11057878" cy="22201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	C’est l’objectif des différents protocoles qui vous seront proposés lors de la séance prochaine.</a:t>
            </a:r>
          </a:p>
        </p:txBody>
      </p:sp>
    </p:spTree>
    <p:extLst>
      <p:ext uri="{BB962C8B-B14F-4D97-AF65-F5344CB8AC3E}">
        <p14:creationId xmlns:p14="http://schemas.microsoft.com/office/powerpoint/2010/main" val="2521032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B63034D-52DF-46C6-98D6-E8DE47181B20}"/>
              </a:ext>
            </a:extLst>
          </p:cNvPr>
          <p:cNvSpPr txBox="1">
            <a:spLocks/>
          </p:cNvSpPr>
          <p:nvPr/>
        </p:nvSpPr>
        <p:spPr>
          <a:xfrm>
            <a:off x="838200" y="446050"/>
            <a:ext cx="10515600" cy="57996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En attendant, les lois de l’électricité nous en apprennent plus sur la tension et l’intensité du courant concernant ce dipôle résistant :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Analysons un peu le circuit…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fr-FR" sz="4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(les élèves tracent le circuit sur leur cahier)</a:t>
            </a:r>
          </a:p>
        </p:txBody>
      </p:sp>
    </p:spTree>
    <p:extLst>
      <p:ext uri="{BB962C8B-B14F-4D97-AF65-F5344CB8AC3E}">
        <p14:creationId xmlns:p14="http://schemas.microsoft.com/office/powerpoint/2010/main" val="3350303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E8E16651-DCD8-4B0F-B46C-88D5AF5BE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5" y="142082"/>
            <a:ext cx="11826230" cy="6533038"/>
          </a:xfr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fr-FR" sz="4000" b="1" u="sng" dirty="0">
                <a:latin typeface="Arial" panose="020B0604020202020204" pitchFamily="34" charset="0"/>
                <a:cs typeface="Arial" panose="020B0604020202020204" pitchFamily="34" charset="0"/>
              </a:rPr>
              <a:t>Technique employée :</a:t>
            </a: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 Nous allons tracer et étudier ce que l’on appelle </a:t>
            </a:r>
            <a:r>
              <a:rPr lang="fr-FR" sz="40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caractéristique</a:t>
            </a:r>
            <a:r>
              <a:rPr lang="fr-FR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du conducteur ohmique :</a:t>
            </a:r>
          </a:p>
          <a:p>
            <a:pPr marL="0" indent="0">
              <a:lnSpc>
                <a:spcPct val="170000"/>
              </a:lnSpc>
              <a:buNone/>
            </a:pPr>
            <a:b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C’est un graphique où l’on représente :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4000" b="1" dirty="0"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 abscisse :</a:t>
            </a: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L’intensité I </a:t>
            </a: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du courant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qui traverse le dipôle résistant.</a:t>
            </a:r>
            <a:b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b="1" dirty="0"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 ordonnée :</a:t>
            </a: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4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tension électrique U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entre les bornes du dipôle résistant.</a:t>
            </a:r>
          </a:p>
          <a:p>
            <a:pPr marL="0" indent="0">
              <a:lnSpc>
                <a:spcPct val="170000"/>
              </a:lnSpc>
              <a:buNone/>
            </a:pPr>
            <a:endParaRPr 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fr-FR" sz="4000" b="1" dirty="0">
                <a:latin typeface="Arial" panose="020B0604020202020204" pitchFamily="34" charset="0"/>
                <a:cs typeface="Arial" panose="020B0604020202020204" pitchFamily="34" charset="0"/>
              </a:rPr>
              <a:t>On va faire varier progressivement l’une des grandeurs et noter les valeurs que va prendre l’autre grandeur.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07AAAC3E-7972-4CF9-A8EB-EB5AC4503445}"/>
              </a:ext>
            </a:extLst>
          </p:cNvPr>
          <p:cNvGrpSpPr/>
          <p:nvPr/>
        </p:nvGrpSpPr>
        <p:grpSpPr>
          <a:xfrm>
            <a:off x="6474139" y="1369272"/>
            <a:ext cx="5038987" cy="2936721"/>
            <a:chOff x="2975504" y="4183148"/>
            <a:chExt cx="4421070" cy="2610087"/>
          </a:xfrm>
        </p:grpSpPr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DB2B1772-D033-4176-91E0-371F184E9B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7138" y="4367814"/>
              <a:ext cx="0" cy="220314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A588C1DF-AE3E-4C18-8ABA-76EC5515DB83}"/>
                </a:ext>
              </a:extLst>
            </p:cNvPr>
            <p:cNvSpPr txBox="1"/>
            <p:nvPr/>
          </p:nvSpPr>
          <p:spPr>
            <a:xfrm>
              <a:off x="2975504" y="4183148"/>
              <a:ext cx="4616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D5012350-CE30-451A-84D2-AF275B2269DE}"/>
                </a:ext>
              </a:extLst>
            </p:cNvPr>
            <p:cNvSpPr txBox="1"/>
            <p:nvPr/>
          </p:nvSpPr>
          <p:spPr>
            <a:xfrm>
              <a:off x="6934940" y="6296710"/>
              <a:ext cx="4616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3B5F9B91-37F2-4623-8F0E-4EE32692F2AF}"/>
                </a:ext>
              </a:extLst>
            </p:cNvPr>
            <p:cNvSpPr txBox="1"/>
            <p:nvPr/>
          </p:nvSpPr>
          <p:spPr>
            <a:xfrm>
              <a:off x="3160453" y="6423903"/>
              <a:ext cx="4616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0</a:t>
              </a:r>
            </a:p>
          </p:txBody>
        </p:sp>
        <p:cxnSp>
          <p:nvCxnSpPr>
            <p:cNvPr id="3" name="Connecteur droit avec flèche 2">
              <a:extLst>
                <a:ext uri="{FF2B5EF4-FFF2-40B4-BE49-F238E27FC236}">
                  <a16:creationId xmlns:a16="http://schemas.microsoft.com/office/drawing/2014/main" id="{3C5BEDAD-D2F5-4A74-AFCE-8B9EA24F8C9B}"/>
                </a:ext>
              </a:extLst>
            </p:cNvPr>
            <p:cNvCxnSpPr/>
            <p:nvPr/>
          </p:nvCxnSpPr>
          <p:spPr>
            <a:xfrm>
              <a:off x="3284738" y="6418555"/>
              <a:ext cx="349780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66409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E4CF3555-1F5D-4794-B942-9565E9CF2C5B}"/>
              </a:ext>
            </a:extLst>
          </p:cNvPr>
          <p:cNvSpPr txBox="1">
            <a:spLocks/>
          </p:cNvSpPr>
          <p:nvPr/>
        </p:nvSpPr>
        <p:spPr>
          <a:xfrm>
            <a:off x="281127" y="232756"/>
            <a:ext cx="11805578" cy="3865419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On a vu que le conducteur ohmique transforme l’énergie électrique en énergie thermique, et la dissipe sous forme de chaleur.</a:t>
            </a:r>
            <a:b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Vous respecterez également les valeurs de tensions à appliquer au conducteur ohmique.</a:t>
            </a:r>
            <a:b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Voilà sinon ce qui risque d’arriver 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FR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« </a:t>
            </a:r>
            <a:r>
              <a:rPr lang="fr-FR" sz="20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video</a:t>
            </a:r>
            <a:r>
              <a:rPr lang="fr-FR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-surtension-</a:t>
            </a:r>
            <a:r>
              <a:rPr lang="fr-FR" sz="20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resistance</a:t>
            </a:r>
            <a:r>
              <a:rPr lang="fr-FR" sz="2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 » </a:t>
            </a:r>
            <a:r>
              <a:rPr lang="fr-FR" sz="2000" b="1" i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à montrer</a:t>
            </a:r>
            <a:endParaRPr lang="fr-FR" sz="9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4F622B-61FE-4A88-BBEC-36B5B529E5C5}"/>
              </a:ext>
            </a:extLst>
          </p:cNvPr>
          <p:cNvSpPr txBox="1">
            <a:spLocks/>
          </p:cNvSpPr>
          <p:nvPr/>
        </p:nvSpPr>
        <p:spPr>
          <a:xfrm>
            <a:off x="2586102" y="4267160"/>
            <a:ext cx="6836915" cy="2425421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Enfin, les mesures que vous réaliserez devront être </a:t>
            </a:r>
            <a:r>
              <a:rPr lang="fr-FR" sz="4000" b="1" u="sng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soigneusement réalisées </a:t>
            </a:r>
            <a:r>
              <a:rPr lang="fr-FR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afin d’obtenir des résultats fiables.</a:t>
            </a:r>
          </a:p>
        </p:txBody>
      </p:sp>
    </p:spTree>
    <p:extLst>
      <p:ext uri="{BB962C8B-B14F-4D97-AF65-F5344CB8AC3E}">
        <p14:creationId xmlns:p14="http://schemas.microsoft.com/office/powerpoint/2010/main" val="1422431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E8041B-2AEA-4E94-80A0-4AC97A6D9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28" y="906088"/>
            <a:ext cx="5187143" cy="249445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Accès aux applications en ligne pour la production numérique :</a:t>
            </a:r>
            <a:br>
              <a:rPr lang="fr-FR" b="1" dirty="0"/>
            </a:br>
            <a:r>
              <a:rPr lang="fr-FR" b="1" i="1" dirty="0">
                <a:solidFill>
                  <a:srgbClr val="FF0000"/>
                </a:solidFill>
              </a:rPr>
              <a:t>(comptes à créer)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5967CE7-4B79-4333-8A82-226484707212}"/>
              </a:ext>
            </a:extLst>
          </p:cNvPr>
          <p:cNvSpPr txBox="1"/>
          <p:nvPr/>
        </p:nvSpPr>
        <p:spPr>
          <a:xfrm>
            <a:off x="5496791" y="528985"/>
            <a:ext cx="6312708" cy="57431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fr-FR" sz="2400" b="1" u="sng" dirty="0">
                <a:highlight>
                  <a:srgbClr val="FFFF00"/>
                </a:highlight>
              </a:rPr>
              <a:t>Genial.ly</a:t>
            </a:r>
            <a:endParaRPr lang="fr-FR" sz="2400" dirty="0">
              <a:highlight>
                <a:srgbClr val="FFFF00"/>
              </a:highlight>
            </a:endParaRPr>
          </a:p>
          <a:p>
            <a:pPr>
              <a:lnSpc>
                <a:spcPct val="170000"/>
              </a:lnSpc>
            </a:pPr>
            <a:r>
              <a:rPr lang="fr-FR" sz="2400" dirty="0"/>
              <a:t>LOGIN : </a:t>
            </a:r>
            <a:r>
              <a:rPr lang="fr-FR" sz="2400" u="sng" dirty="0">
                <a:hlinkClick r:id="rId2"/>
              </a:rPr>
              <a:t>sciences.tabvv@gmail.com</a:t>
            </a:r>
            <a:endParaRPr lang="fr-FR" sz="2400" u="sng" dirty="0"/>
          </a:p>
          <a:p>
            <a:pPr>
              <a:lnSpc>
                <a:spcPct val="170000"/>
              </a:lnSpc>
            </a:pPr>
            <a:r>
              <a:rPr lang="fr-FR" sz="2400" dirty="0"/>
              <a:t>MDP : </a:t>
            </a:r>
            <a:r>
              <a:rPr lang="fr-FR" sz="2400" dirty="0" err="1"/>
              <a:t>xxxxx</a:t>
            </a:r>
            <a:endParaRPr lang="fr-FR" sz="2400" dirty="0"/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fr-FR" sz="2400" b="1" u="sng" dirty="0">
                <a:highlight>
                  <a:srgbClr val="FFFF00"/>
                </a:highlight>
              </a:rPr>
              <a:t>Easel.ly</a:t>
            </a:r>
          </a:p>
          <a:p>
            <a:pPr>
              <a:lnSpc>
                <a:spcPct val="170000"/>
              </a:lnSpc>
            </a:pPr>
            <a:r>
              <a:rPr lang="fr-FR" sz="2400" dirty="0"/>
              <a:t>LOGIN : </a:t>
            </a:r>
            <a:r>
              <a:rPr lang="fr-FR" sz="2400" u="sng" dirty="0">
                <a:hlinkClick r:id="rId2"/>
              </a:rPr>
              <a:t>sciences.tabvv@gmail.com</a:t>
            </a:r>
            <a:endParaRPr lang="fr-FR" sz="2400" u="sng" dirty="0"/>
          </a:p>
          <a:p>
            <a:pPr>
              <a:lnSpc>
                <a:spcPct val="170000"/>
              </a:lnSpc>
            </a:pPr>
            <a:r>
              <a:rPr lang="fr-FR" sz="2400" dirty="0"/>
              <a:t>MDP : </a:t>
            </a:r>
            <a:r>
              <a:rPr lang="fr-FR" sz="2400" dirty="0" err="1"/>
              <a:t>xxxxx</a:t>
            </a:r>
            <a:endParaRPr lang="fr-FR" sz="2400" dirty="0"/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 </a:t>
            </a:r>
            <a:r>
              <a:rPr lang="fr-FR" sz="2400" b="1" u="sng" dirty="0">
                <a:highlight>
                  <a:srgbClr val="FFFF00"/>
                </a:highlight>
              </a:rPr>
              <a:t>Prezi</a:t>
            </a:r>
            <a:endParaRPr lang="fr-FR" sz="2400" dirty="0">
              <a:highlight>
                <a:srgbClr val="FFFF00"/>
              </a:highlight>
            </a:endParaRPr>
          </a:p>
          <a:p>
            <a:pPr>
              <a:lnSpc>
                <a:spcPct val="170000"/>
              </a:lnSpc>
            </a:pPr>
            <a:r>
              <a:rPr lang="fr-FR" sz="2400" dirty="0"/>
              <a:t>LOGIN : </a:t>
            </a:r>
            <a:r>
              <a:rPr lang="fr-FR" sz="2400" u="sng" dirty="0">
                <a:hlinkClick r:id="rId2"/>
              </a:rPr>
              <a:t>sciences.tabvv@gmail.com</a:t>
            </a:r>
            <a:endParaRPr lang="fr-FR" sz="2400" u="sng" dirty="0"/>
          </a:p>
          <a:p>
            <a:pPr>
              <a:lnSpc>
                <a:spcPct val="170000"/>
              </a:lnSpc>
            </a:pPr>
            <a:r>
              <a:rPr lang="fr-FR" sz="2400" dirty="0"/>
              <a:t>MDP : </a:t>
            </a:r>
            <a:r>
              <a:rPr lang="fr-FR" sz="2400" dirty="0" err="1"/>
              <a:t>xxxxx</a:t>
            </a:r>
            <a:endParaRPr lang="fr-FR" sz="24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C9CD147-3C8A-4D2E-9A1F-43DAF82E3884}"/>
              </a:ext>
            </a:extLst>
          </p:cNvPr>
          <p:cNvSpPr txBox="1"/>
          <p:nvPr/>
        </p:nvSpPr>
        <p:spPr>
          <a:xfrm>
            <a:off x="149628" y="3911600"/>
            <a:ext cx="5187143" cy="2339102"/>
          </a:xfrm>
          <a:prstGeom prst="rect">
            <a:avLst/>
          </a:prstGeom>
          <a:solidFill>
            <a:srgbClr val="CC99FF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3200" dirty="0"/>
              <a:t>Accès au Padlet récapitulatif :</a:t>
            </a:r>
          </a:p>
          <a:p>
            <a:endParaRPr lang="fr-FR" sz="3200" dirty="0"/>
          </a:p>
          <a:p>
            <a:r>
              <a:rPr lang="fr-FR" sz="3200" dirty="0">
                <a:hlinkClick r:id="rId3"/>
              </a:rPr>
              <a:t>https://padlet.com/sciences_tabvv/Monmoulinvatropvite</a:t>
            </a:r>
            <a:endParaRPr lang="fr-FR" sz="32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87815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224</Words>
  <Application>Microsoft Office PowerPoint</Application>
  <PresentationFormat>Grand écran</PresentationFormat>
  <Paragraphs>51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Thème Office</vt:lpstr>
      <vt:lpstr>Présentation du problème</vt:lpstr>
      <vt:lpstr>Présentation PowerPoint</vt:lpstr>
      <vt:lpstr>Accès aux applications en ligne :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Accès aux applications en ligne pour la production numérique : (comptes à créer)</vt:lpstr>
      <vt:lpstr>Accès à des didacticiels pour les applications en ligne :</vt:lpstr>
      <vt:lpstr>Carte mentale finale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Situation déclenchante</dc:title>
  <dc:creator>JF JACQUES</dc:creator>
  <cp:lastModifiedBy>JF JACQUES</cp:lastModifiedBy>
  <cp:revision>66</cp:revision>
  <dcterms:created xsi:type="dcterms:W3CDTF">2018-01-10T15:05:34Z</dcterms:created>
  <dcterms:modified xsi:type="dcterms:W3CDTF">2018-01-26T18:38:29Z</dcterms:modified>
</cp:coreProperties>
</file>