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256" r:id="rId2"/>
    <p:sldId id="257" r:id="rId3"/>
    <p:sldId id="258" r:id="rId4"/>
    <p:sldId id="287" r:id="rId5"/>
    <p:sldId id="290" r:id="rId6"/>
    <p:sldId id="288" r:id="rId7"/>
    <p:sldId id="291" r:id="rId8"/>
    <p:sldId id="289" r:id="rId9"/>
    <p:sldId id="292" r:id="rId10"/>
    <p:sldId id="259" r:id="rId11"/>
    <p:sldId id="262" r:id="rId12"/>
    <p:sldId id="260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84" r:id="rId31"/>
    <p:sldId id="285" r:id="rId32"/>
    <p:sldId id="306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286" r:id="rId4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15" autoAdjust="0"/>
  </p:normalViewPr>
  <p:slideViewPr>
    <p:cSldViewPr snapToGrid="0">
      <p:cViewPr varScale="1">
        <p:scale>
          <a:sx n="59" d="100"/>
          <a:sy n="59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B79EF-DC3B-45AA-83FD-3419128F034B}" type="datetimeFigureOut">
              <a:rPr lang="fr-FR" smtClean="0"/>
              <a:t>17/12/2017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94290-DD2B-4DB1-8C34-41A5F064F5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4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112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peut acheter 12 kg de pommes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299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faut 60 minutes ou une heure.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298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achète 600 g de fromage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902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 boîte de thon coûte 2,10 euros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007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16 photocopies coûtent 4 euros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1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 kg de crevettes coûte 20 euros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65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parcourt 21 km par heure en moyenne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771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b="1" u="sng" dirty="0" smtClean="0"/>
              <a:t>Catégorisation de problèmes </a:t>
            </a:r>
            <a:r>
              <a:rPr lang="fr-FR" sz="1400" dirty="0" smtClean="0"/>
              <a:t>( 30 minutes)</a:t>
            </a:r>
          </a:p>
          <a:p>
            <a:pPr marL="0" indent="0">
              <a:buNone/>
            </a:pPr>
            <a:r>
              <a:rPr lang="fr-FR" dirty="0" smtClean="0"/>
              <a:t>   </a:t>
            </a:r>
            <a:r>
              <a:rPr lang="fr-FR" sz="1200" dirty="0" err="1" smtClean="0"/>
              <a:t>Obj</a:t>
            </a:r>
            <a:r>
              <a:rPr lang="fr-FR" sz="1200" dirty="0" smtClean="0"/>
              <a:t>: - Mettre en évidence les différentes procédures de résolution</a:t>
            </a:r>
          </a:p>
          <a:p>
            <a:pPr marL="0" indent="0">
              <a:buNone/>
            </a:pPr>
            <a:r>
              <a:rPr lang="fr-FR" sz="1200" dirty="0" smtClean="0"/>
              <a:t>            - Progressivité des apprentissages</a:t>
            </a:r>
          </a:p>
          <a:p>
            <a:endParaRPr lang="fr-FR" dirty="0" smtClean="0"/>
          </a:p>
          <a:p>
            <a:r>
              <a:rPr lang="fr-FR" sz="1400" b="1" u="sng" dirty="0" smtClean="0"/>
              <a:t>Mise en application: un ex: les crêpes </a:t>
            </a:r>
            <a:r>
              <a:rPr lang="fr-FR" sz="1400" dirty="0" smtClean="0"/>
              <a:t>( 30 minutes)</a:t>
            </a:r>
          </a:p>
          <a:p>
            <a:pPr marL="0" indent="0">
              <a:buNone/>
            </a:pPr>
            <a:r>
              <a:rPr lang="fr-FR" sz="1200" dirty="0" smtClean="0"/>
              <a:t>    </a:t>
            </a:r>
            <a:r>
              <a:rPr lang="fr-FR" sz="1200" dirty="0" err="1" smtClean="0"/>
              <a:t>Obj</a:t>
            </a:r>
            <a:r>
              <a:rPr lang="fr-FR" sz="1200" dirty="0" smtClean="0"/>
              <a:t>: - Voir qu’il n’y a pas qu’une procédure possible</a:t>
            </a:r>
          </a:p>
          <a:p>
            <a:pPr marL="0" indent="0">
              <a:buNone/>
            </a:pPr>
            <a:r>
              <a:rPr lang="fr-FR" sz="1200" dirty="0" smtClean="0"/>
              <a:t>            - Différencier</a:t>
            </a:r>
            <a:br>
              <a:rPr lang="fr-FR" sz="1200" dirty="0" smtClean="0"/>
            </a:br>
            <a:r>
              <a:rPr lang="fr-FR" sz="1200" dirty="0" smtClean="0"/>
              <a:t>            - Utiliser une grille d’analyse des problèmes </a:t>
            </a:r>
          </a:p>
          <a:p>
            <a:pPr marL="0" indent="0">
              <a:buNone/>
            </a:pPr>
            <a:endParaRPr lang="fr-FR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1200" b="1" u="sng" dirty="0" smtClean="0"/>
              <a:t>Analyse de productions d’élèves: les citrons </a:t>
            </a:r>
            <a:r>
              <a:rPr lang="fr-FR" sz="1200" dirty="0" smtClean="0"/>
              <a:t>(30 minutes)</a:t>
            </a:r>
          </a:p>
          <a:p>
            <a:pPr marL="0" indent="0">
              <a:buNone/>
            </a:pPr>
            <a:r>
              <a:rPr lang="fr-FR" sz="1100" dirty="0" smtClean="0"/>
              <a:t>    </a:t>
            </a:r>
            <a:r>
              <a:rPr lang="fr-FR" sz="1100" dirty="0" err="1" smtClean="0"/>
              <a:t>Obj</a:t>
            </a:r>
            <a:r>
              <a:rPr lang="fr-FR" sz="1100" dirty="0" smtClean="0"/>
              <a:t>: passer de l’analyse à la remédiation</a:t>
            </a:r>
          </a:p>
          <a:p>
            <a:pPr marL="0" indent="0">
              <a:buNone/>
            </a:pPr>
            <a:endParaRPr lang="fr-FR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17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/>
              <a:t> </a:t>
            </a:r>
            <a:r>
              <a:rPr lang="fr-FR" sz="1200" u="sng" dirty="0" smtClean="0"/>
              <a:t>Réponses attendues</a:t>
            </a:r>
            <a:r>
              <a:rPr lang="fr-FR" sz="1200" dirty="0" smtClean="0"/>
              <a:t>: linéarité additive, soustractive, multiplicative, division ou mixte; passage à l’unité; coefficient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90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42 objets pèsent 98 Kg</a:t>
            </a:r>
          </a:p>
          <a:p>
            <a:r>
              <a:rPr lang="fr-FR" dirty="0" smtClean="0"/>
              <a:t>84 objets pèsent 196 Kg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8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210 objets pèsent 150 Kg</a:t>
            </a:r>
          </a:p>
          <a:p>
            <a:r>
              <a:rPr lang="fr-FR" dirty="0" smtClean="0"/>
              <a:t>4200 objets pèsent 3000 Kg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33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25 objets pèsent 10,5 Kg</a:t>
            </a:r>
          </a:p>
          <a:p>
            <a:r>
              <a:rPr lang="fr-FR" dirty="0" smtClean="0"/>
              <a:t>75 objets pèsent 31,5 Kg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44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 objets pèsent 2,5 Kg</a:t>
            </a:r>
          </a:p>
          <a:p>
            <a:r>
              <a:rPr lang="fr-FR" dirty="0" smtClean="0"/>
              <a:t>3 objets pèsent 3,75 Kg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78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 objets pèsent 24 Kg</a:t>
            </a:r>
          </a:p>
          <a:p>
            <a:r>
              <a:rPr lang="fr-FR" dirty="0" smtClean="0"/>
              <a:t>9 objets pèsent 108 Kg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173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distance entre Barcelone et Perpignan est de 125 km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4290-DD2B-4DB1-8C34-41A5F064F542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53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9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82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363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922913" y="6433880"/>
            <a:ext cx="2285152" cy="2127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595959"/>
                </a:solidFill>
                <a:latin typeface="Century Gothic"/>
                <a:cs typeface="Century Gothic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fr-FR" spc="-5" smtClean="0"/>
              <a:t>Roland </a:t>
            </a:r>
            <a:r>
              <a:rPr lang="fr-FR" smtClean="0"/>
              <a:t>Charnay -</a:t>
            </a:r>
            <a:r>
              <a:rPr lang="fr-FR" spc="-45" smtClean="0"/>
              <a:t> </a:t>
            </a:r>
            <a:r>
              <a:rPr lang="fr-FR" smtClean="0"/>
              <a:t>2017</a:t>
            </a:r>
            <a:endParaRPr lang="fr-FR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1393746" y="6433880"/>
            <a:ext cx="292945" cy="2127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595959"/>
                </a:solidFill>
                <a:latin typeface="Century Gothic"/>
                <a:cs typeface="Century Gothic"/>
              </a:defRPr>
            </a:lvl1pPr>
          </a:lstStyle>
          <a:p>
            <a:pPr marL="25400">
              <a:spcBef>
                <a:spcPts val="105"/>
              </a:spcBef>
            </a:pPr>
            <a:fld id="{81D60167-4931-47E6-BA6A-407CBD079E47}" type="slidenum">
              <a:rPr lang="fr-FR" smtClean="0"/>
              <a:pPr marL="25400">
                <a:spcBef>
                  <a:spcPts val="105"/>
                </a:spcBef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463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92053" y="178561"/>
            <a:ext cx="10007891" cy="1244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rgbClr val="2F5897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922913" y="6433880"/>
            <a:ext cx="2285152" cy="2127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595959"/>
                </a:solidFill>
                <a:latin typeface="Century Gothic"/>
                <a:cs typeface="Century Gothic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fr-FR" spc="-5" smtClean="0"/>
              <a:t>Roland </a:t>
            </a:r>
            <a:r>
              <a:rPr lang="fr-FR" smtClean="0"/>
              <a:t>Charnay -</a:t>
            </a:r>
            <a:r>
              <a:rPr lang="fr-FR" spc="-45" smtClean="0"/>
              <a:t> </a:t>
            </a:r>
            <a:r>
              <a:rPr lang="fr-FR" smtClean="0"/>
              <a:t>2017</a:t>
            </a:r>
            <a:endParaRPr lang="fr-FR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1393746" y="6433880"/>
            <a:ext cx="292945" cy="2127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595959"/>
                </a:solidFill>
                <a:latin typeface="Century Gothic"/>
                <a:cs typeface="Century Gothic"/>
              </a:defRPr>
            </a:lvl1pPr>
          </a:lstStyle>
          <a:p>
            <a:pPr marL="25400">
              <a:spcBef>
                <a:spcPts val="105"/>
              </a:spcBef>
            </a:pPr>
            <a:fld id="{81D60167-4931-47E6-BA6A-407CBD079E47}" type="slidenum">
              <a:rPr lang="fr-FR" smtClean="0"/>
              <a:pPr marL="25400">
                <a:spcBef>
                  <a:spcPts val="105"/>
                </a:spcBef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246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41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3875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93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67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26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0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1358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3115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Coucou\Documents\Websites\Powerpoint Templates\New\Sources\29B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7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10513485" y="6372225"/>
            <a:ext cx="1213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b="1">
                <a:solidFill>
                  <a:schemeClr val="bg1"/>
                </a:solidFill>
              </a:rPr>
              <a:t>Page </a:t>
            </a:r>
            <a:fld id="{5AC5808C-611E-4B50-A57A-85CBE9B9529A}" type="slidenum">
              <a:rPr lang="fr-FR" altLang="fr-FR" sz="1800" b="1">
                <a:solidFill>
                  <a:schemeClr val="bg1"/>
                </a:solidFill>
              </a:rPr>
              <a:pPr eaLnBrk="1" hangingPunct="1"/>
              <a:t>‹N°›</a:t>
            </a:fld>
            <a:endParaRPr lang="fr-FR" altLang="fr-FR" sz="1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4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r&#234;pes%20proc&#233;dures.pdf" TargetMode="External"/><Relationship Id="rId2" Type="http://schemas.openxmlformats.org/officeDocument/2006/relationships/hyperlink" Target="Cr&#234;pes%20texte%20ex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Grille%20analyse%20probi&#232;mes%20proportionnalit&#233;.pdf" TargetMode="External"/><Relationship Id="rId4" Type="http://schemas.openxmlformats.org/officeDocument/2006/relationships/hyperlink" Target="Cr&#234;pes%20diff&#233;renciation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nalyse%20productions%20&#233;l&#232;ves%20RENSEIGNEE%201.pdf" TargetMode="External"/><Relationship Id="rId2" Type="http://schemas.openxmlformats.org/officeDocument/2006/relationships/hyperlink" Target="Productions%20d'&#233;l&#232;ves%20CITRO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Analyse%20productions%20&#233;l&#232;ves%20RENSEIGNEE%202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Probl&#232;mesAP+%20tableau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rogressivit&#233;%20des%20apprentissag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284191" cy="1470025"/>
          </a:xfrm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Animation pédagogique</a:t>
            </a:r>
            <a:br>
              <a:rPr lang="fr-FR" dirty="0" smtClean="0"/>
            </a:br>
            <a:r>
              <a:rPr lang="fr-FR" dirty="0" smtClean="0"/>
              <a:t>Proportionnalité au cycle 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4400" y="4445758"/>
            <a:ext cx="8534400" cy="713096"/>
          </a:xfrm>
          <a:solidFill>
            <a:srgbClr val="FF6600"/>
          </a:solidFill>
        </p:spPr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nd</a:t>
            </a:r>
            <a:r>
              <a:rPr lang="fr-FR" dirty="0" smtClean="0"/>
              <a:t> temps de formation PE de cycle 3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15"/>
          <a:stretch/>
        </p:blipFill>
        <p:spPr>
          <a:xfrm>
            <a:off x="656889" y="122200"/>
            <a:ext cx="1335348" cy="116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9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50125"/>
            <a:ext cx="9435152" cy="1255594"/>
          </a:xfrm>
          <a:solidFill>
            <a:srgbClr val="FF6600"/>
          </a:solidFill>
        </p:spPr>
        <p:txBody>
          <a:bodyPr/>
          <a:lstStyle/>
          <a:p>
            <a:r>
              <a:rPr lang="fr-FR" sz="4000" dirty="0" smtClean="0"/>
              <a:t>Mise en application: </a:t>
            </a:r>
            <a:br>
              <a:rPr lang="fr-FR" sz="4000" dirty="0" smtClean="0"/>
            </a:br>
            <a:r>
              <a:rPr lang="fr-FR" sz="4000" dirty="0" smtClean="0"/>
              <a:t>un exemple: les crêpes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982338"/>
            <a:ext cx="9435152" cy="3681483"/>
          </a:xfrm>
          <a:solidFill>
            <a:srgbClr val="FFC000"/>
          </a:solidFill>
        </p:spPr>
        <p:txBody>
          <a:bodyPr/>
          <a:lstStyle/>
          <a:p>
            <a:r>
              <a:rPr lang="fr-FR" sz="2800" b="1" u="sng" dirty="0" smtClean="0"/>
              <a:t>Mise en œuvre: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- réalisation de l’</a:t>
            </a:r>
            <a:r>
              <a:rPr lang="fr-FR" sz="2400" dirty="0" smtClean="0">
                <a:hlinkClick r:id="rId2" action="ppaction://hlinkfile"/>
              </a:rPr>
              <a:t>exercice</a:t>
            </a:r>
            <a:r>
              <a:rPr lang="fr-FR" sz="2400" dirty="0" smtClean="0"/>
              <a:t> individuellement</a:t>
            </a:r>
            <a:br>
              <a:rPr lang="fr-FR" sz="2400" dirty="0" smtClean="0"/>
            </a:br>
            <a:r>
              <a:rPr lang="fr-FR" sz="2400" dirty="0" smtClean="0"/>
              <a:t>     - mise en commun: mettre en avant les </a:t>
            </a:r>
            <a:r>
              <a:rPr lang="fr-FR" sz="2400" dirty="0" smtClean="0">
                <a:hlinkClick r:id="rId3" action="ppaction://hlinkfile"/>
              </a:rPr>
              <a:t>différentes procédures</a:t>
            </a:r>
            <a:r>
              <a:rPr lang="fr-FR" sz="2400" dirty="0" smtClean="0"/>
              <a:t>, le fait qu’il y en ait plusieurs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- la </a:t>
            </a:r>
            <a:r>
              <a:rPr lang="fr-FR" sz="2400" dirty="0" smtClean="0">
                <a:hlinkClick r:id="rId4" action="ppaction://hlinkfile"/>
              </a:rPr>
              <a:t>différenciation</a:t>
            </a:r>
            <a:r>
              <a:rPr lang="fr-FR" sz="2400" dirty="0" smtClean="0"/>
              <a:t>: jouer sur les données du texte</a:t>
            </a: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800" b="1" u="sng" dirty="0" smtClean="0"/>
              <a:t>Une </a:t>
            </a:r>
            <a:r>
              <a:rPr lang="fr-FR" sz="2800" b="1" u="sng" dirty="0" smtClean="0">
                <a:hlinkClick r:id="rId5" action="ppaction://hlinkfile"/>
              </a:rPr>
              <a:t>grille</a:t>
            </a:r>
            <a:r>
              <a:rPr lang="fr-FR" sz="2800" b="1" u="sng" dirty="0" smtClean="0"/>
              <a:t> possible d’analyse de problèmes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7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50125"/>
            <a:ext cx="9435152" cy="1255594"/>
          </a:xfrm>
          <a:solidFill>
            <a:srgbClr val="FF6600"/>
          </a:solidFill>
        </p:spPr>
        <p:txBody>
          <a:bodyPr/>
          <a:lstStyle/>
          <a:p>
            <a:r>
              <a:rPr lang="fr-FR" sz="4000" dirty="0" smtClean="0"/>
              <a:t>Analyse de productions d’élèves:</a:t>
            </a:r>
            <a:br>
              <a:rPr lang="fr-FR" sz="4000" dirty="0" smtClean="0"/>
            </a:br>
            <a:r>
              <a:rPr lang="fr-FR" sz="4000" dirty="0" smtClean="0"/>
              <a:t>les citrons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982338"/>
            <a:ext cx="9435152" cy="3681483"/>
          </a:xfrm>
          <a:solidFill>
            <a:srgbClr val="FFC000"/>
          </a:solidFill>
        </p:spPr>
        <p:txBody>
          <a:bodyPr/>
          <a:lstStyle/>
          <a:p>
            <a:r>
              <a:rPr lang="fr-FR" sz="2800" b="1" u="sng" dirty="0" smtClean="0"/>
              <a:t>Mise en œuvre: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- distribution des </a:t>
            </a:r>
            <a:r>
              <a:rPr lang="fr-FR" sz="2400" dirty="0" smtClean="0">
                <a:hlinkClick r:id="rId2" action="ppaction://hlinkfile"/>
              </a:rPr>
              <a:t>traces élèves </a:t>
            </a:r>
            <a:r>
              <a:rPr lang="fr-FR" sz="2400" dirty="0" smtClean="0"/>
              <a:t>+ </a:t>
            </a:r>
            <a:r>
              <a:rPr lang="fr-FR" sz="2400" dirty="0" smtClean="0">
                <a:hlinkClick r:id="rId3" action="ppaction://hlinkfile"/>
              </a:rPr>
              <a:t>tableau d’analyse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    - recherche par deux</a:t>
            </a:r>
            <a:br>
              <a:rPr lang="fr-FR" sz="2400" dirty="0" smtClean="0"/>
            </a:br>
            <a:r>
              <a:rPr lang="fr-FR" sz="2400" dirty="0" smtClean="0"/>
              <a:t>     - mise en commun: mettre en avant les différentes procédures, les stades de résolution, les compétences mathématiques associées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</a:t>
            </a:r>
          </a:p>
          <a:p>
            <a:r>
              <a:rPr lang="fr-FR" sz="2800" b="1" u="sng" dirty="0" smtClean="0"/>
              <a:t>Réflexion sur les </a:t>
            </a:r>
            <a:r>
              <a:rPr lang="fr-FR" sz="2800" b="1" u="sng" dirty="0" smtClean="0">
                <a:hlinkClick r:id="rId4" action="ppaction://hlinkfile"/>
              </a:rPr>
              <a:t>remédiations</a:t>
            </a:r>
            <a:r>
              <a:rPr lang="fr-FR" sz="2800" b="1" u="sng" dirty="0" smtClean="0"/>
              <a:t> possibles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53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8643582" cy="4525963"/>
          </a:xfrm>
          <a:solidFill>
            <a:srgbClr val="FF6600"/>
          </a:solidFill>
        </p:spPr>
        <p:txBody>
          <a:bodyPr/>
          <a:lstStyle/>
          <a:p>
            <a:pPr marL="0" indent="0">
              <a:buNone/>
            </a:pPr>
            <a:endParaRPr lang="fr-FR" sz="8000" dirty="0" smtClean="0"/>
          </a:p>
          <a:p>
            <a:pPr marL="0" indent="0">
              <a:buNone/>
            </a:pPr>
            <a:r>
              <a:rPr lang="fr-FR" sz="8000" dirty="0"/>
              <a:t> </a:t>
            </a:r>
            <a:r>
              <a:rPr lang="fr-FR" sz="8000" dirty="0" smtClean="0"/>
              <a:t>        PAUSE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14841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62448" cy="1143000"/>
          </a:xfrm>
          <a:solidFill>
            <a:srgbClr val="FF6600"/>
          </a:solidFill>
        </p:spPr>
        <p:txBody>
          <a:bodyPr/>
          <a:lstStyle/>
          <a:p>
            <a:r>
              <a:rPr lang="fr-FR" sz="3200" b="1" u="sng" dirty="0"/>
              <a:t>Analyse des différents types de difficultés; pistes de remédiation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9462448" cy="4525963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 smtClean="0"/>
              <a:t>Cf</a:t>
            </a:r>
            <a:r>
              <a:rPr lang="fr-FR" dirty="0" smtClean="0"/>
              <a:t> présentation de M. CHARNAY, </a:t>
            </a:r>
          </a:p>
          <a:p>
            <a:pPr marL="0" indent="0" algn="ctr">
              <a:buNone/>
            </a:pPr>
            <a:r>
              <a:rPr lang="fr-FR" dirty="0" smtClean="0"/>
              <a:t>le 27 septembre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53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28885" y="6446580"/>
            <a:ext cx="1688464" cy="18732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spcBef>
                <a:spcPts val="5"/>
              </a:spcBef>
            </a:pPr>
            <a:r>
              <a:rPr sz="1200" spc="-5" dirty="0">
                <a:solidFill>
                  <a:srgbClr val="595959"/>
                </a:solidFill>
                <a:latin typeface="Century Gothic"/>
                <a:cs typeface="Century Gothic"/>
              </a:rPr>
              <a:t>Roland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Charnay -</a:t>
            </a:r>
            <a:r>
              <a:rPr sz="1200" spc="-50" dirty="0">
                <a:solidFill>
                  <a:srgbClr val="595959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2017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7618" y="158721"/>
            <a:ext cx="5190998" cy="6662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0964" y="1683322"/>
            <a:ext cx="3005048" cy="16708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96904" y="1700809"/>
            <a:ext cx="2860099" cy="156965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49973" y="1742605"/>
            <a:ext cx="2907030" cy="1569720"/>
          </a:xfrm>
          <a:prstGeom prst="rect">
            <a:avLst/>
          </a:prstGeom>
          <a:ln w="9524">
            <a:solidFill>
              <a:srgbClr val="6F87C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1440">
              <a:spcBef>
                <a:spcPts val="359"/>
              </a:spcBef>
              <a:tabLst>
                <a:tab pos="1802130" algn="l"/>
              </a:tabLst>
            </a:pPr>
            <a:r>
              <a:rPr sz="2400" spc="-20" dirty="0">
                <a:solidFill>
                  <a:srgbClr val="0000FF"/>
                </a:solidFill>
                <a:latin typeface="Palatino Linotype"/>
                <a:cs typeface="Palatino Linotype"/>
              </a:rPr>
              <a:t>Porte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 et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toit	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: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62</a:t>
            </a:r>
            <a:r>
              <a:rPr sz="2400" b="1" spc="-40" dirty="0">
                <a:solidFill>
                  <a:srgbClr val="0433FF"/>
                </a:solidFill>
                <a:latin typeface="Palatino Linotype"/>
                <a:cs typeface="Palatino Linotype"/>
              </a:rPr>
              <a:t>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%</a:t>
            </a:r>
            <a:endParaRPr sz="2400" dirty="0">
              <a:latin typeface="Palatino Linotype"/>
              <a:cs typeface="Palatino Linotype"/>
            </a:endParaRPr>
          </a:p>
          <a:p>
            <a:pPr marL="91440">
              <a:spcBef>
                <a:spcPts val="1360"/>
              </a:spcBef>
            </a:pP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Cheminée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: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53</a:t>
            </a:r>
            <a:r>
              <a:rPr sz="2400" b="1" spc="-25" dirty="0">
                <a:solidFill>
                  <a:srgbClr val="0433FF"/>
                </a:solidFill>
                <a:latin typeface="Palatino Linotype"/>
                <a:cs typeface="Palatino Linotype"/>
              </a:rPr>
              <a:t>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%</a:t>
            </a:r>
            <a:endParaRPr sz="2400" dirty="0">
              <a:latin typeface="Palatino Linotype"/>
              <a:cs typeface="Palatino Linotype"/>
            </a:endParaRPr>
          </a:p>
          <a:p>
            <a:pPr marL="91440">
              <a:spcBef>
                <a:spcPts val="1520"/>
              </a:spcBef>
            </a:pP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Fenêtre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: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56</a:t>
            </a:r>
            <a:r>
              <a:rPr sz="2400" b="1" spc="-20" dirty="0">
                <a:solidFill>
                  <a:srgbClr val="0433FF"/>
                </a:solidFill>
                <a:latin typeface="Palatino Linotype"/>
                <a:cs typeface="Palatino Linotype"/>
              </a:rPr>
              <a:t> </a:t>
            </a:r>
            <a:r>
              <a:rPr sz="2400" b="1" dirty="0">
                <a:solidFill>
                  <a:srgbClr val="0433FF"/>
                </a:solidFill>
                <a:latin typeface="Palatino Linotype"/>
                <a:cs typeface="Palatino Linotype"/>
              </a:rPr>
              <a:t>%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57320" y="3755003"/>
            <a:ext cx="3092335" cy="10640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13562" y="3844631"/>
            <a:ext cx="2809697" cy="9933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96904" y="3861053"/>
            <a:ext cx="2860099" cy="923925"/>
          </a:xfrm>
          <a:custGeom>
            <a:avLst/>
            <a:gdLst/>
            <a:ahLst/>
            <a:cxnLst/>
            <a:rect l="l" t="t" r="r" b="b"/>
            <a:pathLst>
              <a:path w="2952750" h="923925">
                <a:moveTo>
                  <a:pt x="0" y="923329"/>
                </a:moveTo>
                <a:lnTo>
                  <a:pt x="2952330" y="923329"/>
                </a:lnTo>
                <a:lnTo>
                  <a:pt x="2952330" y="0"/>
                </a:lnTo>
                <a:lnTo>
                  <a:pt x="0" y="0"/>
                </a:lnTo>
                <a:lnTo>
                  <a:pt x="0" y="923329"/>
                </a:lnTo>
                <a:close/>
              </a:path>
            </a:pathLst>
          </a:custGeom>
          <a:solidFill>
            <a:srgbClr val="738B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96906" y="3861054"/>
            <a:ext cx="2860098" cy="923925"/>
          </a:xfrm>
          <a:custGeom>
            <a:avLst/>
            <a:gdLst/>
            <a:ahLst/>
            <a:cxnLst/>
            <a:rect l="l" t="t" r="r" b="b"/>
            <a:pathLst>
              <a:path w="2952750" h="923925">
                <a:moveTo>
                  <a:pt x="0" y="0"/>
                </a:moveTo>
                <a:lnTo>
                  <a:pt x="2952327" y="0"/>
                </a:lnTo>
                <a:lnTo>
                  <a:pt x="2952327" y="923329"/>
                </a:lnTo>
                <a:lnTo>
                  <a:pt x="0" y="923329"/>
                </a:lnTo>
                <a:lnTo>
                  <a:pt x="0" y="0"/>
                </a:lnTo>
                <a:close/>
              </a:path>
            </a:pathLst>
          </a:custGeom>
          <a:ln w="507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196905" y="3854465"/>
            <a:ext cx="2952750" cy="84581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0805" marR="182245">
              <a:lnSpc>
                <a:spcPct val="99500"/>
              </a:lnSpc>
              <a:spcBef>
                <a:spcPts val="110"/>
              </a:spcBef>
            </a:pPr>
            <a:r>
              <a:rPr spc="-5" dirty="0">
                <a:solidFill>
                  <a:srgbClr val="FFFFFF"/>
                </a:solidFill>
                <a:latin typeface="Palatino Linotype"/>
                <a:cs typeface="Palatino Linotype"/>
              </a:rPr>
              <a:t>Une partie des </a:t>
            </a:r>
            <a:r>
              <a:rPr spc="-10" dirty="0">
                <a:solidFill>
                  <a:srgbClr val="FFFFFF"/>
                </a:solidFill>
                <a:latin typeface="Palatino Linotype"/>
                <a:cs typeface="Palatino Linotype"/>
              </a:rPr>
              <a:t>élèves  </a:t>
            </a:r>
            <a:r>
              <a:rPr spc="-5" dirty="0">
                <a:solidFill>
                  <a:srgbClr val="FFFFFF"/>
                </a:solidFill>
                <a:latin typeface="Palatino Linotype"/>
                <a:cs typeface="Palatino Linotype"/>
              </a:rPr>
              <a:t>privilégient une démarche  </a:t>
            </a:r>
            <a:r>
              <a:rPr spc="-10" dirty="0">
                <a:solidFill>
                  <a:srgbClr val="FFFFFF"/>
                </a:solidFill>
                <a:latin typeface="Palatino Linotype"/>
                <a:cs typeface="Palatino Linotype"/>
              </a:rPr>
              <a:t>additive.</a:t>
            </a:r>
            <a:endParaRPr dirty="0">
              <a:latin typeface="Palatino Linotype"/>
              <a:cs typeface="Palatino Linotype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441757" y="174358"/>
            <a:ext cx="2837180" cy="675826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59690" rIns="0" bIns="0" rtlCol="0">
            <a:spAutoFit/>
          </a:bodyPr>
          <a:lstStyle/>
          <a:p>
            <a:pPr marL="856615" marR="620395" indent="-223520">
              <a:spcBef>
                <a:spcPts val="470"/>
              </a:spcBef>
            </a:pPr>
            <a:r>
              <a:rPr sz="2000" b="1" spc="-150" dirty="0">
                <a:solidFill>
                  <a:srgbClr val="FFFFFF"/>
                </a:solidFill>
                <a:latin typeface="Palatino Linotype"/>
                <a:cs typeface="Palatino Linotype"/>
              </a:rPr>
              <a:t>L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’OBS</a:t>
            </a:r>
            <a:r>
              <a:rPr sz="2000" b="1" spc="-185" dirty="0">
                <a:solidFill>
                  <a:srgbClr val="FFFFFF"/>
                </a:solidFill>
                <a:latin typeface="Palatino Linotype"/>
                <a:cs typeface="Palatino Linotype"/>
              </a:rPr>
              <a:t>T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A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CLE  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ADDITIF</a:t>
            </a:r>
            <a:endParaRPr sz="200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009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0445" y="1670838"/>
            <a:ext cx="4838700" cy="88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5080" indent="-304800">
              <a:lnSpc>
                <a:spcPct val="1172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Palatino Linotype"/>
                <a:cs typeface="Palatino Linotype"/>
              </a:rPr>
              <a:t>6 </a:t>
            </a:r>
            <a:r>
              <a:rPr sz="2400" spc="-5" dirty="0">
                <a:latin typeface="Palatino Linotype"/>
                <a:cs typeface="Palatino Linotype"/>
              </a:rPr>
              <a:t>objets identiques coûtent </a:t>
            </a:r>
            <a:r>
              <a:rPr sz="2400" dirty="0">
                <a:latin typeface="Palatino Linotype"/>
                <a:cs typeface="Palatino Linotype"/>
              </a:rPr>
              <a:t>150 €.  </a:t>
            </a:r>
            <a:r>
              <a:rPr sz="2400" spc="-5" dirty="0">
                <a:latin typeface="Palatino Linotype"/>
                <a:cs typeface="Palatino Linotype"/>
              </a:rPr>
              <a:t>Combien coûtent </a:t>
            </a:r>
            <a:r>
              <a:rPr sz="2400" dirty="0">
                <a:latin typeface="Palatino Linotype"/>
                <a:cs typeface="Palatino Linotype"/>
              </a:rPr>
              <a:t>9 </a:t>
            </a:r>
            <a:r>
              <a:rPr sz="2400" spc="-5" dirty="0">
                <a:latin typeface="Palatino Linotype"/>
                <a:cs typeface="Palatino Linotype"/>
              </a:rPr>
              <a:t>de ces objets</a:t>
            </a:r>
            <a:r>
              <a:rPr sz="2400" spc="-20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?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33201" y="2892831"/>
            <a:ext cx="2768142" cy="5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05793" y="2905303"/>
            <a:ext cx="827116" cy="548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83836" y="2924943"/>
            <a:ext cx="2667000" cy="4616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83836" y="2924949"/>
            <a:ext cx="2667000" cy="415498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5080" algn="ctr">
              <a:spcBef>
                <a:spcPts val="360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153</a:t>
            </a:r>
            <a:r>
              <a:rPr sz="2400" spc="-1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€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33201" y="3616032"/>
            <a:ext cx="2768142" cy="11139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07521" y="3628505"/>
            <a:ext cx="2211184" cy="10806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83836" y="3645021"/>
            <a:ext cx="2667000" cy="10156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83836" y="3645027"/>
            <a:ext cx="2667000" cy="964366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5080" algn="ctr">
              <a:spcBef>
                <a:spcPts val="359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3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objets de</a:t>
            </a:r>
            <a:r>
              <a:rPr sz="2400" spc="-3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plus</a:t>
            </a:r>
            <a:endParaRPr sz="2400">
              <a:latin typeface="Palatino Linotype"/>
              <a:cs typeface="Palatino Linotype"/>
            </a:endParaRPr>
          </a:p>
          <a:p>
            <a:pPr marL="4445" algn="ctr">
              <a:spcBef>
                <a:spcPts val="1360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3 €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de</a:t>
            </a:r>
            <a:r>
              <a:rPr sz="2400" spc="-2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plus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2446913" y="6433881"/>
            <a:ext cx="228515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4441746" y="6433881"/>
            <a:ext cx="29294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fld id="{81D60167-4931-47E6-BA6A-407CBD079E47}" type="slidenum">
              <a:rPr dirty="0"/>
              <a:pPr marL="25400">
                <a:spcBef>
                  <a:spcPts val="105"/>
                </a:spcBef>
              </a:pPr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492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1757" y="174358"/>
            <a:ext cx="2837180" cy="675826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59690" rIns="0" bIns="0" rtlCol="0">
            <a:spAutoFit/>
          </a:bodyPr>
          <a:lstStyle/>
          <a:p>
            <a:pPr marL="405765" marR="392430" indent="227329">
              <a:spcBef>
                <a:spcPts val="470"/>
              </a:spcBef>
            </a:pPr>
            <a:r>
              <a:rPr sz="2000" b="1" spc="-40" dirty="0">
                <a:solidFill>
                  <a:srgbClr val="FFFFFF"/>
                </a:solidFill>
                <a:latin typeface="Palatino Linotype"/>
                <a:cs typeface="Palatino Linotype"/>
              </a:rPr>
              <a:t>L’OBSTACLE  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M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U</a:t>
            </a:r>
            <a:r>
              <a:rPr sz="2000" b="1" spc="-150" dirty="0">
                <a:solidFill>
                  <a:srgbClr val="FFFFFF"/>
                </a:solidFill>
                <a:latin typeface="Palatino Linotype"/>
                <a:cs typeface="Palatino Linotype"/>
              </a:rPr>
              <a:t>L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TIPLIC</a:t>
            </a:r>
            <a:r>
              <a:rPr sz="2000" b="1" spc="-185" dirty="0">
                <a:solidFill>
                  <a:srgbClr val="FFFFFF"/>
                </a:solidFill>
                <a:latin typeface="Palatino Linotype"/>
                <a:cs typeface="Palatino Linotype"/>
              </a:rPr>
              <a:t>A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TIF</a:t>
            </a:r>
            <a:endParaRPr sz="2000" dirty="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5544" y="1663559"/>
            <a:ext cx="4838700" cy="88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5080" indent="-304800">
              <a:lnSpc>
                <a:spcPct val="1172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Palatino Linotype"/>
                <a:cs typeface="Palatino Linotype"/>
              </a:rPr>
              <a:t>6 </a:t>
            </a:r>
            <a:r>
              <a:rPr sz="2400" spc="-5" dirty="0">
                <a:latin typeface="Palatino Linotype"/>
                <a:cs typeface="Palatino Linotype"/>
              </a:rPr>
              <a:t>objets identiques coûtent </a:t>
            </a:r>
            <a:r>
              <a:rPr sz="2400" dirty="0">
                <a:latin typeface="Palatino Linotype"/>
                <a:cs typeface="Palatino Linotype"/>
              </a:rPr>
              <a:t>150 €.  </a:t>
            </a:r>
            <a:r>
              <a:rPr sz="2400" spc="-5" dirty="0">
                <a:latin typeface="Palatino Linotype"/>
                <a:cs typeface="Palatino Linotype"/>
              </a:rPr>
              <a:t>Combien coûtent </a:t>
            </a:r>
            <a:r>
              <a:rPr sz="2400" dirty="0">
                <a:latin typeface="Palatino Linotype"/>
                <a:cs typeface="Palatino Linotype"/>
              </a:rPr>
              <a:t>9 </a:t>
            </a:r>
            <a:r>
              <a:rPr sz="2400" spc="-5" dirty="0">
                <a:latin typeface="Palatino Linotype"/>
                <a:cs typeface="Palatino Linotype"/>
              </a:rPr>
              <a:t>de ces objets</a:t>
            </a:r>
            <a:r>
              <a:rPr sz="2400" spc="-20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4533201" y="2892831"/>
            <a:ext cx="1215193" cy="5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81394" y="2923057"/>
            <a:ext cx="2667000" cy="415498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762000">
              <a:spcBef>
                <a:spcPts val="360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150 € x</a:t>
            </a:r>
            <a:r>
              <a:rPr sz="2400" spc="-2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9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47383" y="3632152"/>
            <a:ext cx="2601012" cy="848950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009650" marR="198755" indent="-798830">
              <a:lnSpc>
                <a:spcPts val="2800"/>
              </a:lnSpc>
              <a:spcBef>
                <a:spcPts val="520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150 € = </a:t>
            </a:r>
            <a:endParaRPr lang="fr-FR" sz="2400" dirty="0" smtClean="0">
              <a:solidFill>
                <a:srgbClr val="0000FF"/>
              </a:solidFill>
              <a:latin typeface="Palatino Linotype"/>
              <a:cs typeface="Palatino Linotype"/>
            </a:endParaRPr>
          </a:p>
          <a:p>
            <a:pPr marL="1009650" marR="198755" indent="-798830">
              <a:lnSpc>
                <a:spcPts val="2800"/>
              </a:lnSpc>
              <a:spcBef>
                <a:spcPts val="520"/>
              </a:spcBef>
            </a:pPr>
            <a:r>
              <a:rPr sz="2400" spc="-5" dirty="0" smtClean="0">
                <a:solidFill>
                  <a:srgbClr val="0000FF"/>
                </a:solidFill>
                <a:latin typeface="Palatino Linotype"/>
                <a:cs typeface="Palatino Linotype"/>
              </a:rPr>
              <a:t>prix</a:t>
            </a:r>
            <a:r>
              <a:rPr sz="2400" spc="-90" dirty="0" smtClean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d’un  objet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25337" y="5033356"/>
            <a:ext cx="3599408" cy="6026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57606" y="5066607"/>
            <a:ext cx="2722422" cy="548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6000" y="5085186"/>
            <a:ext cx="3456940" cy="462280"/>
          </a:xfrm>
          <a:custGeom>
            <a:avLst/>
            <a:gdLst/>
            <a:ahLst/>
            <a:cxnLst/>
            <a:rect l="l" t="t" r="r" b="b"/>
            <a:pathLst>
              <a:path w="3456940" h="462279">
                <a:moveTo>
                  <a:pt x="0" y="461665"/>
                </a:moveTo>
                <a:lnTo>
                  <a:pt x="3456381" y="461665"/>
                </a:lnTo>
                <a:lnTo>
                  <a:pt x="3456381" y="0"/>
                </a:lnTo>
                <a:lnTo>
                  <a:pt x="0" y="0"/>
                </a:lnTo>
                <a:lnTo>
                  <a:pt x="0" y="4616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96000" y="5085181"/>
            <a:ext cx="3456940" cy="462280"/>
          </a:xfrm>
          <a:custGeom>
            <a:avLst/>
            <a:gdLst/>
            <a:ahLst/>
            <a:cxnLst/>
            <a:rect l="l" t="t" r="r" b="b"/>
            <a:pathLst>
              <a:path w="3456940" h="462279">
                <a:moveTo>
                  <a:pt x="0" y="0"/>
                </a:moveTo>
                <a:lnTo>
                  <a:pt x="3456377" y="0"/>
                </a:lnTo>
                <a:lnTo>
                  <a:pt x="3456377" y="461664"/>
                </a:lnTo>
                <a:lnTo>
                  <a:pt x="0" y="461664"/>
                </a:lnTo>
                <a:lnTo>
                  <a:pt x="0" y="0"/>
                </a:lnTo>
                <a:close/>
              </a:path>
            </a:pathLst>
          </a:custGeom>
          <a:ln w="507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096000" y="5118201"/>
            <a:ext cx="3456940" cy="39116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441325"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Palatino Linotype"/>
                <a:cs typeface="Palatino Linotype"/>
              </a:rPr>
              <a:t>« </a:t>
            </a:r>
            <a:r>
              <a:rPr sz="2400" spc="-5" dirty="0">
                <a:solidFill>
                  <a:srgbClr val="FFFFFF"/>
                </a:solidFill>
                <a:latin typeface="Palatino Linotype"/>
                <a:cs typeface="Palatino Linotype"/>
              </a:rPr>
              <a:t>Oubli </a:t>
            </a:r>
            <a:r>
              <a:rPr sz="2400" dirty="0">
                <a:solidFill>
                  <a:srgbClr val="FFFFFF"/>
                </a:solidFill>
                <a:latin typeface="Palatino Linotype"/>
                <a:cs typeface="Palatino Linotype"/>
              </a:rPr>
              <a:t>» </a:t>
            </a:r>
            <a:r>
              <a:rPr sz="2400" spc="-5" dirty="0">
                <a:solidFill>
                  <a:srgbClr val="FFFFFF"/>
                </a:solidFill>
                <a:latin typeface="Palatino Linotype"/>
                <a:cs typeface="Palatino Linotype"/>
              </a:rPr>
              <a:t>de</a:t>
            </a:r>
            <a:r>
              <a:rPr sz="2400" spc="-3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Palatino Linotype"/>
                <a:cs typeface="Palatino Linotype"/>
              </a:rPr>
              <a:t>l’unité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492293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41359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09703" y="174358"/>
            <a:ext cx="3845560" cy="675826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59690" rIns="0" bIns="0" rtlCol="0">
            <a:spAutoFit/>
          </a:bodyPr>
          <a:lstStyle/>
          <a:p>
            <a:pPr marL="4445" algn="ctr">
              <a:spcBef>
                <a:spcPts val="470"/>
              </a:spcBef>
            </a:pPr>
            <a:r>
              <a:rPr sz="2000" b="1" spc="-40" dirty="0">
                <a:solidFill>
                  <a:srgbClr val="FFFFFF"/>
                </a:solidFill>
                <a:latin typeface="Palatino Linotype"/>
                <a:cs typeface="Palatino Linotype"/>
              </a:rPr>
              <a:t>L’OBSTACLE</a:t>
            </a:r>
            <a:endParaRPr sz="2000">
              <a:latin typeface="Palatino Linotype"/>
              <a:cs typeface="Palatino Linotype"/>
            </a:endParaRPr>
          </a:p>
          <a:p>
            <a:pPr marL="5080" algn="ctr"/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« 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TOUT </a:t>
            </a:r>
            <a:r>
              <a:rPr sz="20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PROPORTIONNEL 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4299" y="1670838"/>
            <a:ext cx="7353300" cy="88328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5600" indent="-342900"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Palatino Linotype"/>
                <a:cs typeface="Palatino Linotype"/>
              </a:rPr>
              <a:t>Pierre </a:t>
            </a:r>
            <a:r>
              <a:rPr sz="2400" dirty="0">
                <a:latin typeface="Palatino Linotype"/>
                <a:cs typeface="Palatino Linotype"/>
              </a:rPr>
              <a:t>a 8 ans et </a:t>
            </a:r>
            <a:r>
              <a:rPr sz="2400" spc="-5" dirty="0">
                <a:latin typeface="Palatino Linotype"/>
                <a:cs typeface="Palatino Linotype"/>
              </a:rPr>
              <a:t>Aline </a:t>
            </a:r>
            <a:r>
              <a:rPr sz="2400" dirty="0">
                <a:latin typeface="Palatino Linotype"/>
                <a:cs typeface="Palatino Linotype"/>
              </a:rPr>
              <a:t>24</a:t>
            </a:r>
            <a:r>
              <a:rPr sz="2400" spc="-105" dirty="0">
                <a:latin typeface="Palatino Linotype"/>
                <a:cs typeface="Palatino Linotype"/>
              </a:rPr>
              <a:t> </a:t>
            </a:r>
            <a:r>
              <a:rPr sz="2400" spc="-5" dirty="0">
                <a:latin typeface="Palatino Linotype"/>
                <a:cs typeface="Palatino Linotype"/>
              </a:rPr>
              <a:t>ans.</a:t>
            </a:r>
            <a:endParaRPr sz="2400">
              <a:latin typeface="Palatino Linotype"/>
              <a:cs typeface="Palatino Linotype"/>
            </a:endParaRPr>
          </a:p>
          <a:p>
            <a:pPr marL="393065">
              <a:spcBef>
                <a:spcPts val="495"/>
              </a:spcBef>
            </a:pPr>
            <a:r>
              <a:rPr sz="2400" spc="-5" dirty="0">
                <a:latin typeface="Palatino Linotype"/>
                <a:cs typeface="Palatino Linotype"/>
              </a:rPr>
              <a:t>Lorsque Pierre </a:t>
            </a:r>
            <a:r>
              <a:rPr sz="2400" dirty="0">
                <a:latin typeface="Palatino Linotype"/>
                <a:cs typeface="Palatino Linotype"/>
              </a:rPr>
              <a:t>aura 32 </a:t>
            </a:r>
            <a:r>
              <a:rPr sz="2400" spc="-5" dirty="0">
                <a:latin typeface="Palatino Linotype"/>
                <a:cs typeface="Palatino Linotype"/>
              </a:rPr>
              <a:t>ans, quel sera </a:t>
            </a:r>
            <a:r>
              <a:rPr sz="2400" spc="-35" dirty="0">
                <a:latin typeface="Palatino Linotype"/>
                <a:cs typeface="Palatino Linotype"/>
              </a:rPr>
              <a:t>l’âge </a:t>
            </a:r>
            <a:r>
              <a:rPr sz="2400" spc="-5" dirty="0">
                <a:latin typeface="Palatino Linotype"/>
                <a:cs typeface="Palatino Linotype"/>
              </a:rPr>
              <a:t>d’Aline</a:t>
            </a:r>
            <a:r>
              <a:rPr sz="2400" spc="15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?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3201" y="2892831"/>
            <a:ext cx="2768142" cy="5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8519" y="2905303"/>
            <a:ext cx="993371" cy="548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83836" y="2924943"/>
            <a:ext cx="2667000" cy="46166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83836" y="2924949"/>
            <a:ext cx="2667000" cy="415498"/>
          </a:xfrm>
          <a:prstGeom prst="rect">
            <a:avLst/>
          </a:prstGeom>
          <a:ln w="9524">
            <a:solidFill>
              <a:srgbClr val="6F87C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5080" algn="ctr">
              <a:spcBef>
                <a:spcPts val="360"/>
              </a:spcBef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96</a:t>
            </a:r>
            <a:r>
              <a:rPr sz="2400" spc="-1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ans</a:t>
            </a:r>
            <a:endParaRPr sz="24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63743" y="4384969"/>
            <a:ext cx="3886199" cy="6068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71553" y="4418216"/>
            <a:ext cx="3470567" cy="5486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35955" y="4437118"/>
            <a:ext cx="3744595" cy="462280"/>
          </a:xfrm>
          <a:custGeom>
            <a:avLst/>
            <a:gdLst/>
            <a:ahLst/>
            <a:cxnLst/>
            <a:rect l="l" t="t" r="r" b="b"/>
            <a:pathLst>
              <a:path w="3744595" h="462279">
                <a:moveTo>
                  <a:pt x="0" y="461665"/>
                </a:moveTo>
                <a:lnTo>
                  <a:pt x="3744417" y="461665"/>
                </a:lnTo>
                <a:lnTo>
                  <a:pt x="3744417" y="0"/>
                </a:lnTo>
                <a:lnTo>
                  <a:pt x="0" y="0"/>
                </a:lnTo>
                <a:lnTo>
                  <a:pt x="0" y="4616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35955" y="4437113"/>
            <a:ext cx="3744595" cy="462280"/>
          </a:xfrm>
          <a:custGeom>
            <a:avLst/>
            <a:gdLst/>
            <a:ahLst/>
            <a:cxnLst/>
            <a:rect l="l" t="t" r="r" b="b"/>
            <a:pathLst>
              <a:path w="3744595" h="462279">
                <a:moveTo>
                  <a:pt x="0" y="0"/>
                </a:moveTo>
                <a:lnTo>
                  <a:pt x="3744417" y="0"/>
                </a:lnTo>
                <a:lnTo>
                  <a:pt x="3744417" y="461664"/>
                </a:lnTo>
                <a:lnTo>
                  <a:pt x="0" y="461664"/>
                </a:lnTo>
                <a:lnTo>
                  <a:pt x="0" y="0"/>
                </a:lnTo>
                <a:close/>
              </a:path>
            </a:pathLst>
          </a:custGeom>
          <a:ln w="507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735955" y="4470133"/>
            <a:ext cx="3744595" cy="39116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205740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Palatino Linotype"/>
                <a:cs typeface="Palatino Linotype"/>
              </a:rPr>
              <a:t>Proportionnalité</a:t>
            </a:r>
            <a:r>
              <a:rPr sz="2400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Palatino Linotype"/>
                <a:cs typeface="Palatino Linotype"/>
              </a:rPr>
              <a:t>abusive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2446913" y="6433881"/>
            <a:ext cx="228515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14441746" y="6433881"/>
            <a:ext cx="29294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fld id="{81D60167-4931-47E6-BA6A-407CBD079E47}" type="slidenum">
              <a:rPr dirty="0"/>
              <a:pPr marL="25400">
                <a:spcBef>
                  <a:spcPts val="105"/>
                </a:spcBef>
              </a:pPr>
              <a:t>17</a:t>
            </a:fld>
            <a:endParaRPr dirty="0"/>
          </a:p>
        </p:txBody>
      </p:sp>
      <p:sp>
        <p:nvSpPr>
          <p:cNvPr id="15" name="Flèche droite 14"/>
          <p:cNvSpPr/>
          <p:nvPr/>
        </p:nvSpPr>
        <p:spPr>
          <a:xfrm>
            <a:off x="4885899" y="4561972"/>
            <a:ext cx="532620" cy="2993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9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09703" y="174358"/>
            <a:ext cx="3845560" cy="675826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59690" rIns="0" bIns="0" rtlCol="0">
            <a:spAutoFit/>
          </a:bodyPr>
          <a:lstStyle/>
          <a:p>
            <a:pPr marL="4445" algn="ctr">
              <a:spcBef>
                <a:spcPts val="470"/>
              </a:spcBef>
            </a:pPr>
            <a:r>
              <a:rPr sz="2000" b="1" spc="-40" dirty="0">
                <a:solidFill>
                  <a:srgbClr val="FFFFFF"/>
                </a:solidFill>
                <a:latin typeface="Palatino Linotype"/>
                <a:cs typeface="Palatino Linotype"/>
              </a:rPr>
              <a:t>L’OBSTACLE</a:t>
            </a:r>
            <a:endParaRPr sz="2000">
              <a:latin typeface="Palatino Linotype"/>
              <a:cs typeface="Palatino Linotype"/>
            </a:endParaRPr>
          </a:p>
          <a:p>
            <a:pPr marL="4445" algn="ctr"/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« </a:t>
            </a:r>
            <a:r>
              <a:rPr sz="20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NOUVEAUTÉ</a:t>
            </a:r>
            <a:r>
              <a:rPr sz="20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2000" b="1" dirty="0">
                <a:solidFill>
                  <a:srgbClr val="FFFFF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3177" y="1524563"/>
            <a:ext cx="6924675" cy="16332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2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Palatino Linotype"/>
                <a:cs typeface="Palatino Linotype"/>
              </a:rPr>
              <a:t>Les problèmes élémentaires de calcul rencontrés  jusque là (ceux des </a:t>
            </a:r>
            <a:r>
              <a:rPr sz="2400" dirty="0">
                <a:latin typeface="Palatino Linotype"/>
                <a:cs typeface="Palatino Linotype"/>
              </a:rPr>
              <a:t>4 </a:t>
            </a:r>
            <a:r>
              <a:rPr sz="2400" spc="-5" dirty="0">
                <a:latin typeface="Palatino Linotype"/>
                <a:cs typeface="Palatino Linotype"/>
              </a:rPr>
              <a:t>opérations) font </a:t>
            </a:r>
            <a:r>
              <a:rPr sz="2400" spc="-10" dirty="0">
                <a:latin typeface="Palatino Linotype"/>
                <a:cs typeface="Palatino Linotype"/>
              </a:rPr>
              <a:t>intervenir</a:t>
            </a:r>
            <a:r>
              <a:rPr sz="2400" spc="25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:</a:t>
            </a:r>
          </a:p>
          <a:p>
            <a:pPr marL="555625" algn="ctr">
              <a:spcBef>
                <a:spcPts val="515"/>
              </a:spcBef>
              <a:tabLst>
                <a:tab pos="898525" algn="l"/>
              </a:tabLst>
            </a:pPr>
            <a:r>
              <a:rPr sz="2400" dirty="0">
                <a:latin typeface="Palatino Linotype"/>
                <a:cs typeface="Palatino Linotype"/>
              </a:rPr>
              <a:t>-	2</a:t>
            </a:r>
            <a:r>
              <a:rPr sz="2400" spc="-5" dirty="0">
                <a:latin typeface="Palatino Linotype"/>
                <a:cs typeface="Palatino Linotype"/>
              </a:rPr>
              <a:t> données</a:t>
            </a:r>
            <a:endParaRPr sz="2400" dirty="0">
              <a:latin typeface="Palatino Linotype"/>
              <a:cs typeface="Palatino Linotype"/>
            </a:endParaRPr>
          </a:p>
          <a:p>
            <a:pPr marL="555625" algn="ctr">
              <a:spcBef>
                <a:spcPts val="620"/>
              </a:spcBef>
              <a:tabLst>
                <a:tab pos="898525" algn="l"/>
              </a:tabLst>
            </a:pPr>
            <a:r>
              <a:rPr sz="2400" dirty="0">
                <a:latin typeface="Palatino Linotype"/>
                <a:cs typeface="Palatino Linotype"/>
              </a:rPr>
              <a:t>-	1 </a:t>
            </a:r>
            <a:r>
              <a:rPr sz="2400" spc="-5" dirty="0">
                <a:latin typeface="Palatino Linotype"/>
                <a:cs typeface="Palatino Linotype"/>
              </a:rPr>
              <a:t>opération pour leur résolution</a:t>
            </a:r>
            <a:r>
              <a:rPr sz="2400" spc="-25" dirty="0">
                <a:latin typeface="Palatino Linotype"/>
                <a:cs typeface="Palatino Linotype"/>
              </a:rPr>
              <a:t> </a:t>
            </a:r>
            <a:r>
              <a:rPr sz="2400" dirty="0">
                <a:latin typeface="Palatino Linotype"/>
                <a:cs typeface="Palatino Linotype"/>
              </a:rPr>
              <a:t>experte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2137" y="3861054"/>
            <a:ext cx="9386756" cy="1523494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283210" marR="271145" algn="ctr">
              <a:lnSpc>
                <a:spcPts val="2800"/>
              </a:lnSpc>
              <a:spcBef>
                <a:spcPts val="520"/>
              </a:spcBef>
            </a:pP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Les problèmes élémentaires de proportionnalité font  </a:t>
            </a:r>
            <a:r>
              <a:rPr sz="2400" spc="-10" dirty="0">
                <a:solidFill>
                  <a:srgbClr val="0000FF"/>
                </a:solidFill>
                <a:latin typeface="Palatino Linotype"/>
                <a:cs typeface="Palatino Linotype"/>
              </a:rPr>
              <a:t>intervenir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:</a:t>
            </a:r>
            <a:endParaRPr sz="2400" dirty="0">
              <a:latin typeface="Palatino Linotype"/>
              <a:cs typeface="Palatino Linotype"/>
            </a:endParaRPr>
          </a:p>
          <a:p>
            <a:pPr marL="4445" algn="ctr">
              <a:spcBef>
                <a:spcPts val="1380"/>
              </a:spcBef>
              <a:tabLst>
                <a:tab pos="347345" algn="l"/>
              </a:tabLst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-	3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 données</a:t>
            </a:r>
            <a:endParaRPr sz="2400" dirty="0">
              <a:latin typeface="Palatino Linotype"/>
              <a:cs typeface="Palatino Linotype"/>
            </a:endParaRPr>
          </a:p>
          <a:p>
            <a:pPr marL="4445" algn="ctr">
              <a:spcBef>
                <a:spcPts val="1420"/>
              </a:spcBef>
              <a:tabLst>
                <a:tab pos="347345" algn="l"/>
              </a:tabLst>
            </a:pP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-	au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moins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2 </a:t>
            </a:r>
            <a:r>
              <a:rPr sz="24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opérations pour leur résolution</a:t>
            </a:r>
            <a:r>
              <a:rPr sz="2400" spc="-2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400" dirty="0">
                <a:solidFill>
                  <a:srgbClr val="0000FF"/>
                </a:solidFill>
                <a:latin typeface="Palatino Linotype"/>
                <a:cs typeface="Palatino Linotype"/>
              </a:rPr>
              <a:t>experte</a:t>
            </a:r>
            <a:endParaRPr sz="2400" dirty="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446913" y="6433881"/>
            <a:ext cx="228515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14441746" y="6433881"/>
            <a:ext cx="29294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fld id="{81D60167-4931-47E6-BA6A-407CBD079E47}" type="slidenum">
              <a:rPr dirty="0"/>
              <a:pPr marL="25400">
                <a:spcBef>
                  <a:spcPts val="105"/>
                </a:spcBef>
              </a:pPr>
              <a:t>18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096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17685" y="2058838"/>
            <a:ext cx="7693659" cy="150554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43180" rIns="0" bIns="0" rtlCol="0">
            <a:spAutoFit/>
          </a:bodyPr>
          <a:lstStyle/>
          <a:p>
            <a:pPr marL="1943735" marR="5080" indent="-1931670">
              <a:lnSpc>
                <a:spcPts val="5700"/>
              </a:lnSpc>
              <a:spcBef>
                <a:spcPts val="340"/>
              </a:spcBef>
              <a:tabLst>
                <a:tab pos="1721485" algn="l"/>
                <a:tab pos="4856480" algn="l"/>
              </a:tabLst>
            </a:pPr>
            <a:r>
              <a:rPr sz="4800" spc="-5" dirty="0"/>
              <a:t>Aide</a:t>
            </a:r>
            <a:r>
              <a:rPr sz="4800" dirty="0"/>
              <a:t>r	</a:t>
            </a:r>
            <a:r>
              <a:rPr sz="4800" spc="-5" dirty="0"/>
              <a:t>le</a:t>
            </a:r>
            <a:r>
              <a:rPr sz="4800" dirty="0"/>
              <a:t>s</a:t>
            </a:r>
            <a:r>
              <a:rPr sz="4800" spc="-5" dirty="0"/>
              <a:t> élè</a:t>
            </a:r>
            <a:r>
              <a:rPr sz="4800" spc="-85" dirty="0"/>
              <a:t>v</a:t>
            </a:r>
            <a:r>
              <a:rPr sz="4800" spc="-5" dirty="0"/>
              <a:t>e</a:t>
            </a:r>
            <a:r>
              <a:rPr sz="4800" dirty="0"/>
              <a:t>s</a:t>
            </a:r>
            <a:r>
              <a:rPr sz="4800" spc="-5" dirty="0"/>
              <a:t> </a:t>
            </a:r>
            <a:r>
              <a:rPr sz="4800" dirty="0"/>
              <a:t>à	</a:t>
            </a:r>
            <a:r>
              <a:rPr sz="4800" spc="-5" dirty="0"/>
              <a:t>surm</a:t>
            </a:r>
            <a:r>
              <a:rPr sz="4800" dirty="0"/>
              <a:t>o</a:t>
            </a:r>
            <a:r>
              <a:rPr sz="4800" spc="-5" dirty="0"/>
              <a:t>n</a:t>
            </a:r>
            <a:r>
              <a:rPr sz="4800" dirty="0"/>
              <a:t>t</a:t>
            </a:r>
            <a:r>
              <a:rPr sz="4800" spc="-5" dirty="0"/>
              <a:t>er  les obstacles</a:t>
            </a:r>
            <a:r>
              <a:rPr sz="4800" spc="-15" dirty="0"/>
              <a:t> </a:t>
            </a:r>
            <a:r>
              <a:rPr sz="4800" spc="-2100" dirty="0">
                <a:solidFill>
                  <a:srgbClr val="3C6DA8"/>
                </a:solidFill>
                <a:latin typeface="Arial"/>
                <a:cs typeface="Arial"/>
              </a:rPr>
              <a:t>…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446913" y="6433881"/>
            <a:ext cx="228515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14441746" y="6433881"/>
            <a:ext cx="29294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fld id="{81D60167-4931-47E6-BA6A-407CBD079E47}" type="slidenum">
              <a:rPr dirty="0"/>
              <a:pPr marL="25400">
                <a:spcBef>
                  <a:spcPts val="105"/>
                </a:spcBef>
              </a:pPr>
              <a:t>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30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51808"/>
            <a:ext cx="8984776" cy="762592"/>
          </a:xfrm>
          <a:solidFill>
            <a:srgbClr val="FF6600"/>
          </a:solidFill>
        </p:spPr>
        <p:txBody>
          <a:bodyPr/>
          <a:lstStyle/>
          <a:p>
            <a:r>
              <a:rPr lang="fr-FR" dirty="0" smtClean="0"/>
              <a:t>Plan de l’AP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037230"/>
            <a:ext cx="8984776" cy="5820770"/>
          </a:xfrm>
          <a:solidFill>
            <a:srgbClr val="FFC000"/>
          </a:solidFill>
        </p:spPr>
        <p:txBody>
          <a:bodyPr/>
          <a:lstStyle/>
          <a:p>
            <a:r>
              <a:rPr lang="fr-FR" sz="2400" b="1" u="sng" dirty="0" smtClean="0"/>
              <a:t>Catégorisation de problèmes </a:t>
            </a:r>
            <a:r>
              <a:rPr lang="fr-FR" sz="2400" dirty="0" smtClean="0"/>
              <a:t>( 30 minutes)</a:t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b="1" u="sng" dirty="0" smtClean="0"/>
              <a:t>Mise en application: un ex: les crêpes </a:t>
            </a:r>
            <a:r>
              <a:rPr lang="fr-FR" sz="2400" dirty="0" smtClean="0"/>
              <a:t>( 30 minutes)</a:t>
            </a:r>
            <a:br>
              <a:rPr lang="fr-FR" sz="2400" dirty="0" smtClean="0"/>
            </a:br>
            <a:endParaRPr lang="fr-F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b="1" u="sng" dirty="0" smtClean="0"/>
              <a:t>Analyse de productions d’élèves: les citrons </a:t>
            </a:r>
            <a:r>
              <a:rPr lang="fr-FR" sz="2400" dirty="0" smtClean="0"/>
              <a:t>(30 minutes)</a:t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b="1" u="sng" dirty="0" smtClean="0"/>
              <a:t>Pause </a:t>
            </a:r>
            <a:r>
              <a:rPr lang="fr-FR" sz="2400" dirty="0" smtClean="0"/>
              <a:t>(15 minutes)</a:t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b="1" u="sng" dirty="0" smtClean="0"/>
              <a:t>Analyse des différents types de difficultés; pistes de remédiation </a:t>
            </a:r>
            <a:r>
              <a:rPr lang="fr-FR" sz="2400" dirty="0" smtClean="0"/>
              <a:t>( 30 minutes)</a:t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b="1" u="sng" dirty="0" smtClean="0"/>
              <a:t>Le calcul mental </a:t>
            </a:r>
            <a:r>
              <a:rPr lang="fr-FR" sz="2400" dirty="0" smtClean="0"/>
              <a:t>( 20 minutes)</a:t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b="1" u="sng" dirty="0" smtClean="0"/>
              <a:t>Ressources / questions </a:t>
            </a:r>
            <a:r>
              <a:rPr lang="fr-FR" sz="2400" dirty="0" smtClean="0"/>
              <a:t>(25 minutes)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071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xfrm>
            <a:off x="450375" y="279980"/>
            <a:ext cx="9253183" cy="111569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44145">
              <a:lnSpc>
                <a:spcPts val="4310"/>
              </a:lnSpc>
              <a:spcBef>
                <a:spcPts val="100"/>
              </a:spcBef>
            </a:pPr>
            <a:r>
              <a:rPr spc="-5" dirty="0"/>
              <a:t>Surmonter les obstacles </a:t>
            </a:r>
            <a:r>
              <a:rPr dirty="0"/>
              <a:t>« </a:t>
            </a:r>
            <a:r>
              <a:rPr spc="-5" dirty="0"/>
              <a:t>additifs </a:t>
            </a:r>
            <a:r>
              <a:rPr dirty="0"/>
              <a:t>»</a:t>
            </a:r>
            <a:r>
              <a:rPr spc="-35" dirty="0"/>
              <a:t> </a:t>
            </a:r>
            <a:r>
              <a:rPr spc="-5" dirty="0" smtClean="0"/>
              <a:t>et</a:t>
            </a:r>
            <a:r>
              <a:rPr lang="fr-FR" spc="-5" dirty="0" smtClean="0"/>
              <a:t> </a:t>
            </a:r>
            <a:r>
              <a:rPr dirty="0" smtClean="0"/>
              <a:t>« </a:t>
            </a:r>
            <a:r>
              <a:rPr spc="-5" dirty="0"/>
              <a:t>multiplicatifs</a:t>
            </a:r>
            <a:r>
              <a:rPr spc="-15" dirty="0"/>
              <a:t> </a:t>
            </a:r>
            <a:r>
              <a:rPr dirty="0"/>
              <a:t>»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669714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937535" y="2510962"/>
            <a:ext cx="5958205" cy="4521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Organiser un conflit avec </a:t>
            </a:r>
            <a:r>
              <a:rPr sz="2800" dirty="0">
                <a:solidFill>
                  <a:srgbClr val="898989"/>
                </a:solidFill>
                <a:latin typeface="Century Gothic"/>
                <a:cs typeface="Century Gothic"/>
              </a:rPr>
              <a:t>la</a:t>
            </a:r>
            <a:r>
              <a:rPr sz="2800" spc="25" dirty="0">
                <a:solidFill>
                  <a:srgbClr val="898989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réalité</a:t>
            </a:r>
            <a:endParaRPr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245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16185" y="223940"/>
            <a:ext cx="5681483" cy="689932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Un exemple </a:t>
            </a:r>
            <a:r>
              <a:rPr dirty="0"/>
              <a:t>au</a:t>
            </a:r>
            <a:r>
              <a:rPr spc="-70" dirty="0"/>
              <a:t> </a:t>
            </a:r>
            <a:r>
              <a:rPr spc="-5" dirty="0"/>
              <a:t>CM1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09801" y="884326"/>
            <a:ext cx="28797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solidFill>
                  <a:srgbClr val="2F5897"/>
                </a:solidFill>
                <a:latin typeface="Palatino Linotype"/>
                <a:cs typeface="Palatino Linotype"/>
              </a:rPr>
              <a:t>Les quatre</a:t>
            </a:r>
            <a:r>
              <a:rPr sz="2800" spc="-70" dirty="0">
                <a:solidFill>
                  <a:srgbClr val="2F5897"/>
                </a:solidFill>
                <a:latin typeface="Palatino Linotype"/>
                <a:cs typeface="Palatino Linotype"/>
              </a:rPr>
              <a:t> </a:t>
            </a:r>
            <a:r>
              <a:rPr sz="2800" spc="-5" dirty="0">
                <a:solidFill>
                  <a:srgbClr val="2F5897"/>
                </a:solidFill>
                <a:latin typeface="Palatino Linotype"/>
                <a:cs typeface="Palatino Linotype"/>
              </a:rPr>
              <a:t>bandes</a:t>
            </a:r>
            <a:endParaRPr sz="2800" dirty="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09099" y="884326"/>
            <a:ext cx="13131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solidFill>
                  <a:srgbClr val="3C6DA8"/>
                </a:solidFill>
                <a:latin typeface="Palatino Linotype"/>
                <a:cs typeface="Palatino Linotype"/>
              </a:rPr>
              <a:t>Cap </a:t>
            </a:r>
            <a:r>
              <a:rPr sz="1400" spc="-5" dirty="0">
                <a:solidFill>
                  <a:srgbClr val="3C6DA8"/>
                </a:solidFill>
                <a:latin typeface="Palatino Linotype"/>
                <a:cs typeface="Palatino Linotype"/>
              </a:rPr>
              <a:t>Maths</a:t>
            </a:r>
            <a:r>
              <a:rPr sz="1400" spc="-65" dirty="0">
                <a:solidFill>
                  <a:srgbClr val="3C6DA8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C6DA8"/>
                </a:solidFill>
                <a:latin typeface="Palatino Linotype"/>
                <a:cs typeface="Palatino Linotype"/>
              </a:rPr>
              <a:t>CM1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2226" y="1431818"/>
            <a:ext cx="4076700" cy="248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4453" y="4104144"/>
            <a:ext cx="8568944" cy="1451673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74072" y="4097334"/>
            <a:ext cx="8569325" cy="1452245"/>
          </a:xfrm>
          <a:prstGeom prst="rect">
            <a:avLst/>
          </a:prstGeom>
          <a:ln w="9524">
            <a:solidFill>
              <a:srgbClr val="6F87C0"/>
            </a:solidFill>
          </a:ln>
        </p:spPr>
        <p:txBody>
          <a:bodyPr vert="horz" wrap="square" lIns="0" tIns="172720" rIns="0" bIns="0" rtlCol="0">
            <a:spAutoFit/>
          </a:bodyPr>
          <a:lstStyle/>
          <a:p>
            <a:pPr marL="90805">
              <a:spcBef>
                <a:spcPts val="1360"/>
              </a:spcBef>
            </a:pPr>
            <a:r>
              <a:rPr sz="2000" spc="-5" dirty="0">
                <a:latin typeface="Palatino Linotype"/>
                <a:cs typeface="Palatino Linotype"/>
              </a:rPr>
              <a:t>Deux réponses erronées assez fréquentes (par exemple pour </a:t>
            </a:r>
            <a:r>
              <a:rPr sz="2000" dirty="0">
                <a:latin typeface="Palatino Linotype"/>
                <a:cs typeface="Palatino Linotype"/>
              </a:rPr>
              <a:t>8 </a:t>
            </a:r>
            <a:r>
              <a:rPr sz="2000" spc="-5" dirty="0">
                <a:latin typeface="Palatino Linotype"/>
                <a:cs typeface="Palatino Linotype"/>
              </a:rPr>
              <a:t>bandes)</a:t>
            </a:r>
            <a:r>
              <a:rPr sz="2000" spc="40" dirty="0">
                <a:latin typeface="Palatino Linotype"/>
                <a:cs typeface="Palatino Linotype"/>
              </a:rPr>
              <a:t> </a:t>
            </a:r>
            <a:r>
              <a:rPr sz="2000" dirty="0">
                <a:latin typeface="Palatino Linotype"/>
                <a:cs typeface="Palatino Linotype"/>
              </a:rPr>
              <a:t>:</a:t>
            </a:r>
            <a:endParaRPr sz="2000">
              <a:latin typeface="Palatino Linotype"/>
              <a:cs typeface="Palatino Linotype"/>
            </a:endParaRPr>
          </a:p>
          <a:p>
            <a:pPr marL="377190" indent="-285750">
              <a:spcBef>
                <a:spcPts val="1200"/>
              </a:spcBef>
              <a:buClr>
                <a:srgbClr val="0000FF"/>
              </a:buClr>
              <a:buFont typeface="Palatino Linotype"/>
              <a:buChar char="-"/>
              <a:tabLst>
                <a:tab pos="376555" algn="l"/>
                <a:tab pos="377190" algn="l"/>
              </a:tabLst>
            </a:pPr>
            <a:r>
              <a:rPr sz="2000" b="1" dirty="0">
                <a:solidFill>
                  <a:srgbClr val="0433FF"/>
                </a:solidFill>
                <a:latin typeface="Palatino Linotype"/>
                <a:cs typeface="Palatino Linotype"/>
              </a:rPr>
              <a:t>10 </a:t>
            </a:r>
            <a:r>
              <a:rPr sz="2000" b="1" spc="-5" dirty="0">
                <a:solidFill>
                  <a:srgbClr val="0433FF"/>
                </a:solidFill>
                <a:latin typeface="Palatino Linotype"/>
                <a:cs typeface="Palatino Linotype"/>
              </a:rPr>
              <a:t>cm </a:t>
            </a:r>
            <a:r>
              <a:rPr sz="2000" spc="840" dirty="0">
                <a:latin typeface="Arial"/>
                <a:cs typeface="Arial"/>
              </a:rPr>
              <a:t>à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obstacle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additif</a:t>
            </a:r>
            <a:r>
              <a:rPr sz="2000" spc="-5" dirty="0">
                <a:latin typeface="Palatino Linotype"/>
                <a:cs typeface="Palatino Linotype"/>
              </a:rPr>
              <a:t> (4 bandes de plus, </a:t>
            </a: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latin typeface="Palatino Linotype"/>
                <a:cs typeface="Palatino Linotype"/>
              </a:rPr>
              <a:t>cm de plus)</a:t>
            </a:r>
            <a:endParaRPr sz="2000">
              <a:latin typeface="Palatino Linotype"/>
              <a:cs typeface="Palatino Linotype"/>
            </a:endParaRPr>
          </a:p>
          <a:p>
            <a:pPr marL="377190" indent="-285750">
              <a:spcBef>
                <a:spcPts val="1200"/>
              </a:spcBef>
              <a:buClr>
                <a:srgbClr val="0000FF"/>
              </a:buClr>
              <a:buFont typeface="Palatino Linotype"/>
              <a:buChar char="-"/>
              <a:tabLst>
                <a:tab pos="376555" algn="l"/>
                <a:tab pos="377190" algn="l"/>
              </a:tabLst>
            </a:pPr>
            <a:r>
              <a:rPr sz="2000" b="1" dirty="0">
                <a:solidFill>
                  <a:srgbClr val="0433FF"/>
                </a:solidFill>
                <a:latin typeface="Palatino Linotype"/>
                <a:cs typeface="Palatino Linotype"/>
              </a:rPr>
              <a:t>48 </a:t>
            </a:r>
            <a:r>
              <a:rPr sz="2000" b="1" spc="-5" dirty="0">
                <a:solidFill>
                  <a:srgbClr val="0433FF"/>
                </a:solidFill>
                <a:latin typeface="Palatino Linotype"/>
                <a:cs typeface="Palatino Linotype"/>
              </a:rPr>
              <a:t>cm </a:t>
            </a:r>
            <a:r>
              <a:rPr sz="2000" spc="840" dirty="0">
                <a:latin typeface="Arial"/>
                <a:cs typeface="Arial"/>
              </a:rPr>
              <a:t>à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obstacle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multiplicatif</a:t>
            </a:r>
            <a:r>
              <a:rPr sz="2000" spc="-5" dirty="0">
                <a:latin typeface="Palatino Linotype"/>
                <a:cs typeface="Palatino Linotype"/>
              </a:rPr>
              <a:t> (6 cm pris pour la longueur d’une bande)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96000" y="1628800"/>
            <a:ext cx="3746500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20942" y="2252751"/>
            <a:ext cx="2539542" cy="3823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68009" y="2276872"/>
            <a:ext cx="2448560" cy="288290"/>
          </a:xfrm>
          <a:custGeom>
            <a:avLst/>
            <a:gdLst/>
            <a:ahLst/>
            <a:cxnLst/>
            <a:rect l="l" t="t" r="r" b="b"/>
            <a:pathLst>
              <a:path w="2448559" h="288289">
                <a:moveTo>
                  <a:pt x="0" y="288032"/>
                </a:moveTo>
                <a:lnTo>
                  <a:pt x="2448267" y="288032"/>
                </a:lnTo>
                <a:lnTo>
                  <a:pt x="2448267" y="0"/>
                </a:lnTo>
                <a:lnTo>
                  <a:pt x="0" y="0"/>
                </a:lnTo>
                <a:lnTo>
                  <a:pt x="0" y="288032"/>
                </a:lnTo>
                <a:close/>
              </a:path>
            </a:pathLst>
          </a:custGeom>
          <a:solidFill>
            <a:srgbClr val="FFFB00">
              <a:alpha val="1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72274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27337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6184" y="301666"/>
            <a:ext cx="5907809" cy="566822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5" dirty="0"/>
              <a:t>Exploiter ces</a:t>
            </a:r>
            <a:r>
              <a:rPr sz="3600" spc="-75" dirty="0"/>
              <a:t> </a:t>
            </a:r>
            <a:r>
              <a:rPr sz="3600" spc="-5" dirty="0"/>
              <a:t>erreurs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1916419" y="984656"/>
            <a:ext cx="7972425" cy="163576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2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entury Gothic"/>
                <a:cs typeface="Century Gothic"/>
              </a:rPr>
              <a:t>Argumentation </a:t>
            </a:r>
            <a:r>
              <a:rPr sz="2400" dirty="0">
                <a:latin typeface="Century Gothic"/>
                <a:cs typeface="Century Gothic"/>
              </a:rPr>
              <a:t>des élèves </a:t>
            </a:r>
            <a:r>
              <a:rPr sz="2400" spc="-5" dirty="0">
                <a:latin typeface="Century Gothic"/>
                <a:cs typeface="Century Gothic"/>
              </a:rPr>
              <a:t>sur leur vraisemblance </a:t>
            </a:r>
            <a:r>
              <a:rPr sz="2400" dirty="0">
                <a:latin typeface="Century Gothic"/>
                <a:cs typeface="Century Gothic"/>
              </a:rPr>
              <a:t>et  </a:t>
            </a:r>
            <a:r>
              <a:rPr sz="2400" spc="-5" dirty="0">
                <a:latin typeface="Century Gothic"/>
                <a:cs typeface="Century Gothic"/>
              </a:rPr>
              <a:t>sur </a:t>
            </a:r>
            <a:r>
              <a:rPr sz="2400" dirty="0">
                <a:latin typeface="Century Gothic"/>
                <a:cs typeface="Century Gothic"/>
              </a:rPr>
              <a:t>les </a:t>
            </a:r>
            <a:r>
              <a:rPr sz="2400" spc="-5" dirty="0">
                <a:latin typeface="Century Gothic"/>
                <a:cs typeface="Century Gothic"/>
              </a:rPr>
              <a:t>raisonnements</a:t>
            </a:r>
            <a:r>
              <a:rPr sz="240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utilisés.</a:t>
            </a:r>
            <a:endParaRPr sz="2400" dirty="0">
              <a:latin typeface="Century Gothic"/>
              <a:cs typeface="Century Gothic"/>
            </a:endParaRPr>
          </a:p>
          <a:p>
            <a:pPr marL="355600" marR="335915" indent="-342900">
              <a:lnSpc>
                <a:spcPct val="101499"/>
              </a:lnSpc>
              <a:spcBef>
                <a:spcPts val="10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entury Gothic"/>
                <a:cs typeface="Century Gothic"/>
              </a:rPr>
              <a:t>Les mettre </a:t>
            </a:r>
            <a:r>
              <a:rPr sz="2400" dirty="0">
                <a:latin typeface="Century Gothic"/>
                <a:cs typeface="Century Gothic"/>
              </a:rPr>
              <a:t>en </a:t>
            </a:r>
            <a:r>
              <a:rPr sz="2400" b="1" spc="-5" dirty="0">
                <a:latin typeface="Century Gothic"/>
                <a:cs typeface="Century Gothic"/>
              </a:rPr>
              <a:t>conflit avec </a:t>
            </a:r>
            <a:r>
              <a:rPr sz="2400" b="1" dirty="0">
                <a:latin typeface="Century Gothic"/>
                <a:cs typeface="Century Gothic"/>
              </a:rPr>
              <a:t>la réalité </a:t>
            </a:r>
            <a:r>
              <a:rPr sz="2400" dirty="0">
                <a:latin typeface="Century Gothic"/>
                <a:cs typeface="Century Gothic"/>
              </a:rPr>
              <a:t>et </a:t>
            </a:r>
            <a:r>
              <a:rPr sz="2400" spc="-30" dirty="0">
                <a:latin typeface="Century Gothic"/>
                <a:cs typeface="Century Gothic"/>
              </a:rPr>
              <a:t>illustrer, </a:t>
            </a:r>
            <a:r>
              <a:rPr sz="2400" spc="-5" dirty="0">
                <a:latin typeface="Century Gothic"/>
                <a:cs typeface="Century Gothic"/>
              </a:rPr>
              <a:t>par  l’expérience, </a:t>
            </a:r>
            <a:r>
              <a:rPr sz="2400" dirty="0">
                <a:latin typeface="Century Gothic"/>
                <a:cs typeface="Century Gothic"/>
              </a:rPr>
              <a:t>des </a:t>
            </a:r>
            <a:r>
              <a:rPr sz="2400" spc="-5" dirty="0">
                <a:latin typeface="Century Gothic"/>
                <a:cs typeface="Century Gothic"/>
              </a:rPr>
              <a:t>procédures</a:t>
            </a:r>
            <a:r>
              <a:rPr sz="240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correctes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9537" y="2925319"/>
            <a:ext cx="7360941" cy="647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55748" y="3872878"/>
            <a:ext cx="6440805" cy="1003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entury Gothic"/>
                <a:cs typeface="Century Gothic"/>
              </a:rPr>
              <a:t>En mesurant </a:t>
            </a:r>
            <a:r>
              <a:rPr sz="2400" dirty="0">
                <a:latin typeface="Century Gothic"/>
                <a:cs typeface="Century Gothic"/>
              </a:rPr>
              <a:t>: ce n’est ni 10 cm ni 48 cm</a:t>
            </a:r>
            <a:r>
              <a:rPr sz="2400" spc="-6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!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spcBef>
                <a:spcPts val="19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entury Gothic"/>
                <a:cs typeface="Century Gothic"/>
              </a:rPr>
              <a:t>En </a:t>
            </a:r>
            <a:r>
              <a:rPr sz="2400" dirty="0">
                <a:latin typeface="Century Gothic"/>
                <a:cs typeface="Century Gothic"/>
              </a:rPr>
              <a:t>raisonnant </a:t>
            </a:r>
            <a:r>
              <a:rPr sz="2400" spc="-5" dirty="0">
                <a:latin typeface="Century Gothic"/>
                <a:cs typeface="Century Gothic"/>
              </a:rPr>
              <a:t>sur la</a:t>
            </a:r>
            <a:r>
              <a:rPr sz="2400" spc="-1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réalité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587827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55748" y="4832566"/>
            <a:ext cx="106045" cy="130810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spcBef>
                <a:spcPts val="1340"/>
              </a:spcBef>
            </a:pPr>
            <a:r>
              <a:rPr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1240"/>
              </a:spcBef>
            </a:pPr>
            <a:r>
              <a:rPr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>
              <a:latin typeface="Arial"/>
              <a:cs typeface="Arial"/>
            </a:endParaRPr>
          </a:p>
          <a:p>
            <a:pPr marL="12700">
              <a:spcBef>
                <a:spcPts val="1140"/>
              </a:spcBef>
            </a:pPr>
            <a:r>
              <a:rPr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0437" y="4832566"/>
            <a:ext cx="5512435" cy="130810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spcBef>
                <a:spcPts val="1340"/>
              </a:spcBef>
            </a:pP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C’est 6 cm + 6</a:t>
            </a:r>
            <a:r>
              <a:rPr spc="-10" dirty="0">
                <a:solidFill>
                  <a:srgbClr val="0433FF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cm</a:t>
            </a:r>
            <a:endParaRPr>
              <a:latin typeface="Century Gothic"/>
              <a:cs typeface="Century Gothic"/>
            </a:endParaRPr>
          </a:p>
          <a:p>
            <a:pPr marL="12700">
              <a:spcBef>
                <a:spcPts val="1240"/>
              </a:spcBef>
            </a:pP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C’est 2 </a:t>
            </a:r>
            <a:r>
              <a:rPr spc="-5" dirty="0">
                <a:solidFill>
                  <a:srgbClr val="0433FF"/>
                </a:solidFill>
                <a:latin typeface="Century Gothic"/>
                <a:cs typeface="Century Gothic"/>
              </a:rPr>
              <a:t>fois </a:t>
            </a: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6</a:t>
            </a:r>
            <a:r>
              <a:rPr spc="-5" dirty="0">
                <a:solidFill>
                  <a:srgbClr val="0433FF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cm</a:t>
            </a:r>
            <a:endParaRPr>
              <a:latin typeface="Century Gothic"/>
              <a:cs typeface="Century Gothic"/>
            </a:endParaRPr>
          </a:p>
          <a:p>
            <a:pPr marL="12700">
              <a:spcBef>
                <a:spcPts val="1140"/>
              </a:spcBef>
            </a:pP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C’est 8 </a:t>
            </a:r>
            <a:r>
              <a:rPr spc="-5" dirty="0">
                <a:solidFill>
                  <a:srgbClr val="0433FF"/>
                </a:solidFill>
                <a:latin typeface="Century Gothic"/>
                <a:cs typeface="Century Gothic"/>
              </a:rPr>
              <a:t>fois </a:t>
            </a: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1 cm et demi </a:t>
            </a:r>
            <a:r>
              <a:rPr spc="-5" dirty="0">
                <a:solidFill>
                  <a:srgbClr val="0433FF"/>
                </a:solidFill>
                <a:latin typeface="Century Gothic"/>
                <a:cs typeface="Century Gothic"/>
              </a:rPr>
              <a:t>(longueur d’une</a:t>
            </a:r>
            <a:r>
              <a:rPr dirty="0">
                <a:solidFill>
                  <a:srgbClr val="0433FF"/>
                </a:solidFill>
                <a:latin typeface="Century Gothic"/>
                <a:cs typeface="Century Gothic"/>
              </a:rPr>
              <a:t> </a:t>
            </a:r>
            <a:r>
              <a:rPr spc="-5" dirty="0">
                <a:solidFill>
                  <a:srgbClr val="0433FF"/>
                </a:solidFill>
                <a:latin typeface="Century Gothic"/>
                <a:cs typeface="Century Gothic"/>
              </a:rPr>
              <a:t>bande)</a:t>
            </a:r>
            <a:endParaRPr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773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03701" y="150589"/>
            <a:ext cx="5553696" cy="9233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3820"/>
              </a:lnSpc>
              <a:spcBef>
                <a:spcPts val="100"/>
              </a:spcBef>
            </a:pPr>
            <a:r>
              <a:rPr spc="-5" dirty="0"/>
              <a:t>Un exemple </a:t>
            </a:r>
            <a:r>
              <a:rPr dirty="0"/>
              <a:t>au</a:t>
            </a:r>
            <a:r>
              <a:rPr spc="-25" dirty="0"/>
              <a:t> </a:t>
            </a:r>
            <a:r>
              <a:rPr spc="-5" dirty="0"/>
              <a:t>CM2</a:t>
            </a:r>
          </a:p>
          <a:p>
            <a:pPr>
              <a:lnSpc>
                <a:spcPts val="3340"/>
              </a:lnSpc>
              <a:tabLst>
                <a:tab pos="3656965" algn="l"/>
              </a:tabLst>
            </a:pPr>
            <a:r>
              <a:rPr sz="2800" spc="-5" dirty="0"/>
              <a:t>Le plan de</a:t>
            </a:r>
            <a:r>
              <a:rPr sz="2800" spc="10" dirty="0"/>
              <a:t> </a:t>
            </a:r>
            <a:r>
              <a:rPr sz="2800" spc="-5" dirty="0"/>
              <a:t>la chambre	</a:t>
            </a:r>
            <a:r>
              <a:rPr sz="1400" dirty="0">
                <a:solidFill>
                  <a:srgbClr val="3C6DA8"/>
                </a:solidFill>
              </a:rPr>
              <a:t>Cap </a:t>
            </a:r>
            <a:r>
              <a:rPr sz="1400" spc="-5" dirty="0">
                <a:solidFill>
                  <a:srgbClr val="3C6DA8"/>
                </a:solidFill>
              </a:rPr>
              <a:t>Maths</a:t>
            </a:r>
            <a:r>
              <a:rPr sz="1400" spc="-70" dirty="0">
                <a:solidFill>
                  <a:srgbClr val="3C6DA8"/>
                </a:solidFill>
              </a:rPr>
              <a:t> </a:t>
            </a:r>
            <a:r>
              <a:rPr sz="1400" spc="-5" dirty="0">
                <a:solidFill>
                  <a:srgbClr val="3C6DA8"/>
                </a:solidFill>
              </a:rPr>
              <a:t>CM2</a:t>
            </a:r>
            <a:endParaRPr sz="1400" dirty="0"/>
          </a:p>
        </p:txBody>
      </p:sp>
      <p:sp>
        <p:nvSpPr>
          <p:cNvPr id="5" name="object 5"/>
          <p:cNvSpPr txBox="1"/>
          <p:nvPr/>
        </p:nvSpPr>
        <p:spPr>
          <a:xfrm>
            <a:off x="2216185" y="6434772"/>
            <a:ext cx="17138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595959"/>
                </a:solidFill>
                <a:latin typeface="Century Gothic"/>
                <a:cs typeface="Century Gothic"/>
              </a:rPr>
              <a:t>Roland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Charnay -</a:t>
            </a:r>
            <a:r>
              <a:rPr sz="1200" spc="-45" dirty="0">
                <a:solidFill>
                  <a:srgbClr val="595959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2017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30049" y="1304763"/>
            <a:ext cx="2939542" cy="2016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23591" y="3429000"/>
            <a:ext cx="6731000" cy="2324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84036" y="5661248"/>
            <a:ext cx="3240405" cy="878446"/>
          </a:xfrm>
          <a:prstGeom prst="rect">
            <a:avLst/>
          </a:pr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1440" marR="94615">
              <a:lnSpc>
                <a:spcPct val="99500"/>
              </a:lnSpc>
              <a:spcBef>
                <a:spcPts val="370"/>
              </a:spcBef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Chaque </a:t>
            </a:r>
            <a:r>
              <a:rPr spc="-10" dirty="0">
                <a:solidFill>
                  <a:srgbClr val="0000FF"/>
                </a:solidFill>
                <a:latin typeface="Palatino Linotype"/>
                <a:cs typeface="Palatino Linotype"/>
              </a:rPr>
              <a:t>élève </a:t>
            </a:r>
            <a:r>
              <a:rPr spc="-25" dirty="0">
                <a:solidFill>
                  <a:srgbClr val="0000FF"/>
                </a:solidFill>
                <a:latin typeface="Palatino Linotype"/>
                <a:cs typeface="Palatino Linotype"/>
              </a:rPr>
              <a:t>s’occupe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d’un  seul élément, après accord sur  la</a:t>
            </a:r>
            <a:r>
              <a:rPr spc="-1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procédure.</a:t>
            </a:r>
            <a:endParaRPr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65860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242257" y="241066"/>
            <a:ext cx="2834640" cy="448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36979" y="175299"/>
            <a:ext cx="6011848" cy="323165"/>
          </a:xfrm>
          <a:prstGeom prst="rect">
            <a:avLst/>
          </a:prstGeom>
          <a:solidFill>
            <a:srgbClr val="FF6600"/>
          </a:solidFill>
          <a:ln w="9524">
            <a:solidFill>
              <a:srgbClr val="6F87C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2252980" algn="l">
              <a:spcBef>
                <a:spcPts val="360"/>
              </a:spcBef>
            </a:pPr>
            <a:r>
              <a:rPr sz="1800" spc="-20" dirty="0">
                <a:solidFill>
                  <a:srgbClr val="000000"/>
                </a:solidFill>
              </a:rPr>
              <a:t>Validation </a:t>
            </a:r>
            <a:r>
              <a:rPr sz="1800" dirty="0">
                <a:solidFill>
                  <a:srgbClr val="000000"/>
                </a:solidFill>
              </a:rPr>
              <a:t>par</a:t>
            </a:r>
            <a:r>
              <a:rPr sz="1800" spc="5" dirty="0">
                <a:solidFill>
                  <a:srgbClr val="000000"/>
                </a:solidFill>
              </a:rPr>
              <a:t> </a:t>
            </a:r>
            <a:r>
              <a:rPr sz="1800" spc="-15" dirty="0">
                <a:solidFill>
                  <a:srgbClr val="000000"/>
                </a:solidFill>
              </a:rPr>
              <a:t>l’expérience</a:t>
            </a:r>
            <a:endParaRPr sz="1800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99996"/>
              </p:ext>
            </p:extLst>
          </p:nvPr>
        </p:nvGraphicFramePr>
        <p:xfrm>
          <a:off x="3560272" y="691607"/>
          <a:ext cx="4105274" cy="3197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425"/>
                <a:gridCol w="648335"/>
                <a:gridCol w="288289"/>
                <a:gridCol w="1800225"/>
              </a:tblGrid>
              <a:tr h="13677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650" dirty="0">
                        <a:latin typeface="Times New Roman"/>
                        <a:cs typeface="Times New Roman"/>
                      </a:endParaRPr>
                    </a:p>
                    <a:p>
                      <a:pPr marL="302260" algn="ctr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Palatino Linotype"/>
                          <a:cs typeface="Palatino Linotype"/>
                        </a:rPr>
                        <a:t>Lit</a:t>
                      </a:r>
                      <a:endParaRPr sz="18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1E9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FC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74980" marR="664845" indent="-77470">
                        <a:lnSpc>
                          <a:spcPts val="2100"/>
                        </a:lnSpc>
                        <a:spcBef>
                          <a:spcPts val="1510"/>
                        </a:spcBef>
                      </a:pPr>
                      <a:r>
                        <a:rPr sz="1800" spc="-5" dirty="0">
                          <a:latin typeface="Palatino Linotype"/>
                          <a:cs typeface="Palatino Linotype"/>
                        </a:rPr>
                        <a:t>Bureau  </a:t>
                      </a:r>
                      <a:r>
                        <a:rPr sz="1800" dirty="0">
                          <a:latin typeface="Palatino Linotype"/>
                          <a:cs typeface="Palatino Linotype"/>
                        </a:rPr>
                        <a:t>10 x</a:t>
                      </a:r>
                      <a:r>
                        <a:rPr sz="1800" spc="-6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800" dirty="0">
                          <a:latin typeface="Palatino Linotype"/>
                          <a:cs typeface="Palatino Linotype"/>
                        </a:rPr>
                        <a:t>9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FC7E7"/>
                    </a:solidFill>
                  </a:tcPr>
                </a:tc>
              </a:tr>
              <a:tr h="877997">
                <a:tc rowSpan="2">
                  <a:txBody>
                    <a:bodyPr/>
                    <a:lstStyle/>
                    <a:p>
                      <a:pPr marL="814705">
                        <a:lnSpc>
                          <a:spcPts val="1645"/>
                        </a:lnSpc>
                      </a:pPr>
                      <a:r>
                        <a:rPr sz="1800" dirty="0">
                          <a:latin typeface="Palatino Linotype"/>
                          <a:cs typeface="Palatino Linotype"/>
                        </a:rPr>
                        <a:t>12 x</a:t>
                      </a:r>
                      <a:r>
                        <a:rPr sz="1800" spc="-9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800" dirty="0">
                          <a:latin typeface="Palatino Linotype"/>
                          <a:cs typeface="Palatino Linotype"/>
                        </a:rPr>
                        <a:t>1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9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4C28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FC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FC7E7"/>
                    </a:solidFill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9A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C2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ts val="1814"/>
                        </a:lnSpc>
                      </a:pPr>
                      <a:r>
                        <a:rPr sz="1800" dirty="0">
                          <a:latin typeface="Palatino Linotype"/>
                          <a:cs typeface="Palatino Linotype"/>
                        </a:rPr>
                        <a:t>12 x</a:t>
                      </a:r>
                      <a:r>
                        <a:rPr sz="1800" spc="-1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800" dirty="0">
                          <a:latin typeface="Palatino Linotype"/>
                          <a:cs typeface="Palatino Linotype"/>
                        </a:rPr>
                        <a:t>8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4C28C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C2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063551" y="4509123"/>
            <a:ext cx="3168650" cy="1151597"/>
          </a:xfrm>
          <a:prstGeom prst="rect">
            <a:avLst/>
          </a:pr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370840" marR="940435" indent="-279400">
              <a:lnSpc>
                <a:spcPts val="2100"/>
              </a:lnSpc>
              <a:spcBef>
                <a:spcPts val="480"/>
              </a:spcBef>
              <a:buChar char="-"/>
              <a:tabLst>
                <a:tab pos="376555" algn="l"/>
                <a:tab pos="377190" algn="l"/>
              </a:tabLst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Les formes ont</a:t>
            </a:r>
            <a:r>
              <a:rPr spc="-7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été 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déformées</a:t>
            </a:r>
            <a:endParaRPr>
              <a:latin typeface="Palatino Linotype"/>
              <a:cs typeface="Palatino Linotype"/>
            </a:endParaRPr>
          </a:p>
          <a:p>
            <a:pPr marL="370840" marR="496570" indent="-279400">
              <a:lnSpc>
                <a:spcPts val="2100"/>
              </a:lnSpc>
              <a:spcBef>
                <a:spcPts val="100"/>
              </a:spcBef>
              <a:buChar char="-"/>
              <a:tabLst>
                <a:tab pos="376555" algn="l"/>
                <a:tab pos="377190" algn="l"/>
              </a:tabLst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Les formes ne</a:t>
            </a:r>
            <a:r>
              <a:rPr spc="-8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peuvent  plus être</a:t>
            </a:r>
            <a:r>
              <a:rPr spc="-1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placées</a:t>
            </a:r>
            <a:endParaRPr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27065" y="4979322"/>
            <a:ext cx="1109748" cy="4031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5923" y="5013172"/>
            <a:ext cx="1008113" cy="2880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75922" y="5013172"/>
            <a:ext cx="1008380" cy="288290"/>
          </a:xfrm>
          <a:custGeom>
            <a:avLst/>
            <a:gdLst/>
            <a:ahLst/>
            <a:cxnLst/>
            <a:rect l="l" t="t" r="r" b="b"/>
            <a:pathLst>
              <a:path w="1008379" h="288289">
                <a:moveTo>
                  <a:pt x="0" y="72007"/>
                </a:moveTo>
                <a:lnTo>
                  <a:pt x="864095" y="72007"/>
                </a:lnTo>
                <a:lnTo>
                  <a:pt x="864095" y="0"/>
                </a:lnTo>
                <a:lnTo>
                  <a:pt x="1008109" y="144015"/>
                </a:lnTo>
                <a:lnTo>
                  <a:pt x="864095" y="288031"/>
                </a:lnTo>
                <a:lnTo>
                  <a:pt x="864095" y="216023"/>
                </a:lnTo>
                <a:lnTo>
                  <a:pt x="0" y="216023"/>
                </a:lnTo>
                <a:lnTo>
                  <a:pt x="0" y="72007"/>
                </a:lnTo>
                <a:close/>
              </a:path>
            </a:pathLst>
          </a:custGeom>
          <a:ln w="9524">
            <a:solidFill>
              <a:srgbClr val="6F8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528041" y="4365105"/>
            <a:ext cx="3168650" cy="1754505"/>
          </a:xfrm>
          <a:prstGeom prst="rect">
            <a:avLst/>
          </a:pr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370840" marR="187325" indent="-279400">
              <a:lnSpc>
                <a:spcPct val="98800"/>
              </a:lnSpc>
              <a:spcBef>
                <a:spcPts val="385"/>
              </a:spcBef>
              <a:buChar char="-"/>
              <a:tabLst>
                <a:tab pos="376555" algn="l"/>
                <a:tab pos="377190" algn="l"/>
              </a:tabLst>
            </a:pPr>
            <a:r>
              <a:rPr spc="-20" dirty="0">
                <a:solidFill>
                  <a:srgbClr val="0000FF"/>
                </a:solidFill>
                <a:latin typeface="Palatino Linotype"/>
                <a:cs typeface="Palatino Linotype"/>
              </a:rPr>
              <a:t>Pour </a:t>
            </a:r>
            <a:r>
              <a:rPr spc="-15" dirty="0">
                <a:solidFill>
                  <a:srgbClr val="0000FF"/>
                </a:solidFill>
                <a:latin typeface="Palatino Linotype"/>
                <a:cs typeface="Palatino Linotype"/>
              </a:rPr>
              <a:t>agrandir,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on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ne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peut  pas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ajouter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«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la même  chose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» à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toutes les  dimensions</a:t>
            </a:r>
            <a:endParaRPr>
              <a:latin typeface="Palatino Linotype"/>
              <a:cs typeface="Palatino Linotype"/>
            </a:endParaRPr>
          </a:p>
          <a:p>
            <a:pPr marL="370840" marR="348615" indent="-279400">
              <a:lnSpc>
                <a:spcPts val="2100"/>
              </a:lnSpc>
              <a:spcBef>
                <a:spcPts val="160"/>
              </a:spcBef>
              <a:buChar char="-"/>
              <a:tabLst>
                <a:tab pos="376555" algn="l"/>
                <a:tab pos="377190" algn="l"/>
              </a:tabLst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Il faut </a:t>
            </a:r>
            <a:r>
              <a:rPr spc="-10" dirty="0">
                <a:solidFill>
                  <a:srgbClr val="0000FF"/>
                </a:solidFill>
                <a:latin typeface="Palatino Linotype"/>
                <a:cs typeface="Palatino Linotype"/>
              </a:rPr>
              <a:t>trouver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une autre  </a:t>
            </a:r>
            <a:r>
              <a:rPr spc="-35" dirty="0">
                <a:solidFill>
                  <a:srgbClr val="0000FF"/>
                </a:solidFill>
                <a:latin typeface="Palatino Linotype"/>
                <a:cs typeface="Palatino Linotype"/>
              </a:rPr>
              <a:t>procédure</a:t>
            </a:r>
            <a:r>
              <a:rPr spc="-35" dirty="0">
                <a:solidFill>
                  <a:srgbClr val="0433FF"/>
                </a:solidFill>
                <a:latin typeface="Arial"/>
                <a:cs typeface="Arial"/>
              </a:rPr>
              <a:t>…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50594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77007" y="1287654"/>
            <a:ext cx="2078355" cy="1391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10"/>
              </a:spcBef>
            </a:pPr>
            <a:r>
              <a:rPr spc="-5" dirty="0">
                <a:latin typeface="Palatino Linotype"/>
                <a:cs typeface="Palatino Linotype"/>
              </a:rPr>
              <a:t>La </a:t>
            </a:r>
            <a:r>
              <a:rPr dirty="0">
                <a:latin typeface="Palatino Linotype"/>
                <a:cs typeface="Palatino Linotype"/>
              </a:rPr>
              <a:t>1</a:t>
            </a:r>
            <a:r>
              <a:rPr baseline="25462" dirty="0">
                <a:latin typeface="Palatino Linotype"/>
                <a:cs typeface="Palatino Linotype"/>
              </a:rPr>
              <a:t>ère </a:t>
            </a:r>
            <a:r>
              <a:rPr spc="-5" dirty="0">
                <a:latin typeface="Palatino Linotype"/>
                <a:cs typeface="Palatino Linotype"/>
              </a:rPr>
              <a:t>procédure  envisagée consiste  </a:t>
            </a:r>
            <a:r>
              <a:rPr spc="-10" dirty="0">
                <a:latin typeface="Palatino Linotype"/>
                <a:cs typeface="Palatino Linotype"/>
              </a:rPr>
              <a:t>souvent </a:t>
            </a:r>
            <a:r>
              <a:rPr dirty="0">
                <a:latin typeface="Palatino Linotype"/>
                <a:cs typeface="Palatino Linotype"/>
              </a:rPr>
              <a:t>à </a:t>
            </a:r>
            <a:r>
              <a:rPr spc="-5" dirty="0">
                <a:latin typeface="Palatino Linotype"/>
                <a:cs typeface="Palatino Linotype"/>
              </a:rPr>
              <a:t>ajouter </a:t>
            </a:r>
            <a:r>
              <a:rPr dirty="0">
                <a:latin typeface="Palatino Linotype"/>
                <a:cs typeface="Palatino Linotype"/>
              </a:rPr>
              <a:t>6  </a:t>
            </a:r>
            <a:r>
              <a:rPr spc="-5" dirty="0">
                <a:latin typeface="Palatino Linotype"/>
                <a:cs typeface="Palatino Linotype"/>
              </a:rPr>
              <a:t>carreaux </a:t>
            </a:r>
            <a:r>
              <a:rPr dirty="0">
                <a:latin typeface="Palatino Linotype"/>
                <a:cs typeface="Palatino Linotype"/>
              </a:rPr>
              <a:t>à </a:t>
            </a:r>
            <a:r>
              <a:rPr spc="-5" dirty="0">
                <a:latin typeface="Palatino Linotype"/>
                <a:cs typeface="Palatino Linotype"/>
              </a:rPr>
              <a:t>toutes</a:t>
            </a:r>
            <a:r>
              <a:rPr spc="-40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les  dimensions.</a:t>
            </a:r>
            <a:endParaRPr dirty="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84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66812" y="1540998"/>
            <a:ext cx="4475480" cy="112014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4310"/>
              </a:lnSpc>
              <a:spcBef>
                <a:spcPts val="100"/>
              </a:spcBef>
            </a:pPr>
            <a:r>
              <a:rPr sz="3600" spc="-5" dirty="0"/>
              <a:t>Surmonter</a:t>
            </a:r>
            <a:r>
              <a:rPr sz="3600" spc="-25" dirty="0"/>
              <a:t> </a:t>
            </a:r>
            <a:r>
              <a:rPr sz="3600" spc="-35" dirty="0"/>
              <a:t>l’obstacle</a:t>
            </a:r>
            <a:endParaRPr sz="3600" dirty="0"/>
          </a:p>
          <a:p>
            <a:pPr>
              <a:lnSpc>
                <a:spcPts val="4310"/>
              </a:lnSpc>
            </a:pPr>
            <a:r>
              <a:rPr sz="3600" dirty="0"/>
              <a:t>« </a:t>
            </a:r>
            <a:r>
              <a:rPr sz="3600" spc="-5" dirty="0"/>
              <a:t>tout proportionnel</a:t>
            </a:r>
            <a:r>
              <a:rPr sz="3600" spc="-60" dirty="0"/>
              <a:t> </a:t>
            </a:r>
            <a:r>
              <a:rPr sz="3600" dirty="0"/>
              <a:t>»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656066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57483" y="3513093"/>
            <a:ext cx="7473315" cy="103441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90170" rIns="0" bIns="0" rtlCol="0">
            <a:spAutoFit/>
          </a:bodyPr>
          <a:lstStyle/>
          <a:p>
            <a:pPr algn="ctr">
              <a:spcBef>
                <a:spcPts val="710"/>
              </a:spcBef>
            </a:pPr>
            <a:r>
              <a:rPr sz="2800" spc="-55" dirty="0">
                <a:solidFill>
                  <a:srgbClr val="898989"/>
                </a:solidFill>
                <a:latin typeface="Century Gothic"/>
                <a:cs typeface="Century Gothic"/>
              </a:rPr>
              <a:t>Varier </a:t>
            </a: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les</a:t>
            </a:r>
            <a:r>
              <a:rPr sz="2800" spc="50" dirty="0">
                <a:solidFill>
                  <a:srgbClr val="898989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situations</a:t>
            </a:r>
            <a:endParaRPr sz="2800" dirty="0">
              <a:latin typeface="Century Gothic"/>
              <a:cs typeface="Century Gothic"/>
            </a:endParaRPr>
          </a:p>
          <a:p>
            <a:pPr algn="ctr">
              <a:spcBef>
                <a:spcPts val="610"/>
              </a:spcBef>
            </a:pP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Inventorier les situations de</a:t>
            </a:r>
            <a:r>
              <a:rPr sz="2800" spc="-10" dirty="0">
                <a:solidFill>
                  <a:srgbClr val="898989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898989"/>
                </a:solidFill>
                <a:latin typeface="Century Gothic"/>
                <a:cs typeface="Century Gothic"/>
              </a:rPr>
              <a:t>proportionnalité</a:t>
            </a:r>
            <a:endParaRPr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404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0627" y="20402"/>
            <a:ext cx="9331382" cy="98745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3820"/>
              </a:lnSpc>
              <a:spcBef>
                <a:spcPts val="100"/>
              </a:spcBef>
            </a:pPr>
            <a:r>
              <a:rPr spc="-45" dirty="0"/>
              <a:t>Varier </a:t>
            </a:r>
            <a:r>
              <a:rPr spc="-5" dirty="0"/>
              <a:t>les</a:t>
            </a:r>
            <a:r>
              <a:rPr spc="10" dirty="0"/>
              <a:t> </a:t>
            </a:r>
            <a:r>
              <a:rPr spc="-5" dirty="0"/>
              <a:t>situations</a:t>
            </a:r>
          </a:p>
          <a:p>
            <a:pPr>
              <a:lnSpc>
                <a:spcPts val="3820"/>
              </a:lnSpc>
            </a:pPr>
            <a:r>
              <a:rPr spc="-5" dirty="0"/>
              <a:t>et </a:t>
            </a:r>
            <a:r>
              <a:rPr spc="-10" dirty="0"/>
              <a:t>provoquer </a:t>
            </a:r>
            <a:r>
              <a:rPr spc="-5" dirty="0"/>
              <a:t>la</a:t>
            </a:r>
            <a:r>
              <a:rPr spc="-60" dirty="0"/>
              <a:t> </a:t>
            </a:r>
            <a:r>
              <a:rPr spc="-5" dirty="0"/>
              <a:t>réﬂexion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28885" y="6446580"/>
            <a:ext cx="1688464" cy="18732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spcBef>
                <a:spcPts val="5"/>
              </a:spcBef>
            </a:pPr>
            <a:r>
              <a:rPr sz="1200" spc="-5" dirty="0">
                <a:solidFill>
                  <a:srgbClr val="595959"/>
                </a:solidFill>
                <a:latin typeface="Century Gothic"/>
                <a:cs typeface="Century Gothic"/>
              </a:rPr>
              <a:t>Roland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Charnay -</a:t>
            </a:r>
            <a:r>
              <a:rPr sz="1200" spc="-50" dirty="0">
                <a:solidFill>
                  <a:srgbClr val="595959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595959"/>
                </a:solidFill>
                <a:latin typeface="Century Gothic"/>
                <a:cs typeface="Century Gothic"/>
              </a:rPr>
              <a:t>2017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23792" y="1052732"/>
            <a:ext cx="3741813" cy="83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19536" y="1988846"/>
            <a:ext cx="4176458" cy="1464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19536" y="3573019"/>
            <a:ext cx="4176458" cy="6664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19536" y="4365102"/>
            <a:ext cx="4176458" cy="7513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19536" y="5229195"/>
            <a:ext cx="4176458" cy="14069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62255" y="2389911"/>
            <a:ext cx="3125584" cy="7481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2918" y="2402383"/>
            <a:ext cx="2822168" cy="7148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12028" y="2420884"/>
            <a:ext cx="3024339" cy="646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312028" y="2420886"/>
            <a:ext cx="3024505" cy="600164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1440" marR="243204">
              <a:lnSpc>
                <a:spcPts val="2100"/>
              </a:lnSpc>
              <a:spcBef>
                <a:spcPts val="480"/>
              </a:spcBef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Vériﬁcation expérimentale  possible</a:t>
            </a:r>
            <a:endParaRPr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62255" y="3616035"/>
            <a:ext cx="3125584" cy="46966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32919" y="3628502"/>
            <a:ext cx="2261057" cy="44473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2028" y="3645023"/>
            <a:ext cx="3024339" cy="3693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312028" y="3645027"/>
            <a:ext cx="3024505" cy="323164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1440">
              <a:spcBef>
                <a:spcPts val="359"/>
              </a:spcBef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Démenti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par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le</a:t>
            </a:r>
            <a:r>
              <a:rPr spc="-1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débat</a:t>
            </a:r>
            <a:endParaRPr>
              <a:latin typeface="Palatino Linotype"/>
              <a:cs typeface="Palatino Linotyp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262255" y="4405744"/>
            <a:ext cx="3125584" cy="74814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32919" y="4418214"/>
            <a:ext cx="2261057" cy="7647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12028" y="4437110"/>
            <a:ext cx="3024339" cy="64633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12028" y="4437113"/>
            <a:ext cx="3024505" cy="600164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1440" marR="800735">
              <a:lnSpc>
                <a:spcPts val="2100"/>
              </a:lnSpc>
              <a:spcBef>
                <a:spcPts val="480"/>
              </a:spcBef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Débat conduisant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à</a:t>
            </a:r>
            <a:r>
              <a:rPr spc="-5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2 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réponses</a:t>
            </a:r>
            <a:r>
              <a:rPr spc="-35" dirty="0">
                <a:solidFill>
                  <a:srgbClr val="0000FF"/>
                </a:solidFill>
                <a:latin typeface="Palatino Linotype"/>
                <a:cs typeface="Palatino Linotype"/>
              </a:rPr>
              <a:t> possibles</a:t>
            </a:r>
            <a:r>
              <a:rPr spc="-35" dirty="0">
                <a:solidFill>
                  <a:srgbClr val="0433FF"/>
                </a:solidFill>
                <a:latin typeface="Arial"/>
                <a:cs typeface="Arial"/>
              </a:rPr>
              <a:t>…</a:t>
            </a:r>
            <a:endParaRPr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262255" y="5486400"/>
            <a:ext cx="3125584" cy="102662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32919" y="5498870"/>
            <a:ext cx="2934385" cy="9933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12028" y="5517232"/>
            <a:ext cx="3024339" cy="9233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312028" y="5517235"/>
            <a:ext cx="3024505" cy="878446"/>
          </a:xfrm>
          <a:prstGeom prst="rect">
            <a:avLst/>
          </a:prstGeom>
          <a:solidFill>
            <a:srgbClr val="FFC000"/>
          </a:solidFill>
          <a:ln w="9524">
            <a:solidFill>
              <a:srgbClr val="6F87C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1440" marR="125095">
              <a:lnSpc>
                <a:spcPct val="99500"/>
              </a:lnSpc>
              <a:spcBef>
                <a:spcPts val="370"/>
              </a:spcBef>
            </a:pP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Importance des conditions </a:t>
            </a:r>
            <a:r>
              <a:rPr dirty="0">
                <a:solidFill>
                  <a:srgbClr val="0000FF"/>
                </a:solidFill>
                <a:latin typeface="Palatino Linotype"/>
                <a:cs typeface="Palatino Linotype"/>
              </a:rPr>
              <a:t>: 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même station, même </a:t>
            </a:r>
            <a:r>
              <a:rPr spc="-20" dirty="0">
                <a:solidFill>
                  <a:srgbClr val="0000FF"/>
                </a:solidFill>
                <a:latin typeface="Palatino Linotype"/>
                <a:cs typeface="Palatino Linotype"/>
              </a:rPr>
              <a:t>jour,  </a:t>
            </a:r>
            <a:r>
              <a:rPr spc="-5" dirty="0">
                <a:solidFill>
                  <a:srgbClr val="0000FF"/>
                </a:solidFill>
                <a:latin typeface="Palatino Linotype"/>
                <a:cs typeface="Palatino Linotype"/>
              </a:rPr>
              <a:t>même carburant.</a:t>
            </a:r>
            <a:endParaRPr dirty="0">
              <a:latin typeface="Palatino Linotype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04437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4842" y="221799"/>
            <a:ext cx="9714468" cy="1007968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12700" marR="5080" indent="974725">
              <a:lnSpc>
                <a:spcPts val="3800"/>
              </a:lnSpc>
              <a:spcBef>
                <a:spcPts val="260"/>
              </a:spcBef>
            </a:pPr>
            <a:r>
              <a:rPr spc="-10" dirty="0"/>
              <a:t>Inventorier </a:t>
            </a:r>
            <a:r>
              <a:rPr spc="-5" dirty="0"/>
              <a:t>les situations de  proportionnalité </a:t>
            </a:r>
            <a:r>
              <a:rPr dirty="0"/>
              <a:t>à </a:t>
            </a:r>
            <a:r>
              <a:rPr spc="-5" dirty="0"/>
              <a:t>proposer </a:t>
            </a:r>
            <a:r>
              <a:rPr dirty="0"/>
              <a:t>aux</a:t>
            </a:r>
            <a:r>
              <a:rPr spc="-30" dirty="0"/>
              <a:t> </a:t>
            </a:r>
            <a:r>
              <a:rPr spc="-15" dirty="0"/>
              <a:t>élèves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1724865" y="6433879"/>
            <a:ext cx="2574179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9559" y="1229767"/>
            <a:ext cx="9401236" cy="48990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55600" marR="5080" indent="-342900">
              <a:lnSpc>
                <a:spcPct val="96500"/>
              </a:lnSpc>
              <a:spcBef>
                <a:spcPts val="200"/>
              </a:spcBef>
              <a:buClr>
                <a:srgbClr val="0000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Situations </a:t>
            </a:r>
            <a:r>
              <a:rPr sz="2400" b="1" spc="-30" dirty="0">
                <a:solidFill>
                  <a:srgbClr val="FFC000"/>
                </a:solidFill>
                <a:latin typeface="Century Gothic"/>
                <a:cs typeface="Century Gothic"/>
              </a:rPr>
              <a:t>expérimentales</a:t>
            </a:r>
            <a:r>
              <a:rPr sz="2400" b="1" spc="-30" dirty="0">
                <a:solidFill>
                  <a:srgbClr val="FFC000"/>
                </a:solidFill>
                <a:latin typeface="Arial"/>
                <a:cs typeface="Arial"/>
              </a:rPr>
              <a:t>… </a:t>
            </a:r>
            <a:r>
              <a:rPr dirty="0">
                <a:solidFill>
                  <a:srgbClr val="FFC000"/>
                </a:solidFill>
                <a:latin typeface="Century Gothic"/>
                <a:cs typeface="Century Gothic"/>
              </a:rPr>
              <a:t>où l’expérience </a:t>
            </a:r>
            <a:r>
              <a:rPr spc="-5" dirty="0">
                <a:solidFill>
                  <a:srgbClr val="FFC000"/>
                </a:solidFill>
                <a:latin typeface="Century Gothic"/>
                <a:cs typeface="Century Gothic"/>
              </a:rPr>
              <a:t>peut</a:t>
            </a:r>
            <a:r>
              <a:rPr spc="-210" dirty="0">
                <a:solidFill>
                  <a:srgbClr val="FFC000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FFC000"/>
                </a:solidFill>
                <a:latin typeface="Century Gothic"/>
                <a:cs typeface="Century Gothic"/>
              </a:rPr>
              <a:t>confirmer  ou infirmer la</a:t>
            </a:r>
            <a:r>
              <a:rPr spc="-10" dirty="0">
                <a:solidFill>
                  <a:srgbClr val="FFC000"/>
                </a:solidFill>
                <a:latin typeface="Century Gothic"/>
                <a:cs typeface="Century Gothic"/>
              </a:rPr>
              <a:t> </a:t>
            </a:r>
            <a:r>
              <a:rPr spc="-5" dirty="0">
                <a:solidFill>
                  <a:srgbClr val="FFC000"/>
                </a:solidFill>
                <a:latin typeface="Century Gothic"/>
                <a:cs typeface="Century Gothic"/>
              </a:rPr>
              <a:t>proportionnalité</a:t>
            </a:r>
            <a:endParaRPr dirty="0">
              <a:solidFill>
                <a:srgbClr val="FFC000"/>
              </a:solidFill>
              <a:latin typeface="Century Gothic"/>
              <a:cs typeface="Century Gothic"/>
            </a:endParaRPr>
          </a:p>
          <a:p>
            <a:pPr marL="755650" lvl="1" indent="-285750">
              <a:spcBef>
                <a:spcPts val="470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Exemple précèdent </a:t>
            </a:r>
            <a:r>
              <a:rPr dirty="0">
                <a:latin typeface="Century Gothic"/>
                <a:cs typeface="Century Gothic"/>
              </a:rPr>
              <a:t>: « </a:t>
            </a:r>
            <a:r>
              <a:rPr spc="-5" dirty="0">
                <a:latin typeface="Century Gothic"/>
                <a:cs typeface="Century Gothic"/>
              </a:rPr>
              <a:t>Bandes</a:t>
            </a:r>
            <a:r>
              <a:rPr spc="10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»</a:t>
            </a:r>
          </a:p>
          <a:p>
            <a:pPr marL="755650" lvl="1" indent="-285750">
              <a:spcBef>
                <a:spcPts val="440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Côté </a:t>
            </a:r>
            <a:r>
              <a:rPr dirty="0">
                <a:latin typeface="Century Gothic"/>
                <a:cs typeface="Century Gothic"/>
              </a:rPr>
              <a:t>du carré et </a:t>
            </a:r>
            <a:r>
              <a:rPr spc="-5" dirty="0">
                <a:latin typeface="Century Gothic"/>
                <a:cs typeface="Century Gothic"/>
              </a:rPr>
              <a:t>périmètre </a:t>
            </a:r>
            <a:r>
              <a:rPr dirty="0">
                <a:latin typeface="Century Gothic"/>
                <a:cs typeface="Century Gothic"/>
              </a:rPr>
              <a:t>ou </a:t>
            </a:r>
            <a:r>
              <a:rPr spc="-5" dirty="0">
                <a:latin typeface="Century Gothic"/>
                <a:cs typeface="Century Gothic"/>
              </a:rPr>
              <a:t>aire</a:t>
            </a:r>
            <a:endParaRPr dirty="0">
              <a:latin typeface="Century Gothic"/>
              <a:cs typeface="Century Gothic"/>
            </a:endParaRPr>
          </a:p>
          <a:p>
            <a:pPr marL="755650" lvl="1" indent="-285750">
              <a:spcBef>
                <a:spcPts val="440"/>
              </a:spcBef>
              <a:buFont typeface="Courier New"/>
              <a:buChar char="o"/>
              <a:tabLst>
                <a:tab pos="755650" algn="l"/>
              </a:tabLst>
            </a:pPr>
            <a:r>
              <a:rPr dirty="0">
                <a:latin typeface="Century Gothic"/>
                <a:cs typeface="Century Gothic"/>
              </a:rPr>
              <a:t>Âge </a:t>
            </a:r>
            <a:r>
              <a:rPr spc="-5" dirty="0">
                <a:latin typeface="Century Gothic"/>
                <a:cs typeface="Century Gothic"/>
              </a:rPr>
              <a:t>et taille d’un</a:t>
            </a:r>
            <a:r>
              <a:rPr spc="-10" dirty="0">
                <a:latin typeface="Century Gothic"/>
                <a:cs typeface="Century Gothic"/>
              </a:rPr>
              <a:t> </a:t>
            </a:r>
            <a:r>
              <a:rPr spc="-5" dirty="0">
                <a:latin typeface="Century Gothic"/>
                <a:cs typeface="Century Gothic"/>
              </a:rPr>
              <a:t>individu</a:t>
            </a:r>
            <a:endParaRPr dirty="0">
              <a:latin typeface="Century Gothic"/>
              <a:cs typeface="Century Gothic"/>
            </a:endParaRPr>
          </a:p>
          <a:p>
            <a:pPr lvl="1">
              <a:spcBef>
                <a:spcPts val="45"/>
              </a:spcBef>
              <a:buFont typeface="Courier New"/>
              <a:buChar char="o"/>
            </a:pPr>
            <a:endParaRPr sz="2150" dirty="0">
              <a:latin typeface="Times New Roman"/>
              <a:cs typeface="Times New Roman"/>
            </a:endParaRPr>
          </a:p>
          <a:p>
            <a:pPr marL="355600" indent="-342900">
              <a:buClr>
                <a:srgbClr val="0000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Situations liées </a:t>
            </a:r>
            <a:r>
              <a:rPr sz="2400" b="1" dirty="0">
                <a:solidFill>
                  <a:srgbClr val="FFC000"/>
                </a:solidFill>
                <a:latin typeface="Century Gothic"/>
                <a:cs typeface="Century Gothic"/>
              </a:rPr>
              <a:t>à une </a:t>
            </a: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convention</a:t>
            </a:r>
            <a:r>
              <a:rPr sz="2400" b="1" dirty="0">
                <a:solidFill>
                  <a:srgbClr val="FFC000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sociale</a:t>
            </a:r>
            <a:endParaRPr sz="2400" dirty="0">
              <a:solidFill>
                <a:srgbClr val="FFC000"/>
              </a:solidFill>
              <a:latin typeface="Century Gothic"/>
              <a:cs typeface="Century Gothic"/>
            </a:endParaRPr>
          </a:p>
          <a:p>
            <a:pPr marL="755650" lvl="1" indent="-285750">
              <a:spcBef>
                <a:spcPts val="355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Quantité </a:t>
            </a:r>
            <a:r>
              <a:rPr dirty="0">
                <a:latin typeface="Century Gothic"/>
                <a:cs typeface="Century Gothic"/>
              </a:rPr>
              <a:t>d’essence et</a:t>
            </a:r>
            <a:r>
              <a:rPr spc="-5" dirty="0">
                <a:latin typeface="Century Gothic"/>
                <a:cs typeface="Century Gothic"/>
              </a:rPr>
              <a:t> prix</a:t>
            </a:r>
            <a:endParaRPr dirty="0">
              <a:latin typeface="Century Gothic"/>
              <a:cs typeface="Century Gothic"/>
            </a:endParaRPr>
          </a:p>
          <a:p>
            <a:pPr marL="755650" lvl="1" indent="-285750">
              <a:spcBef>
                <a:spcPts val="439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Masse </a:t>
            </a:r>
            <a:r>
              <a:rPr dirty="0">
                <a:latin typeface="Century Gothic"/>
                <a:cs typeface="Century Gothic"/>
              </a:rPr>
              <a:t>de </a:t>
            </a:r>
            <a:r>
              <a:rPr spc="-5" dirty="0">
                <a:latin typeface="Century Gothic"/>
                <a:cs typeface="Century Gothic"/>
              </a:rPr>
              <a:t>fruits </a:t>
            </a:r>
            <a:r>
              <a:rPr dirty="0">
                <a:latin typeface="Century Gothic"/>
                <a:cs typeface="Century Gothic"/>
              </a:rPr>
              <a:t>et </a:t>
            </a:r>
            <a:r>
              <a:rPr spc="-5" dirty="0">
                <a:latin typeface="Century Gothic"/>
                <a:cs typeface="Century Gothic"/>
              </a:rPr>
              <a:t>prix (variable </a:t>
            </a:r>
            <a:r>
              <a:rPr dirty="0">
                <a:latin typeface="Century Gothic"/>
                <a:cs typeface="Century Gothic"/>
              </a:rPr>
              <a:t>selon</a:t>
            </a:r>
            <a:r>
              <a:rPr spc="15" dirty="0">
                <a:latin typeface="Century Gothic"/>
                <a:cs typeface="Century Gothic"/>
              </a:rPr>
              <a:t> </a:t>
            </a:r>
            <a:r>
              <a:rPr spc="-5" dirty="0">
                <a:latin typeface="Century Gothic"/>
                <a:cs typeface="Century Gothic"/>
              </a:rPr>
              <a:t>quantité)</a:t>
            </a:r>
            <a:endParaRPr dirty="0">
              <a:latin typeface="Century Gothic"/>
              <a:cs typeface="Century Gothic"/>
            </a:endParaRPr>
          </a:p>
          <a:p>
            <a:pPr marL="755650" lvl="1" indent="-285750">
              <a:spcBef>
                <a:spcPts val="439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Affranchissement </a:t>
            </a:r>
            <a:r>
              <a:rPr dirty="0">
                <a:latin typeface="Century Gothic"/>
                <a:cs typeface="Century Gothic"/>
              </a:rPr>
              <a:t>du </a:t>
            </a:r>
            <a:r>
              <a:rPr spc="-5" dirty="0">
                <a:latin typeface="Century Gothic"/>
                <a:cs typeface="Century Gothic"/>
              </a:rPr>
              <a:t>courrier</a:t>
            </a:r>
            <a:endParaRPr dirty="0">
              <a:latin typeface="Century Gothic"/>
              <a:cs typeface="Century Gothic"/>
            </a:endParaRPr>
          </a:p>
          <a:p>
            <a:pPr marL="355600" indent="-342900">
              <a:spcBef>
                <a:spcPts val="1880"/>
              </a:spcBef>
              <a:buClr>
                <a:srgbClr val="0000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Situations où la proportionnalité est </a:t>
            </a:r>
            <a:r>
              <a:rPr sz="2400" b="1" dirty="0">
                <a:solidFill>
                  <a:srgbClr val="FFC000"/>
                </a:solidFill>
                <a:latin typeface="Century Gothic"/>
                <a:cs typeface="Century Gothic"/>
              </a:rPr>
              <a:t>un</a:t>
            </a:r>
            <a:r>
              <a:rPr sz="2400" b="1" spc="10" dirty="0">
                <a:solidFill>
                  <a:srgbClr val="FFC000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C000"/>
                </a:solidFill>
                <a:latin typeface="Century Gothic"/>
                <a:cs typeface="Century Gothic"/>
              </a:rPr>
              <a:t>outil</a:t>
            </a:r>
            <a:endParaRPr sz="2400" dirty="0">
              <a:solidFill>
                <a:srgbClr val="FFC000"/>
              </a:solidFill>
              <a:latin typeface="Century Gothic"/>
              <a:cs typeface="Century Gothic"/>
            </a:endParaRPr>
          </a:p>
          <a:p>
            <a:pPr marL="755650" lvl="1" indent="-285750">
              <a:spcBef>
                <a:spcPts val="350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Changes </a:t>
            </a:r>
            <a:r>
              <a:rPr dirty="0">
                <a:latin typeface="Century Gothic"/>
                <a:cs typeface="Century Gothic"/>
              </a:rPr>
              <a:t>de </a:t>
            </a:r>
            <a:r>
              <a:rPr spc="-5" dirty="0">
                <a:latin typeface="Century Gothic"/>
                <a:cs typeface="Century Gothic"/>
              </a:rPr>
              <a:t>monnaie</a:t>
            </a:r>
            <a:endParaRPr dirty="0">
              <a:latin typeface="Century Gothic"/>
              <a:cs typeface="Century Gothic"/>
            </a:endParaRPr>
          </a:p>
          <a:p>
            <a:pPr marL="755650" lvl="1" indent="-285750">
              <a:spcBef>
                <a:spcPts val="440"/>
              </a:spcBef>
              <a:buFont typeface="Courier New"/>
              <a:buChar char="o"/>
              <a:tabLst>
                <a:tab pos="755650" algn="l"/>
              </a:tabLst>
            </a:pPr>
            <a:r>
              <a:rPr dirty="0">
                <a:latin typeface="Century Gothic"/>
                <a:cs typeface="Century Gothic"/>
              </a:rPr>
              <a:t>Mélanges</a:t>
            </a:r>
          </a:p>
          <a:p>
            <a:pPr marL="755650" lvl="1" indent="-285750">
              <a:spcBef>
                <a:spcPts val="440"/>
              </a:spcBef>
              <a:buFont typeface="Courier New"/>
              <a:buChar char="o"/>
              <a:tabLst>
                <a:tab pos="755650" algn="l"/>
              </a:tabLst>
            </a:pPr>
            <a:r>
              <a:rPr spc="-5" dirty="0">
                <a:latin typeface="Century Gothic"/>
                <a:cs typeface="Century Gothic"/>
              </a:rPr>
              <a:t>Agrandissement, réduction </a:t>
            </a:r>
            <a:r>
              <a:rPr dirty="0">
                <a:latin typeface="Century Gothic"/>
                <a:cs typeface="Century Gothic"/>
              </a:rPr>
              <a:t>de </a:t>
            </a:r>
            <a:r>
              <a:rPr spc="-5" dirty="0">
                <a:latin typeface="Century Gothic"/>
                <a:cs typeface="Century Gothic"/>
              </a:rPr>
              <a:t>figures </a:t>
            </a:r>
            <a:r>
              <a:rPr dirty="0">
                <a:latin typeface="Century Gothic"/>
                <a:cs typeface="Century Gothic"/>
              </a:rPr>
              <a:t>ou de</a:t>
            </a:r>
            <a:r>
              <a:rPr spc="10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solides</a:t>
            </a:r>
          </a:p>
        </p:txBody>
      </p:sp>
    </p:spTree>
    <p:extLst>
      <p:ext uri="{BB962C8B-B14F-4D97-AF65-F5344CB8AC3E}">
        <p14:creationId xmlns:p14="http://schemas.microsoft.com/office/powerpoint/2010/main" val="425460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xfrm>
            <a:off x="1169159" y="288286"/>
            <a:ext cx="8070376" cy="114300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44145">
              <a:lnSpc>
                <a:spcPts val="4310"/>
              </a:lnSpc>
              <a:spcBef>
                <a:spcPts val="100"/>
              </a:spcBef>
            </a:pPr>
            <a:r>
              <a:rPr spc="-5" dirty="0"/>
              <a:t>Surmonter</a:t>
            </a:r>
            <a:r>
              <a:rPr spc="-50" dirty="0"/>
              <a:t> </a:t>
            </a:r>
            <a:r>
              <a:rPr spc="-35" dirty="0"/>
              <a:t>l’obstacle</a:t>
            </a:r>
          </a:p>
          <a:p>
            <a:pPr marL="144145">
              <a:lnSpc>
                <a:spcPts val="4310"/>
              </a:lnSpc>
            </a:pPr>
            <a:r>
              <a:rPr dirty="0"/>
              <a:t>« </a:t>
            </a:r>
            <a:r>
              <a:rPr spc="-15" dirty="0"/>
              <a:t>nouveauté</a:t>
            </a:r>
            <a:r>
              <a:rPr spc="-20" dirty="0"/>
              <a:t> </a:t>
            </a:r>
            <a:r>
              <a:rPr dirty="0"/>
              <a:t>»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492293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ubTitle" idx="4294967295"/>
          </p:nvPr>
        </p:nvSpPr>
        <p:spPr>
          <a:xfrm>
            <a:off x="1681760" y="2099105"/>
            <a:ext cx="7325762" cy="1383456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3340" rIns="0" bIns="0" rtlCol="0">
            <a:spAutoFit/>
          </a:bodyPr>
          <a:lstStyle/>
          <a:p>
            <a:pPr marL="301625" marR="5080" algn="ctr">
              <a:lnSpc>
                <a:spcPct val="89700"/>
              </a:lnSpc>
              <a:spcBef>
                <a:spcPts val="420"/>
              </a:spcBef>
            </a:pPr>
            <a:r>
              <a:rPr spc="-5" dirty="0"/>
              <a:t>Orienter </a:t>
            </a:r>
            <a:r>
              <a:rPr dirty="0"/>
              <a:t>la </a:t>
            </a:r>
            <a:r>
              <a:rPr spc="-5" dirty="0"/>
              <a:t>résolution </a:t>
            </a:r>
            <a:r>
              <a:rPr dirty="0"/>
              <a:t>de </a:t>
            </a:r>
            <a:r>
              <a:rPr spc="-5" dirty="0"/>
              <a:t>problèmes  Enseigner </a:t>
            </a:r>
            <a:r>
              <a:rPr dirty="0"/>
              <a:t>les </a:t>
            </a:r>
            <a:r>
              <a:rPr spc="-5" dirty="0"/>
              <a:t>raisonnements </a:t>
            </a:r>
            <a:r>
              <a:rPr dirty="0"/>
              <a:t>« de  </a:t>
            </a:r>
            <a:r>
              <a:rPr spc="-5" dirty="0"/>
              <a:t>proportionnalité</a:t>
            </a:r>
            <a:r>
              <a:rPr dirty="0"/>
              <a:t> »</a:t>
            </a:r>
          </a:p>
        </p:txBody>
      </p:sp>
    </p:spTree>
    <p:extLst>
      <p:ext uri="{BB962C8B-B14F-4D97-AF65-F5344CB8AC3E}">
        <p14:creationId xmlns:p14="http://schemas.microsoft.com/office/powerpoint/2010/main" val="427299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6937" y="107409"/>
            <a:ext cx="9203119" cy="12439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4445">
              <a:spcBef>
                <a:spcPts val="100"/>
              </a:spcBef>
            </a:pPr>
            <a:r>
              <a:rPr sz="4000" spc="-5" dirty="0"/>
              <a:t>Initier en</a:t>
            </a:r>
            <a:r>
              <a:rPr sz="4000" spc="-10" dirty="0"/>
              <a:t> </a:t>
            </a:r>
            <a:r>
              <a:rPr sz="4000" spc="-5" dirty="0"/>
              <a:t>amont</a:t>
            </a:r>
            <a:endParaRPr sz="4000" dirty="0"/>
          </a:p>
          <a:p>
            <a:pPr marL="4445"/>
            <a:r>
              <a:rPr sz="4000" dirty="0"/>
              <a:t>aux « </a:t>
            </a:r>
            <a:r>
              <a:rPr sz="4000" spc="-5" dirty="0"/>
              <a:t>problèmes pour chercher</a:t>
            </a:r>
            <a:r>
              <a:rPr sz="4000" spc="-75" dirty="0"/>
              <a:t> </a:t>
            </a:r>
            <a:r>
              <a:rPr sz="4000" dirty="0"/>
              <a:t>»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464997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42606" y="1881618"/>
            <a:ext cx="7891780" cy="2946063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355600" marR="1059180" indent="-342900">
              <a:lnSpc>
                <a:spcPts val="2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entury Gothic"/>
                <a:cs typeface="Century Gothic"/>
              </a:rPr>
              <a:t>Un </a:t>
            </a:r>
            <a:r>
              <a:rPr sz="2400" spc="-5" dirty="0">
                <a:latin typeface="Century Gothic"/>
                <a:cs typeface="Century Gothic"/>
              </a:rPr>
              <a:t>problème </a:t>
            </a:r>
            <a:r>
              <a:rPr sz="2400" dirty="0">
                <a:latin typeface="Century Gothic"/>
                <a:cs typeface="Century Gothic"/>
              </a:rPr>
              <a:t>« de </a:t>
            </a:r>
            <a:r>
              <a:rPr sz="2400" spc="-5" dirty="0">
                <a:latin typeface="Century Gothic"/>
                <a:cs typeface="Century Gothic"/>
              </a:rPr>
              <a:t>proportionnalité </a:t>
            </a:r>
            <a:r>
              <a:rPr sz="2400" dirty="0">
                <a:latin typeface="Century Gothic"/>
                <a:cs typeface="Century Gothic"/>
              </a:rPr>
              <a:t>» </a:t>
            </a:r>
            <a:r>
              <a:rPr sz="2400" spc="-5" dirty="0">
                <a:latin typeface="Century Gothic"/>
                <a:cs typeface="Century Gothic"/>
              </a:rPr>
              <a:t>peut </a:t>
            </a:r>
            <a:r>
              <a:rPr sz="2400" dirty="0">
                <a:latin typeface="Century Gothic"/>
                <a:cs typeface="Century Gothic"/>
              </a:rPr>
              <a:t>se  </a:t>
            </a:r>
            <a:r>
              <a:rPr sz="2400" spc="-5" dirty="0">
                <a:latin typeface="Century Gothic"/>
                <a:cs typeface="Century Gothic"/>
              </a:rPr>
              <a:t>résoudre </a:t>
            </a:r>
            <a:r>
              <a:rPr sz="2400" dirty="0">
                <a:latin typeface="Century Gothic"/>
                <a:cs typeface="Century Gothic"/>
              </a:rPr>
              <a:t>de </a:t>
            </a:r>
            <a:r>
              <a:rPr sz="2400" spc="-5" dirty="0">
                <a:latin typeface="Century Gothic"/>
                <a:cs typeface="Century Gothic"/>
              </a:rPr>
              <a:t>plusieurs</a:t>
            </a:r>
            <a:r>
              <a:rPr sz="240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manières</a:t>
            </a:r>
            <a:endParaRPr sz="2400" dirty="0">
              <a:latin typeface="Century Gothic"/>
              <a:cs typeface="Century Gothic"/>
            </a:endParaRPr>
          </a:p>
          <a:p>
            <a:pPr marL="355600" indent="-342900">
              <a:spcBef>
                <a:spcPts val="5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entury Gothic"/>
                <a:cs typeface="Century Gothic"/>
              </a:rPr>
              <a:t>L’élève </a:t>
            </a:r>
            <a:r>
              <a:rPr sz="2400" dirty="0">
                <a:latin typeface="Century Gothic"/>
                <a:cs typeface="Century Gothic"/>
              </a:rPr>
              <a:t>doit en </a:t>
            </a:r>
            <a:r>
              <a:rPr sz="2400" spc="-5" dirty="0">
                <a:latin typeface="Century Gothic"/>
                <a:cs typeface="Century Gothic"/>
              </a:rPr>
              <a:t>choisir une </a:t>
            </a:r>
            <a:r>
              <a:rPr sz="2400" dirty="0">
                <a:latin typeface="Century Gothic"/>
                <a:cs typeface="Century Gothic"/>
              </a:rPr>
              <a:t>et la </a:t>
            </a:r>
            <a:r>
              <a:rPr sz="2400" spc="-5" dirty="0">
                <a:latin typeface="Century Gothic"/>
                <a:cs typeface="Century Gothic"/>
              </a:rPr>
              <a:t>mener </a:t>
            </a:r>
            <a:r>
              <a:rPr sz="2400" dirty="0">
                <a:latin typeface="Century Gothic"/>
                <a:cs typeface="Century Gothic"/>
              </a:rPr>
              <a:t>à son</a:t>
            </a:r>
            <a:r>
              <a:rPr sz="2400" spc="15" dirty="0">
                <a:latin typeface="Century Gothic"/>
                <a:cs typeface="Century Gothic"/>
              </a:rPr>
              <a:t> </a:t>
            </a:r>
            <a:r>
              <a:rPr sz="2400" spc="5" dirty="0">
                <a:latin typeface="Century Gothic"/>
                <a:cs typeface="Century Gothic"/>
              </a:rPr>
              <a:t>terme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har char="•"/>
            </a:pPr>
            <a:endParaRPr sz="29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9000"/>
              </a:lnSpc>
              <a:spcBef>
                <a:spcPts val="1710"/>
              </a:spcBef>
              <a:buClr>
                <a:srgbClr val="0000FF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0433FF"/>
                </a:solidFill>
                <a:latin typeface="Century Gothic"/>
                <a:cs typeface="Century Gothic"/>
              </a:rPr>
              <a:t>En amont, depuis </a:t>
            </a:r>
            <a:r>
              <a:rPr sz="2400" dirty="0">
                <a:solidFill>
                  <a:srgbClr val="0433FF"/>
                </a:solidFill>
                <a:latin typeface="Century Gothic"/>
                <a:cs typeface="Century Gothic"/>
              </a:rPr>
              <a:t>le </a:t>
            </a:r>
            <a:r>
              <a:rPr sz="2400" spc="-5" dirty="0">
                <a:solidFill>
                  <a:srgbClr val="0433FF"/>
                </a:solidFill>
                <a:latin typeface="Century Gothic"/>
                <a:cs typeface="Century Gothic"/>
              </a:rPr>
              <a:t>début </a:t>
            </a:r>
            <a:r>
              <a:rPr sz="2400" dirty="0">
                <a:solidFill>
                  <a:srgbClr val="0433FF"/>
                </a:solidFill>
                <a:latin typeface="Century Gothic"/>
                <a:cs typeface="Century Gothic"/>
              </a:rPr>
              <a:t>du </a:t>
            </a:r>
            <a:r>
              <a:rPr sz="2400" spc="-5" dirty="0">
                <a:solidFill>
                  <a:srgbClr val="0433FF"/>
                </a:solidFill>
                <a:latin typeface="Century Gothic"/>
                <a:cs typeface="Century Gothic"/>
              </a:rPr>
              <a:t>primaire, </a:t>
            </a:r>
            <a:r>
              <a:rPr sz="2400" dirty="0">
                <a:solidFill>
                  <a:srgbClr val="0433FF"/>
                </a:solidFill>
                <a:latin typeface="Century Gothic"/>
                <a:cs typeface="Century Gothic"/>
              </a:rPr>
              <a:t>la </a:t>
            </a:r>
            <a:r>
              <a:rPr sz="2400" spc="-5" dirty="0">
                <a:solidFill>
                  <a:srgbClr val="0433FF"/>
                </a:solidFill>
                <a:latin typeface="Century Gothic"/>
                <a:cs typeface="Century Gothic"/>
              </a:rPr>
              <a:t>pratique </a:t>
            </a:r>
            <a:r>
              <a:rPr sz="24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0000FF"/>
                </a:solidFill>
                <a:latin typeface="Century Gothic"/>
                <a:cs typeface="Century Gothic"/>
              </a:rPr>
              <a:t>des </a:t>
            </a:r>
            <a:r>
              <a:rPr sz="2400" spc="-5" dirty="0">
                <a:solidFill>
                  <a:srgbClr val="0000FF"/>
                </a:solidFill>
                <a:latin typeface="Century Gothic"/>
                <a:cs typeface="Century Gothic"/>
              </a:rPr>
              <a:t>problèmes </a:t>
            </a:r>
            <a:r>
              <a:rPr sz="2400" dirty="0">
                <a:solidFill>
                  <a:srgbClr val="0000FF"/>
                </a:solidFill>
                <a:latin typeface="Century Gothic"/>
                <a:cs typeface="Century Gothic"/>
              </a:rPr>
              <a:t>« </a:t>
            </a:r>
            <a:r>
              <a:rPr sz="2400" spc="-5" dirty="0">
                <a:solidFill>
                  <a:srgbClr val="0000FF"/>
                </a:solidFill>
                <a:latin typeface="Century Gothic"/>
                <a:cs typeface="Century Gothic"/>
              </a:rPr>
              <a:t>pour chercher </a:t>
            </a:r>
            <a:r>
              <a:rPr sz="2400" dirty="0">
                <a:solidFill>
                  <a:srgbClr val="0000FF"/>
                </a:solidFill>
                <a:latin typeface="Century Gothic"/>
                <a:cs typeface="Century Gothic"/>
              </a:rPr>
              <a:t>» est donc </a:t>
            </a:r>
            <a:r>
              <a:rPr sz="2400" spc="-5" dirty="0">
                <a:solidFill>
                  <a:srgbClr val="0000FF"/>
                </a:solidFill>
                <a:latin typeface="Century Gothic"/>
                <a:cs typeface="Century Gothic"/>
              </a:rPr>
              <a:t>un atout  </a:t>
            </a:r>
            <a:r>
              <a:rPr sz="2400" dirty="0">
                <a:solidFill>
                  <a:srgbClr val="0000FF"/>
                </a:solidFill>
                <a:latin typeface="Century Gothic"/>
                <a:cs typeface="Century Gothic"/>
              </a:rPr>
              <a:t>très utile </a:t>
            </a:r>
            <a:r>
              <a:rPr sz="2400" spc="-5" dirty="0">
                <a:solidFill>
                  <a:srgbClr val="0000FF"/>
                </a:solidFill>
                <a:latin typeface="Century Gothic"/>
                <a:cs typeface="Century Gothic"/>
              </a:rPr>
              <a:t>pour les</a:t>
            </a:r>
            <a:r>
              <a:rPr sz="2400" spc="-1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0000FF"/>
                </a:solidFill>
                <a:latin typeface="Century Gothic"/>
                <a:cs typeface="Century Gothic"/>
              </a:rPr>
              <a:t>élèves.</a:t>
            </a:r>
            <a:endParaRPr sz="2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720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07606" cy="721649"/>
          </a:xfrm>
          <a:solidFill>
            <a:srgbClr val="FF6600"/>
          </a:solidFill>
        </p:spPr>
        <p:txBody>
          <a:bodyPr/>
          <a:lstStyle/>
          <a:p>
            <a:r>
              <a:rPr lang="fr-FR" dirty="0" smtClean="0"/>
              <a:t>Catégorisation de problèmes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64776"/>
            <a:ext cx="8793707" cy="5166653"/>
          </a:xfrm>
          <a:solidFill>
            <a:srgbClr val="FFC000"/>
          </a:solidFill>
        </p:spPr>
        <p:txBody>
          <a:bodyPr/>
          <a:lstStyle/>
          <a:p>
            <a:r>
              <a:rPr lang="fr-FR" sz="3600" b="1" u="sng" dirty="0" smtClean="0"/>
              <a:t>Mise en œuvre</a:t>
            </a:r>
            <a:r>
              <a:rPr lang="fr-FR" sz="3600" dirty="0" smtClean="0"/>
              <a:t>:</a:t>
            </a:r>
          </a:p>
          <a:p>
            <a:pPr marL="0" indent="0">
              <a:buNone/>
            </a:pPr>
            <a:r>
              <a:rPr lang="fr-FR" sz="3600" dirty="0"/>
              <a:t> </a:t>
            </a:r>
            <a:r>
              <a:rPr lang="fr-FR" sz="3600" dirty="0" smtClean="0"/>
              <a:t> - distribution de </a:t>
            </a:r>
            <a:r>
              <a:rPr lang="fr-FR" sz="3600" dirty="0" smtClean="0">
                <a:hlinkClick r:id="rId3" action="ppaction://hlinkfile"/>
              </a:rPr>
              <a:t>9 problèmes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   - travail par deux: essayer de les regrouper et dire ce qui les caractérise</a:t>
            </a:r>
          </a:p>
          <a:p>
            <a:pPr marL="0" indent="0">
              <a:buNone/>
            </a:pPr>
            <a:r>
              <a:rPr lang="fr-FR" sz="3600" dirty="0"/>
              <a:t> </a:t>
            </a:r>
            <a:r>
              <a:rPr lang="fr-FR" sz="3600" dirty="0" smtClean="0"/>
              <a:t>  - mise en commun</a:t>
            </a:r>
          </a:p>
          <a:p>
            <a:pPr marL="0" indent="0">
              <a:buNone/>
            </a:pPr>
            <a:endParaRPr lang="fr-FR" sz="3600" dirty="0" smtClean="0"/>
          </a:p>
          <a:p>
            <a:r>
              <a:rPr lang="fr-FR" sz="3600" b="1" u="sng" dirty="0" smtClean="0"/>
              <a:t>Le point sur les procédures </a:t>
            </a:r>
          </a:p>
        </p:txBody>
      </p:sp>
    </p:spTree>
    <p:extLst>
      <p:ext uri="{BB962C8B-B14F-4D97-AF65-F5344CB8AC3E}">
        <p14:creationId xmlns:p14="http://schemas.microsoft.com/office/powerpoint/2010/main" val="34109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80561" cy="748944"/>
          </a:xfrm>
          <a:solidFill>
            <a:srgbClr val="FF6600"/>
          </a:solidFill>
        </p:spPr>
        <p:txBody>
          <a:bodyPr/>
          <a:lstStyle/>
          <a:p>
            <a:r>
              <a:rPr lang="fr-FR" dirty="0" smtClean="0"/>
              <a:t>Le calcul mental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8698173" cy="4525963"/>
          </a:xfrm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Un autre obstacle:</a:t>
            </a:r>
          </a:p>
          <a:p>
            <a:endParaRPr lang="fr-FR" dirty="0" smtClean="0"/>
          </a:p>
          <a:p>
            <a:pPr marL="0" marR="289560" indent="0">
              <a:lnSpc>
                <a:spcPts val="2100"/>
              </a:lnSpc>
              <a:spcBef>
                <a:spcPts val="219"/>
              </a:spcBef>
              <a:buNone/>
            </a:pPr>
            <a:r>
              <a:rPr lang="fr-FR" sz="2400" spc="-5" dirty="0">
                <a:latin typeface="Palatino Linotype"/>
                <a:cs typeface="Palatino Linotype"/>
              </a:rPr>
              <a:t>Au cycle </a:t>
            </a:r>
            <a:r>
              <a:rPr lang="fr-FR" sz="2400" dirty="0">
                <a:latin typeface="Palatino Linotype"/>
                <a:cs typeface="Palatino Linotype"/>
              </a:rPr>
              <a:t>3, </a:t>
            </a:r>
            <a:r>
              <a:rPr lang="fr-FR" sz="2400" spc="-5" dirty="0">
                <a:latin typeface="Palatino Linotype"/>
                <a:cs typeface="Palatino Linotype"/>
              </a:rPr>
              <a:t>pour </a:t>
            </a:r>
            <a:r>
              <a:rPr lang="fr-FR" sz="2400" spc="-15" dirty="0">
                <a:latin typeface="Palatino Linotype"/>
                <a:cs typeface="Palatino Linotype"/>
              </a:rPr>
              <a:t>l’essentiel, </a:t>
            </a:r>
            <a:r>
              <a:rPr lang="fr-FR" sz="2400" spc="-5" dirty="0">
                <a:latin typeface="Palatino Linotype"/>
                <a:cs typeface="Palatino Linotype"/>
              </a:rPr>
              <a:t>les situations de proportionnalité portent sur des  nombres </a:t>
            </a:r>
            <a:r>
              <a:rPr lang="fr-FR" sz="2400" dirty="0">
                <a:latin typeface="Palatino Linotype"/>
                <a:cs typeface="Palatino Linotype"/>
              </a:rPr>
              <a:t>« </a:t>
            </a:r>
            <a:r>
              <a:rPr lang="fr-FR" sz="2400" spc="-5" dirty="0">
                <a:latin typeface="Palatino Linotype"/>
                <a:cs typeface="Palatino Linotype"/>
              </a:rPr>
              <a:t>assez petits </a:t>
            </a:r>
            <a:r>
              <a:rPr lang="fr-FR" sz="2400" dirty="0">
                <a:latin typeface="Palatino Linotype"/>
                <a:cs typeface="Palatino Linotype"/>
              </a:rPr>
              <a:t>».</a:t>
            </a:r>
          </a:p>
          <a:p>
            <a:pPr marL="0" marR="5080" indent="0">
              <a:lnSpc>
                <a:spcPct val="101899"/>
              </a:lnSpc>
              <a:spcBef>
                <a:spcPts val="2035"/>
              </a:spcBef>
              <a:buNone/>
            </a:pPr>
            <a:r>
              <a:rPr lang="fr-FR" sz="2400" spc="-5" dirty="0">
                <a:latin typeface="Palatino Linotype"/>
                <a:cs typeface="Palatino Linotype"/>
              </a:rPr>
              <a:t>La pratique des raisonnements relatifs </a:t>
            </a:r>
            <a:r>
              <a:rPr lang="fr-FR" sz="2400" dirty="0">
                <a:latin typeface="Palatino Linotype"/>
                <a:cs typeface="Palatino Linotype"/>
              </a:rPr>
              <a:t>à </a:t>
            </a:r>
            <a:r>
              <a:rPr lang="fr-FR" sz="2400" spc="-5" dirty="0">
                <a:latin typeface="Palatino Linotype"/>
                <a:cs typeface="Palatino Linotype"/>
              </a:rPr>
              <a:t>la proportionnalité suppose une bonne  maîtrise des relations entre les nombres.</a:t>
            </a:r>
            <a:endParaRPr lang="fr-FR" sz="2400" dirty="0">
              <a:latin typeface="Palatino Linotype"/>
              <a:cs typeface="Palatino Linotype"/>
            </a:endParaRPr>
          </a:p>
          <a:p>
            <a:pPr marL="0" indent="0">
              <a:lnSpc>
                <a:spcPct val="100000"/>
              </a:lnSpc>
              <a:spcBef>
                <a:spcPts val="2140"/>
              </a:spcBef>
              <a:buNone/>
            </a:pPr>
            <a:r>
              <a:rPr lang="fr-FR" sz="2400" dirty="0">
                <a:latin typeface="Palatino Linotype"/>
                <a:cs typeface="Palatino Linotype"/>
              </a:rPr>
              <a:t>Ce </a:t>
            </a:r>
            <a:r>
              <a:rPr lang="fr-FR" sz="2400" spc="-5" dirty="0">
                <a:latin typeface="Palatino Linotype"/>
                <a:cs typeface="Palatino Linotype"/>
              </a:rPr>
              <a:t>qui implique une </a:t>
            </a:r>
            <a:r>
              <a:rPr lang="fr-FR" sz="2400" b="1" spc="-5" dirty="0">
                <a:latin typeface="Palatino Linotype"/>
                <a:cs typeface="Palatino Linotype"/>
              </a:rPr>
              <a:t>aisance </a:t>
            </a:r>
            <a:r>
              <a:rPr lang="fr-FR" sz="2400" b="1" spc="-5" dirty="0" err="1">
                <a:latin typeface="Palatino Linotype"/>
                <a:cs typeface="Palatino Linotype"/>
              </a:rPr>
              <a:t>suﬃsante</a:t>
            </a:r>
            <a:r>
              <a:rPr lang="fr-FR" sz="2400" b="1" spc="-5" dirty="0">
                <a:latin typeface="Palatino Linotype"/>
                <a:cs typeface="Palatino Linotype"/>
              </a:rPr>
              <a:t> </a:t>
            </a:r>
            <a:r>
              <a:rPr lang="fr-FR" sz="2400" b="1" dirty="0">
                <a:latin typeface="Palatino Linotype"/>
                <a:cs typeface="Palatino Linotype"/>
              </a:rPr>
              <a:t>en </a:t>
            </a:r>
            <a:r>
              <a:rPr lang="fr-FR" sz="2400" b="1" spc="-5" dirty="0">
                <a:latin typeface="Palatino Linotype"/>
                <a:cs typeface="Palatino Linotype"/>
              </a:rPr>
              <a:t>calcul mental</a:t>
            </a:r>
            <a:r>
              <a:rPr lang="fr-FR" sz="2400" b="1" spc="5" dirty="0">
                <a:latin typeface="Palatino Linotype"/>
                <a:cs typeface="Palatino Linotype"/>
              </a:rPr>
              <a:t> </a:t>
            </a:r>
            <a:r>
              <a:rPr lang="fr-FR" sz="2400" dirty="0">
                <a:latin typeface="Palatino Linotype"/>
                <a:cs typeface="Palatino Linotype"/>
              </a:rPr>
              <a:t>:</a:t>
            </a:r>
          </a:p>
          <a:p>
            <a:pPr marL="292100" marR="1508760" indent="-279400">
              <a:lnSpc>
                <a:spcPts val="2100"/>
              </a:lnSpc>
              <a:spcBef>
                <a:spcPts val="160"/>
              </a:spcBef>
              <a:buFont typeface="Palatino Linotype"/>
              <a:buChar char="-"/>
              <a:tabLst>
                <a:tab pos="297815" algn="l"/>
                <a:tab pos="298450" algn="l"/>
              </a:tabLst>
            </a:pPr>
            <a:r>
              <a:rPr lang="fr-FR" sz="2400" b="1" spc="-5" dirty="0">
                <a:latin typeface="Palatino Linotype"/>
                <a:cs typeface="Palatino Linotype"/>
              </a:rPr>
              <a:t>Relations additives </a:t>
            </a:r>
            <a:r>
              <a:rPr lang="fr-FR" sz="2400" spc="-5" dirty="0">
                <a:latin typeface="Palatino Linotype"/>
                <a:cs typeface="Palatino Linotype"/>
              </a:rPr>
              <a:t>entres les nombres </a:t>
            </a:r>
            <a:r>
              <a:rPr lang="fr-FR" sz="2400" dirty="0">
                <a:latin typeface="Palatino Linotype"/>
                <a:cs typeface="Palatino Linotype"/>
              </a:rPr>
              <a:t>: </a:t>
            </a:r>
            <a:r>
              <a:rPr lang="fr-FR" sz="2400" spc="-5" dirty="0">
                <a:latin typeface="Palatino Linotype"/>
                <a:cs typeface="Palatino Linotype"/>
              </a:rPr>
              <a:t>sommes, </a:t>
            </a:r>
            <a:r>
              <a:rPr lang="fr-FR" sz="2400" spc="-5" dirty="0" err="1">
                <a:latin typeface="Palatino Linotype"/>
                <a:cs typeface="Palatino Linotype"/>
              </a:rPr>
              <a:t>diﬀérences</a:t>
            </a:r>
            <a:r>
              <a:rPr lang="fr-FR" sz="2400" spc="-5" dirty="0">
                <a:latin typeface="Palatino Linotype"/>
                <a:cs typeface="Palatino Linotype"/>
              </a:rPr>
              <a:t>,  décompositions</a:t>
            </a:r>
            <a:endParaRPr lang="fr-FR" sz="2400" dirty="0">
              <a:latin typeface="Palatino Linotype"/>
              <a:cs typeface="Palatino Linotype"/>
            </a:endParaRPr>
          </a:p>
          <a:p>
            <a:pPr marL="292100" marR="41910" indent="-279400">
              <a:lnSpc>
                <a:spcPts val="2200"/>
              </a:lnSpc>
              <a:spcBef>
                <a:spcPts val="20"/>
              </a:spcBef>
              <a:buFont typeface="Palatino Linotype"/>
              <a:buChar char="-"/>
              <a:tabLst>
                <a:tab pos="297815" algn="l"/>
                <a:tab pos="298450" algn="l"/>
              </a:tabLst>
            </a:pPr>
            <a:r>
              <a:rPr lang="fr-FR" sz="2400" b="1" spc="-5" dirty="0">
                <a:latin typeface="Palatino Linotype"/>
                <a:cs typeface="Palatino Linotype"/>
              </a:rPr>
              <a:t>Relations multiplicatives </a:t>
            </a:r>
            <a:r>
              <a:rPr lang="fr-FR" sz="2400" spc="-5" dirty="0">
                <a:latin typeface="Palatino Linotype"/>
                <a:cs typeface="Palatino Linotype"/>
              </a:rPr>
              <a:t>entres les nombres </a:t>
            </a:r>
            <a:r>
              <a:rPr lang="fr-FR" sz="2400" dirty="0">
                <a:latin typeface="Palatino Linotype"/>
                <a:cs typeface="Palatino Linotype"/>
              </a:rPr>
              <a:t>: </a:t>
            </a:r>
            <a:r>
              <a:rPr lang="fr-FR" sz="2400" spc="-5" dirty="0">
                <a:latin typeface="Palatino Linotype"/>
                <a:cs typeface="Palatino Linotype"/>
              </a:rPr>
              <a:t>produits, quotients, rapports,  décompositions</a:t>
            </a:r>
            <a:endParaRPr lang="fr-FR" sz="2400" dirty="0">
              <a:latin typeface="Palatino Linotype"/>
              <a:cs typeface="Palatino Linotype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96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1361" y="1555845"/>
            <a:ext cx="8670878" cy="3343701"/>
          </a:xfrm>
          <a:solidFill>
            <a:srgbClr val="FFC000"/>
          </a:solidFill>
        </p:spPr>
        <p:txBody>
          <a:bodyPr/>
          <a:lstStyle/>
          <a:p>
            <a:r>
              <a:rPr lang="fr-FR" sz="2800" b="1" u="sng" dirty="0" smtClean="0"/>
              <a:t>Mise en œuvre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</a:t>
            </a:r>
          </a:p>
          <a:p>
            <a:pPr marL="0" indent="0">
              <a:buNone/>
            </a:pPr>
            <a:r>
              <a:rPr lang="fr-FR" sz="2400" dirty="0" smtClean="0"/>
              <a:t> - mise en activité : proposition de plusieurs situations à calculer rapidement, mentalement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- échanges sur nécessité de la régularité de cet enseignement et sur une progression à construire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3827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80561" cy="748944"/>
          </a:xfrm>
          <a:solidFill>
            <a:srgbClr val="FF6600"/>
          </a:solidFill>
        </p:spPr>
        <p:txBody>
          <a:bodyPr/>
          <a:lstStyle/>
          <a:p>
            <a:r>
              <a:rPr lang="fr-FR" b="1" dirty="0" smtClean="0"/>
              <a:t>Le calcul mental</a:t>
            </a:r>
            <a:endParaRPr lang="fr-FR" b="1" dirty="0"/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971561" y="2677662"/>
            <a:ext cx="8656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7200" b="1" dirty="0"/>
              <a:t>Vous êtes tous prêts ?</a:t>
            </a:r>
          </a:p>
        </p:txBody>
      </p:sp>
    </p:spTree>
    <p:extLst>
      <p:ext uri="{BB962C8B-B14F-4D97-AF65-F5344CB8AC3E}">
        <p14:creationId xmlns:p14="http://schemas.microsoft.com/office/powerpoint/2010/main" val="42280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026994"/>
            <a:ext cx="9380561" cy="45259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3 objets identiques pèsent ensemble 7 kg.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42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84 de ces objets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21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933781"/>
            <a:ext cx="10515600" cy="49847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 smtClean="0"/>
              <a:t>7 objets identiques pèsent ensemble 5 kg.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sz="34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 smtClean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 smtClean="0"/>
              <a:t>Combien pèsent ensemble 210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sz="34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 smtClean="0">
                <a:solidFill>
                  <a:srgbClr val="FF0000"/>
                </a:solidFill>
              </a:rPr>
              <a:t>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 smtClean="0"/>
              <a:t>Combien pèsent ensemble 4200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31480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933781"/>
            <a:ext cx="10515600" cy="49847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100 objets identiques pèsent ensemble 42 kg.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25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75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9152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933781"/>
            <a:ext cx="10515600" cy="49847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10 objets identiques pèsent ensemble 12,5 kg.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2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3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7888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933781"/>
            <a:ext cx="10515600" cy="49847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7 objets identiques pèsent ensemble 84 kg.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2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>
                <a:solidFill>
                  <a:srgbClr val="FF0000"/>
                </a:solidFill>
              </a:rPr>
              <a:t>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pèsent ensemble 9 de ces objets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893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1392071"/>
            <a:ext cx="10515600" cy="4526459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Sur une carte 10 cm représente 50 km.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Sur cette carte, la distance entre Perpignan </a:t>
            </a:r>
            <a:r>
              <a:rPr lang="fr-FR" altLang="fr-FR" b="1" dirty="0" smtClean="0"/>
              <a:t/>
            </a:r>
            <a:br>
              <a:rPr lang="fr-FR" altLang="fr-FR" b="1" dirty="0" smtClean="0"/>
            </a:br>
            <a:r>
              <a:rPr lang="fr-FR" altLang="fr-FR" b="1" dirty="0" smtClean="0"/>
              <a:t>et </a:t>
            </a:r>
            <a:r>
              <a:rPr lang="fr-FR" altLang="fr-FR" b="1" dirty="0"/>
              <a:t>Barcelone est de 25 cm</a:t>
            </a:r>
            <a:r>
              <a:rPr lang="fr-FR" altLang="fr-FR" b="1" dirty="0" smtClean="0"/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Quelle est la distance réelle </a:t>
            </a:r>
            <a:r>
              <a:rPr lang="fr-FR" altLang="fr-FR" b="1" dirty="0" smtClean="0"/>
              <a:t/>
            </a:r>
            <a:br>
              <a:rPr lang="fr-FR" altLang="fr-FR" b="1" dirty="0" smtClean="0"/>
            </a:br>
            <a:r>
              <a:rPr lang="fr-FR" altLang="fr-FR" b="1" dirty="0" smtClean="0"/>
              <a:t>entre </a:t>
            </a:r>
            <a:r>
              <a:rPr lang="fr-FR" altLang="fr-FR" b="1" dirty="0"/>
              <a:t>Barcelone et Perpignan 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8437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1733266"/>
            <a:ext cx="10515600" cy="4185264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7 kg de pommes coûtent 21 €. </a:t>
            </a: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Combien </a:t>
            </a:r>
            <a:r>
              <a:rPr lang="fr-FR" altLang="fr-FR" b="1" dirty="0"/>
              <a:t>de kg de pommes </a:t>
            </a: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peut-on </a:t>
            </a:r>
            <a:r>
              <a:rPr lang="fr-FR" altLang="fr-FR" b="1" dirty="0"/>
              <a:t>acheter avec 36 € ?</a:t>
            </a:r>
          </a:p>
        </p:txBody>
      </p:sp>
    </p:spTree>
    <p:extLst>
      <p:ext uri="{BB962C8B-B14F-4D97-AF65-F5344CB8AC3E}">
        <p14:creationId xmlns:p14="http://schemas.microsoft.com/office/powerpoint/2010/main" val="38235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9517" y="238668"/>
            <a:ext cx="9221337" cy="124393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720850" marR="5080" indent="-1683385">
              <a:spcBef>
                <a:spcPts val="100"/>
              </a:spcBef>
            </a:pPr>
            <a:r>
              <a:rPr sz="4000" spc="-5" dirty="0"/>
              <a:t>Enseigner les </a:t>
            </a:r>
            <a:r>
              <a:rPr sz="4000" spc="-5" dirty="0" err="1"/>
              <a:t>raisonnements</a:t>
            </a:r>
            <a:r>
              <a:rPr sz="4000" spc="-5" dirty="0"/>
              <a:t> </a:t>
            </a:r>
            <a:r>
              <a:rPr lang="fr-FR" sz="4000" spc="-5" dirty="0" smtClean="0"/>
              <a:t/>
            </a:r>
            <a:br>
              <a:rPr lang="fr-FR" sz="4000" spc="-5" dirty="0" smtClean="0"/>
            </a:br>
            <a:r>
              <a:rPr sz="4000" dirty="0" smtClean="0"/>
              <a:t>« </a:t>
            </a:r>
            <a:r>
              <a:rPr sz="4000" spc="-5" dirty="0"/>
              <a:t>de  proportionnalité </a:t>
            </a:r>
            <a:r>
              <a:rPr sz="4000" dirty="0"/>
              <a:t>»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642418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50227" y="1809332"/>
            <a:ext cx="6939915" cy="353430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648335" algn="ctr">
              <a:lnSpc>
                <a:spcPts val="3800"/>
              </a:lnSpc>
              <a:spcBef>
                <a:spcPts val="260"/>
              </a:spcBef>
            </a:pPr>
            <a:r>
              <a:rPr sz="3200" spc="-5" dirty="0">
                <a:solidFill>
                  <a:srgbClr val="7F7F7F"/>
                </a:solidFill>
                <a:latin typeface="Century Gothic"/>
                <a:cs typeface="Century Gothic"/>
              </a:rPr>
              <a:t>Deux grandes </a:t>
            </a:r>
            <a:r>
              <a:rPr sz="3200" dirty="0">
                <a:solidFill>
                  <a:srgbClr val="7F7F7F"/>
                </a:solidFill>
                <a:latin typeface="Century Gothic"/>
                <a:cs typeface="Century Gothic"/>
              </a:rPr>
              <a:t>catégories de  </a:t>
            </a:r>
            <a:r>
              <a:rPr lang="fr-FR" sz="3200" dirty="0" smtClean="0">
                <a:solidFill>
                  <a:srgbClr val="7F7F7F"/>
                </a:solidFill>
                <a:latin typeface="Century Gothic"/>
                <a:cs typeface="Century Gothic"/>
              </a:rPr>
              <a:t>   </a:t>
            </a:r>
            <a:r>
              <a:rPr sz="3200" spc="-5" dirty="0" err="1" smtClean="0">
                <a:solidFill>
                  <a:srgbClr val="7F7F7F"/>
                </a:solidFill>
                <a:latin typeface="Century Gothic"/>
                <a:cs typeface="Century Gothic"/>
              </a:rPr>
              <a:t>raisonnement</a:t>
            </a:r>
            <a:endParaRPr sz="3200" dirty="0">
              <a:latin typeface="Century Gothic"/>
              <a:cs typeface="Century Gothic"/>
            </a:endParaRPr>
          </a:p>
          <a:p>
            <a:pPr>
              <a:spcBef>
                <a:spcPts val="25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658495" marR="472440" indent="-279400">
              <a:lnSpc>
                <a:spcPts val="3300"/>
              </a:lnSpc>
              <a:buClr>
                <a:srgbClr val="7F7F7F"/>
              </a:buClr>
              <a:buFont typeface="Courier New"/>
              <a:buChar char="o"/>
              <a:tabLst>
                <a:tab pos="665480" algn="l"/>
              </a:tabLst>
            </a:pPr>
            <a:r>
              <a:rPr sz="2800" spc="-5" dirty="0">
                <a:solidFill>
                  <a:srgbClr val="919191"/>
                </a:solidFill>
                <a:latin typeface="Century Gothic"/>
                <a:cs typeface="Century Gothic"/>
              </a:rPr>
              <a:t>Ceux </a:t>
            </a:r>
            <a:r>
              <a:rPr sz="2800" dirty="0">
                <a:solidFill>
                  <a:srgbClr val="919191"/>
                </a:solidFill>
                <a:latin typeface="Century Gothic"/>
                <a:cs typeface="Century Gothic"/>
              </a:rPr>
              <a:t>liés </a:t>
            </a:r>
            <a:r>
              <a:rPr sz="2800" spc="-5" dirty="0">
                <a:solidFill>
                  <a:srgbClr val="919191"/>
                </a:solidFill>
                <a:latin typeface="Century Gothic"/>
                <a:cs typeface="Century Gothic"/>
              </a:rPr>
              <a:t>aux </a:t>
            </a:r>
            <a:r>
              <a:rPr sz="2800" spc="-5" dirty="0">
                <a:solidFill>
                  <a:srgbClr val="FFC000"/>
                </a:solidFill>
                <a:latin typeface="Century Gothic"/>
                <a:cs typeface="Century Gothic"/>
              </a:rPr>
              <a:t>propriétés dites </a:t>
            </a:r>
            <a:r>
              <a:rPr sz="2800" dirty="0">
                <a:solidFill>
                  <a:srgbClr val="FFC000"/>
                </a:solidFill>
                <a:latin typeface="Century Gothic"/>
                <a:cs typeface="Century Gothic"/>
              </a:rPr>
              <a:t>« </a:t>
            </a:r>
            <a:r>
              <a:rPr sz="2800" spc="-5" dirty="0">
                <a:solidFill>
                  <a:srgbClr val="FFC000"/>
                </a:solidFill>
                <a:latin typeface="Century Gothic"/>
                <a:cs typeface="Century Gothic"/>
              </a:rPr>
              <a:t>de  </a:t>
            </a:r>
            <a:r>
              <a:rPr sz="2800" dirty="0">
                <a:solidFill>
                  <a:srgbClr val="FFC000"/>
                </a:solidFill>
                <a:latin typeface="Century Gothic"/>
                <a:cs typeface="Century Gothic"/>
              </a:rPr>
              <a:t>linéarité »</a:t>
            </a:r>
          </a:p>
          <a:p>
            <a:pPr marL="658495" marR="1661160" indent="-279400">
              <a:lnSpc>
                <a:spcPts val="3329"/>
              </a:lnSpc>
              <a:spcBef>
                <a:spcPts val="1950"/>
              </a:spcBef>
              <a:buClr>
                <a:srgbClr val="7F7F7F"/>
              </a:buClr>
              <a:buFont typeface="Courier New"/>
              <a:buChar char="o"/>
              <a:tabLst>
                <a:tab pos="665480" algn="l"/>
              </a:tabLst>
            </a:pPr>
            <a:r>
              <a:rPr sz="2800" spc="-5" dirty="0">
                <a:solidFill>
                  <a:srgbClr val="919191"/>
                </a:solidFill>
                <a:latin typeface="Century Gothic"/>
                <a:cs typeface="Century Gothic"/>
              </a:rPr>
              <a:t>Ceux </a:t>
            </a:r>
            <a:r>
              <a:rPr sz="2800" dirty="0">
                <a:solidFill>
                  <a:srgbClr val="919191"/>
                </a:solidFill>
                <a:latin typeface="Century Gothic"/>
                <a:cs typeface="Century Gothic"/>
              </a:rPr>
              <a:t>liés </a:t>
            </a:r>
            <a:r>
              <a:rPr sz="2800" spc="-5" dirty="0">
                <a:solidFill>
                  <a:srgbClr val="919191"/>
                </a:solidFill>
                <a:latin typeface="Century Gothic"/>
                <a:cs typeface="Century Gothic"/>
              </a:rPr>
              <a:t>au </a:t>
            </a:r>
            <a:r>
              <a:rPr sz="2800" spc="-5" dirty="0">
                <a:solidFill>
                  <a:srgbClr val="FFC000"/>
                </a:solidFill>
                <a:latin typeface="Century Gothic"/>
                <a:cs typeface="Century Gothic"/>
              </a:rPr>
              <a:t>coefficient </a:t>
            </a:r>
            <a:r>
              <a:rPr sz="2800" dirty="0">
                <a:solidFill>
                  <a:srgbClr val="FFC000"/>
                </a:solidFill>
                <a:latin typeface="Century Gothic"/>
                <a:cs typeface="Century Gothic"/>
              </a:rPr>
              <a:t>de  </a:t>
            </a:r>
            <a:r>
              <a:rPr sz="2800" spc="-5" dirty="0">
                <a:solidFill>
                  <a:srgbClr val="FFC000"/>
                </a:solidFill>
                <a:latin typeface="Century Gothic"/>
                <a:cs typeface="Century Gothic"/>
              </a:rPr>
              <a:t>proportionnalité</a:t>
            </a:r>
            <a:endParaRPr sz="2800" dirty="0">
              <a:solidFill>
                <a:srgbClr val="FFC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330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1801503"/>
            <a:ext cx="10515600" cy="4117027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Un robinet a un débit de 200 L/min. </a:t>
            </a: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Combien </a:t>
            </a:r>
            <a:r>
              <a:rPr lang="fr-FR" altLang="fr-FR" b="1" dirty="0"/>
              <a:t>faut-il de temps pour remplir </a:t>
            </a: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une </a:t>
            </a:r>
            <a:r>
              <a:rPr lang="fr-FR" altLang="fr-FR" b="1" dirty="0"/>
              <a:t>piscine de 12 000 L ?</a:t>
            </a:r>
          </a:p>
        </p:txBody>
      </p:sp>
    </p:spTree>
    <p:extLst>
      <p:ext uri="{BB962C8B-B14F-4D97-AF65-F5344CB8AC3E}">
        <p14:creationId xmlns:p14="http://schemas.microsoft.com/office/powerpoint/2010/main" val="6997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1842447"/>
            <a:ext cx="10515600" cy="407608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100 g de fromage coûtent 1,40 </a:t>
            </a:r>
            <a:r>
              <a:rPr lang="fr-FR" altLang="fr-FR" b="1" dirty="0" smtClean="0"/>
              <a:t>€.</a:t>
            </a: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Quelle </a:t>
            </a:r>
            <a:r>
              <a:rPr lang="fr-FR" altLang="fr-FR" b="1" dirty="0"/>
              <a:t>quantité de fromage achète-t-on </a:t>
            </a:r>
            <a:endParaRPr lang="fr-FR" altLang="fr-FR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pour 8,40 € ?</a:t>
            </a: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211820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2306471"/>
            <a:ext cx="10515600" cy="3612059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4 boites de thon coûtent 8,40 </a:t>
            </a:r>
            <a:r>
              <a:rPr lang="fr-FR" altLang="fr-FR" b="1" dirty="0" smtClean="0"/>
              <a:t>€.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coûte 1 boite de thon ?</a:t>
            </a:r>
          </a:p>
        </p:txBody>
      </p:sp>
    </p:spTree>
    <p:extLst>
      <p:ext uri="{BB962C8B-B14F-4D97-AF65-F5344CB8AC3E}">
        <p14:creationId xmlns:p14="http://schemas.microsoft.com/office/powerpoint/2010/main" val="16465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2265528"/>
            <a:ext cx="10515600" cy="365300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1 photocopie coûte 0,25 </a:t>
            </a:r>
            <a:r>
              <a:rPr lang="fr-FR" altLang="fr-FR" b="1" dirty="0" smtClean="0"/>
              <a:t>€.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</a:t>
            </a:r>
            <a:r>
              <a:rPr lang="fr-FR" altLang="fr-FR" b="1" dirty="0" smtClean="0"/>
              <a:t>coûtent </a:t>
            </a:r>
            <a:r>
              <a:rPr lang="fr-FR" altLang="fr-FR" b="1" dirty="0"/>
              <a:t>16 photocopies ?</a:t>
            </a:r>
          </a:p>
        </p:txBody>
      </p:sp>
    </p:spTree>
    <p:extLst>
      <p:ext uri="{BB962C8B-B14F-4D97-AF65-F5344CB8AC3E}">
        <p14:creationId xmlns:p14="http://schemas.microsoft.com/office/powerpoint/2010/main" val="42699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2333767"/>
            <a:ext cx="10515600" cy="35847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300 g de crevettes coûtent 6 </a:t>
            </a:r>
            <a:r>
              <a:rPr lang="fr-FR" altLang="fr-FR" b="1" dirty="0" smtClean="0"/>
              <a:t>€.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Combien coûte 1 kg de crevettes ?</a:t>
            </a:r>
          </a:p>
        </p:txBody>
      </p:sp>
    </p:spTree>
    <p:extLst>
      <p:ext uri="{BB962C8B-B14F-4D97-AF65-F5344CB8AC3E}">
        <p14:creationId xmlns:p14="http://schemas.microsoft.com/office/powerpoint/2010/main" val="18390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-13648" y="2374710"/>
            <a:ext cx="10515600" cy="354382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/>
              <a:t>Un cycliste parcourt </a:t>
            </a:r>
            <a:r>
              <a:rPr lang="fr-FR" altLang="fr-FR" b="1" dirty="0" smtClean="0"/>
              <a:t>en moyenne 4,2 </a:t>
            </a:r>
            <a:r>
              <a:rPr lang="fr-FR" altLang="fr-FR" b="1" dirty="0"/>
              <a:t>km en 12 </a:t>
            </a:r>
            <a:r>
              <a:rPr lang="fr-FR" altLang="fr-FR" b="1" dirty="0" smtClean="0"/>
              <a:t>min.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altLang="fr-FR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b="1" dirty="0" smtClean="0"/>
              <a:t>Combien de km parcourt-il en 1 h ?</a:t>
            </a:r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391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272" y="274638"/>
            <a:ext cx="10009414" cy="776240"/>
          </a:xfrm>
          <a:solidFill>
            <a:srgbClr val="FF6600"/>
          </a:solidFill>
        </p:spPr>
        <p:txBody>
          <a:bodyPr/>
          <a:lstStyle/>
          <a:p>
            <a:r>
              <a:rPr lang="fr-FR" dirty="0" smtClean="0"/>
              <a:t>Ressources /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271" y="1257300"/>
            <a:ext cx="10009415" cy="5421085"/>
          </a:xfrm>
          <a:solidFill>
            <a:srgbClr val="FFC000"/>
          </a:solidFill>
        </p:spPr>
        <p:txBody>
          <a:bodyPr/>
          <a:lstStyle/>
          <a:p>
            <a:r>
              <a:rPr lang="fr-FR" b="1" u="sng" dirty="0" smtClean="0"/>
              <a:t>Site </a:t>
            </a:r>
            <a:r>
              <a:rPr lang="fr-FR" b="1" u="sng" dirty="0" err="1" smtClean="0"/>
              <a:t>Eduscol</a:t>
            </a:r>
            <a:r>
              <a:rPr lang="fr-FR" b="1" u="sng" dirty="0" smtClean="0"/>
              <a:t/>
            </a:r>
            <a:br>
              <a:rPr lang="fr-FR" b="1" u="sng" dirty="0" smtClean="0"/>
            </a:br>
            <a:r>
              <a:rPr lang="fr-FR" dirty="0" smtClean="0"/>
              <a:t>      - Résoudre des problèmes de proportionnalité au cycle 3</a:t>
            </a:r>
            <a:br>
              <a:rPr lang="fr-FR" dirty="0" smtClean="0"/>
            </a:br>
            <a:r>
              <a:rPr lang="fr-FR" dirty="0" smtClean="0"/>
              <a:t>      </a:t>
            </a:r>
            <a:r>
              <a:rPr lang="fr-FR" dirty="0"/>
              <a:t>- Résoudre des problèmes de proportionnalité au cycle </a:t>
            </a:r>
            <a:r>
              <a:rPr lang="fr-FR" dirty="0" smtClean="0"/>
              <a:t>3: Exemples illustrant la notion de coefficient de proportionnalité</a:t>
            </a:r>
          </a:p>
          <a:p>
            <a:r>
              <a:rPr lang="fr-FR" b="1" u="sng" dirty="0" err="1" smtClean="0"/>
              <a:t>Canopé</a:t>
            </a:r>
            <a:endParaRPr lang="fr-FR" b="1" u="sng" dirty="0" smtClean="0"/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    - </a:t>
            </a:r>
            <a:r>
              <a:rPr lang="fr-FR" sz="3200" dirty="0" smtClean="0"/>
              <a:t>Capsules Les Fondamentaux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56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75519" y="404660"/>
            <a:ext cx="4076700" cy="248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9410" y="3162601"/>
            <a:ext cx="8641080" cy="2493010"/>
          </a:xfrm>
          <a:custGeom>
            <a:avLst/>
            <a:gdLst/>
            <a:ahLst/>
            <a:cxnLst/>
            <a:rect l="l" t="t" r="r" b="b"/>
            <a:pathLst>
              <a:path w="8641080" h="2493010">
                <a:moveTo>
                  <a:pt x="0" y="2492984"/>
                </a:moveTo>
                <a:lnTo>
                  <a:pt x="8640953" y="2492984"/>
                </a:lnTo>
                <a:lnTo>
                  <a:pt x="8640953" y="0"/>
                </a:lnTo>
                <a:lnTo>
                  <a:pt x="0" y="0"/>
                </a:lnTo>
                <a:lnTo>
                  <a:pt x="0" y="249298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29410" y="3162601"/>
            <a:ext cx="8641080" cy="2493010"/>
          </a:xfrm>
          <a:custGeom>
            <a:avLst/>
            <a:gdLst/>
            <a:ahLst/>
            <a:cxnLst/>
            <a:rect l="l" t="t" r="r" b="b"/>
            <a:pathLst>
              <a:path w="8641080" h="2493010">
                <a:moveTo>
                  <a:pt x="0" y="0"/>
                </a:moveTo>
                <a:lnTo>
                  <a:pt x="8640953" y="0"/>
                </a:lnTo>
                <a:lnTo>
                  <a:pt x="8640953" y="2492988"/>
                </a:lnTo>
                <a:lnTo>
                  <a:pt x="0" y="2492988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9410" y="3160264"/>
            <a:ext cx="8236584" cy="240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5150">
              <a:spcBef>
                <a:spcPts val="100"/>
              </a:spcBef>
            </a:pPr>
            <a:r>
              <a:rPr b="1" spc="-5" dirty="0">
                <a:latin typeface="Palatino Linotype"/>
                <a:cs typeface="Palatino Linotype"/>
              </a:rPr>
              <a:t>Raisonnement additif</a:t>
            </a:r>
            <a:endParaRPr dirty="0">
              <a:latin typeface="Palatino Linotype"/>
              <a:cs typeface="Palatino Linotype"/>
            </a:endParaRPr>
          </a:p>
          <a:p>
            <a:pPr marL="355600" indent="-342900">
              <a:spcBef>
                <a:spcPts val="21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latin typeface="Palatino Linotype"/>
                <a:cs typeface="Palatino Linotype"/>
              </a:rPr>
              <a:t>bandes rouges mesurent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  <a:p>
            <a:pPr marL="355600" marR="196215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</a:t>
            </a:r>
            <a:r>
              <a:rPr sz="2000" spc="-35" dirty="0">
                <a:solidFill>
                  <a:srgbClr val="0000FF"/>
                </a:solidFill>
                <a:latin typeface="Palatino Linotype"/>
                <a:cs typeface="Palatino Linotype"/>
              </a:rPr>
              <a:t>c’est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4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bandes rouges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+ 4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bandes rouges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+ 4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bandes  rouges </a:t>
            </a:r>
            <a:r>
              <a:rPr sz="2000" spc="-5" dirty="0">
                <a:latin typeface="Palatino Linotype"/>
                <a:cs typeface="Palatino Linotype"/>
              </a:rPr>
              <a:t>donc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6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+ 6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+ 6</a:t>
            </a:r>
            <a:r>
              <a:rPr sz="2000" spc="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18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+ 6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+ 6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= 18</a:t>
            </a:r>
            <a:r>
              <a:rPr sz="2000" spc="15" dirty="0">
                <a:latin typeface="Palatino Linotype"/>
                <a:cs typeface="Palatino Linotype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23991" y="692696"/>
            <a:ext cx="3746499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50279" y="1604352"/>
            <a:ext cx="2610192" cy="3823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6001" y="1628804"/>
            <a:ext cx="2520315" cy="288290"/>
          </a:xfrm>
          <a:custGeom>
            <a:avLst/>
            <a:gdLst/>
            <a:ahLst/>
            <a:cxnLst/>
            <a:rect l="l" t="t" r="r" b="b"/>
            <a:pathLst>
              <a:path w="2520315" h="288289">
                <a:moveTo>
                  <a:pt x="0" y="288032"/>
                </a:moveTo>
                <a:lnTo>
                  <a:pt x="2520276" y="288032"/>
                </a:lnTo>
                <a:lnTo>
                  <a:pt x="2520276" y="0"/>
                </a:lnTo>
                <a:lnTo>
                  <a:pt x="0" y="0"/>
                </a:lnTo>
                <a:lnTo>
                  <a:pt x="0" y="288032"/>
                </a:lnTo>
                <a:close/>
              </a:path>
            </a:pathLst>
          </a:custGeom>
          <a:solidFill>
            <a:srgbClr val="FFFB00">
              <a:alpha val="411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2446913" y="6433881"/>
            <a:ext cx="2285152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14441746" y="6433881"/>
            <a:ext cx="29294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spcBef>
                <a:spcPts val="105"/>
              </a:spcBef>
            </a:pPr>
            <a:fld id="{81D60167-4931-47E6-BA6A-407CBD079E47}" type="slidenum">
              <a:rPr dirty="0"/>
              <a:pPr marL="25400">
                <a:spcBef>
                  <a:spcPts val="105"/>
                </a:spcBef>
              </a:pPr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949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65938" y="194627"/>
            <a:ext cx="8176562" cy="1007968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12700" marR="5080" indent="193675">
              <a:lnSpc>
                <a:spcPts val="3800"/>
              </a:lnSpc>
              <a:spcBef>
                <a:spcPts val="260"/>
              </a:spcBef>
            </a:pPr>
            <a:r>
              <a:rPr spc="-50" dirty="0">
                <a:solidFill>
                  <a:schemeClr val="tx1"/>
                </a:solidFill>
              </a:rPr>
              <a:t>Trois </a:t>
            </a:r>
            <a:r>
              <a:rPr spc="-5" dirty="0">
                <a:solidFill>
                  <a:schemeClr val="tx1"/>
                </a:solidFill>
              </a:rPr>
              <a:t>raisonnements liés  </a:t>
            </a:r>
            <a:r>
              <a:rPr dirty="0">
                <a:solidFill>
                  <a:schemeClr val="tx1"/>
                </a:solidFill>
              </a:rPr>
              <a:t>aux </a:t>
            </a:r>
            <a:r>
              <a:rPr spc="-5" dirty="0">
                <a:solidFill>
                  <a:schemeClr val="tx1"/>
                </a:solidFill>
              </a:rPr>
              <a:t>propriétés de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linéarité</a:t>
            </a:r>
          </a:p>
        </p:txBody>
      </p:sp>
      <p:sp>
        <p:nvSpPr>
          <p:cNvPr id="5" name="object 5"/>
          <p:cNvSpPr/>
          <p:nvPr/>
        </p:nvSpPr>
        <p:spPr>
          <a:xfrm>
            <a:off x="1775519" y="1340764"/>
            <a:ext cx="4076700" cy="248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41169" y="4248210"/>
            <a:ext cx="8137525" cy="2185670"/>
          </a:xfrm>
          <a:prstGeom prst="rect">
            <a:avLst/>
          </a:pr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2627630">
              <a:spcBef>
                <a:spcPts val="359"/>
              </a:spcBef>
            </a:pPr>
            <a:r>
              <a:rPr b="1" spc="-5" dirty="0">
                <a:latin typeface="Palatino Linotype"/>
                <a:cs typeface="Palatino Linotype"/>
              </a:rPr>
              <a:t>Raisonnement multiplicatif</a:t>
            </a:r>
            <a:endParaRPr dirty="0">
              <a:latin typeface="Palatino Linotype"/>
              <a:cs typeface="Palatino Linotype"/>
            </a:endParaRPr>
          </a:p>
          <a:p>
            <a:pPr marL="434340" indent="-342900">
              <a:spcBef>
                <a:spcPts val="214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latin typeface="Palatino Linotype"/>
                <a:cs typeface="Palatino Linotype"/>
              </a:rPr>
              <a:t>bandes rouges mesurent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  <a:p>
            <a:pPr marL="434340" indent="-342900">
              <a:spcBef>
                <a:spcPts val="240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</a:t>
            </a:r>
            <a:r>
              <a:rPr sz="2000" spc="-35" dirty="0">
                <a:solidFill>
                  <a:srgbClr val="0000FF"/>
                </a:solidFill>
                <a:latin typeface="Palatino Linotype"/>
                <a:cs typeface="Palatino Linotype"/>
              </a:rPr>
              <a:t>c’est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3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plus de bandes </a:t>
            </a:r>
            <a:r>
              <a:rPr sz="2000" spc="-5" dirty="0">
                <a:latin typeface="Palatino Linotype"/>
                <a:cs typeface="Palatino Linotype"/>
              </a:rPr>
              <a:t>donc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3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plus de</a:t>
            </a:r>
            <a:r>
              <a:rPr sz="2000" spc="55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  <a:p>
            <a:pPr marL="434340" indent="-342900">
              <a:spcBef>
                <a:spcPts val="240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18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x 3 = 18</a:t>
            </a:r>
            <a:r>
              <a:rPr sz="2000" spc="5" dirty="0">
                <a:latin typeface="Palatino Linotype"/>
                <a:cs typeface="Palatino Linotype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 dirty="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96000" y="1628800"/>
            <a:ext cx="3746500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20943" y="2543698"/>
            <a:ext cx="2614345" cy="378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8010" y="2564908"/>
            <a:ext cx="2520315" cy="288290"/>
          </a:xfrm>
          <a:custGeom>
            <a:avLst/>
            <a:gdLst/>
            <a:ahLst/>
            <a:cxnLst/>
            <a:rect l="l" t="t" r="r" b="b"/>
            <a:pathLst>
              <a:path w="2520315" h="288289">
                <a:moveTo>
                  <a:pt x="0" y="288032"/>
                </a:moveTo>
                <a:lnTo>
                  <a:pt x="2520276" y="288032"/>
                </a:lnTo>
                <a:lnTo>
                  <a:pt x="2520276" y="0"/>
                </a:lnTo>
                <a:lnTo>
                  <a:pt x="0" y="0"/>
                </a:lnTo>
                <a:lnTo>
                  <a:pt x="0" y="288032"/>
                </a:lnTo>
                <a:close/>
              </a:path>
            </a:pathLst>
          </a:custGeom>
          <a:solidFill>
            <a:srgbClr val="FFFB00">
              <a:alpha val="411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778896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930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75519" y="188646"/>
            <a:ext cx="4076700" cy="2489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23991" y="404660"/>
            <a:ext cx="3746499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4893" y="2697850"/>
            <a:ext cx="8641080" cy="3724275"/>
          </a:xfrm>
          <a:custGeom>
            <a:avLst/>
            <a:gdLst/>
            <a:ahLst/>
            <a:cxnLst/>
            <a:rect l="l" t="t" r="r" b="b"/>
            <a:pathLst>
              <a:path w="8641080" h="3724275">
                <a:moveTo>
                  <a:pt x="0" y="3724097"/>
                </a:moveTo>
                <a:lnTo>
                  <a:pt x="8640953" y="3724097"/>
                </a:lnTo>
                <a:lnTo>
                  <a:pt x="8640953" y="0"/>
                </a:lnTo>
                <a:lnTo>
                  <a:pt x="0" y="0"/>
                </a:lnTo>
                <a:lnTo>
                  <a:pt x="0" y="37240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24893" y="2708919"/>
            <a:ext cx="8641080" cy="3724275"/>
          </a:xfrm>
          <a:custGeom>
            <a:avLst/>
            <a:gdLst/>
            <a:ahLst/>
            <a:cxnLst/>
            <a:rect l="l" t="t" r="r" b="b"/>
            <a:pathLst>
              <a:path w="8641080" h="3724275">
                <a:moveTo>
                  <a:pt x="0" y="0"/>
                </a:moveTo>
                <a:lnTo>
                  <a:pt x="8640953" y="0"/>
                </a:lnTo>
                <a:lnTo>
                  <a:pt x="8640953" y="3724097"/>
                </a:lnTo>
                <a:lnTo>
                  <a:pt x="0" y="372409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37962" y="2741942"/>
            <a:ext cx="4721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Palatino Linotype"/>
                <a:cs typeface="Palatino Linotype"/>
              </a:rPr>
              <a:t>Raisonnement mixte (multiplicatif </a:t>
            </a:r>
            <a:r>
              <a:rPr sz="1800" b="1" dirty="0">
                <a:solidFill>
                  <a:srgbClr val="000000"/>
                </a:solidFill>
                <a:latin typeface="Palatino Linotype"/>
                <a:cs typeface="Palatino Linotype"/>
              </a:rPr>
              <a:t>et </a:t>
            </a:r>
            <a:r>
              <a:rPr sz="1800" b="1" spc="-5" dirty="0">
                <a:solidFill>
                  <a:srgbClr val="000000"/>
                </a:solidFill>
                <a:latin typeface="Palatino Linotype"/>
                <a:cs typeface="Palatino Linotype"/>
              </a:rPr>
              <a:t>additif)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4259" y="3288042"/>
            <a:ext cx="7708900" cy="310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latin typeface="Palatino Linotype"/>
                <a:cs typeface="Palatino Linotype"/>
              </a:rPr>
              <a:t>bandes rouges mesurent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40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60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x 10 = 60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647700">
              <a:spcBef>
                <a:spcPts val="200"/>
              </a:spcBef>
              <a:tabLst>
                <a:tab pos="5498465" algn="l"/>
              </a:tabLst>
            </a:pPr>
            <a:r>
              <a:rPr spc="-5" dirty="0">
                <a:latin typeface="Palatino Linotype"/>
                <a:cs typeface="Palatino Linotype"/>
              </a:rPr>
              <a:t>(10 fois </a:t>
            </a:r>
            <a:r>
              <a:rPr dirty="0">
                <a:latin typeface="Palatino Linotype"/>
                <a:cs typeface="Palatino Linotype"/>
              </a:rPr>
              <a:t>4</a:t>
            </a:r>
            <a:r>
              <a:rPr spc="25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bandes</a:t>
            </a:r>
            <a:r>
              <a:rPr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rouges)	(10 fois </a:t>
            </a:r>
            <a:r>
              <a:rPr dirty="0">
                <a:latin typeface="Palatino Linotype"/>
                <a:cs typeface="Palatino Linotype"/>
              </a:rPr>
              <a:t>6</a:t>
            </a:r>
            <a:r>
              <a:rPr spc="-10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cm)</a:t>
            </a:r>
            <a:endParaRPr>
              <a:latin typeface="Palatino Linotype"/>
              <a:cs typeface="Palatino Linotype"/>
            </a:endParaRPr>
          </a:p>
          <a:p>
            <a:pPr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8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x 2 = 12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641350">
              <a:spcBef>
                <a:spcPts val="200"/>
              </a:spcBef>
              <a:tabLst>
                <a:tab pos="5498465" algn="l"/>
              </a:tabLst>
            </a:pPr>
            <a:r>
              <a:rPr spc="-5" dirty="0">
                <a:latin typeface="Palatino Linotype"/>
                <a:cs typeface="Palatino Linotype"/>
              </a:rPr>
              <a:t>(2 fois </a:t>
            </a:r>
            <a:r>
              <a:rPr dirty="0">
                <a:latin typeface="Palatino Linotype"/>
                <a:cs typeface="Palatino Linotype"/>
              </a:rPr>
              <a:t>4</a:t>
            </a:r>
            <a:r>
              <a:rPr spc="25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bandes</a:t>
            </a:r>
            <a:r>
              <a:rPr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rouges)	(2 fois </a:t>
            </a:r>
            <a:r>
              <a:rPr dirty="0">
                <a:latin typeface="Palatino Linotype"/>
                <a:cs typeface="Palatino Linotype"/>
              </a:rPr>
              <a:t>6</a:t>
            </a:r>
            <a:r>
              <a:rPr spc="-10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cm)</a:t>
            </a:r>
            <a:endParaRPr>
              <a:latin typeface="Palatino Linotype"/>
              <a:cs typeface="Palatino Linotype"/>
            </a:endParaRPr>
          </a:p>
          <a:p>
            <a:pPr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48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72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60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+ 12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= 72</a:t>
            </a:r>
            <a:r>
              <a:rPr sz="2000" spc="5" dirty="0">
                <a:latin typeface="Palatino Linotype"/>
                <a:cs typeface="Palatino Linotype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647700">
              <a:spcBef>
                <a:spcPts val="200"/>
              </a:spcBef>
              <a:tabLst>
                <a:tab pos="5327015" algn="l"/>
              </a:tabLst>
            </a:pPr>
            <a:r>
              <a:rPr spc="-5" dirty="0">
                <a:latin typeface="Palatino Linotype"/>
                <a:cs typeface="Palatino Linotype"/>
              </a:rPr>
              <a:t>(40 bandes rouges </a:t>
            </a:r>
            <a:r>
              <a:rPr dirty="0">
                <a:latin typeface="Palatino Linotype"/>
                <a:cs typeface="Palatino Linotype"/>
              </a:rPr>
              <a:t>+ 8</a:t>
            </a:r>
            <a:r>
              <a:rPr spc="40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bandes</a:t>
            </a:r>
            <a:r>
              <a:rPr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rouges)	(60 cm </a:t>
            </a:r>
            <a:r>
              <a:rPr dirty="0">
                <a:latin typeface="Palatino Linotype"/>
                <a:cs typeface="Palatino Linotype"/>
              </a:rPr>
              <a:t>+ 12</a:t>
            </a:r>
            <a:r>
              <a:rPr spc="-10" dirty="0">
                <a:latin typeface="Palatino Linotype"/>
                <a:cs typeface="Palatino Linotype"/>
              </a:rPr>
              <a:t> </a:t>
            </a:r>
            <a:r>
              <a:rPr spc="-5" dirty="0">
                <a:latin typeface="Palatino Linotype"/>
                <a:cs typeface="Palatino Linotype"/>
              </a:rPr>
              <a:t>cm)</a:t>
            </a:r>
            <a:endParaRPr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50279" y="1895304"/>
            <a:ext cx="2685008" cy="4488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96001" y="1916829"/>
            <a:ext cx="2592705" cy="360045"/>
          </a:xfrm>
          <a:custGeom>
            <a:avLst/>
            <a:gdLst/>
            <a:ahLst/>
            <a:cxnLst/>
            <a:rect l="l" t="t" r="r" b="b"/>
            <a:pathLst>
              <a:path w="2592704" h="360044">
                <a:moveTo>
                  <a:pt x="0" y="360039"/>
                </a:moveTo>
                <a:lnTo>
                  <a:pt x="2592285" y="360039"/>
                </a:lnTo>
                <a:lnTo>
                  <a:pt x="2592285" y="0"/>
                </a:lnTo>
                <a:lnTo>
                  <a:pt x="0" y="0"/>
                </a:lnTo>
                <a:lnTo>
                  <a:pt x="0" y="360039"/>
                </a:lnTo>
                <a:close/>
              </a:path>
            </a:pathLst>
          </a:custGeom>
          <a:solidFill>
            <a:srgbClr val="FFFB00">
              <a:alpha val="411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2216184" y="6433880"/>
            <a:ext cx="2574179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7494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3511" y="260642"/>
            <a:ext cx="4076700" cy="248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91545" y="2996959"/>
            <a:ext cx="7706937" cy="3416935"/>
          </a:xfrm>
          <a:custGeom>
            <a:avLst/>
            <a:gdLst/>
            <a:ahLst/>
            <a:cxnLst/>
            <a:rect l="l" t="t" r="r" b="b"/>
            <a:pathLst>
              <a:path w="8353425" h="3416935">
                <a:moveTo>
                  <a:pt x="0" y="3416312"/>
                </a:moveTo>
                <a:lnTo>
                  <a:pt x="8352929" y="3416312"/>
                </a:lnTo>
                <a:lnTo>
                  <a:pt x="8352929" y="0"/>
                </a:lnTo>
                <a:lnTo>
                  <a:pt x="0" y="0"/>
                </a:lnTo>
                <a:lnTo>
                  <a:pt x="0" y="34163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45057" y="2927743"/>
            <a:ext cx="8353425" cy="3416935"/>
          </a:xfrm>
          <a:custGeom>
            <a:avLst/>
            <a:gdLst/>
            <a:ahLst/>
            <a:cxnLst/>
            <a:rect l="l" t="t" r="r" b="b"/>
            <a:pathLst>
              <a:path w="8353425" h="3416935">
                <a:moveTo>
                  <a:pt x="0" y="0"/>
                </a:moveTo>
                <a:lnTo>
                  <a:pt x="8352923" y="0"/>
                </a:lnTo>
                <a:lnTo>
                  <a:pt x="8352923" y="3416317"/>
                </a:lnTo>
                <a:lnTo>
                  <a:pt x="0" y="3416317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94474" y="3029978"/>
            <a:ext cx="5552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Palatino Linotype"/>
                <a:cs typeface="Palatino Linotype"/>
              </a:rPr>
              <a:t>Raisonnement multiplicatif avec passage </a:t>
            </a:r>
            <a:r>
              <a:rPr sz="1800" b="1" dirty="0">
                <a:solidFill>
                  <a:srgbClr val="000000"/>
                </a:solidFill>
                <a:latin typeface="Palatino Linotype"/>
                <a:cs typeface="Palatino Linotype"/>
              </a:rPr>
              <a:t>« à </a:t>
            </a:r>
            <a:r>
              <a:rPr sz="1800" b="1" spc="-5" dirty="0">
                <a:solidFill>
                  <a:srgbClr val="000000"/>
                </a:solidFill>
                <a:latin typeface="Palatino Linotype"/>
                <a:cs typeface="Palatino Linotype"/>
              </a:rPr>
              <a:t>l’unité</a:t>
            </a:r>
            <a:r>
              <a:rPr sz="1800" b="1" spc="10" dirty="0">
                <a:solidFill>
                  <a:srgbClr val="000000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000000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8724" y="3576078"/>
            <a:ext cx="808609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latin typeface="Palatino Linotype"/>
                <a:cs typeface="Palatino Linotype"/>
              </a:rPr>
              <a:t>bandes rouges mesurent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 </a:t>
            </a:r>
            <a:r>
              <a:rPr sz="2000" spc="-5" dirty="0">
                <a:latin typeface="Palatino Linotype"/>
                <a:cs typeface="Palatino Linotype"/>
              </a:rPr>
              <a:t>bande rouge </a:t>
            </a:r>
            <a:r>
              <a:rPr sz="2000" spc="-35" dirty="0">
                <a:solidFill>
                  <a:srgbClr val="0000FF"/>
                </a:solidFill>
                <a:latin typeface="Palatino Linotype"/>
                <a:cs typeface="Palatino Linotype"/>
              </a:rPr>
              <a:t>c’est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4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moins de bandes </a:t>
            </a:r>
            <a:r>
              <a:rPr sz="2000" spc="-5" dirty="0">
                <a:latin typeface="Palatino Linotype"/>
                <a:cs typeface="Palatino Linotype"/>
              </a:rPr>
              <a:t>donc </a:t>
            </a:r>
            <a:r>
              <a:rPr sz="2000" dirty="0">
                <a:latin typeface="Palatino Linotype"/>
                <a:cs typeface="Palatino Linotype"/>
              </a:rPr>
              <a:t>4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moins de</a:t>
            </a:r>
            <a:r>
              <a:rPr sz="2000" spc="5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 </a:t>
            </a:r>
            <a:r>
              <a:rPr sz="2000" spc="-5" dirty="0">
                <a:latin typeface="Palatino Linotype"/>
                <a:cs typeface="Palatino Linotype"/>
              </a:rPr>
              <a:t>bande rouge mesure donc </a:t>
            </a:r>
            <a:r>
              <a:rPr sz="2000" dirty="0">
                <a:latin typeface="Palatino Linotype"/>
                <a:cs typeface="Palatino Linotype"/>
              </a:rPr>
              <a:t>1,5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6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: 4 = 1,5</a:t>
            </a:r>
            <a:r>
              <a:rPr sz="2000" spc="5" dirty="0">
                <a:latin typeface="Palatino Linotype"/>
                <a:cs typeface="Palatino Linotype"/>
              </a:rPr>
              <a:t>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</a:t>
            </a:r>
            <a:r>
              <a:rPr sz="2000" spc="-35" dirty="0">
                <a:solidFill>
                  <a:srgbClr val="0000FF"/>
                </a:solidFill>
                <a:latin typeface="Palatino Linotype"/>
                <a:cs typeface="Palatino Linotype"/>
              </a:rPr>
              <a:t>c’est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12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plus de bandes </a:t>
            </a:r>
            <a:r>
              <a:rPr sz="2000" spc="-5" dirty="0">
                <a:latin typeface="Palatino Linotype"/>
                <a:cs typeface="Palatino Linotype"/>
              </a:rPr>
              <a:t>donc </a:t>
            </a:r>
            <a:r>
              <a:rPr sz="2000" dirty="0">
                <a:solidFill>
                  <a:srgbClr val="0000FF"/>
                </a:solidFill>
                <a:latin typeface="Palatino Linotype"/>
                <a:cs typeface="Palatino Linotype"/>
              </a:rPr>
              <a:t>12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fois plus de</a:t>
            </a:r>
            <a:r>
              <a:rPr sz="2000" spc="60" dirty="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  <a:p>
            <a:pPr marL="355600" indent="-342900">
              <a:spcBef>
                <a:spcPts val="2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Palatino Linotype"/>
                <a:cs typeface="Palatino Linotype"/>
              </a:rPr>
              <a:t>12 </a:t>
            </a:r>
            <a:r>
              <a:rPr sz="2000" spc="-5" dirty="0">
                <a:latin typeface="Palatino Linotype"/>
                <a:cs typeface="Palatino Linotype"/>
              </a:rPr>
              <a:t>bandes rouges mesurent donc </a:t>
            </a:r>
            <a:r>
              <a:rPr sz="2000" dirty="0">
                <a:latin typeface="Palatino Linotype"/>
                <a:cs typeface="Palatino Linotype"/>
              </a:rPr>
              <a:t>18 </a:t>
            </a:r>
            <a:r>
              <a:rPr sz="2000" spc="-5" dirty="0">
                <a:latin typeface="Palatino Linotype"/>
                <a:cs typeface="Palatino Linotype"/>
              </a:rPr>
              <a:t>cm car </a:t>
            </a:r>
            <a:r>
              <a:rPr sz="2000" dirty="0">
                <a:latin typeface="Palatino Linotype"/>
                <a:cs typeface="Palatino Linotype"/>
              </a:rPr>
              <a:t>1,5 </a:t>
            </a:r>
            <a:r>
              <a:rPr sz="2000" spc="-5" dirty="0">
                <a:latin typeface="Palatino Linotype"/>
                <a:cs typeface="Palatino Linotype"/>
              </a:rPr>
              <a:t>cm </a:t>
            </a:r>
            <a:r>
              <a:rPr sz="2000" dirty="0">
                <a:latin typeface="Palatino Linotype"/>
                <a:cs typeface="Palatino Linotype"/>
              </a:rPr>
              <a:t>x 12 = 18 </a:t>
            </a:r>
            <a:r>
              <a:rPr sz="2000" spc="-5" dirty="0">
                <a:latin typeface="Palatino Linotype"/>
                <a:cs typeface="Palatino Linotype"/>
              </a:rPr>
              <a:t>cm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51982" y="548678"/>
            <a:ext cx="3746500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79617" y="1463042"/>
            <a:ext cx="2610192" cy="378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23991" y="1484786"/>
            <a:ext cx="2520315" cy="288290"/>
          </a:xfrm>
          <a:custGeom>
            <a:avLst/>
            <a:gdLst/>
            <a:ahLst/>
            <a:cxnLst/>
            <a:rect l="l" t="t" r="r" b="b"/>
            <a:pathLst>
              <a:path w="2520315" h="288289">
                <a:moveTo>
                  <a:pt x="0" y="288032"/>
                </a:moveTo>
                <a:lnTo>
                  <a:pt x="2520276" y="288032"/>
                </a:lnTo>
                <a:lnTo>
                  <a:pt x="2520276" y="0"/>
                </a:lnTo>
                <a:lnTo>
                  <a:pt x="0" y="0"/>
                </a:lnTo>
                <a:lnTo>
                  <a:pt x="0" y="288032"/>
                </a:lnTo>
                <a:close/>
              </a:path>
            </a:pathLst>
          </a:custGeom>
          <a:solidFill>
            <a:srgbClr val="FFFB00">
              <a:alpha val="411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2216185" y="6433880"/>
            <a:ext cx="2546884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5" dirty="0"/>
              <a:t>Roland </a:t>
            </a:r>
            <a:r>
              <a:rPr dirty="0"/>
              <a:t>Charnay -</a:t>
            </a:r>
            <a:r>
              <a:rPr spc="-45" dirty="0"/>
              <a:t> </a:t>
            </a:r>
            <a:r>
              <a:rPr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5284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8438866" cy="1593375"/>
          </a:xfrm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Discussion sur la progressivité de cet apprentissage à proposer puis </a:t>
            </a:r>
            <a:r>
              <a:rPr lang="fr-FR" b="1" dirty="0" smtClean="0"/>
              <a:t>observation  </a:t>
            </a:r>
            <a:r>
              <a:rPr lang="fr-FR" b="1" dirty="0"/>
              <a:t>du </a:t>
            </a:r>
            <a:r>
              <a:rPr lang="fr-FR" b="1" dirty="0" smtClean="0">
                <a:hlinkClick r:id="rId2" action="ppaction://hlinkfile"/>
              </a:rPr>
              <a:t>document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85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urnesols coloré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ournesols colorés" id="{BCB74B12-8EE4-4E96-A997-A8F915B7D2AE}" vid="{6731291C-5FCD-4307-AD80-DDF74E73254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tournesols colorés</Template>
  <TotalTime>200</TotalTime>
  <Words>1572</Words>
  <Application>Microsoft Office PowerPoint</Application>
  <PresentationFormat>Grand écran</PresentationFormat>
  <Paragraphs>317</Paragraphs>
  <Slides>46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Century Gothic</vt:lpstr>
      <vt:lpstr>Courier New</vt:lpstr>
      <vt:lpstr>Palatino Linotype</vt:lpstr>
      <vt:lpstr>Times New Roman</vt:lpstr>
      <vt:lpstr>tournesols colorés</vt:lpstr>
      <vt:lpstr>Animation pédagogique Proportionnalité au cycle 3</vt:lpstr>
      <vt:lpstr>Plan de l’AP</vt:lpstr>
      <vt:lpstr>Catégorisation de problèmes</vt:lpstr>
      <vt:lpstr>Enseigner les raisonnements  « de  proportionnalité »</vt:lpstr>
      <vt:lpstr>Présentation PowerPoint</vt:lpstr>
      <vt:lpstr>Trois raisonnements liés  aux propriétés de linéarité</vt:lpstr>
      <vt:lpstr>Raisonnement mixte (multiplicatif et additif)</vt:lpstr>
      <vt:lpstr>Raisonnement multiplicatif avec passage « à l’unité »</vt:lpstr>
      <vt:lpstr>Présentation PowerPoint</vt:lpstr>
      <vt:lpstr>Mise en application:  un exemple: les crêpes</vt:lpstr>
      <vt:lpstr>Analyse de productions d’élèves: les citrons</vt:lpstr>
      <vt:lpstr>Présentation PowerPoint</vt:lpstr>
      <vt:lpstr>Analyse des différents types de difficultés; pistes de remédiation</vt:lpstr>
      <vt:lpstr>L’OBSTACLE  ADDITIF</vt:lpstr>
      <vt:lpstr>Présentation PowerPoint</vt:lpstr>
      <vt:lpstr>L’OBSTACLE  MULTIPLICATIF</vt:lpstr>
      <vt:lpstr>Présentation PowerPoint</vt:lpstr>
      <vt:lpstr>Présentation PowerPoint</vt:lpstr>
      <vt:lpstr>Aider les élèves à surmonter  les obstacles …</vt:lpstr>
      <vt:lpstr>Surmonter les obstacles « additifs » et « multiplicatifs »</vt:lpstr>
      <vt:lpstr>Un exemple au CM1</vt:lpstr>
      <vt:lpstr>Exploiter ces erreurs</vt:lpstr>
      <vt:lpstr>Un exemple au CM2 Le plan de la chambre Cap Maths CM2</vt:lpstr>
      <vt:lpstr>Validation par l’expérience</vt:lpstr>
      <vt:lpstr>Surmonter l’obstacle « tout proportionnel »</vt:lpstr>
      <vt:lpstr>Varier les situations et provoquer la réﬂexion</vt:lpstr>
      <vt:lpstr>Inventorier les situations de  proportionnalité à proposer aux élèves</vt:lpstr>
      <vt:lpstr>Surmonter l’obstacle « nouveauté »</vt:lpstr>
      <vt:lpstr>Initier en amont aux « problèmes pour chercher »</vt:lpstr>
      <vt:lpstr>Le calcul mental</vt:lpstr>
      <vt:lpstr>Présentation PowerPoint</vt:lpstr>
      <vt:lpstr>Le 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Ressources /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Animation pédagogique Proportionnalité au cycle 3</dc:title>
  <dc:creator>Isabelle LECLERC</dc:creator>
  <cp:lastModifiedBy>Isabelle LECLERC</cp:lastModifiedBy>
  <cp:revision>33</cp:revision>
  <dcterms:created xsi:type="dcterms:W3CDTF">2017-11-08T12:55:15Z</dcterms:created>
  <dcterms:modified xsi:type="dcterms:W3CDTF">2017-12-17T11:55:59Z</dcterms:modified>
</cp:coreProperties>
</file>