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8" r:id="rId17"/>
    <p:sldId id="281" r:id="rId18"/>
    <p:sldId id="271" r:id="rId19"/>
    <p:sldId id="273" r:id="rId20"/>
    <p:sldId id="274" r:id="rId21"/>
    <p:sldId id="275" r:id="rId22"/>
    <p:sldId id="276" r:id="rId23"/>
    <p:sldId id="279" r:id="rId24"/>
    <p:sldId id="282" r:id="rId25"/>
    <p:sldId id="283" r:id="rId26"/>
    <p:sldId id="284" r:id="rId27"/>
    <p:sldId id="289" r:id="rId28"/>
    <p:sldId id="290" r:id="rId29"/>
    <p:sldId id="291" r:id="rId30"/>
    <p:sldId id="288" r:id="rId31"/>
    <p:sldId id="285" r:id="rId32"/>
    <p:sldId id="286" r:id="rId33"/>
    <p:sldId id="287" r:id="rId34"/>
    <p:sldId id="292" r:id="rId35"/>
    <p:sldId id="293" r:id="rId36"/>
    <p:sldId id="294" r:id="rId3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6BA3C-2989-452A-A826-EA14E369F30A}" type="datetimeFigureOut">
              <a:rPr lang="fr-FR" smtClean="0"/>
              <a:pPr/>
              <a:t>13/04/2011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52A3-DA4F-4F0E-BC77-26537C4BE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6BA3C-2989-452A-A826-EA14E369F30A}" type="datetimeFigureOut">
              <a:rPr lang="fr-FR" smtClean="0"/>
              <a:pPr/>
              <a:t>13/04/2011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52A3-DA4F-4F0E-BC77-26537C4BE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6BA3C-2989-452A-A826-EA14E369F30A}" type="datetimeFigureOut">
              <a:rPr lang="fr-FR" smtClean="0"/>
              <a:pPr/>
              <a:t>13/04/2011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52A3-DA4F-4F0E-BC77-26537C4BE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6BA3C-2989-452A-A826-EA14E369F30A}" type="datetimeFigureOut">
              <a:rPr lang="fr-FR" smtClean="0"/>
              <a:pPr/>
              <a:t>13/04/2011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52A3-DA4F-4F0E-BC77-26537C4BE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6BA3C-2989-452A-A826-EA14E369F30A}" type="datetimeFigureOut">
              <a:rPr lang="fr-FR" smtClean="0"/>
              <a:pPr/>
              <a:t>13/04/2011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52A3-DA4F-4F0E-BC77-26537C4BE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6BA3C-2989-452A-A826-EA14E369F30A}" type="datetimeFigureOut">
              <a:rPr lang="fr-FR" smtClean="0"/>
              <a:pPr/>
              <a:t>13/04/2011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52A3-DA4F-4F0E-BC77-26537C4BE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6BA3C-2989-452A-A826-EA14E369F30A}" type="datetimeFigureOut">
              <a:rPr lang="fr-FR" smtClean="0"/>
              <a:pPr/>
              <a:t>13/04/2011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52A3-DA4F-4F0E-BC77-26537C4BE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6BA3C-2989-452A-A826-EA14E369F30A}" type="datetimeFigureOut">
              <a:rPr lang="fr-FR" smtClean="0"/>
              <a:pPr/>
              <a:t>13/04/2011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52A3-DA4F-4F0E-BC77-26537C4BE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6BA3C-2989-452A-A826-EA14E369F30A}" type="datetimeFigureOut">
              <a:rPr lang="fr-FR" smtClean="0"/>
              <a:pPr/>
              <a:t>13/04/2011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52A3-DA4F-4F0E-BC77-26537C4BE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6BA3C-2989-452A-A826-EA14E369F30A}" type="datetimeFigureOut">
              <a:rPr lang="fr-FR" smtClean="0"/>
              <a:pPr/>
              <a:t>13/04/2011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52A3-DA4F-4F0E-BC77-26537C4BE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6BA3C-2989-452A-A826-EA14E369F30A}" type="datetimeFigureOut">
              <a:rPr lang="fr-FR" smtClean="0"/>
              <a:pPr/>
              <a:t>13/04/2011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52A3-DA4F-4F0E-BC77-26537C4BE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6BA3C-2989-452A-A826-EA14E369F30A}" type="datetimeFigureOut">
              <a:rPr lang="fr-FR" smtClean="0"/>
              <a:pPr/>
              <a:t>13/04/2011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52A3-DA4F-4F0E-BC77-26537C4BE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sz="6600" b="1" u="sng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4000" b="1" u="sng" dirty="0" smtClean="0">
                <a:latin typeface="Times New Roman" pitchFamily="18" charset="0"/>
                <a:cs typeface="Times New Roman" pitchFamily="18" charset="0"/>
              </a:rPr>
              <a:t>TRE </a:t>
            </a:r>
            <a:r>
              <a:rPr lang="fr-FR" sz="6600" b="1" u="sng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sz="4000" b="1" u="sng" dirty="0" smtClean="0">
                <a:latin typeface="Times New Roman" pitchFamily="18" charset="0"/>
                <a:cs typeface="Times New Roman" pitchFamily="18" charset="0"/>
              </a:rPr>
              <a:t>UVRIER A </a:t>
            </a:r>
            <a:r>
              <a:rPr lang="fr-FR" sz="6600" b="1" u="sng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fr-FR" sz="4000" b="1" u="sng" dirty="0" smtClean="0">
                <a:latin typeface="Times New Roman" pitchFamily="18" charset="0"/>
                <a:cs typeface="Times New Roman" pitchFamily="18" charset="0"/>
              </a:rPr>
              <a:t>IMOGES</a:t>
            </a:r>
            <a:br>
              <a:rPr lang="fr-FR" sz="40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(1830-1914)</a:t>
            </a:r>
            <a:endParaRPr lang="fr-FR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348880"/>
            <a:ext cx="6772024" cy="4213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4478" y="161268"/>
            <a:ext cx="6111858" cy="614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8422" y="1221266"/>
            <a:ext cx="5167833" cy="338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404018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56792"/>
            <a:ext cx="404177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4900" b="1" dirty="0" smtClean="0">
                <a:solidFill>
                  <a:srgbClr val="0070C0"/>
                </a:solidFill>
              </a:rPr>
              <a:t>C </a:t>
            </a:r>
            <a:r>
              <a:rPr lang="fr-FR" sz="3100" b="1" dirty="0" smtClean="0">
                <a:solidFill>
                  <a:srgbClr val="0070C0"/>
                </a:solidFill>
              </a:rPr>
              <a:t>– DIVERSITE, COHERENCE ET PERMANENCE DE L’IDENTITE OUVRIERE A LIMOGES :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1 </a:t>
            </a:r>
            <a:r>
              <a:rPr lang="fr-FR" sz="2400" b="1" dirty="0"/>
              <a:t>– L’adhésion du monde ouvrier limougeaud au « catéchisme républicain » puis au socialisme : héritage, mythes fondateurs, figures </a:t>
            </a:r>
            <a:r>
              <a:rPr lang="fr-FR" sz="2400" b="1" dirty="0" smtClean="0"/>
              <a:t>emblématiques</a:t>
            </a:r>
            <a:endParaRPr lang="fr-FR" sz="2400" b="1" dirty="0" smtClean="0"/>
          </a:p>
          <a:p>
            <a:endParaRPr lang="fr-FR" sz="1200" b="1" dirty="0"/>
          </a:p>
          <a:p>
            <a:r>
              <a:rPr lang="fr-FR" sz="2400" b="1" dirty="0"/>
              <a:t>2 – La continuité plutôt que la rupture, la réforme plutôt que la révolution </a:t>
            </a:r>
            <a:endParaRPr lang="fr-FR" sz="2400" b="1" dirty="0" smtClean="0"/>
          </a:p>
          <a:p>
            <a:endParaRPr lang="fr-FR" sz="1200" b="1" dirty="0"/>
          </a:p>
          <a:p>
            <a:r>
              <a:rPr lang="fr-FR" sz="2400" b="1" dirty="0"/>
              <a:t>3 – Une crise d’identité dans les campagnes  (peur de l’Etat et de la ville) résolue par l’identification au monde ouvrier 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710024"/>
            <a:ext cx="2060401" cy="477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80728"/>
            <a:ext cx="3611887" cy="380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35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35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987" y="980728"/>
            <a:ext cx="3779965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80728"/>
            <a:ext cx="3721127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45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45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06280"/>
            <a:ext cx="6940709" cy="586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11888"/>
            <a:ext cx="3672408" cy="495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743684"/>
            <a:ext cx="3699143" cy="495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88640"/>
            <a:ext cx="3963987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872208"/>
          </a:xfrm>
        </p:spPr>
        <p:txBody>
          <a:bodyPr>
            <a:normAutofit fontScale="90000"/>
          </a:bodyPr>
          <a:lstStyle/>
          <a:p>
            <a:r>
              <a:rPr lang="fr-FR" sz="6700" b="1" dirty="0"/>
              <a:t>II</a:t>
            </a:r>
            <a:r>
              <a:rPr lang="fr-FR" b="1" dirty="0"/>
              <a:t> – </a:t>
            </a:r>
            <a:r>
              <a:rPr lang="fr-FR" sz="4000" b="1" u="sng" dirty="0">
                <a:solidFill>
                  <a:srgbClr val="FF0000"/>
                </a:solidFill>
              </a:rPr>
              <a:t>« </a:t>
            </a:r>
            <a:r>
              <a:rPr lang="fr-FR" sz="4000" b="1" u="sng" dirty="0" smtClean="0">
                <a:solidFill>
                  <a:srgbClr val="FF0000"/>
                </a:solidFill>
              </a:rPr>
              <a:t>ETRE </a:t>
            </a:r>
            <a:r>
              <a:rPr lang="fr-FR" sz="4000" b="1" u="sng" dirty="0">
                <a:solidFill>
                  <a:srgbClr val="FF0000"/>
                </a:solidFill>
              </a:rPr>
              <a:t>OUVRIER » A LIMOGES</a:t>
            </a:r>
            <a:r>
              <a:rPr lang="fr-FR" sz="4000" b="1" dirty="0"/>
              <a:t>:</a:t>
            </a:r>
            <a:r>
              <a:rPr lang="fr-FR" sz="4000" b="1" u="sng" dirty="0"/>
              <a:t> QUOTIDIEN, COMBATS </a:t>
            </a:r>
            <a:r>
              <a:rPr lang="fr-FR" sz="4000" b="1" u="sng" dirty="0" smtClean="0"/>
              <a:t>ET REPRESENTATIONS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348880"/>
            <a:ext cx="6586979" cy="409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>
                <a:solidFill>
                  <a:srgbClr val="0070C0"/>
                </a:solidFill>
              </a:rPr>
              <a:t>A</a:t>
            </a:r>
            <a:r>
              <a:rPr lang="fr-FR" b="1" dirty="0" smtClean="0">
                <a:solidFill>
                  <a:srgbClr val="0070C0"/>
                </a:solidFill>
              </a:rPr>
              <a:t> – </a:t>
            </a:r>
            <a:r>
              <a:rPr lang="fr-FR" sz="3100" b="1" dirty="0" smtClean="0">
                <a:solidFill>
                  <a:srgbClr val="0070C0"/>
                </a:solidFill>
              </a:rPr>
              <a:t>LA VIE DES OUVRIERS A LIMOGES :</a:t>
            </a:r>
            <a:r>
              <a:rPr lang="fr-FR" sz="3100" b="1" dirty="0" smtClean="0"/>
              <a:t> </a:t>
            </a:r>
            <a:endParaRPr lang="fr-FR" sz="31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sz="2800" b="1" dirty="0" smtClean="0"/>
              <a:t>1 </a:t>
            </a:r>
            <a:r>
              <a:rPr lang="fr-FR" sz="2800" b="1" dirty="0"/>
              <a:t>– Effectifs et évolution : la croissance du monde ouvrier </a:t>
            </a:r>
            <a:r>
              <a:rPr lang="fr-FR" sz="2800" b="1" dirty="0" smtClean="0"/>
              <a:t>haut-viennois</a:t>
            </a:r>
          </a:p>
          <a:p>
            <a:endParaRPr lang="fr-FR" sz="1200" b="1" dirty="0"/>
          </a:p>
          <a:p>
            <a:r>
              <a:rPr lang="fr-FR" sz="2800" b="1" dirty="0"/>
              <a:t>2 – Le quotidien des ouvriers : niveaux et modes de </a:t>
            </a:r>
            <a:r>
              <a:rPr lang="fr-FR" sz="2800" b="1" dirty="0" smtClean="0"/>
              <a:t>vie</a:t>
            </a:r>
          </a:p>
          <a:p>
            <a:endParaRPr lang="fr-FR" sz="1200" b="1" dirty="0"/>
          </a:p>
          <a:p>
            <a:r>
              <a:rPr lang="fr-FR" sz="2800" b="1" dirty="0"/>
              <a:t>3 – Une prise de conscience progressive et une volonté </a:t>
            </a:r>
            <a:r>
              <a:rPr lang="fr-FR" sz="2800" b="1" dirty="0" smtClean="0"/>
              <a:t>d’union</a:t>
            </a:r>
            <a:endParaRPr lang="fr-FR" sz="2800" b="1" dirty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sz="7300" b="1" u="sng" dirty="0"/>
              <a:t>I</a:t>
            </a:r>
            <a:r>
              <a:rPr lang="fr-FR" b="1" u="sng" dirty="0"/>
              <a:t>NTRODUCTION </a:t>
            </a:r>
            <a:r>
              <a:rPr lang="fr-FR" sz="7300" b="1" u="sng" dirty="0"/>
              <a:t>P</a:t>
            </a:r>
            <a:r>
              <a:rPr lang="fr-FR" b="1" u="sng" dirty="0"/>
              <a:t>ROBLEMATISEE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b="1" u="sng" dirty="0"/>
              <a:t>NAISSANCE D’UN DUALISME POLITIQUE MODERNE </a:t>
            </a:r>
            <a:r>
              <a:rPr lang="fr-FR" b="1" dirty="0"/>
              <a:t> </a:t>
            </a:r>
            <a:endParaRPr lang="fr-FR" dirty="0"/>
          </a:p>
          <a:p>
            <a:r>
              <a:rPr lang="fr-FR" sz="2400" b="1" dirty="0"/>
              <a:t>AU TOURNANT DU XXème SIECLE </a:t>
            </a:r>
            <a:endParaRPr lang="fr-FR" sz="2400" dirty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76380"/>
            <a:ext cx="6048673" cy="630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200" y="0"/>
            <a:ext cx="6403160" cy="685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sz="4900" b="1" dirty="0" smtClean="0">
                <a:solidFill>
                  <a:srgbClr val="0070C0"/>
                </a:solidFill>
              </a:rPr>
              <a:t>B </a:t>
            </a:r>
            <a:r>
              <a:rPr lang="fr-FR" sz="4000" b="1" dirty="0" smtClean="0">
                <a:solidFill>
                  <a:srgbClr val="0070C0"/>
                </a:solidFill>
              </a:rPr>
              <a:t>– FIN DES SOLIDARITES TRADITIONNELLES ET NOUVELLES SOCIABILITES OUVRIERES :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r>
              <a:rPr lang="fr-FR" sz="2800" b="1" dirty="0" smtClean="0"/>
              <a:t>1 </a:t>
            </a:r>
            <a:r>
              <a:rPr lang="fr-FR" sz="2800" b="1" dirty="0"/>
              <a:t>– Les rôles conjugués de l’école, de la presse et des lieux de sociabilités </a:t>
            </a:r>
            <a:endParaRPr lang="fr-FR" sz="2800" b="1" dirty="0" smtClean="0"/>
          </a:p>
          <a:p>
            <a:endParaRPr lang="fr-FR" sz="1200" b="1" dirty="0"/>
          </a:p>
          <a:p>
            <a:r>
              <a:rPr lang="fr-FR" sz="2800" b="1" dirty="0"/>
              <a:t>2 – Coopératives, syndicats, bourses du travail : les nouvelles formes de </a:t>
            </a:r>
            <a:r>
              <a:rPr lang="fr-FR" sz="2800" b="1" dirty="0" smtClean="0"/>
              <a:t>militantisme</a:t>
            </a:r>
          </a:p>
          <a:p>
            <a:endParaRPr lang="fr-FR" sz="1200" b="1" dirty="0"/>
          </a:p>
          <a:p>
            <a:r>
              <a:rPr lang="fr-FR" sz="2800" b="1" dirty="0"/>
              <a:t>3 – La rencontre des « folklores » républicain et socialiste 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69946"/>
            <a:ext cx="5472608" cy="676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4172272" cy="469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420888"/>
            <a:ext cx="416579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7820863" cy="645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6000" b="1" dirty="0" smtClean="0">
                <a:solidFill>
                  <a:srgbClr val="0070C0"/>
                </a:solidFill>
              </a:rPr>
              <a:t>C</a:t>
            </a:r>
            <a:r>
              <a:rPr lang="fr-FR" b="1" dirty="0" smtClean="0">
                <a:solidFill>
                  <a:srgbClr val="0070C0"/>
                </a:solidFill>
              </a:rPr>
              <a:t> – LA LUTTE ET L’ORGANISATION :</a:t>
            </a:r>
            <a:r>
              <a:rPr lang="fr-FR" dirty="0" smtClean="0">
                <a:solidFill>
                  <a:srgbClr val="0070C0"/>
                </a:solidFill>
              </a:rPr>
              <a:t/>
            </a:r>
            <a:br>
              <a:rPr lang="fr-FR" dirty="0" smtClean="0">
                <a:solidFill>
                  <a:srgbClr val="0070C0"/>
                </a:solidFill>
              </a:rPr>
            </a:b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r>
              <a:rPr lang="fr-FR" sz="2400" b="1" dirty="0" smtClean="0"/>
              <a:t>1 </a:t>
            </a:r>
            <a:r>
              <a:rPr lang="fr-FR" sz="2400" b="1" dirty="0"/>
              <a:t>– Un intérêt nouveau pour la vie politique : représentations ouvrières sur les questions locales et </a:t>
            </a:r>
            <a:r>
              <a:rPr lang="fr-FR" sz="2400" b="1" dirty="0" smtClean="0"/>
              <a:t>nationales</a:t>
            </a:r>
          </a:p>
          <a:p>
            <a:endParaRPr lang="fr-FR" sz="1200" b="1" dirty="0"/>
          </a:p>
          <a:p>
            <a:r>
              <a:rPr lang="fr-FR" sz="2400" b="1" dirty="0"/>
              <a:t>2 – Les premiers combats : grèves, manifestations, </a:t>
            </a:r>
            <a:r>
              <a:rPr lang="fr-FR" sz="2400" b="1" dirty="0" smtClean="0"/>
              <a:t>revendications</a:t>
            </a:r>
          </a:p>
          <a:p>
            <a:endParaRPr lang="fr-FR" sz="1200" b="1" dirty="0"/>
          </a:p>
          <a:p>
            <a:r>
              <a:rPr lang="fr-FR" sz="2400" b="1" dirty="0"/>
              <a:t>3 – «Avril 1905 » : apogée du mouvement ouvrier à Limoges ?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3895264" cy="5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08720"/>
            <a:ext cx="3999528" cy="521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06" y="764704"/>
            <a:ext cx="4238260" cy="5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764704"/>
            <a:ext cx="421885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60648"/>
            <a:ext cx="488715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01008"/>
            <a:ext cx="4644008" cy="2997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573016"/>
            <a:ext cx="2627784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/>
              <a:t>INTRODUCTION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96544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fr-FR" sz="4200" b="1" dirty="0" smtClean="0"/>
              <a:t>                     </a:t>
            </a:r>
          </a:p>
          <a:p>
            <a:pPr algn="ctr">
              <a:buNone/>
            </a:pPr>
            <a:r>
              <a:rPr lang="fr-FR" sz="4200" b="1" dirty="0" smtClean="0"/>
              <a:t> TENTATIVE </a:t>
            </a:r>
            <a:r>
              <a:rPr lang="fr-FR" sz="4200" b="1" dirty="0"/>
              <a:t>DE DEFINITION DE LA GAUCHE </a:t>
            </a:r>
            <a:r>
              <a:rPr lang="fr-FR" sz="4200" b="1" dirty="0" smtClean="0"/>
              <a:t>POLITIQUE</a:t>
            </a:r>
          </a:p>
          <a:p>
            <a:pPr algn="ctr">
              <a:buNone/>
            </a:pPr>
            <a:r>
              <a:rPr lang="fr-FR" sz="1500" dirty="0"/>
              <a:t> </a:t>
            </a:r>
          </a:p>
          <a:p>
            <a:r>
              <a:rPr lang="fr-FR" dirty="0">
                <a:solidFill>
                  <a:srgbClr val="0070C0"/>
                </a:solidFill>
              </a:rPr>
              <a:t>L’émergence du clivage gauche/droite aux lendemains de la Révolution Française </a:t>
            </a:r>
          </a:p>
          <a:p>
            <a:r>
              <a:rPr lang="fr-FR" dirty="0">
                <a:solidFill>
                  <a:srgbClr val="0070C0"/>
                </a:solidFill>
              </a:rPr>
              <a:t>Nature et contenu : les thèmes permanents de la </a:t>
            </a:r>
            <a:r>
              <a:rPr lang="fr-FR" dirty="0" smtClean="0">
                <a:solidFill>
                  <a:srgbClr val="0070C0"/>
                </a:solidFill>
              </a:rPr>
              <a:t>gauche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Pluralité et disparité des gauches en France de 1870 à nos jours</a:t>
            </a:r>
          </a:p>
          <a:p>
            <a:endParaRPr lang="fr-FR" dirty="0"/>
          </a:p>
          <a:p>
            <a:pPr algn="ctr">
              <a:buNone/>
            </a:pPr>
            <a:r>
              <a:rPr lang="fr-FR" sz="4200" b="1" dirty="0"/>
              <a:t>LE ROLE DE L’AFFAIRE DREYFUS </a:t>
            </a:r>
            <a:r>
              <a:rPr lang="fr-FR" sz="4200" b="1" dirty="0" smtClean="0"/>
              <a:t>:</a:t>
            </a:r>
          </a:p>
          <a:p>
            <a:pPr algn="ctr">
              <a:buNone/>
            </a:pPr>
            <a:r>
              <a:rPr lang="fr-FR" sz="4200" b="1" dirty="0" smtClean="0"/>
              <a:t> </a:t>
            </a:r>
            <a:r>
              <a:rPr lang="fr-FR" sz="4200" b="1" dirty="0"/>
              <a:t>RECOMPOSITION &amp; FIXATION </a:t>
            </a:r>
            <a:r>
              <a:rPr lang="fr-FR" sz="4200" b="1" dirty="0" smtClean="0"/>
              <a:t>IDEOLOGIQUE</a:t>
            </a:r>
          </a:p>
          <a:p>
            <a:pPr algn="ctr">
              <a:buNone/>
            </a:pPr>
            <a:endParaRPr lang="fr-FR" sz="1700" dirty="0"/>
          </a:p>
          <a:p>
            <a:r>
              <a:rPr lang="fr-FR" dirty="0">
                <a:solidFill>
                  <a:srgbClr val="0070C0"/>
                </a:solidFill>
              </a:rPr>
              <a:t> </a:t>
            </a:r>
            <a:r>
              <a:rPr lang="fr-FR" dirty="0" smtClean="0">
                <a:solidFill>
                  <a:srgbClr val="0070C0"/>
                </a:solidFill>
              </a:rPr>
              <a:t>La République fragilisée par une crise de confiance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La modernisation des structures politiques 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Les effets de « l’Affaire » sur le clivage gauche/droite</a:t>
            </a:r>
            <a:endParaRPr lang="fr-FR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fr-FR" dirty="0"/>
              <a:t> </a:t>
            </a:r>
          </a:p>
          <a:p>
            <a:pPr algn="ctr">
              <a:buNone/>
            </a:pPr>
            <a:r>
              <a:rPr lang="fr-FR" sz="4200" b="1" dirty="0"/>
              <a:t>UNE GAUCHE PEU A PEU DYNAMISEE PAR LE </a:t>
            </a:r>
            <a:r>
              <a:rPr lang="fr-FR" sz="4200" b="1" dirty="0" smtClean="0"/>
              <a:t>SOCIALISME</a:t>
            </a:r>
          </a:p>
          <a:p>
            <a:pPr algn="ctr">
              <a:buNone/>
            </a:pPr>
            <a:endParaRPr lang="fr-FR" sz="1700" dirty="0"/>
          </a:p>
          <a:p>
            <a:r>
              <a:rPr lang="fr-FR" dirty="0">
                <a:solidFill>
                  <a:srgbClr val="0070C0"/>
                </a:solidFill>
              </a:rPr>
              <a:t>Des socialismes utopiques à la conquête </a:t>
            </a:r>
            <a:r>
              <a:rPr lang="fr-FR" dirty="0" smtClean="0">
                <a:solidFill>
                  <a:srgbClr val="0070C0"/>
                </a:solidFill>
              </a:rPr>
              <a:t>marxiste</a:t>
            </a:r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L’union socialiste et l’heure des choix </a:t>
            </a:r>
          </a:p>
          <a:p>
            <a:r>
              <a:rPr lang="fr-FR" dirty="0">
                <a:solidFill>
                  <a:srgbClr val="0070C0"/>
                </a:solidFill>
              </a:rPr>
              <a:t>La gauche sociale et l’émergence d’un dualisme moderne </a:t>
            </a:r>
          </a:p>
          <a:p>
            <a:endParaRPr lang="fr-FR" dirty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sz="6700" b="1" dirty="0"/>
              <a:t>III</a:t>
            </a:r>
            <a:r>
              <a:rPr lang="fr-FR" b="1" dirty="0"/>
              <a:t> – </a:t>
            </a:r>
            <a:r>
              <a:rPr lang="fr-FR" sz="4000" b="1" u="sng" dirty="0"/>
              <a:t>MISE EN ŒUVRE : </a:t>
            </a:r>
            <a:r>
              <a:rPr lang="fr-FR" sz="4000" b="1" u="sng" dirty="0">
                <a:solidFill>
                  <a:srgbClr val="FF0000"/>
                </a:solidFill>
              </a:rPr>
              <a:t>ENSEIGNER LA CULTURE OUVRIERE DE « LA VILLE ROUGE » </a:t>
            </a:r>
            <a:r>
              <a:rPr lang="fr-FR" sz="4000" b="1" u="sng" dirty="0"/>
              <a:t>EN LYCEE PROFESSIONNEL.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636912"/>
            <a:ext cx="3742749" cy="391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9675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sz="6700" b="1" dirty="0" smtClean="0">
                <a:solidFill>
                  <a:srgbClr val="0070C0"/>
                </a:solidFill>
              </a:rPr>
              <a:t>A </a:t>
            </a:r>
            <a:r>
              <a:rPr lang="fr-FR" b="1" dirty="0" smtClean="0">
                <a:solidFill>
                  <a:srgbClr val="0070C0"/>
                </a:solidFill>
              </a:rPr>
              <a:t>– UN SUJET D’ETUDE : </a:t>
            </a:r>
            <a:br>
              <a:rPr lang="fr-FR" b="1" dirty="0" smtClean="0">
                <a:solidFill>
                  <a:srgbClr val="0070C0"/>
                </a:solidFill>
              </a:rPr>
            </a:br>
            <a:r>
              <a:rPr lang="fr-FR" b="1" dirty="0" smtClean="0">
                <a:solidFill>
                  <a:srgbClr val="0070C0"/>
                </a:solidFill>
              </a:rPr>
              <a:t>« </a:t>
            </a:r>
            <a:r>
              <a:rPr lang="fr-FR" sz="4000" b="1" dirty="0" smtClean="0">
                <a:solidFill>
                  <a:srgbClr val="0070C0"/>
                </a:solidFill>
              </a:rPr>
              <a:t>ETRE OUVRIER EN FRANCE DE 1830 A 1975 »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>
            <a:normAutofit/>
          </a:bodyPr>
          <a:lstStyle/>
          <a:p>
            <a:r>
              <a:rPr lang="fr-FR" sz="2800" b="1" dirty="0" smtClean="0"/>
              <a:t>1 </a:t>
            </a:r>
            <a:r>
              <a:rPr lang="fr-FR" sz="2800" b="1" dirty="0"/>
              <a:t>–.Présentation de la séquence, progression et construction en fonction du niveau (1</a:t>
            </a:r>
            <a:r>
              <a:rPr lang="fr-FR" sz="2800" b="1" baseline="30000" dirty="0"/>
              <a:t>ère</a:t>
            </a:r>
            <a:r>
              <a:rPr lang="fr-FR" sz="2800" b="1" dirty="0"/>
              <a:t> PRO, CAP</a:t>
            </a:r>
            <a:r>
              <a:rPr lang="fr-FR" sz="2800" b="1" dirty="0" smtClean="0"/>
              <a:t>)</a:t>
            </a:r>
          </a:p>
          <a:p>
            <a:endParaRPr lang="fr-FR" sz="1200" b="1" dirty="0"/>
          </a:p>
          <a:p>
            <a:r>
              <a:rPr lang="fr-FR" sz="2800" b="1" dirty="0"/>
              <a:t>2 – Faire des choix : documents, questionnement, trace écrite, évaluation et </a:t>
            </a:r>
            <a:r>
              <a:rPr lang="fr-FR" sz="2800" b="1" dirty="0" smtClean="0"/>
              <a:t>examen</a:t>
            </a:r>
            <a:endParaRPr lang="fr-FR" sz="2800" b="1" dirty="0"/>
          </a:p>
          <a:p>
            <a:endParaRPr lang="fr-FR" sz="1200" b="1" dirty="0"/>
          </a:p>
          <a:p>
            <a:r>
              <a:rPr lang="fr-FR" sz="2800" b="1" dirty="0"/>
              <a:t>3 – Comment organiser la progression entre le corps du cours et les études de situation ?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6700" b="1" dirty="0" smtClean="0">
                <a:solidFill>
                  <a:srgbClr val="0070C0"/>
                </a:solidFill>
              </a:rPr>
              <a:t>B</a:t>
            </a:r>
            <a:r>
              <a:rPr lang="fr-FR" b="1" dirty="0" smtClean="0">
                <a:solidFill>
                  <a:srgbClr val="0070C0"/>
                </a:solidFill>
              </a:rPr>
              <a:t> – «ETRE OUVRIER A LIMOGES DE 1830 A 1975 » : 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3068960"/>
            <a:ext cx="8229600" cy="2952328"/>
          </a:xfrm>
        </p:spPr>
        <p:txBody>
          <a:bodyPr>
            <a:normAutofit fontScale="92500" lnSpcReduction="10000"/>
          </a:bodyPr>
          <a:lstStyle/>
          <a:p>
            <a:r>
              <a:rPr lang="fr-FR" sz="2800" b="1" dirty="0" smtClean="0"/>
              <a:t>1 </a:t>
            </a:r>
            <a:r>
              <a:rPr lang="fr-FR" sz="2800" b="1" dirty="0"/>
              <a:t>– Limoges, une tradition porcelainière : naissance d’une ville </a:t>
            </a:r>
            <a:r>
              <a:rPr lang="fr-FR" sz="2800" b="1" dirty="0" smtClean="0"/>
              <a:t>ouvrière</a:t>
            </a:r>
          </a:p>
          <a:p>
            <a:endParaRPr lang="fr-FR" sz="1200" b="1" dirty="0"/>
          </a:p>
          <a:p>
            <a:r>
              <a:rPr lang="fr-FR" sz="2800" b="1" dirty="0"/>
              <a:t>2 – Limoges « la ville rouge » (</a:t>
            </a:r>
            <a:r>
              <a:rPr lang="fr-FR" sz="2800" b="1" dirty="0" err="1"/>
              <a:t>J.Merriman</a:t>
            </a:r>
            <a:r>
              <a:rPr lang="fr-FR" sz="2800" b="1" dirty="0"/>
              <a:t>) : militantisme ouvrier et mouvements de </a:t>
            </a:r>
            <a:r>
              <a:rPr lang="fr-FR" sz="2800" b="1" dirty="0" smtClean="0"/>
              <a:t>révolte</a:t>
            </a:r>
          </a:p>
          <a:p>
            <a:endParaRPr lang="fr-FR" sz="1200" b="1" dirty="0"/>
          </a:p>
          <a:p>
            <a:r>
              <a:rPr lang="fr-FR" sz="2800" b="1" dirty="0"/>
              <a:t>3 – Etre ouvrier à Limoges : identité politique et modes de </a:t>
            </a:r>
            <a:r>
              <a:rPr lang="fr-FR" sz="2800" b="1" dirty="0" smtClean="0"/>
              <a:t>vie</a:t>
            </a:r>
            <a:endParaRPr lang="fr-FR" sz="2800" b="1" dirty="0"/>
          </a:p>
          <a:p>
            <a:endParaRPr lang="fr-FR" dirty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6700" b="1" dirty="0" smtClean="0">
                <a:solidFill>
                  <a:srgbClr val="0070C0"/>
                </a:solidFill>
              </a:rPr>
              <a:t>C</a:t>
            </a:r>
            <a:r>
              <a:rPr lang="fr-FR" b="1" dirty="0" smtClean="0">
                <a:solidFill>
                  <a:srgbClr val="0070C0"/>
                </a:solidFill>
              </a:rPr>
              <a:t> – BIBLIOGRAPHIE SELECTIVE : </a:t>
            </a:r>
            <a:r>
              <a:rPr lang="fr-FR" dirty="0" smtClean="0">
                <a:solidFill>
                  <a:srgbClr val="0070C0"/>
                </a:solidFill>
              </a:rPr>
              <a:t/>
            </a:r>
            <a:br>
              <a:rPr lang="fr-FR" dirty="0" smtClean="0">
                <a:solidFill>
                  <a:srgbClr val="0070C0"/>
                </a:solidFill>
              </a:rPr>
            </a:b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rmAutofit lnSpcReduction="10000"/>
          </a:bodyPr>
          <a:lstStyle/>
          <a:p>
            <a:r>
              <a:rPr lang="fr-FR" sz="2800" b="1" dirty="0" smtClean="0"/>
              <a:t>1 </a:t>
            </a:r>
            <a:r>
              <a:rPr lang="fr-FR" sz="2800" b="1" dirty="0"/>
              <a:t>– Quelques ouvrages pour comprendre les enjeux du nouveau clivage gauche/droite au tournant du </a:t>
            </a:r>
            <a:r>
              <a:rPr lang="fr-FR" sz="2800" b="1" dirty="0" smtClean="0"/>
              <a:t>siècle</a:t>
            </a:r>
          </a:p>
          <a:p>
            <a:endParaRPr lang="fr-FR" sz="1200" b="1" dirty="0"/>
          </a:p>
          <a:p>
            <a:r>
              <a:rPr lang="fr-FR" sz="2800" b="1" dirty="0"/>
              <a:t>2 –.Limousin, Haute-Vienne, Limoges : une adhésion précoce et enracinée à la gauche chevillée à la tradition </a:t>
            </a:r>
            <a:r>
              <a:rPr lang="fr-FR" sz="2800" b="1" dirty="0" smtClean="0"/>
              <a:t>ouvrière</a:t>
            </a:r>
          </a:p>
          <a:p>
            <a:endParaRPr lang="fr-FR" sz="1300" b="1" dirty="0"/>
          </a:p>
          <a:p>
            <a:r>
              <a:rPr lang="fr-FR" sz="2800" b="1" dirty="0"/>
              <a:t>3 – Iconographie et filmographie : La tradition ouvrière limougeaude par </a:t>
            </a:r>
            <a:r>
              <a:rPr lang="fr-FR" sz="2800" b="1" dirty="0" smtClean="0"/>
              <a:t>l’image</a:t>
            </a:r>
            <a:endParaRPr lang="fr-FR" sz="2800" b="1" dirty="0"/>
          </a:p>
          <a:p>
            <a:endParaRPr lang="fr-FR" dirty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600" b="1" u="sng" dirty="0" smtClean="0"/>
              <a:t>CONCLUSION</a:t>
            </a:r>
            <a:endParaRPr lang="fr-FR" sz="6600" b="1" u="sng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16832"/>
            <a:ext cx="6824556" cy="4369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1143000"/>
          </a:xfrm>
        </p:spPr>
        <p:txBody>
          <a:bodyPr>
            <a:noAutofit/>
          </a:bodyPr>
          <a:lstStyle/>
          <a:p>
            <a:r>
              <a:rPr lang="fr-FR" sz="3600" b="1" u="sng" dirty="0" smtClean="0">
                <a:solidFill>
                  <a:srgbClr val="0070C0"/>
                </a:solidFill>
              </a:rPr>
              <a:t>BIBLIOGRAPHIE GENERALE SUR LE SUJET D’ETUDE:</a:t>
            </a:r>
            <a:endParaRPr lang="fr-FR" sz="3600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209331"/>
          </a:xfrm>
        </p:spPr>
        <p:txBody>
          <a:bodyPr>
            <a:normAutofit fontScale="70000" lnSpcReduction="20000"/>
          </a:bodyPr>
          <a:lstStyle/>
          <a:p>
            <a:endParaRPr lang="fr-FR" dirty="0"/>
          </a:p>
          <a:p>
            <a:pPr>
              <a:buNone/>
            </a:pPr>
            <a:endParaRPr lang="fr-FR" dirty="0"/>
          </a:p>
          <a:p>
            <a:r>
              <a:rPr lang="fr-FR" sz="3100" b="1" dirty="0"/>
              <a:t>Louis CHEVALIER, </a:t>
            </a:r>
            <a:r>
              <a:rPr lang="fr-FR" sz="3100" b="1" u="sng" dirty="0"/>
              <a:t>Classes laborieuses, classes dangereuses</a:t>
            </a:r>
            <a:r>
              <a:rPr lang="fr-FR" sz="3100" b="1" dirty="0"/>
              <a:t>, </a:t>
            </a:r>
            <a:r>
              <a:rPr lang="fr-FR" sz="3100" b="1" dirty="0" smtClean="0"/>
              <a:t>Poche-Pluriel</a:t>
            </a:r>
          </a:p>
          <a:p>
            <a:endParaRPr lang="fr-FR" sz="1000" b="1" dirty="0"/>
          </a:p>
          <a:p>
            <a:r>
              <a:rPr lang="fr-FR" sz="3100" b="1" dirty="0"/>
              <a:t>Gérard NOIRIEL</a:t>
            </a:r>
            <a:r>
              <a:rPr lang="fr-FR" sz="3100" b="1" i="1" dirty="0"/>
              <a:t>, </a:t>
            </a:r>
            <a:r>
              <a:rPr lang="fr-FR" sz="3100" b="1" i="1" u="sng" dirty="0"/>
              <a:t>Les ouvriers dans la société française</a:t>
            </a:r>
            <a:r>
              <a:rPr lang="fr-FR" sz="3100" b="1" i="1" dirty="0"/>
              <a:t>, </a:t>
            </a:r>
            <a:r>
              <a:rPr lang="fr-FR" sz="3100" b="1" i="1" dirty="0" smtClean="0"/>
              <a:t>Points-Seuil</a:t>
            </a:r>
          </a:p>
          <a:p>
            <a:endParaRPr lang="fr-FR" sz="1100" b="1" dirty="0"/>
          </a:p>
          <a:p>
            <a:r>
              <a:rPr lang="fr-FR" sz="3100" b="1" dirty="0"/>
              <a:t>Gérard NOIRIEL</a:t>
            </a:r>
            <a:r>
              <a:rPr lang="fr-FR" sz="3100" b="1" i="1" dirty="0"/>
              <a:t>, </a:t>
            </a:r>
            <a:r>
              <a:rPr lang="fr-FR" sz="3100" b="1" i="1" u="sng" dirty="0"/>
              <a:t>Les ouvriers au XIX° siècle, La documentation photographique</a:t>
            </a:r>
            <a:r>
              <a:rPr lang="fr-FR" sz="3100" b="1" i="1" dirty="0"/>
              <a:t> n° </a:t>
            </a:r>
            <a:r>
              <a:rPr lang="fr-FR" sz="3100" b="1" i="1" dirty="0" smtClean="0"/>
              <a:t>6079</a:t>
            </a:r>
          </a:p>
          <a:p>
            <a:endParaRPr lang="fr-FR" sz="1100" b="1" dirty="0"/>
          </a:p>
          <a:p>
            <a:r>
              <a:rPr lang="fr-FR" sz="3100" b="1" dirty="0"/>
              <a:t>Georges LEFRANC, </a:t>
            </a:r>
            <a:r>
              <a:rPr lang="fr-FR" sz="3100" b="1" u="sng" dirty="0"/>
              <a:t>Juin 36</a:t>
            </a:r>
            <a:r>
              <a:rPr lang="fr-FR" sz="3100" b="1" dirty="0"/>
              <a:t>, </a:t>
            </a:r>
            <a:r>
              <a:rPr lang="fr-FR" sz="3100" b="1" dirty="0" smtClean="0"/>
              <a:t>Archives-Gallimard</a:t>
            </a:r>
          </a:p>
          <a:p>
            <a:endParaRPr lang="fr-FR" sz="1100" b="1" dirty="0"/>
          </a:p>
          <a:p>
            <a:r>
              <a:rPr lang="fr-FR" sz="3100" b="1" dirty="0"/>
              <a:t>Martin NADAUD, </a:t>
            </a:r>
            <a:r>
              <a:rPr lang="fr-FR" sz="3100" b="1" u="sng" dirty="0"/>
              <a:t>Léonard, maçon de la Creuse</a:t>
            </a:r>
            <a:r>
              <a:rPr lang="fr-FR" sz="3100" b="1" dirty="0"/>
              <a:t>, </a:t>
            </a:r>
            <a:r>
              <a:rPr lang="fr-FR" sz="3100" b="1" dirty="0" err="1" smtClean="0"/>
              <a:t>Maspéro</a:t>
            </a:r>
            <a:endParaRPr lang="fr-FR" sz="3100" b="1" dirty="0" smtClean="0"/>
          </a:p>
          <a:p>
            <a:endParaRPr lang="fr-FR" sz="1100" b="1" dirty="0"/>
          </a:p>
          <a:p>
            <a:r>
              <a:rPr lang="fr-FR" sz="3100" b="1" dirty="0"/>
              <a:t>Jean-Daniel VERHAEGHE, </a:t>
            </a:r>
            <a:r>
              <a:rPr lang="fr-FR" sz="3100" b="1" u="sng" dirty="0"/>
              <a:t>Jaurès, naissance d'un géant</a:t>
            </a:r>
            <a:r>
              <a:rPr lang="fr-FR" sz="3100" b="1" dirty="0"/>
              <a:t>, Téléfilm 2008</a:t>
            </a:r>
          </a:p>
          <a:p>
            <a:pPr>
              <a:buNone/>
            </a:pPr>
            <a:endParaRPr lang="fr-FR" dirty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4664"/>
            <a:ext cx="7308180" cy="610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rmAutofit fontScale="90000"/>
          </a:bodyPr>
          <a:lstStyle/>
          <a:p>
            <a:r>
              <a:rPr lang="fr-FR" sz="6600" b="1" dirty="0"/>
              <a:t>I</a:t>
            </a:r>
            <a:r>
              <a:rPr lang="fr-FR" sz="4000" b="1" dirty="0"/>
              <a:t> – </a:t>
            </a:r>
            <a:r>
              <a:rPr lang="fr-FR" sz="4000" b="1" u="sng" dirty="0"/>
              <a:t>L’EMERGENCE DE LA CULTURE OUVRIERE A LIMOGES APPUYEE SUR </a:t>
            </a:r>
            <a:r>
              <a:rPr lang="fr-FR" sz="4000" b="1" u="sng" dirty="0">
                <a:solidFill>
                  <a:srgbClr val="FF0000"/>
                </a:solidFill>
              </a:rPr>
              <a:t>UNE IDENTITE DE GAUCHE</a:t>
            </a:r>
            <a:r>
              <a:rPr lang="fr-FR" sz="4000" b="1" dirty="0">
                <a:solidFill>
                  <a:srgbClr val="FF0000"/>
                </a:solidFill>
              </a:rPr>
              <a:t> :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5682" y="2636838"/>
            <a:ext cx="5452636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A</a:t>
            </a:r>
            <a:r>
              <a:rPr lang="fr-FR" sz="2800" b="1" dirty="0">
                <a:solidFill>
                  <a:srgbClr val="0070C0"/>
                </a:solidFill>
              </a:rPr>
              <a:t> – UNE TRADITION DE GAUCHE A LA FOIS PRECOCE ET DURABLE…</a:t>
            </a:r>
            <a:br>
              <a:rPr lang="fr-FR" sz="2800" b="1" dirty="0">
                <a:solidFill>
                  <a:srgbClr val="0070C0"/>
                </a:solidFill>
              </a:rPr>
            </a:br>
            <a:endParaRPr lang="fr-FR" sz="2800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3068960"/>
            <a:ext cx="8229600" cy="2880320"/>
          </a:xfrm>
        </p:spPr>
        <p:txBody>
          <a:bodyPr>
            <a:normAutofit fontScale="40000" lnSpcReduction="20000"/>
          </a:bodyPr>
          <a:lstStyle/>
          <a:p>
            <a:r>
              <a:rPr lang="fr-FR" sz="6000" b="1" dirty="0" smtClean="0"/>
              <a:t>1 – Une région isolée et enclavée : exode rural et Révolution         Industrielle</a:t>
            </a:r>
          </a:p>
          <a:p>
            <a:r>
              <a:rPr lang="fr-FR" sz="6000" b="1" dirty="0" smtClean="0"/>
              <a:t/>
            </a:r>
            <a:br>
              <a:rPr lang="fr-FR" sz="6000" b="1" dirty="0" smtClean="0"/>
            </a:br>
            <a:r>
              <a:rPr lang="fr-FR" sz="6000" b="1" dirty="0" smtClean="0"/>
              <a:t>2 – Une prédisposition aux valeurs de la gauche : réformisme, pacifisme, laïcité</a:t>
            </a:r>
          </a:p>
          <a:p>
            <a:r>
              <a:rPr lang="fr-FR" sz="6000" b="1" dirty="0" smtClean="0"/>
              <a:t/>
            </a:r>
            <a:br>
              <a:rPr lang="fr-FR" sz="6000" b="1" dirty="0" smtClean="0"/>
            </a:br>
            <a:r>
              <a:rPr lang="fr-FR" sz="6000" b="1" dirty="0" smtClean="0"/>
              <a:t>3 – Rôle de l’industrie porcelainière naissante dans les représentations politiques et sociétales</a:t>
            </a:r>
            <a:r>
              <a:rPr lang="fr-FR" sz="6000" dirty="0" smtClean="0"/>
              <a:t/>
            </a:r>
            <a:br>
              <a:rPr lang="fr-FR" sz="6000" dirty="0" smtClean="0"/>
            </a:br>
            <a:endParaRPr lang="fr-FR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052736"/>
            <a:ext cx="5328592" cy="432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24744"/>
            <a:ext cx="7037627" cy="456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38745"/>
            <a:ext cx="5328592" cy="611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/>
            </a:r>
            <a:br>
              <a:rPr lang="fr-FR" b="1" dirty="0" smtClean="0">
                <a:solidFill>
                  <a:srgbClr val="0070C0"/>
                </a:solidFill>
              </a:rPr>
            </a:br>
            <a:r>
              <a:rPr lang="fr-FR" b="1" dirty="0" smtClean="0">
                <a:solidFill>
                  <a:srgbClr val="0070C0"/>
                </a:solidFill>
              </a:rPr>
              <a:t>B</a:t>
            </a:r>
            <a:r>
              <a:rPr lang="fr-FR" sz="3100" b="1" dirty="0" smtClean="0">
                <a:solidFill>
                  <a:srgbClr val="0070C0"/>
                </a:solidFill>
              </a:rPr>
              <a:t> - … STRUCTUREE ET GUIDEE PAR UNE « ELITE » OUVRIERE.</a:t>
            </a:r>
            <a:r>
              <a:rPr lang="fr-FR" b="1" dirty="0" smtClean="0"/>
              <a:t/>
            </a:r>
            <a:br>
              <a:rPr lang="fr-FR" b="1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>
            <a:normAutofit/>
          </a:bodyPr>
          <a:lstStyle/>
          <a:p>
            <a:r>
              <a:rPr lang="fr-FR" sz="2800" b="1" dirty="0" smtClean="0"/>
              <a:t>1 </a:t>
            </a:r>
            <a:r>
              <a:rPr lang="fr-FR" sz="2800" b="1" dirty="0"/>
              <a:t>– Une élite ouvrière bien implantée et très politisée </a:t>
            </a:r>
            <a:r>
              <a:rPr lang="fr-FR" sz="2800" b="1" dirty="0" smtClean="0"/>
              <a:t>:</a:t>
            </a:r>
          </a:p>
          <a:p>
            <a:endParaRPr lang="fr-FR" sz="1200" b="1" dirty="0"/>
          </a:p>
          <a:p>
            <a:r>
              <a:rPr lang="fr-FR" sz="2800" b="1" dirty="0"/>
              <a:t>2 – Naissance d’une conscience de classe autour des porcelainiers à Limoges et des « cuirs et peaux » à Saint-Junien</a:t>
            </a:r>
            <a:r>
              <a:rPr lang="fr-FR" sz="2800" b="1" dirty="0" smtClean="0"/>
              <a:t>:</a:t>
            </a:r>
          </a:p>
          <a:p>
            <a:endParaRPr lang="fr-FR" sz="1200" b="1" dirty="0"/>
          </a:p>
          <a:p>
            <a:r>
              <a:rPr lang="fr-FR" sz="2800" b="1" dirty="0"/>
              <a:t>3 – Acculturation politique et identitaire : une progression de la gauche par capillarité autour de la ville.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295</Words>
  <Application>Microsoft Office PowerPoint</Application>
  <PresentationFormat>Affichage à l'écran (4:3)</PresentationFormat>
  <Paragraphs>95</Paragraphs>
  <Slides>36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Thème Office</vt:lpstr>
      <vt:lpstr>ETRE OUVRIER A LIMOGES (1830-1914)</vt:lpstr>
      <vt:lpstr>INTRODUCTION PROBLEMATISEE </vt:lpstr>
      <vt:lpstr>INTRODUCTION</vt:lpstr>
      <vt:lpstr>I – L’EMERGENCE DE LA CULTURE OUVRIERE A LIMOGES APPUYEE SUR UNE IDENTITE DE GAUCHE : </vt:lpstr>
      <vt:lpstr>A – UNE TRADITION DE GAUCHE A LA FOIS PRECOCE ET DURABLE… </vt:lpstr>
      <vt:lpstr>Diapositive 6</vt:lpstr>
      <vt:lpstr>Diapositive 7</vt:lpstr>
      <vt:lpstr>Diapositive 8</vt:lpstr>
      <vt:lpstr> B - … STRUCTUREE ET GUIDEE PAR UNE « ELITE » OUVRIERE. </vt:lpstr>
      <vt:lpstr>Diapositive 10</vt:lpstr>
      <vt:lpstr>Diapositive 11</vt:lpstr>
      <vt:lpstr>Diapositive 12</vt:lpstr>
      <vt:lpstr>C – DIVERSITE, COHERENCE ET PERMANENCE DE L’IDENTITE OUVRIERE A LIMOGES : </vt:lpstr>
      <vt:lpstr>Diapositive 14</vt:lpstr>
      <vt:lpstr>Diapositive 15</vt:lpstr>
      <vt:lpstr>Diapositive 16</vt:lpstr>
      <vt:lpstr>Diapositive 17</vt:lpstr>
      <vt:lpstr>II – « ETRE OUVRIER » A LIMOGES: QUOTIDIEN, COMBATS ET REPRESENTATIONS </vt:lpstr>
      <vt:lpstr>A – LA VIE DES OUVRIERS A LIMOGES : </vt:lpstr>
      <vt:lpstr>Diapositive 20</vt:lpstr>
      <vt:lpstr>Diapositive 21</vt:lpstr>
      <vt:lpstr>B – FIN DES SOLIDARITES TRADITIONNELLES ET NOUVELLES SOCIABILITES OUVRIERES : </vt:lpstr>
      <vt:lpstr>Diapositive 23</vt:lpstr>
      <vt:lpstr>Diapositive 24</vt:lpstr>
      <vt:lpstr>Diapositive 25</vt:lpstr>
      <vt:lpstr>C – LA LUTTE ET L’ORGANISATION : </vt:lpstr>
      <vt:lpstr>Diapositive 27</vt:lpstr>
      <vt:lpstr>Diapositive 28</vt:lpstr>
      <vt:lpstr>Diapositive 29</vt:lpstr>
      <vt:lpstr>III – MISE EN ŒUVRE : ENSEIGNER LA CULTURE OUVRIERE DE « LA VILLE ROUGE » EN LYCEE PROFESSIONNEL. </vt:lpstr>
      <vt:lpstr>A – UN SUJET D’ETUDE :  « ETRE OUVRIER EN FRANCE DE 1830 A 1975 » </vt:lpstr>
      <vt:lpstr>B – «ETRE OUVRIER A LIMOGES DE 1830 A 1975 » : </vt:lpstr>
      <vt:lpstr>C – BIBLIOGRAPHIE SELECTIVE :  </vt:lpstr>
      <vt:lpstr>CONCLUSION</vt:lpstr>
      <vt:lpstr>BIBLIOGRAPHIE GENERALE SUR LE SUJET D’ETUDE:</vt:lpstr>
      <vt:lpstr>Diapositive 36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ETRE OUVRIER A LIMOGES</dc:title>
  <dc:creator>mickey</dc:creator>
  <cp:lastModifiedBy>mickey</cp:lastModifiedBy>
  <cp:revision>28</cp:revision>
  <dcterms:created xsi:type="dcterms:W3CDTF">2011-04-13T16:11:52Z</dcterms:created>
  <dcterms:modified xsi:type="dcterms:W3CDTF">2011-04-13T20:40:46Z</dcterms:modified>
</cp:coreProperties>
</file>