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  <p:sldMasterId id="2147483682" r:id="rId8"/>
  </p:sldMasterIdLst>
  <p:notesMasterIdLst>
    <p:notesMasterId r:id="rId42"/>
  </p:notesMasterIdLst>
  <p:handoutMasterIdLst>
    <p:handoutMasterId r:id="rId43"/>
  </p:handoutMasterIdLst>
  <p:sldIdLst>
    <p:sldId id="271" r:id="rId9"/>
    <p:sldId id="284" r:id="rId10"/>
    <p:sldId id="283" r:id="rId11"/>
    <p:sldId id="280" r:id="rId12"/>
    <p:sldId id="310" r:id="rId13"/>
    <p:sldId id="312" r:id="rId14"/>
    <p:sldId id="311" r:id="rId15"/>
    <p:sldId id="313" r:id="rId16"/>
    <p:sldId id="288" r:id="rId17"/>
    <p:sldId id="309" r:id="rId18"/>
    <p:sldId id="289" r:id="rId19"/>
    <p:sldId id="291" r:id="rId20"/>
    <p:sldId id="292" r:id="rId21"/>
    <p:sldId id="308" r:id="rId22"/>
    <p:sldId id="293" r:id="rId23"/>
    <p:sldId id="295" r:id="rId24"/>
    <p:sldId id="301" r:id="rId25"/>
    <p:sldId id="302" r:id="rId26"/>
    <p:sldId id="304" r:id="rId27"/>
    <p:sldId id="303" r:id="rId28"/>
    <p:sldId id="299" r:id="rId29"/>
    <p:sldId id="314" r:id="rId30"/>
    <p:sldId id="287" r:id="rId31"/>
    <p:sldId id="300" r:id="rId32"/>
    <p:sldId id="297" r:id="rId33"/>
    <p:sldId id="316" r:id="rId34"/>
    <p:sldId id="315" r:id="rId35"/>
    <p:sldId id="305" r:id="rId36"/>
    <p:sldId id="306" r:id="rId37"/>
    <p:sldId id="298" r:id="rId38"/>
    <p:sldId id="318" r:id="rId39"/>
    <p:sldId id="317" r:id="rId40"/>
    <p:sldId id="278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5E8B"/>
    <a:srgbClr val="8B2934"/>
    <a:srgbClr val="6E902B"/>
    <a:srgbClr val="DA0D57"/>
    <a:srgbClr val="CC0047"/>
    <a:srgbClr val="9B008A"/>
    <a:srgbClr val="7800FF"/>
    <a:srgbClr val="8800D1"/>
    <a:srgbClr val="7B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2" autoAdjust="0"/>
    <p:restoredTop sz="92185" autoAdjust="0"/>
  </p:normalViewPr>
  <p:slideViewPr>
    <p:cSldViewPr snapToGrid="0" snapToObjects="1">
      <p:cViewPr>
        <p:scale>
          <a:sx n="100" d="100"/>
          <a:sy n="100" d="100"/>
        </p:scale>
        <p:origin x="-126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8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8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901509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0" y="5607374"/>
            <a:ext cx="673159" cy="8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08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8B2934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5E8B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207243D-45A7-694D-AF5B-F16F8AA4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626" cy="6854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  <a:p>
            <a:pPr marL="0" marR="0" indent="0" algn="l" defTabSz="4572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9D955A1-EE10-F44F-9AB5-38695A0AE7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8B2934"/>
        </a:buClr>
        <a:buSzPct val="114000"/>
        <a:buFont typeface="Wingdings" charset="2"/>
        <a:buChar char="§"/>
        <a:defRPr sz="1800" b="1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8B2934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8B2934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4F52342-B339-274D-B71D-F12DB74654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75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843CE79-DBC8-874C-B636-C1890390E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9" y="13750"/>
            <a:ext cx="9145869" cy="68408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5E8B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8B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8B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96E884A-D9C9-FA4A-8D84-CD694D7C3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32" y="16168"/>
            <a:ext cx="9147232" cy="684183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0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8B293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cid132886/exploiter-les-tests-de-positionnement-de-seconde-pour-repondre-aux-besoins-des-eleves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val.depp.taocloud.org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cid132886/exploiter-les-tests-de-positionnement-de-seconde-pour-repondre-aux-besoins-des-eleves.html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cid131264/le-test-de-positionnement-de-debut-de-seconde.html" TargetMode="External"/><Relationship Id="rId2" Type="http://schemas.openxmlformats.org/officeDocument/2006/relationships/hyperlink" Target="http://eduscol.education.fr/cid132886/tests-de-positionnement-de-debut-de-seconde-des-outils-pour-les-enseignants.html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Rentrée Septembre 2019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i="1" dirty="0" smtClean="0"/>
              <a:t> </a:t>
            </a:r>
            <a:r>
              <a:rPr lang="fr-FR" dirty="0" smtClean="0"/>
              <a:t>de</a:t>
            </a:r>
            <a:r>
              <a:rPr lang="fr-FR" i="1" dirty="0"/>
              <a:t> </a:t>
            </a:r>
            <a:r>
              <a:rPr lang="fr-FR" dirty="0" smtClean="0"/>
              <a:t>positionnement </a:t>
            </a:r>
            <a:br>
              <a:rPr lang="fr-FR" dirty="0" smtClean="0"/>
            </a:br>
            <a:r>
              <a:rPr lang="fr-FR" sz="2400" dirty="0" smtClean="0"/>
              <a:t>Début de seconde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 mathématiques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1800" dirty="0" smtClean="0"/>
              <a:t>En seconde GT :               				En seconde PRO :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00" y="2143919"/>
            <a:ext cx="3048000" cy="280987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22887" y="2058194"/>
            <a:ext cx="29622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test majoritairement adaptatif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4863" lvl="2" indent="-177800">
              <a:buClr>
                <a:srgbClr val="8B2934"/>
              </a:buClr>
              <a:buFont typeface="Lucida Grande"/>
              <a:buChar char="-"/>
            </a:pPr>
            <a:endParaRPr lang="fr-FR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altLang="fr-FR" dirty="0"/>
              <a:t>Un dispositif adaptatif dans la majorité des domaines évalués : en fonction de </a:t>
            </a:r>
            <a:r>
              <a:rPr lang="fr-FR" altLang="fr-FR" dirty="0" smtClean="0"/>
              <a:t>leurs </a:t>
            </a:r>
            <a:r>
              <a:rPr lang="fr-FR" altLang="fr-FR" dirty="0"/>
              <a:t>résultats aux exercices d</a:t>
            </a:r>
            <a:r>
              <a:rPr lang="fr-FR" altLang="en-US" dirty="0"/>
              <a:t>’</a:t>
            </a:r>
            <a:r>
              <a:rPr lang="fr-FR" altLang="fr-FR" dirty="0"/>
              <a:t>orientation, les élèves sont </a:t>
            </a:r>
            <a:r>
              <a:rPr lang="fr-FR" altLang="fr-FR" dirty="0" smtClean="0"/>
              <a:t>dirigés </a:t>
            </a:r>
            <a:r>
              <a:rPr lang="fr-FR" altLang="fr-FR" dirty="0"/>
              <a:t>vers des exercices </a:t>
            </a:r>
            <a:r>
              <a:rPr lang="fr-FR" altLang="fr-FR" dirty="0" smtClean="0"/>
              <a:t>adaptés </a:t>
            </a:r>
            <a:r>
              <a:rPr lang="fr-FR" altLang="fr-FR" dirty="0"/>
              <a:t>à leur degré de maîtrise</a:t>
            </a:r>
            <a:r>
              <a:rPr lang="fr-FR" altLang="fr-FR" dirty="0" smtClean="0"/>
              <a:t>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alt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985333" y="3364180"/>
            <a:ext cx="7488238" cy="1079500"/>
            <a:chOff x="280" y="2869"/>
            <a:chExt cx="4717" cy="1089"/>
          </a:xfrm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80" y="2869"/>
              <a:ext cx="4717" cy="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484" y="3229"/>
              <a:ext cx="1883" cy="3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1800" dirty="0" smtClean="0">
                  <a:solidFill>
                    <a:schemeClr val="tx2"/>
                  </a:solidFill>
                </a:rPr>
                <a:t>Exercices d</a:t>
              </a:r>
              <a:r>
                <a:rPr lang="fr-FR" altLang="en-US" sz="1800" dirty="0" smtClean="0">
                  <a:solidFill>
                    <a:schemeClr val="tx2"/>
                  </a:solidFill>
                </a:rPr>
                <a:t>’</a:t>
              </a:r>
              <a:r>
                <a:rPr lang="fr-FR" altLang="fr-FR" sz="1800" dirty="0" smtClean="0">
                  <a:solidFill>
                    <a:schemeClr val="tx2"/>
                  </a:solidFill>
                </a:rPr>
                <a:t>orientation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2934" y="2985"/>
              <a:ext cx="1587" cy="3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dirty="0" smtClean="0">
                  <a:solidFill>
                    <a:schemeClr val="tx2"/>
                  </a:solidFill>
                </a:rPr>
                <a:t>Exercices de niveau haut</a:t>
              </a: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2366" y="3023"/>
              <a:ext cx="567" cy="304"/>
            </a:xfrm>
            <a:prstGeom prst="rightArrow">
              <a:avLst>
                <a:gd name="adj1" fmla="val 50000"/>
                <a:gd name="adj2" fmla="val 39356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198558" y="3994281"/>
            <a:ext cx="2519363" cy="37668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smtClean="0">
                <a:solidFill>
                  <a:schemeClr val="tx2"/>
                </a:solidFill>
              </a:rPr>
              <a:t>Exercices de niveau bas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4298446" y="4011678"/>
            <a:ext cx="900000" cy="301348"/>
          </a:xfrm>
          <a:prstGeom prst="rightArrow">
            <a:avLst>
              <a:gd name="adj1" fmla="val 50000"/>
              <a:gd name="adj2" fmla="val 39356"/>
            </a:avLst>
          </a:prstGeom>
          <a:gradFill rotWithShape="1">
            <a:gsLst>
              <a:gs pos="0">
                <a:schemeClr val="tx2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et compétences évaluées en français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4863" lvl="2" indent="-177800">
              <a:buClr>
                <a:srgbClr val="8B2934"/>
              </a:buClr>
              <a:buFont typeface="Lucida Grande"/>
              <a:buChar char="-"/>
            </a:pPr>
            <a:endParaRPr 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6098" y="1308264"/>
            <a:ext cx="6899275" cy="4854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200" y="1419800"/>
            <a:ext cx="57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chemeClr val="accent2"/>
                </a:solidFill>
              </a:rPr>
              <a:t>Compréhension de </a:t>
            </a:r>
            <a:r>
              <a:rPr lang="fr-FR" altLang="fr-FR" b="1" dirty="0" smtClean="0">
                <a:solidFill>
                  <a:schemeClr val="accent2"/>
                </a:solidFill>
              </a:rPr>
              <a:t>l</a:t>
            </a:r>
            <a:r>
              <a:rPr lang="fr-FR" altLang="en-US" b="1" dirty="0" smtClean="0">
                <a:solidFill>
                  <a:schemeClr val="accent2"/>
                </a:solidFill>
              </a:rPr>
              <a:t>’</a:t>
            </a:r>
            <a:r>
              <a:rPr lang="fr-FR" altLang="fr-FR" b="1" dirty="0" smtClean="0">
                <a:solidFill>
                  <a:schemeClr val="accent2"/>
                </a:solidFill>
              </a:rPr>
              <a:t>oral</a:t>
            </a:r>
          </a:p>
          <a:p>
            <a:endParaRPr lang="fr-FR" altLang="fr-FR" dirty="0">
              <a:solidFill>
                <a:schemeClr val="accent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28200" y="1742965"/>
            <a:ext cx="5834062" cy="922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Élaborer le sens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un message en distinguant l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explicite et le sous-entendu dans un propos et identifier les visées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un discours.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200" y="2935843"/>
            <a:ext cx="311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Compréhension de l’écrit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22412" y="3305175"/>
            <a:ext cx="5834062" cy="923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Comprendre et interpréter des textes variés, des images et des documents composites, en utilisant des outils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analyse simple. 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522413" y="4798960"/>
            <a:ext cx="583406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sz="1800" dirty="0">
                <a:solidFill>
                  <a:schemeClr val="tx2"/>
                </a:solidFill>
              </a:rPr>
              <a:t>Mobiliser ses connaissances linguistiques en syntaxe et classes grammaticales, en morphologie verbale, en orthographe et en vocabulaire</a:t>
            </a:r>
            <a:r>
              <a:rPr lang="fr-FR" sz="1800" dirty="0" smtClean="0">
                <a:solidFill>
                  <a:schemeClr val="tx2"/>
                </a:solidFill>
              </a:rPr>
              <a:t>.</a:t>
            </a:r>
            <a:endParaRPr lang="fr-FR" altLang="fr-FR" sz="1800" dirty="0" smtClean="0">
              <a:solidFill>
                <a:schemeClr val="tx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22412" y="4419600"/>
            <a:ext cx="480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Compréhension du fonctionnement de la langue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et compétences évaluées en mathématiques en 2</a:t>
            </a:r>
            <a:r>
              <a:rPr lang="fr-FR" baseline="30000" dirty="0" smtClean="0"/>
              <a:t>nde</a:t>
            </a:r>
            <a:r>
              <a:rPr lang="fr-FR" dirty="0" smtClean="0"/>
              <a:t> GT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4863" lvl="2" indent="-177800">
              <a:buClr>
                <a:srgbClr val="8B2934"/>
              </a:buClr>
              <a:buFont typeface="Lucida Grande"/>
              <a:buChar char="-"/>
            </a:pPr>
            <a:endParaRPr 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6098" y="1250950"/>
            <a:ext cx="7087952" cy="4911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lvl="0"/>
            <a:r>
              <a:rPr lang="fr-FR" b="1" dirty="0" smtClean="0">
                <a:solidFill>
                  <a:schemeClr val="accent2"/>
                </a:solidFill>
              </a:rPr>
              <a:t>Organisation </a:t>
            </a:r>
            <a:r>
              <a:rPr lang="fr-FR" b="1" dirty="0">
                <a:solidFill>
                  <a:schemeClr val="accent2"/>
                </a:solidFill>
              </a:rPr>
              <a:t>et gestion de données</a:t>
            </a:r>
          </a:p>
          <a:p>
            <a:endParaRPr lang="fr-FR" dirty="0" smtClean="0"/>
          </a:p>
          <a:p>
            <a:endParaRPr lang="fr-FR" dirty="0" smtClean="0"/>
          </a:p>
          <a:p>
            <a:pPr lvl="0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fr-FR" b="1" dirty="0" smtClean="0">
              <a:solidFill>
                <a:schemeClr val="accent2"/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Nombres </a:t>
            </a:r>
            <a:r>
              <a:rPr lang="fr-FR" b="1" dirty="0">
                <a:solidFill>
                  <a:schemeClr val="accent2"/>
                </a:solidFill>
              </a:rPr>
              <a:t>et calculs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b="1" dirty="0" smtClean="0">
              <a:solidFill>
                <a:schemeClr val="accent2"/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Géométrie </a:t>
            </a:r>
            <a:r>
              <a:rPr lang="fr-FR" b="1" dirty="0">
                <a:solidFill>
                  <a:schemeClr val="accent2"/>
                </a:solidFill>
              </a:rPr>
              <a:t>de raisonnement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r>
              <a:rPr lang="fr-FR" dirty="0"/>
              <a:t> </a:t>
            </a:r>
          </a:p>
          <a:p>
            <a:pPr lvl="0"/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Expressions </a:t>
            </a:r>
            <a:r>
              <a:rPr lang="fr-FR" b="1" dirty="0">
                <a:solidFill>
                  <a:schemeClr val="accent2"/>
                </a:solidFill>
              </a:rPr>
              <a:t>algébriques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endParaRPr lang="fr-FR" dirty="0">
              <a:solidFill>
                <a:schemeClr val="accent2"/>
              </a:solidFill>
            </a:endParaRPr>
          </a:p>
          <a:p>
            <a:endParaRPr lang="fr-FR" altLang="fr-FR" b="1" dirty="0" smtClean="0">
              <a:solidFill>
                <a:schemeClr val="accent2"/>
              </a:solidFill>
            </a:endParaRPr>
          </a:p>
          <a:p>
            <a:endParaRPr lang="fr-FR" altLang="fr-FR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2887"/>
              </p:ext>
            </p:extLst>
          </p:nvPr>
        </p:nvGraphicFramePr>
        <p:xfrm>
          <a:off x="1296453" y="1708150"/>
          <a:ext cx="6889186" cy="78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186"/>
              </a:tblGrid>
              <a:tr h="78105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Interpréter, représenter et traiter des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données. Résoudre des problèmes de proportionnalité.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Comprendre et utiliser la notion de fonction.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11244"/>
              </p:ext>
            </p:extLst>
          </p:nvPr>
        </p:nvGraphicFramePr>
        <p:xfrm>
          <a:off x="1300697" y="3070390"/>
          <a:ext cx="686724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242"/>
              </a:tblGrid>
              <a:tr h="78573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Utiliser les nombres pour comparer,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calculer et résoudre des problèmes. Comprendre et utiliser la notion de divisibilité.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30747"/>
              </p:ext>
            </p:extLst>
          </p:nvPr>
        </p:nvGraphicFramePr>
        <p:xfrm>
          <a:off x="1282700" y="4420000"/>
          <a:ext cx="68852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52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Représenter l’espace. Utiliser les notions de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géométrie plane pour démontrer.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37327"/>
              </p:ext>
            </p:extLst>
          </p:nvPr>
        </p:nvGraphicFramePr>
        <p:xfrm>
          <a:off x="1296453" y="5514552"/>
          <a:ext cx="68672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242"/>
              </a:tblGrid>
              <a:tr h="50747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Traduire un problème par une expression algébrique. Transformer des expressions algébriques pour démontrer.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2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et compétences évaluées en mathématiques en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4863" lvl="2" indent="-177800">
              <a:buClr>
                <a:srgbClr val="8B2934"/>
              </a:buClr>
              <a:buFont typeface="Lucida Grande"/>
              <a:buChar char="-"/>
            </a:pPr>
            <a:endParaRPr 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alt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6098" y="1250950"/>
            <a:ext cx="7087952" cy="4911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lvl="0"/>
            <a:r>
              <a:rPr lang="fr-FR" b="1" dirty="0" smtClean="0">
                <a:solidFill>
                  <a:schemeClr val="accent2"/>
                </a:solidFill>
              </a:rPr>
              <a:t>Organisation </a:t>
            </a:r>
            <a:r>
              <a:rPr lang="fr-FR" b="1" dirty="0">
                <a:solidFill>
                  <a:schemeClr val="accent2"/>
                </a:solidFill>
              </a:rPr>
              <a:t>et gestion de données</a:t>
            </a:r>
          </a:p>
          <a:p>
            <a:endParaRPr lang="fr-FR" dirty="0" smtClean="0"/>
          </a:p>
          <a:p>
            <a:endParaRPr lang="fr-FR" dirty="0" smtClean="0"/>
          </a:p>
          <a:p>
            <a:pPr lvl="0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fr-FR" b="1" dirty="0" smtClean="0">
              <a:solidFill>
                <a:schemeClr val="accent2"/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Nombres </a:t>
            </a:r>
            <a:r>
              <a:rPr lang="fr-FR" b="1" dirty="0">
                <a:solidFill>
                  <a:schemeClr val="accent2"/>
                </a:solidFill>
              </a:rPr>
              <a:t>et calculs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b="1" dirty="0" smtClean="0">
              <a:solidFill>
                <a:schemeClr val="accent2"/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Géométrie du calcul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 </a:t>
            </a:r>
          </a:p>
          <a:p>
            <a:pPr lvl="0"/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b="1" dirty="0" smtClean="0">
                <a:solidFill>
                  <a:schemeClr val="accent2"/>
                </a:solidFill>
              </a:rPr>
              <a:t>Résolution algébrique de problèmes</a:t>
            </a:r>
            <a:endParaRPr lang="fr-FR" b="1" dirty="0">
              <a:solidFill>
                <a:schemeClr val="accent2"/>
              </a:solidFill>
            </a:endParaRPr>
          </a:p>
          <a:p>
            <a:endParaRPr lang="fr-FR" altLang="fr-FR" b="1" dirty="0" smtClean="0">
              <a:solidFill>
                <a:schemeClr val="accent2"/>
              </a:solidFill>
            </a:endParaRPr>
          </a:p>
          <a:p>
            <a:endParaRPr lang="fr-FR" altLang="fr-FR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41661"/>
              </p:ext>
            </p:extLst>
          </p:nvPr>
        </p:nvGraphicFramePr>
        <p:xfrm>
          <a:off x="1296453" y="1708150"/>
          <a:ext cx="6889186" cy="78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186"/>
              </a:tblGrid>
              <a:tr h="78105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Interpréter, représenter et traiter des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données. Résoudre des problèmes de proportionnalité. Comprendre et utiliser la notion de fonction.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980"/>
              </p:ext>
            </p:extLst>
          </p:nvPr>
        </p:nvGraphicFramePr>
        <p:xfrm>
          <a:off x="1300697" y="3070390"/>
          <a:ext cx="686724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242"/>
              </a:tblGrid>
              <a:tr h="78573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Utiliser les nombres pour comparer,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calculer et résoudre des problèmes. Comprendre et utiliser la notion de divisibilité.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46437"/>
              </p:ext>
            </p:extLst>
          </p:nvPr>
        </p:nvGraphicFramePr>
        <p:xfrm>
          <a:off x="1282700" y="4420000"/>
          <a:ext cx="68852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52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Représenter l’espace. Calculer avec des grandeurs mesurables ; exprimer les résultats dans les unités adaptées.</a:t>
                      </a:r>
                      <a:endParaRPr lang="fr-FR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92462"/>
              </p:ext>
            </p:extLst>
          </p:nvPr>
        </p:nvGraphicFramePr>
        <p:xfrm>
          <a:off x="1296453" y="5514552"/>
          <a:ext cx="68672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242"/>
              </a:tblGrid>
              <a:tr h="5074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un problème en équation en vue de sa résolution. Résoudre des équations du premier degré.</a:t>
                      </a:r>
                      <a:endParaRPr lang="fr-FR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Préparation du test de positionnement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76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363125"/>
            <a:ext cx="7881400" cy="1286937"/>
          </a:xfrm>
        </p:spPr>
        <p:txBody>
          <a:bodyPr/>
          <a:lstStyle/>
          <a:p>
            <a:r>
              <a:rPr lang="fr-FR" dirty="0" smtClean="0"/>
              <a:t>Des outils d’accompagnement pour les élèves, les représentants légaux et les équipes pédagogiques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6134" y="2452154"/>
            <a:ext cx="5483508" cy="258532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Une simulation active de différents exemples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exercices dans chacun des domaines évalués ;</a:t>
            </a:r>
          </a:p>
          <a:p>
            <a:pPr marL="0" indent="0" algn="just">
              <a:defRPr/>
            </a:pPr>
            <a:endParaRPr lang="fr-FR" altLang="fr-FR" sz="1800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Un descriptif des tâches avec mention des compétences visées et des réponses attendues ;</a:t>
            </a:r>
          </a:p>
          <a:p>
            <a:pPr marL="0" indent="0" algn="just">
              <a:defRPr/>
            </a:pPr>
            <a:endParaRPr lang="fr-FR" altLang="fr-FR" sz="1800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Des éléments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information sur le degré  de difficulté des exercices et le niveau de maîtrise dont ils témoignent.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6486" y="2464327"/>
            <a:ext cx="21087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600" dirty="0" smtClean="0">
                <a:solidFill>
                  <a:schemeClr val="tx2"/>
                </a:solidFill>
              </a:rPr>
              <a:t>Des exemples de tests disponibles sur le site </a:t>
            </a:r>
            <a:r>
              <a:rPr lang="fr-FR" altLang="fr-FR" sz="1600" dirty="0" smtClean="0">
                <a:solidFill>
                  <a:schemeClr val="tx2"/>
                </a:solidFill>
                <a:hlinkClick r:id="rId2"/>
              </a:rPr>
              <a:t>EDUSCOL</a:t>
            </a:r>
            <a:r>
              <a:rPr lang="fr-FR" altLang="fr-FR" sz="1600" dirty="0" smtClean="0">
                <a:solidFill>
                  <a:schemeClr val="tx2"/>
                </a:solidFill>
              </a:rPr>
              <a:t> </a:t>
            </a:r>
            <a:endParaRPr lang="fr-FR" alt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3" y="2706287"/>
            <a:ext cx="7776000" cy="34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d’accompagnement : une simulation sur EDUSCOL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059956"/>
            <a:ext cx="903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① </a:t>
            </a:r>
            <a:r>
              <a:rPr lang="fr-FR" dirty="0"/>
              <a:t>Un descriptif de la tâche à </a:t>
            </a:r>
            <a:r>
              <a:rPr lang="fr-FR" dirty="0" smtClean="0"/>
              <a:t>réaliser                      ② Des éléments sur le positionnement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1495" y="42310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121074" y="290800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806635" y="32728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471954" y="2383121"/>
            <a:ext cx="605121" cy="9373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629025" y="2335496"/>
            <a:ext cx="2115819" cy="102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" y="1514039"/>
            <a:ext cx="734082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3116" y="455652"/>
            <a:ext cx="373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① Un descriptif de la tâche à réaliser</a:t>
            </a:r>
          </a:p>
        </p:txBody>
      </p:sp>
    </p:spTree>
    <p:extLst>
      <p:ext uri="{BB962C8B-B14F-4D97-AF65-F5344CB8AC3E}">
        <p14:creationId xmlns:p14="http://schemas.microsoft.com/office/powerpoint/2010/main" val="13431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650" y="629335"/>
            <a:ext cx="687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② Des éléments d’information sur le </a:t>
            </a:r>
            <a:r>
              <a:rPr lang="fr-FR" dirty="0" smtClean="0"/>
              <a:t>positionnement (6 groupes)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417129"/>
            <a:ext cx="6934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920088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texte 5"/>
          <p:cNvSpPr txBox="1">
            <a:spLocks/>
          </p:cNvSpPr>
          <p:nvPr/>
        </p:nvSpPr>
        <p:spPr>
          <a:xfrm>
            <a:off x="957263" y="1621778"/>
            <a:ext cx="7881937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Clr>
                <a:srgbClr val="005E8B"/>
              </a:buClr>
              <a:buSzPct val="114000"/>
              <a:buFont typeface="Wingdings" charset="2"/>
              <a:buChar char="§"/>
              <a:defRPr sz="1800" b="1" i="0" kern="1200">
                <a:solidFill>
                  <a:srgbClr val="005E8B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005E8B"/>
              </a:buClr>
              <a:buSzPct val="135000"/>
              <a:buFont typeface="Arial" charset="0"/>
              <a:buChar char="•"/>
              <a:defRPr sz="13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005E8B"/>
              </a:buClr>
              <a:buFont typeface="Arial"/>
              <a:buChar char="–"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  <a:latin typeface="+mn-lt"/>
              </a:rPr>
              <a:t>Objectifs et modalités du test de positionnement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+mn-lt"/>
              </a:rPr>
              <a:t>Nature et champ du test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+mn-lt"/>
              </a:rPr>
              <a:t>Architecture et contenus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+mn-lt"/>
              </a:rPr>
              <a:t>Préparation du test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+mn-lt"/>
              </a:rPr>
              <a:t>Mise en œuvre : acteurs mobilisés, calendrier et restitution</a:t>
            </a:r>
          </a:p>
          <a:p>
            <a:r>
              <a:rPr lang="fr-FR" sz="2000" dirty="0">
                <a:solidFill>
                  <a:schemeClr val="tx1"/>
                </a:solidFill>
                <a:latin typeface="+mn-lt"/>
              </a:rPr>
              <a:t>Mise à disposition </a:t>
            </a:r>
            <a:r>
              <a:rPr lang="fr-FR" sz="2000">
                <a:solidFill>
                  <a:schemeClr val="tx1"/>
                </a:solidFill>
                <a:latin typeface="+mn-lt"/>
              </a:rPr>
              <a:t>d’items </a:t>
            </a:r>
            <a:r>
              <a:rPr lang="fr-FR" sz="2000" smtClean="0">
                <a:solidFill>
                  <a:schemeClr val="tx1"/>
                </a:solidFill>
                <a:latin typeface="+mn-lt"/>
              </a:rPr>
              <a:t>issus du test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Wingdings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d’accompagnement pour les équipes de direction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95600" y="1588860"/>
            <a:ext cx="6115050" cy="32624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i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i="1" dirty="0" smtClean="0">
                <a:solidFill>
                  <a:schemeClr val="tx2"/>
                </a:solidFill>
                <a:sym typeface="Wingdings" pitchFamily="2" charset="2"/>
              </a:rPr>
              <a:t>           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Le</a:t>
            </a:r>
            <a:r>
              <a:rPr lang="fr-FR" altLang="fr-FR" sz="1800" u="sng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guide général </a:t>
            </a:r>
            <a:r>
              <a:rPr lang="fr-FR" altLang="fr-FR" sz="1800" dirty="0" smtClean="0">
                <a:solidFill>
                  <a:schemeClr val="tx2"/>
                </a:solidFill>
                <a:sym typeface="Wingdings" pitchFamily="2" charset="2"/>
              </a:rPr>
              <a:t>: document essentiel qui mentionne</a:t>
            </a:r>
          </a:p>
          <a:p>
            <a:pPr eaLnBrk="1" hangingPunct="1">
              <a:defRPr/>
            </a:pP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dirty="0" smtClean="0">
                <a:solidFill>
                  <a:schemeClr val="tx2"/>
                </a:solidFill>
                <a:sym typeface="Wingdings" pitchFamily="2" charset="2"/>
              </a:rPr>
              <a:t>           toutes les étapes du protocole du test</a:t>
            </a:r>
          </a:p>
          <a:p>
            <a:pPr eaLnBrk="1" hangingPunct="1">
              <a:defRPr/>
            </a:pPr>
            <a:endParaRPr lang="fr-FR" altLang="fr-FR" sz="1200" dirty="0" smtClean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altLang="fr-FR" sz="1800" i="1" dirty="0" smtClean="0">
                <a:solidFill>
                  <a:schemeClr val="tx2"/>
                </a:solidFill>
                <a:sym typeface="Wingdings" pitchFamily="2" charset="2"/>
              </a:rPr>
              <a:t>           Remarque :</a:t>
            </a:r>
            <a:r>
              <a:rPr lang="fr-FR" altLang="fr-FR" sz="1800" dirty="0" smtClean="0">
                <a:solidFill>
                  <a:schemeClr val="tx2"/>
                </a:solidFill>
                <a:sym typeface="Wingdings" pitchFamily="2" charset="2"/>
              </a:rPr>
              <a:t> un guide spécifique selon la voie :</a:t>
            </a:r>
          </a:p>
          <a:p>
            <a:pPr algn="ctr" eaLnBrk="1" hangingPunct="1">
              <a:defRPr/>
            </a:pP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Guide général Seconde GT</a:t>
            </a:r>
          </a:p>
          <a:p>
            <a:pPr algn="ctr" eaLnBrk="1" hangingPunct="1">
              <a:defRPr/>
            </a:pP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Guide général Seconde Pro</a:t>
            </a:r>
          </a:p>
          <a:p>
            <a:pPr eaLnBrk="1" hangingPunct="1">
              <a:defRPr/>
            </a:pPr>
            <a:endParaRPr lang="fr-FR" altLang="fr-FR" sz="1800" dirty="0" smtClean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altLang="fr-FR" sz="1800" i="1" dirty="0" smtClean="0">
                <a:solidFill>
                  <a:schemeClr val="tx2"/>
                </a:solidFill>
                <a:sym typeface="Wingdings" pitchFamily="2" charset="2"/>
              </a:rPr>
              <a:t>           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La note de l</a:t>
            </a:r>
            <a:r>
              <a:rPr lang="fr-FR" altLang="en-US" sz="1800" i="1" u="sng" dirty="0" smtClean="0">
                <a:solidFill>
                  <a:schemeClr val="tx2"/>
                </a:solidFill>
                <a:sym typeface="Wingdings" pitchFamily="2" charset="2"/>
              </a:rPr>
              <a:t>’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application ASP</a:t>
            </a:r>
          </a:p>
          <a:p>
            <a:pPr eaLnBrk="1" hangingPunct="1">
              <a:defRPr/>
            </a:pPr>
            <a:endParaRPr lang="fr-FR" altLang="fr-FR" sz="1600" dirty="0" smtClean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defRPr/>
            </a:pPr>
            <a:endParaRPr lang="fr-FR" altLang="fr-FR" sz="1600" dirty="0" smtClean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altLang="fr-FR" sz="1800" dirty="0" smtClean="0">
                <a:solidFill>
                  <a:schemeClr val="tx2"/>
                </a:solidFill>
                <a:sym typeface="Wingdings" pitchFamily="2" charset="2"/>
              </a:rPr>
              <a:t>           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La note technique de l</a:t>
            </a:r>
            <a:r>
              <a:rPr lang="fr-FR" altLang="en-US" sz="1800" i="1" u="sng" dirty="0" smtClean="0">
                <a:solidFill>
                  <a:schemeClr val="tx2"/>
                </a:solidFill>
                <a:sym typeface="Wingdings" pitchFamily="2" charset="2"/>
              </a:rPr>
              <a:t>’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outil diagnostic du matériel </a:t>
            </a:r>
          </a:p>
          <a:p>
            <a:pPr eaLnBrk="1" hangingPunct="1">
              <a:defRPr/>
            </a:pPr>
            <a:r>
              <a:rPr lang="fr-FR" altLang="fr-FR" sz="1800" i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i="1" dirty="0" smtClean="0">
                <a:solidFill>
                  <a:schemeClr val="tx2"/>
                </a:solidFill>
                <a:sym typeface="Wingdings" pitchFamily="2" charset="2"/>
              </a:rPr>
              <a:t>          </a:t>
            </a:r>
            <a:r>
              <a:rPr lang="fr-FR" altLang="fr-FR" sz="1800" i="1" u="sng" dirty="0" smtClean="0">
                <a:solidFill>
                  <a:schemeClr val="tx2"/>
                </a:solidFill>
                <a:sym typeface="Wingdings" pitchFamily="2" charset="2"/>
              </a:rPr>
              <a:t>informatique</a:t>
            </a:r>
            <a:endParaRPr lang="fr-FR" altLang="fr-FR" sz="1800" i="1" u="sng" dirty="0" smtClean="0">
              <a:solidFill>
                <a:schemeClr val="tx2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4356" y="1705839"/>
            <a:ext cx="272736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chemeClr val="tx2"/>
                </a:solidFill>
              </a:rPr>
              <a:t>Une documentation  détaillée pour organiser les passations disponible à la rentrée de septembre sur l</a:t>
            </a:r>
            <a:r>
              <a:rPr lang="fr-FR" altLang="en-US" sz="1600" dirty="0" smtClean="0">
                <a:solidFill>
                  <a:schemeClr val="tx2"/>
                </a:solidFill>
              </a:rPr>
              <a:t>’ </a:t>
            </a:r>
            <a:r>
              <a:rPr lang="fr-FR" altLang="fr-FR" sz="1600" dirty="0" smtClean="0">
                <a:solidFill>
                  <a:schemeClr val="tx2"/>
                </a:solidFill>
              </a:rPr>
              <a:t>Application de Suivi des Passations (ASP)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7" y="3533686"/>
            <a:ext cx="188178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 flipH="1">
            <a:off x="2085975" y="3017074"/>
            <a:ext cx="381000" cy="983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48" y="1618596"/>
            <a:ext cx="432000" cy="2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48" y="3446288"/>
            <a:ext cx="432000" cy="2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96" y="4215441"/>
            <a:ext cx="432000" cy="2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ise en œuvre du test de positionnemen</a:t>
            </a:r>
            <a:r>
              <a:rPr lang="fr-FR" dirty="0"/>
              <a:t>t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011069" y="3370129"/>
            <a:ext cx="5590006" cy="181147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Accès au portail du test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Acteurs mobilisés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Calendrier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Restitution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053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88988" y="465128"/>
            <a:ext cx="8004162" cy="8285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accès via un portail unique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https</a:t>
            </a:r>
            <a:r>
              <a:rPr lang="fr-FR" dirty="0">
                <a:solidFill>
                  <a:schemeClr val="tx2"/>
                </a:solidFill>
              </a:rPr>
              <a:t>://</a:t>
            </a:r>
            <a:r>
              <a:rPr lang="fr-FR" dirty="0" smtClean="0">
                <a:solidFill>
                  <a:schemeClr val="tx2"/>
                </a:solidFill>
              </a:rPr>
              <a:t>eval.depp.taocloud.fr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671638"/>
            <a:ext cx="3457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 mobilisés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47763"/>
            <a:ext cx="6819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de mise en œuvre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363" y="974725"/>
            <a:ext cx="6278562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tx2"/>
                </a:solidFill>
              </a:rPr>
              <a:t>Dès </a:t>
            </a:r>
            <a:r>
              <a:rPr lang="fr-FR" altLang="fr-FR" sz="1800" dirty="0" smtClean="0">
                <a:solidFill>
                  <a:schemeClr val="tx2"/>
                </a:solidFill>
              </a:rPr>
              <a:t>le 9 septembre 2019</a:t>
            </a:r>
            <a:endParaRPr lang="fr-FR" altLang="fr-FR" sz="1800" dirty="0">
              <a:solidFill>
                <a:schemeClr val="tx2"/>
              </a:solidFill>
            </a:endParaRPr>
          </a:p>
          <a:p>
            <a:r>
              <a:rPr lang="fr-FR" altLang="fr-FR" sz="1800" b="0" dirty="0">
                <a:solidFill>
                  <a:schemeClr val="tx2"/>
                </a:solidFill>
              </a:rPr>
              <a:t>Connexion à ASP via le portail national des évaluations de la </a:t>
            </a:r>
            <a:r>
              <a:rPr lang="fr-FR" altLang="fr-FR" sz="1800" b="0" dirty="0" smtClean="0">
                <a:solidFill>
                  <a:schemeClr val="tx2"/>
                </a:solidFill>
              </a:rPr>
              <a:t>DEPP </a:t>
            </a:r>
            <a:r>
              <a:rPr lang="fr-FR" sz="1800" u="sng" dirty="0">
                <a:hlinkClick r:id="rId2"/>
              </a:rPr>
              <a:t>https://eval.depp.taocloud.fr</a:t>
            </a:r>
            <a:endParaRPr lang="fr-FR" sz="1800" dirty="0"/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 smtClean="0">
                <a:solidFill>
                  <a:schemeClr val="tx2"/>
                </a:solidFill>
              </a:rPr>
              <a:t> </a:t>
            </a:r>
            <a:r>
              <a:rPr lang="fr-FR" altLang="fr-FR" sz="1800" b="0" dirty="0">
                <a:solidFill>
                  <a:schemeClr val="tx2"/>
                </a:solidFill>
              </a:rPr>
              <a:t>Appropriation des outils </a:t>
            </a:r>
            <a:r>
              <a:rPr lang="fr-FR" altLang="fr-FR" sz="1800" b="0" dirty="0" smtClean="0">
                <a:solidFill>
                  <a:schemeClr val="tx2"/>
                </a:solidFill>
              </a:rPr>
              <a:t>d</a:t>
            </a:r>
            <a:r>
              <a:rPr lang="fr-FR" altLang="en-US" sz="1800" b="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b="0" dirty="0" smtClean="0">
                <a:solidFill>
                  <a:schemeClr val="tx2"/>
                </a:solidFill>
              </a:rPr>
              <a:t>accompagnement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 smtClean="0">
                <a:solidFill>
                  <a:schemeClr val="tx2"/>
                </a:solidFill>
              </a:rPr>
              <a:t> </a:t>
            </a:r>
            <a:r>
              <a:rPr lang="fr-FR" altLang="fr-FR" sz="1800" b="0" dirty="0">
                <a:solidFill>
                  <a:schemeClr val="tx2"/>
                </a:solidFill>
              </a:rPr>
              <a:t>Désignation d</a:t>
            </a:r>
            <a:r>
              <a:rPr lang="fr-FR" altLang="en-US" sz="1800" b="0" dirty="0">
                <a:solidFill>
                  <a:schemeClr val="tx2"/>
                </a:solidFill>
              </a:rPr>
              <a:t>’</a:t>
            </a:r>
            <a:r>
              <a:rPr lang="fr-FR" altLang="fr-FR" sz="1800" b="0" dirty="0">
                <a:solidFill>
                  <a:schemeClr val="tx2"/>
                </a:solidFill>
              </a:rPr>
              <a:t>un coordinateur, d</a:t>
            </a:r>
            <a:r>
              <a:rPr lang="fr-FR" altLang="en-US" sz="1800" b="0" dirty="0">
                <a:solidFill>
                  <a:schemeClr val="tx2"/>
                </a:solidFill>
              </a:rPr>
              <a:t>’</a:t>
            </a:r>
            <a:r>
              <a:rPr lang="fr-FR" altLang="fr-FR" sz="1800" b="0" dirty="0">
                <a:solidFill>
                  <a:schemeClr val="tx2"/>
                </a:solidFill>
              </a:rPr>
              <a:t>un accompagnant numérique </a:t>
            </a:r>
          </a:p>
          <a:p>
            <a:pPr eaLnBrk="1" hangingPunct="1"/>
            <a:r>
              <a:rPr lang="fr-FR" altLang="fr-FR" sz="1800" b="0" smtClean="0">
                <a:solidFill>
                  <a:schemeClr val="tx2"/>
                </a:solidFill>
              </a:rPr>
              <a:t>    et </a:t>
            </a:r>
            <a:r>
              <a:rPr lang="fr-FR" altLang="fr-FR" sz="1800" b="0" dirty="0">
                <a:solidFill>
                  <a:schemeClr val="tx2"/>
                </a:solidFill>
              </a:rPr>
              <a:t>d</a:t>
            </a:r>
            <a:r>
              <a:rPr lang="fr-FR" altLang="en-US" sz="1800" b="0" dirty="0">
                <a:solidFill>
                  <a:schemeClr val="tx2"/>
                </a:solidFill>
              </a:rPr>
              <a:t>’</a:t>
            </a:r>
            <a:r>
              <a:rPr lang="fr-FR" altLang="fr-FR" sz="1800" b="0" dirty="0">
                <a:solidFill>
                  <a:schemeClr val="tx2"/>
                </a:solidFill>
              </a:rPr>
              <a:t>un administrateur de test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>
                <a:solidFill>
                  <a:schemeClr val="tx2"/>
                </a:solidFill>
              </a:rPr>
              <a:t> Sélection des dates de </a:t>
            </a:r>
            <a:r>
              <a:rPr lang="fr-FR" altLang="fr-FR" sz="1800" b="0" dirty="0" smtClean="0">
                <a:solidFill>
                  <a:schemeClr val="tx2"/>
                </a:solidFill>
              </a:rPr>
              <a:t>passation </a:t>
            </a:r>
            <a:r>
              <a:rPr lang="fr-FR" altLang="fr-FR" sz="1400" b="0" dirty="0" smtClean="0">
                <a:solidFill>
                  <a:schemeClr val="tx2"/>
                </a:solidFill>
              </a:rPr>
              <a:t>(entre le 16 septembre et le 4 octobre)</a:t>
            </a:r>
            <a:endParaRPr lang="fr-FR" altLang="fr-FR" sz="1400" b="0" dirty="0">
              <a:solidFill>
                <a:schemeClr val="tx2"/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endParaRPr lang="fr-FR" altLang="fr-FR" sz="1800" b="0" dirty="0">
              <a:solidFill>
                <a:schemeClr val="accent2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188" y="3369047"/>
            <a:ext cx="3451225" cy="93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tx2"/>
                </a:solidFill>
              </a:rPr>
              <a:t>A partir du </a:t>
            </a:r>
            <a:r>
              <a:rPr lang="fr-FR" altLang="fr-FR" sz="1800" dirty="0" smtClean="0">
                <a:solidFill>
                  <a:schemeClr val="tx2"/>
                </a:solidFill>
              </a:rPr>
              <a:t>10 </a:t>
            </a:r>
            <a:r>
              <a:rPr lang="fr-FR" altLang="fr-FR" sz="1800" dirty="0">
                <a:solidFill>
                  <a:schemeClr val="tx2"/>
                </a:solidFill>
              </a:rPr>
              <a:t>septembre </a:t>
            </a:r>
            <a:r>
              <a:rPr lang="fr-FR" altLang="fr-FR" sz="1800" dirty="0" smtClean="0">
                <a:solidFill>
                  <a:schemeClr val="tx2"/>
                </a:solidFill>
              </a:rPr>
              <a:t>2019</a:t>
            </a:r>
            <a:endParaRPr lang="fr-FR" altLang="fr-FR" sz="1800" dirty="0">
              <a:solidFill>
                <a:schemeClr val="tx2"/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>
                <a:solidFill>
                  <a:schemeClr val="tx2"/>
                </a:solidFill>
              </a:rPr>
              <a:t> Mise à jour des listes des élèves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>
                <a:solidFill>
                  <a:schemeClr val="tx2"/>
                </a:solidFill>
              </a:rPr>
              <a:t> Informations aux familles</a:t>
            </a:r>
          </a:p>
          <a:p>
            <a:pPr eaLnBrk="1" hangingPunct="1"/>
            <a:endParaRPr lang="fr-FR" altLang="fr-FR" sz="1800" b="0" dirty="0">
              <a:solidFill>
                <a:schemeClr val="accent2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1186" y="4444998"/>
            <a:ext cx="423891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800" dirty="0">
                <a:solidFill>
                  <a:schemeClr val="tx2"/>
                </a:solidFill>
                <a:ea typeface="+mn-ea"/>
              </a:rPr>
              <a:t>Entre le </a:t>
            </a:r>
            <a:r>
              <a:rPr lang="fr-FR" altLang="fr-FR" sz="1800" dirty="0" smtClean="0">
                <a:solidFill>
                  <a:schemeClr val="tx2"/>
                </a:solidFill>
                <a:ea typeface="+mn-ea"/>
              </a:rPr>
              <a:t>16 </a:t>
            </a:r>
            <a:r>
              <a:rPr lang="fr-FR" altLang="fr-FR" sz="1800" dirty="0">
                <a:solidFill>
                  <a:schemeClr val="tx2"/>
                </a:solidFill>
                <a:ea typeface="+mn-ea"/>
              </a:rPr>
              <a:t>septembre et le </a:t>
            </a:r>
            <a:r>
              <a:rPr lang="fr-FR" altLang="fr-FR" sz="1800" dirty="0" smtClean="0">
                <a:solidFill>
                  <a:schemeClr val="tx2"/>
                </a:solidFill>
                <a:ea typeface="+mn-ea"/>
              </a:rPr>
              <a:t>4 </a:t>
            </a:r>
            <a:r>
              <a:rPr lang="fr-FR" altLang="fr-FR" sz="1800" dirty="0">
                <a:solidFill>
                  <a:schemeClr val="tx2"/>
                </a:solidFill>
                <a:ea typeface="+mn-ea"/>
              </a:rPr>
              <a:t>octobre </a:t>
            </a:r>
            <a:r>
              <a:rPr lang="fr-FR" altLang="fr-FR" sz="1800" dirty="0" smtClean="0">
                <a:solidFill>
                  <a:schemeClr val="tx2"/>
                </a:solidFill>
                <a:ea typeface="+mn-ea"/>
              </a:rPr>
              <a:t>2019</a:t>
            </a:r>
            <a:endParaRPr lang="fr-FR" altLang="fr-FR" sz="1800" dirty="0">
              <a:solidFill>
                <a:schemeClr val="tx2"/>
              </a:solidFill>
              <a:ea typeface="+mn-ea"/>
            </a:endParaRP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fr-FR" altLang="fr-FR" sz="1800" b="0" dirty="0">
                <a:solidFill>
                  <a:schemeClr val="tx2"/>
                </a:solidFill>
                <a:ea typeface="+mn-ea"/>
              </a:rPr>
              <a:t>Organisation des deux passations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1188" y="5257800"/>
            <a:ext cx="4910138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tx2"/>
                </a:solidFill>
              </a:rPr>
              <a:t>Dès la fin des deux passations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fr-FR" altLang="fr-FR" sz="1800" b="0" dirty="0">
                <a:solidFill>
                  <a:schemeClr val="tx2"/>
                </a:solidFill>
              </a:rPr>
              <a:t> Restitution des résultats et exploitation pour la mise en place l</a:t>
            </a:r>
            <a:r>
              <a:rPr lang="fr-FR" altLang="en-US" sz="1800" b="0" dirty="0">
                <a:solidFill>
                  <a:schemeClr val="tx2"/>
                </a:solidFill>
              </a:rPr>
              <a:t>’</a:t>
            </a:r>
            <a:r>
              <a:rPr lang="fr-FR" altLang="fr-FR" sz="1800" b="0" dirty="0">
                <a:solidFill>
                  <a:schemeClr val="tx2"/>
                </a:solidFill>
              </a:rPr>
              <a:t>accompagnement personnalisé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673726" y="5257800"/>
            <a:ext cx="3139209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dirty="0" smtClean="0">
                <a:solidFill>
                  <a:schemeClr val="tx2"/>
                </a:solidFill>
              </a:rPr>
              <a:t>Fermeture définitive du portail de restitution</a:t>
            </a:r>
            <a:endParaRPr lang="fr-FR" altLang="fr-FR" sz="1800" dirty="0">
              <a:solidFill>
                <a:schemeClr val="tx2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altLang="fr-FR" sz="1800" b="0" dirty="0">
                <a:solidFill>
                  <a:schemeClr val="tx2"/>
                </a:solidFill>
              </a:rPr>
              <a:t> </a:t>
            </a:r>
            <a:r>
              <a:rPr lang="fr-FR" sz="1800" dirty="0">
                <a:solidFill>
                  <a:schemeClr val="tx2"/>
                </a:solidFill>
              </a:rPr>
              <a:t>29 novembre</a:t>
            </a:r>
            <a:endParaRPr lang="fr-FR" alt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restitution par élève et par classe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1" y="1366838"/>
            <a:ext cx="3457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57523" y="4855104"/>
            <a:ext cx="2844000" cy="4788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restitution par élève et par classe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51762" y="898266"/>
            <a:ext cx="7881937" cy="45989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partir de la plateforme en ligne,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mise à disposition rapide auprès des établissements, du profil des acquis et des besoins de chaque élève, selon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6 groupes,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pour les différentes compétences évaluées.</a:t>
            </a:r>
          </a:p>
          <a:p>
            <a:pPr marL="0" indent="0" algn="just">
              <a:buNone/>
            </a:pP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fr-FR" sz="2000" b="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1. Maîtrise insuffisante 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2.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Maîtrise fragile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3. 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M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aîtrise satisfaisante qui se divise en</a:t>
            </a:r>
          </a:p>
          <a:p>
            <a:pPr marL="0" indent="0" algn="just">
              <a:buNone/>
            </a:pPr>
            <a:r>
              <a:rPr lang="fr-FR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3 paliers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 ( P1, P2, P3) 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4. 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T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rès bonne maîtrise</a:t>
            </a:r>
          </a:p>
          <a:p>
            <a:pPr marL="0" indent="0" algn="just">
              <a:buNone/>
            </a:pPr>
            <a:endParaRPr lang="fr-FR" sz="2000" b="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Un rendu par classe selon les degrés de maîtrise sera également immédiatement disponible.</a:t>
            </a: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Mise à disposition ultérieure de consolidations à différents niveaux (classe, lycée, département, académie, …) avec des repères nationaux.</a:t>
            </a:r>
          </a:p>
          <a:p>
            <a:pPr marL="0" indent="0" algn="just">
              <a:buNone/>
            </a:pPr>
            <a:endParaRPr lang="fr-FR" altLang="fr-FR" b="0" dirty="0">
              <a:solidFill>
                <a:schemeClr val="tx1"/>
              </a:solidFill>
            </a:endParaRPr>
          </a:p>
          <a:p>
            <a:pPr lvl="0"/>
            <a:endParaRPr lang="fr-FR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3365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restitution individuelle par élève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3" y="1152525"/>
            <a:ext cx="3636000" cy="40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52525"/>
            <a:ext cx="3636000" cy="41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9" y="349250"/>
            <a:ext cx="3729421" cy="5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49250"/>
            <a:ext cx="3721100" cy="56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39751"/>
            <a:ext cx="3460569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39751"/>
            <a:ext cx="3691513" cy="55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Objectifs et modalités du test de positionnement</a:t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26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restitution par classe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33501"/>
            <a:ext cx="8604000" cy="34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0825" y="1855204"/>
            <a:ext cx="5810555" cy="2006323"/>
          </a:xfrm>
        </p:spPr>
        <p:txBody>
          <a:bodyPr/>
          <a:lstStyle/>
          <a:p>
            <a:r>
              <a:rPr lang="fr-FR" dirty="0" smtClean="0"/>
              <a:t>Mise à disposition </a:t>
            </a:r>
            <a:r>
              <a:rPr lang="fr-FR" dirty="0" smtClean="0"/>
              <a:t>des items </a:t>
            </a:r>
            <a:r>
              <a:rPr lang="fr-FR" dirty="0" smtClean="0"/>
              <a:t>issus du test 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5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142" y="698342"/>
            <a:ext cx="8004162" cy="8285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Mise à disposition d’items issus du test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447676" y="2413338"/>
            <a:ext cx="8245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La moitié des items </a:t>
            </a:r>
            <a:r>
              <a:rPr lang="fr-FR" dirty="0"/>
              <a:t>de l’évaluation </a:t>
            </a:r>
            <a:r>
              <a:rPr lang="fr-FR" dirty="0" smtClean="0"/>
              <a:t>seront </a:t>
            </a:r>
            <a:r>
              <a:rPr lang="fr-FR" dirty="0"/>
              <a:t>mis à disposition des équipes pédagogiques sur </a:t>
            </a:r>
            <a:r>
              <a:rPr lang="fr-FR" altLang="fr-FR" dirty="0">
                <a:solidFill>
                  <a:schemeClr val="tx2"/>
                </a:solidFill>
                <a:hlinkClick r:id="rId2"/>
              </a:rPr>
              <a:t>EDUSCOL</a:t>
            </a:r>
            <a:r>
              <a:rPr lang="fr-FR" altLang="fr-FR" dirty="0">
                <a:solidFill>
                  <a:schemeClr val="tx2"/>
                </a:solidFill>
              </a:rPr>
              <a:t> </a:t>
            </a:r>
            <a:r>
              <a:rPr lang="fr-FR" dirty="0" smtClean="0"/>
              <a:t>afin </a:t>
            </a:r>
            <a:r>
              <a:rPr lang="fr-FR" dirty="0"/>
              <a:t>de les aider à mieux cibler et organiser </a:t>
            </a:r>
            <a:r>
              <a:rPr lang="fr-FR" dirty="0" smtClean="0"/>
              <a:t>l’accompagnement </a:t>
            </a:r>
            <a:r>
              <a:rPr lang="fr-FR" dirty="0"/>
              <a:t>des élèves.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      Date </a:t>
            </a:r>
            <a:r>
              <a:rPr lang="fr-FR" dirty="0"/>
              <a:t>de mise à disposition : </a:t>
            </a:r>
            <a:r>
              <a:rPr lang="fr-FR" dirty="0" smtClean="0"/>
              <a:t>dès le début des tests </a:t>
            </a:r>
            <a:r>
              <a:rPr lang="fr-FR" dirty="0" smtClean="0"/>
              <a:t>– 16 septembre </a:t>
            </a:r>
            <a:r>
              <a:rPr lang="fr-FR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8446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POUR </a:t>
            </a:r>
            <a:r>
              <a:rPr lang="fr-FR" b="1" dirty="0"/>
              <a:t>EN SAVOIR </a:t>
            </a:r>
            <a:r>
              <a:rPr lang="fr-FR" b="1" dirty="0" smtClean="0">
                <a:sym typeface="Symbol"/>
              </a:rPr>
              <a:t></a:t>
            </a:r>
            <a:r>
              <a:rPr lang="fr-FR" b="1" u="sng" dirty="0"/>
              <a:t/>
            </a:r>
            <a:br>
              <a:rPr lang="fr-FR" b="1" u="sng" dirty="0"/>
            </a:br>
            <a:r>
              <a:rPr lang="fr-FR" dirty="0">
                <a:sym typeface="Wingdings 3"/>
              </a:rPr>
              <a:t></a:t>
            </a:r>
            <a:r>
              <a:rPr lang="fr-FR" dirty="0"/>
              <a:t> </a:t>
            </a:r>
            <a:r>
              <a:rPr lang="fr-FR" u="sng" dirty="0">
                <a:hlinkClick r:id="rId2"/>
              </a:rPr>
              <a:t>eduscol.education.fr</a:t>
            </a:r>
            <a:r>
              <a:rPr lang="fr-FR" b="1" dirty="0"/>
              <a:t>  </a:t>
            </a:r>
            <a:br>
              <a:rPr lang="fr-FR" b="1" dirty="0"/>
            </a:br>
            <a:r>
              <a:rPr lang="fr-FR" dirty="0">
                <a:sym typeface="Wingdings 3"/>
              </a:rPr>
              <a:t></a:t>
            </a:r>
            <a:r>
              <a:rPr lang="fr-FR" b="1" dirty="0"/>
              <a:t> </a:t>
            </a:r>
            <a:r>
              <a:rPr lang="fr-FR" u="sng" dirty="0">
                <a:hlinkClick r:id="rId3"/>
              </a:rPr>
              <a:t>education.gouv.fr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test de positionnement </a:t>
            </a: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texte 5"/>
          <p:cNvSpPr txBox="1">
            <a:spLocks/>
          </p:cNvSpPr>
          <p:nvPr/>
        </p:nvSpPr>
        <p:spPr>
          <a:xfrm>
            <a:off x="718462" y="1204383"/>
            <a:ext cx="7881937" cy="459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 sz="1800" b="1" i="0" kern="1200">
                <a:solidFill>
                  <a:srgbClr val="005E8B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 sz="13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fr-FR" dirty="0" smtClean="0"/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Permettre aux équipes pédagogiques, en complément des outils propres à chaque enseignant, de disposer d'un outil de diagnostic standardisé des compétences de chaque élève en français et en mathématiques,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première étape de l’accompagnement personnalisé.</a:t>
            </a: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Accompagner le pilotage pédagogique des établissements et enrichir les outils de pilotage académique.</a:t>
            </a:r>
          </a:p>
          <a:p>
            <a:pPr marL="0" indent="0" algn="just">
              <a:buFont typeface="Wingdings" charset="2"/>
              <a:buNone/>
            </a:pPr>
            <a:endParaRPr lang="fr-FR" altLang="fr-FR" b="0" dirty="0" smtClean="0">
              <a:solidFill>
                <a:schemeClr val="tx1"/>
              </a:solidFill>
            </a:endParaRP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odalités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18462" y="1204383"/>
            <a:ext cx="7881937" cy="4598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Chaque élève de seconde générale, technologique ou professionnelle passe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un test numérique de positionnement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qui lui permet d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identifier ses acquis et ses besoins en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français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et en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mathématiques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, domaines essentiels dans la vie personnelle, professionnelle et dont la maîtrise est nécessaire pour une poursuite dans l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enseignement supérieur ou une insertion dans l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emploi.</a:t>
            </a:r>
          </a:p>
          <a:p>
            <a:pPr algn="just"/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Après le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test,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seront disponibles : </a:t>
            </a:r>
          </a:p>
          <a:p>
            <a:pPr algn="just">
              <a:buFontTx/>
              <a:buChar char="-"/>
            </a:pP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fr-FR" altLang="fr-FR" sz="1600" dirty="0" smtClean="0">
                <a:solidFill>
                  <a:schemeClr val="tx2"/>
                </a:solidFill>
                <a:latin typeface="+mj-lt"/>
              </a:rPr>
              <a:t>bilan individuel de l’</a:t>
            </a:r>
            <a:r>
              <a:rPr lang="fr-FR" altLang="ja-JP" sz="1600" dirty="0" smtClean="0">
                <a:solidFill>
                  <a:schemeClr val="tx2"/>
                </a:solidFill>
                <a:latin typeface="+mj-lt"/>
              </a:rPr>
              <a:t>élève </a:t>
            </a:r>
            <a:r>
              <a:rPr lang="fr-FR" altLang="ja-JP" sz="1600" dirty="0" smtClean="0">
                <a:solidFill>
                  <a:schemeClr val="tx1"/>
                </a:solidFill>
                <a:latin typeface="+mj-lt"/>
              </a:rPr>
              <a:t>(positionnement selon six groupes offrant un bilan précis); </a:t>
            </a:r>
          </a:p>
          <a:p>
            <a:pPr algn="just">
              <a:buFontTx/>
              <a:buChar char="-"/>
            </a:pP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une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identification par classe et par établissement des élèves dont la maîtrise des domaines évalués est insuffisante ou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fragile.</a:t>
            </a: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fr-FR" altLang="fr-FR" sz="1600" b="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Les équipes pédagogiques pourront, dans le cadre de l’</a:t>
            </a:r>
            <a:r>
              <a:rPr lang="fr-FR" altLang="ja-JP" sz="1600" dirty="0">
                <a:solidFill>
                  <a:schemeClr val="tx1"/>
                </a:solidFill>
                <a:latin typeface="+mj-lt"/>
              </a:rPr>
              <a:t>accompagnement personnalisé, déterminer la mise en place d</a:t>
            </a:r>
            <a:r>
              <a:rPr lang="ja-JP" altLang="fr-FR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ja-JP" sz="1600" dirty="0">
                <a:solidFill>
                  <a:schemeClr val="tx1"/>
                </a:solidFill>
                <a:latin typeface="+mj-lt"/>
              </a:rPr>
              <a:t>une réponse collective ou individualisée.</a:t>
            </a:r>
          </a:p>
          <a:p>
            <a:pPr marL="0" indent="0" algn="just">
              <a:buNone/>
            </a:pPr>
            <a:endParaRPr lang="fr-FR" altLang="fr-FR" b="0" dirty="0">
              <a:solidFill>
                <a:schemeClr val="tx1"/>
              </a:solidFill>
            </a:endParaRPr>
          </a:p>
          <a:p>
            <a:pPr lvl="0"/>
            <a:endParaRPr lang="fr-FR" dirty="0">
              <a:latin typeface="+mj-lt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03773" y="5338015"/>
            <a:ext cx="342574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63500" sy="50000" kx="-2453608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b="0" dirty="0" smtClean="0">
                <a:solidFill>
                  <a:srgbClr val="FFFFCC"/>
                </a:solidFill>
              </a:rPr>
              <a:t>Programmation du test : entre le </a:t>
            </a:r>
          </a:p>
          <a:p>
            <a:pPr eaLnBrk="1" hangingPunct="1">
              <a:defRPr/>
            </a:pPr>
            <a:r>
              <a:rPr lang="fr-FR" sz="1800" b="0" dirty="0" smtClean="0">
                <a:solidFill>
                  <a:srgbClr val="FFFFCC"/>
                </a:solidFill>
              </a:rPr>
              <a:t>16 septembre et le 4 </a:t>
            </a:r>
            <a:r>
              <a:rPr lang="fr-FR" sz="1800" b="0" smtClean="0">
                <a:solidFill>
                  <a:srgbClr val="FFFFCC"/>
                </a:solidFill>
              </a:rPr>
              <a:t>octobre 2019</a:t>
            </a:r>
            <a:endParaRPr lang="fr-FR" sz="1800" b="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Nature et champ du test de positionnement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562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Nature et champ du test de positionnement</a:t>
            </a: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3520017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Cet outil n’est pas exhaustif et est bien entendu complémentaire des analyses des enseignants. Les résultats visent à accompagner à la fois une individualisation au plus près des besoins de chaque élève et une approche globale de la classe.</a:t>
            </a: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Les 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exercices proposés aux élèves se réfèrent aux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attendus de fin de cycle 4.</a:t>
            </a:r>
          </a:p>
          <a:p>
            <a:pPr algn="just"/>
            <a:r>
              <a:rPr lang="fr-FR" sz="2000" b="0" dirty="0">
                <a:solidFill>
                  <a:schemeClr val="tx1"/>
                </a:solidFill>
                <a:latin typeface="+mn-lt"/>
              </a:rPr>
              <a:t>Les outils de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ce test ont 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été conçus par des équipes mises en place par la DEPP, constituées 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de professeurs du second degré avec le concours de l’IGEN.</a:t>
            </a:r>
          </a:p>
          <a:p>
            <a:pPr algn="just"/>
            <a:r>
              <a:rPr lang="fr-FR" sz="2000" b="0" dirty="0">
                <a:solidFill>
                  <a:schemeClr val="tx1"/>
                </a:solidFill>
                <a:latin typeface="+mn-lt"/>
              </a:rPr>
              <a:t>Cette évaluation est conforme au RGPD. Les remontées nationales sont totalement </a:t>
            </a:r>
            <a:r>
              <a:rPr lang="fr-FR" sz="2000" b="0" dirty="0" err="1">
                <a:solidFill>
                  <a:schemeClr val="tx1"/>
                </a:solidFill>
                <a:latin typeface="+mn-lt"/>
              </a:rPr>
              <a:t>anonymisées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. Les publications ultérieures ne concerneront que des données agrégées.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0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999581" cy="200632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Architecture et contenus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198762" y="2484528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champs disciplinaires évalués :</a:t>
            </a:r>
            <a:br>
              <a:rPr lang="fr-FR" dirty="0" smtClean="0"/>
            </a:br>
            <a:r>
              <a:rPr lang="fr-FR" dirty="0" smtClean="0"/>
              <a:t>Français et mathématiques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4863" lvl="2" indent="-177800" algn="r">
              <a:buClr>
                <a:srgbClr val="8B2934"/>
              </a:buClr>
              <a:buFont typeface="Lucida Grande"/>
              <a:buChar char="-"/>
            </a:pPr>
            <a:endParaRPr lang="fr-FR" dirty="0"/>
          </a:p>
          <a:p>
            <a:pPr indent="0" algn="r">
              <a:buNone/>
            </a:pP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68543" y="1560477"/>
            <a:ext cx="3436938" cy="3492066"/>
            <a:chOff x="1096" y="538"/>
            <a:chExt cx="3696" cy="1679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096" y="538"/>
              <a:ext cx="3696" cy="16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>
                <a:latin typeface="Calibri" charset="0"/>
                <a:ea typeface="ＭＳ Ｐゴシック" charset="0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298" y="618"/>
              <a:ext cx="3291" cy="760"/>
              <a:chOff x="1298" y="618"/>
              <a:chExt cx="3291" cy="760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401" y="618"/>
                <a:ext cx="2897" cy="1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 sz="1800" b="0" dirty="0" smtClean="0">
                    <a:solidFill>
                      <a:srgbClr val="FFFF00"/>
                    </a:solidFill>
                  </a:rPr>
                  <a:t> Passation en Français 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298" y="1200"/>
                <a:ext cx="3291" cy="17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CC3300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altLang="fr-FR" sz="1800" dirty="0" smtClean="0">
                    <a:solidFill>
                      <a:schemeClr val="tx2"/>
                    </a:solidFill>
                  </a:rPr>
                  <a:t>Compréhension de l’oral</a:t>
                </a:r>
              </a:p>
            </p:txBody>
          </p:sp>
        </p:grp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56383" y="3520424"/>
            <a:ext cx="3060325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Compréhension de l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écrit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356849" y="4197192"/>
            <a:ext cx="3060325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Compréhension du fonctionnement de la langue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98106" y="2322208"/>
            <a:ext cx="24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400" b="1" dirty="0" smtClean="0">
                <a:solidFill>
                  <a:srgbClr val="FF0000"/>
                </a:solidFill>
              </a:rPr>
              <a:t>50 </a:t>
            </a:r>
            <a:r>
              <a:rPr lang="fr-FR" altLang="fr-FR" sz="1400" b="1" dirty="0">
                <a:solidFill>
                  <a:srgbClr val="FF0000"/>
                </a:solidFill>
              </a:rPr>
              <a:t>minutes de passation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1975" y="1879593"/>
            <a:ext cx="233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 Black" panose="020B0A04020102020204" pitchFamily="34" charset="0"/>
              </a:rPr>
              <a:t>En Français </a:t>
            </a:r>
          </a:p>
          <a:p>
            <a:r>
              <a:rPr lang="fr-FR" b="1" dirty="0" smtClean="0"/>
              <a:t>Seconde GT et PRO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133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DD8DEA-49DD-4B22-A7F1-9E8CBA0DC4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AE4AB-4784-425A-A477-C48E223E1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B442AE-3C2F-4E1C-8C2A-1222805A6AA7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1227</Words>
  <Application>Microsoft Office PowerPoint</Application>
  <PresentationFormat>Affichage à l'écran (4:3)</PresentationFormat>
  <Paragraphs>177</Paragraphs>
  <Slides>33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pages de contenus</vt:lpstr>
      <vt:lpstr>1_pages de contenus</vt:lpstr>
      <vt:lpstr>page de presentation et de partie</vt:lpstr>
      <vt:lpstr>page de sous-partie</vt:lpstr>
      <vt:lpstr>1_page de sous-partie</vt:lpstr>
      <vt:lpstr>Test  de positionnement  Début de seconde</vt:lpstr>
      <vt:lpstr>SOMMAIRE</vt:lpstr>
      <vt:lpstr>Objectifs et modalités du test de positionnement </vt:lpstr>
      <vt:lpstr>Objectifs du test de positionnement </vt:lpstr>
      <vt:lpstr>Modalités</vt:lpstr>
      <vt:lpstr>Nature et champ du test de positionnement</vt:lpstr>
      <vt:lpstr>Nature et champ du test de positionnement</vt:lpstr>
      <vt:lpstr>Architecture et contenus</vt:lpstr>
      <vt:lpstr>Deux champs disciplinaires évalués : Français et mathématiques </vt:lpstr>
      <vt:lpstr>En mathématiques    En seconde GT :                   En seconde PRO :</vt:lpstr>
      <vt:lpstr>Un test majoritairement adaptatif</vt:lpstr>
      <vt:lpstr>Domaines et compétences évaluées en français</vt:lpstr>
      <vt:lpstr>Domaines et compétences évaluées en mathématiques en 2nde GT</vt:lpstr>
      <vt:lpstr>Domaines et compétences évaluées en mathématiques en 2nde PRO</vt:lpstr>
      <vt:lpstr>Préparation du test de positionnement</vt:lpstr>
      <vt:lpstr>Des outils d’accompagnement pour les élèves, les représentants légaux et les équipes pédagogiques</vt:lpstr>
      <vt:lpstr>Des outils d’accompagnement : une simulation sur EDUSCOL</vt:lpstr>
      <vt:lpstr>Présentation PowerPoint</vt:lpstr>
      <vt:lpstr>Présentation PowerPoint</vt:lpstr>
      <vt:lpstr>Des outils d’accompagnement pour les équipes de direction</vt:lpstr>
      <vt:lpstr>Mise en œuvre du test de positionnement</vt:lpstr>
      <vt:lpstr>Un accès via un portail unique https://eval.depp.taocloud.fr </vt:lpstr>
      <vt:lpstr>Les acteurs mobilisés</vt:lpstr>
      <vt:lpstr>Calendrier de mise en œuvre</vt:lpstr>
      <vt:lpstr>Une restitution par élève et par classe</vt:lpstr>
      <vt:lpstr>Une restitution par élève et par classe</vt:lpstr>
      <vt:lpstr>Une restitution individuelle par élève</vt:lpstr>
      <vt:lpstr>Présentation PowerPoint</vt:lpstr>
      <vt:lpstr>Présentation PowerPoint</vt:lpstr>
      <vt:lpstr>Une restitution par classe</vt:lpstr>
      <vt:lpstr>Mise à disposition des items issus du test </vt:lpstr>
      <vt:lpstr>Mise à disposition d’items issus du test</vt:lpstr>
      <vt:lpstr> POUR EN SAVOIR   eduscol.education.fr    education.gouv.fr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Sandra Andreu</cp:lastModifiedBy>
  <cp:revision>275</cp:revision>
  <cp:lastPrinted>2015-02-04T16:19:06Z</cp:lastPrinted>
  <dcterms:created xsi:type="dcterms:W3CDTF">2015-02-04T10:43:31Z</dcterms:created>
  <dcterms:modified xsi:type="dcterms:W3CDTF">2019-08-28T16:26:27Z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