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38566" y="2504187"/>
            <a:ext cx="9239885" cy="1589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265296" y="4843589"/>
            <a:ext cx="5661406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3025" y="55613"/>
            <a:ext cx="10405948" cy="1183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8416" y="1299494"/>
            <a:ext cx="9258935" cy="2656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radiofrance.fr/franceculture/podcasts/avoir-raison-avec/la-dromologie-ou-le-drame-de-la-vitesse-8958570" TargetMode="External"/><Relationship Id="rId3" Type="http://schemas.openxmlformats.org/officeDocument/2006/relationships/image" Target="../media/image3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2" Type="http://schemas.openxmlformats.org/officeDocument/2006/relationships/image" Target="../media/image3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06045" rIns="0" bIns="0" rtlCol="0" vert="horz">
            <a:spAutoFit/>
          </a:bodyPr>
          <a:lstStyle/>
          <a:p>
            <a:pPr marL="12700" marR="5080" indent="487045">
              <a:lnSpc>
                <a:spcPts val="5830"/>
              </a:lnSpc>
              <a:spcBef>
                <a:spcPts val="835"/>
              </a:spcBef>
            </a:pPr>
            <a:r>
              <a:rPr dirty="0" sz="5400">
                <a:latin typeface="Calibri"/>
                <a:cs typeface="Calibri"/>
              </a:rPr>
              <a:t>Rythme</a:t>
            </a:r>
            <a:r>
              <a:rPr dirty="0" sz="5400" spc="-60">
                <a:latin typeface="Calibri"/>
                <a:cs typeface="Calibri"/>
              </a:rPr>
              <a:t> </a:t>
            </a:r>
            <a:r>
              <a:rPr dirty="0" sz="5400">
                <a:latin typeface="Calibri"/>
                <a:cs typeface="Calibri"/>
              </a:rPr>
              <a:t>et</a:t>
            </a:r>
            <a:r>
              <a:rPr dirty="0" sz="5400" spc="-85">
                <a:latin typeface="Calibri"/>
                <a:cs typeface="Calibri"/>
              </a:rPr>
              <a:t> </a:t>
            </a:r>
            <a:r>
              <a:rPr dirty="0" sz="5400">
                <a:latin typeface="Calibri"/>
                <a:cs typeface="Calibri"/>
              </a:rPr>
              <a:t>cadences</a:t>
            </a:r>
            <a:r>
              <a:rPr dirty="0" sz="5400" spc="-70">
                <a:latin typeface="Calibri"/>
                <a:cs typeface="Calibri"/>
              </a:rPr>
              <a:t> </a:t>
            </a:r>
            <a:r>
              <a:rPr dirty="0" sz="5400">
                <a:latin typeface="Calibri"/>
                <a:cs typeface="Calibri"/>
              </a:rPr>
              <a:t>de</a:t>
            </a:r>
            <a:r>
              <a:rPr dirty="0" sz="5400" spc="-65">
                <a:latin typeface="Calibri"/>
                <a:cs typeface="Calibri"/>
              </a:rPr>
              <a:t> </a:t>
            </a:r>
            <a:r>
              <a:rPr dirty="0" sz="5400">
                <a:latin typeface="Calibri"/>
                <a:cs typeface="Calibri"/>
              </a:rPr>
              <a:t>la</a:t>
            </a:r>
            <a:r>
              <a:rPr dirty="0" sz="5400" spc="-90">
                <a:latin typeface="Calibri"/>
                <a:cs typeface="Calibri"/>
              </a:rPr>
              <a:t> </a:t>
            </a:r>
            <a:r>
              <a:rPr dirty="0" sz="5400" spc="-25">
                <a:latin typeface="Calibri"/>
                <a:cs typeface="Calibri"/>
              </a:rPr>
              <a:t>vie </a:t>
            </a:r>
            <a:r>
              <a:rPr dirty="0" sz="5400">
                <a:latin typeface="Calibri"/>
                <a:cs typeface="Calibri"/>
              </a:rPr>
              <a:t>moderne</a:t>
            </a:r>
            <a:r>
              <a:rPr dirty="0" sz="5400" spc="-60">
                <a:latin typeface="Calibri"/>
                <a:cs typeface="Calibri"/>
              </a:rPr>
              <a:t> </a:t>
            </a:r>
            <a:r>
              <a:rPr dirty="0" sz="5400">
                <a:latin typeface="Calibri"/>
                <a:cs typeface="Calibri"/>
              </a:rPr>
              <a:t>:</a:t>
            </a:r>
            <a:r>
              <a:rPr dirty="0" sz="5400" spc="-50">
                <a:latin typeface="Calibri"/>
                <a:cs typeface="Calibri"/>
              </a:rPr>
              <a:t> </a:t>
            </a:r>
            <a:r>
              <a:rPr dirty="0" sz="5400">
                <a:latin typeface="Calibri"/>
                <a:cs typeface="Calibri"/>
              </a:rPr>
              <a:t>quel</a:t>
            </a:r>
            <a:r>
              <a:rPr dirty="0" sz="5400" spc="-45">
                <a:latin typeface="Calibri"/>
                <a:cs typeface="Calibri"/>
              </a:rPr>
              <a:t> </a:t>
            </a:r>
            <a:r>
              <a:rPr dirty="0" sz="5400">
                <a:latin typeface="Calibri"/>
                <a:cs typeface="Calibri"/>
              </a:rPr>
              <a:t>temps</a:t>
            </a:r>
            <a:r>
              <a:rPr dirty="0" sz="5400" spc="-70">
                <a:latin typeface="Calibri"/>
                <a:cs typeface="Calibri"/>
              </a:rPr>
              <a:t> </a:t>
            </a:r>
            <a:r>
              <a:rPr dirty="0" sz="5400">
                <a:latin typeface="Calibri"/>
                <a:cs typeface="Calibri"/>
              </a:rPr>
              <a:t>pour</a:t>
            </a:r>
            <a:r>
              <a:rPr dirty="0" sz="5400" spc="-30">
                <a:latin typeface="Calibri"/>
                <a:cs typeface="Calibri"/>
              </a:rPr>
              <a:t> </a:t>
            </a:r>
            <a:r>
              <a:rPr dirty="0" sz="5400">
                <a:latin typeface="Calibri"/>
                <a:cs typeface="Calibri"/>
              </a:rPr>
              <a:t>soi</a:t>
            </a:r>
            <a:r>
              <a:rPr dirty="0" sz="5400" spc="-70">
                <a:latin typeface="Calibri"/>
                <a:cs typeface="Calibri"/>
              </a:rPr>
              <a:t> </a:t>
            </a:r>
            <a:r>
              <a:rPr dirty="0" sz="5400" spc="-50">
                <a:latin typeface="Calibri"/>
                <a:cs typeface="Calibri"/>
              </a:rPr>
              <a:t>?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36955" marR="5080" indent="-1022985">
              <a:lnSpc>
                <a:spcPct val="125000"/>
              </a:lnSpc>
              <a:spcBef>
                <a:spcPts val="100"/>
              </a:spcBef>
            </a:pPr>
            <a:r>
              <a:rPr dirty="0" sz="2400" spc="-10">
                <a:latin typeface="Calibri"/>
                <a:cs typeface="Calibri"/>
              </a:rPr>
              <a:t>Programme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limitatif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pour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les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années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scolaires 2024-</a:t>
            </a:r>
            <a:r>
              <a:rPr dirty="0" sz="2400">
                <a:latin typeface="Calibri"/>
                <a:cs typeface="Calibri"/>
              </a:rPr>
              <a:t>25, </a:t>
            </a:r>
            <a:r>
              <a:rPr dirty="0" sz="2400" spc="-10">
                <a:latin typeface="Calibri"/>
                <a:cs typeface="Calibri"/>
              </a:rPr>
              <a:t>2025-</a:t>
            </a:r>
            <a:r>
              <a:rPr dirty="0" sz="2400">
                <a:latin typeface="Calibri"/>
                <a:cs typeface="Calibri"/>
              </a:rPr>
              <a:t>26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et</a:t>
            </a:r>
            <a:r>
              <a:rPr dirty="0" sz="2400" spc="-10">
                <a:latin typeface="Calibri"/>
                <a:cs typeface="Calibri"/>
              </a:rPr>
              <a:t> 2026-</a:t>
            </a:r>
            <a:r>
              <a:rPr dirty="0" sz="2400" spc="-25">
                <a:latin typeface="Calibri"/>
                <a:cs typeface="Calibri"/>
              </a:rPr>
              <a:t>27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003450" y="6334188"/>
            <a:ext cx="21837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0670" marR="5080" indent="-26860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IEN</a:t>
            </a:r>
            <a:r>
              <a:rPr dirty="0" sz="1200" spc="-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EG</a:t>
            </a:r>
            <a:r>
              <a:rPr dirty="0" sz="1200" spc="1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67676"/>
                </a:solidFill>
                <a:latin typeface="Calibri"/>
                <a:cs typeface="Calibri"/>
              </a:rPr>
              <a:t>lettres</a:t>
            </a:r>
            <a:r>
              <a:rPr dirty="0" sz="1200" spc="-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67676"/>
                </a:solidFill>
                <a:latin typeface="Calibri"/>
                <a:cs typeface="Calibri"/>
              </a:rPr>
              <a:t>histoire</a:t>
            </a:r>
            <a:r>
              <a:rPr dirty="0" sz="1200" spc="-1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67676"/>
                </a:solidFill>
                <a:latin typeface="Calibri"/>
                <a:cs typeface="Calibri"/>
              </a:rPr>
              <a:t>géographie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Académie</a:t>
            </a:r>
            <a:r>
              <a:rPr dirty="0" sz="1200" spc="3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67676"/>
                </a:solidFill>
                <a:latin typeface="Calibri"/>
                <a:cs typeface="Calibri"/>
              </a:rPr>
              <a:t>d'Orléans-</a:t>
            </a:r>
            <a:r>
              <a:rPr dirty="0" sz="1200" spc="-20">
                <a:solidFill>
                  <a:srgbClr val="767676"/>
                </a:solidFill>
                <a:latin typeface="Calibri"/>
                <a:cs typeface="Calibri"/>
              </a:rPr>
              <a:t>Tours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124" y="196595"/>
            <a:ext cx="2654739" cy="15787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0944" y="-30209"/>
            <a:ext cx="680085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" b="0">
                <a:solidFill>
                  <a:srgbClr val="000000"/>
                </a:solidFill>
                <a:latin typeface="Calibri Light"/>
                <a:cs typeface="Calibri Light"/>
              </a:rPr>
              <a:t>Etudier</a:t>
            </a:r>
            <a:r>
              <a:rPr dirty="0" spc="-155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b="0">
                <a:solidFill>
                  <a:srgbClr val="000000"/>
                </a:solidFill>
                <a:latin typeface="Calibri Light"/>
                <a:cs typeface="Calibri Light"/>
              </a:rPr>
              <a:t>des</a:t>
            </a:r>
            <a:r>
              <a:rPr dirty="0" spc="-150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pc="-35" b="0">
                <a:solidFill>
                  <a:srgbClr val="000000"/>
                </a:solidFill>
                <a:latin typeface="Calibri Light"/>
                <a:cs typeface="Calibri Light"/>
              </a:rPr>
              <a:t>textes</a:t>
            </a:r>
            <a:r>
              <a:rPr dirty="0" spc="-155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pc="-45" b="0">
                <a:solidFill>
                  <a:srgbClr val="000000"/>
                </a:solidFill>
                <a:latin typeface="Calibri Light"/>
                <a:cs typeface="Calibri Light"/>
              </a:rPr>
              <a:t>résistants</a:t>
            </a:r>
            <a:r>
              <a:rPr dirty="0" spc="-150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b="0">
                <a:solidFill>
                  <a:srgbClr val="000000"/>
                </a:solidFill>
                <a:latin typeface="Calibri Light"/>
                <a:cs typeface="Calibri Light"/>
              </a:rPr>
              <a:t>au</a:t>
            </a:r>
            <a:r>
              <a:rPr dirty="0" spc="-145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pc="-35" b="0">
                <a:solidFill>
                  <a:srgbClr val="000000"/>
                </a:solidFill>
                <a:latin typeface="Calibri Light"/>
                <a:cs typeface="Calibri Light"/>
              </a:rPr>
              <a:t>LP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56223" y="679329"/>
            <a:ext cx="11483340" cy="4798060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algn="just" marL="240029" marR="6350" indent="-227965">
              <a:lnSpc>
                <a:spcPts val="2500"/>
              </a:lnSpc>
              <a:spcBef>
                <a:spcPts val="705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600">
                <a:latin typeface="Calibri"/>
                <a:cs typeface="Calibri"/>
              </a:rPr>
              <a:t>Pour</a:t>
            </a:r>
            <a:r>
              <a:rPr dirty="0" sz="2600" spc="4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"placer</a:t>
            </a:r>
            <a:r>
              <a:rPr dirty="0" sz="2600" spc="4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les</a:t>
            </a:r>
            <a:r>
              <a:rPr dirty="0" sz="2600" spc="4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élèves</a:t>
            </a:r>
            <a:r>
              <a:rPr dirty="0" sz="2600" spc="4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dans</a:t>
            </a:r>
            <a:r>
              <a:rPr dirty="0" sz="2600" spc="4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une</a:t>
            </a:r>
            <a:r>
              <a:rPr dirty="0" sz="2600" spc="440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situation-</a:t>
            </a:r>
            <a:r>
              <a:rPr dirty="0" sz="2600">
                <a:latin typeface="Calibri"/>
                <a:cs typeface="Calibri"/>
              </a:rPr>
              <a:t>problème</a:t>
            </a:r>
            <a:r>
              <a:rPr dirty="0" sz="2600" spc="434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devant</a:t>
            </a:r>
            <a:r>
              <a:rPr dirty="0" sz="2600" spc="4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un</a:t>
            </a:r>
            <a:r>
              <a:rPr dirty="0" sz="2600" spc="440">
                <a:latin typeface="Calibri"/>
                <a:cs typeface="Calibri"/>
              </a:rPr>
              <a:t> </a:t>
            </a:r>
            <a:r>
              <a:rPr dirty="0" sz="2600" spc="-30">
                <a:latin typeface="Calibri"/>
                <a:cs typeface="Calibri"/>
              </a:rPr>
              <a:t>texte-</a:t>
            </a:r>
            <a:r>
              <a:rPr dirty="0" sz="2600" spc="-10">
                <a:latin typeface="Calibri"/>
                <a:cs typeface="Calibri"/>
              </a:rPr>
              <a:t>problème" </a:t>
            </a:r>
            <a:r>
              <a:rPr dirty="0" sz="2600">
                <a:latin typeface="Calibri"/>
                <a:cs typeface="Calibri"/>
              </a:rPr>
              <a:t>pour</a:t>
            </a:r>
            <a:r>
              <a:rPr dirty="0" sz="2600" spc="120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"</a:t>
            </a:r>
            <a:r>
              <a:rPr dirty="0" sz="2600" b="1">
                <a:latin typeface="Calibri"/>
                <a:cs typeface="Calibri"/>
              </a:rPr>
              <a:t>apprendre</a:t>
            </a:r>
            <a:r>
              <a:rPr dirty="0" sz="2600" spc="125" b="1">
                <a:latin typeface="Calibri"/>
                <a:cs typeface="Calibri"/>
              </a:rPr>
              <a:t>  </a:t>
            </a:r>
            <a:r>
              <a:rPr dirty="0" sz="2600" b="1">
                <a:latin typeface="Calibri"/>
                <a:cs typeface="Calibri"/>
              </a:rPr>
              <a:t>à</a:t>
            </a:r>
            <a:r>
              <a:rPr dirty="0" sz="2600" spc="120" b="1">
                <a:latin typeface="Calibri"/>
                <a:cs typeface="Calibri"/>
              </a:rPr>
              <a:t>  </a:t>
            </a:r>
            <a:r>
              <a:rPr dirty="0" sz="2600" b="1">
                <a:latin typeface="Calibri"/>
                <a:cs typeface="Calibri"/>
              </a:rPr>
              <a:t>lire</a:t>
            </a:r>
            <a:r>
              <a:rPr dirty="0" sz="2600" spc="125" b="1">
                <a:latin typeface="Calibri"/>
                <a:cs typeface="Calibri"/>
              </a:rPr>
              <a:t>  </a:t>
            </a:r>
            <a:r>
              <a:rPr dirty="0" sz="2600" b="1">
                <a:latin typeface="Calibri"/>
                <a:cs typeface="Calibri"/>
              </a:rPr>
              <a:t>entre</a:t>
            </a:r>
            <a:r>
              <a:rPr dirty="0" sz="2600" spc="120" b="1">
                <a:latin typeface="Calibri"/>
                <a:cs typeface="Calibri"/>
              </a:rPr>
              <a:t>  </a:t>
            </a:r>
            <a:r>
              <a:rPr dirty="0" sz="2600" b="1">
                <a:latin typeface="Calibri"/>
                <a:cs typeface="Calibri"/>
              </a:rPr>
              <a:t>les</a:t>
            </a:r>
            <a:r>
              <a:rPr dirty="0" sz="2600" spc="130" b="1">
                <a:latin typeface="Calibri"/>
                <a:cs typeface="Calibri"/>
              </a:rPr>
              <a:t>  </a:t>
            </a:r>
            <a:r>
              <a:rPr dirty="0" sz="2600" b="1">
                <a:latin typeface="Calibri"/>
                <a:cs typeface="Calibri"/>
              </a:rPr>
              <a:t>lignes</a:t>
            </a:r>
            <a:r>
              <a:rPr dirty="0" sz="2600">
                <a:latin typeface="Calibri"/>
                <a:cs typeface="Calibri"/>
              </a:rPr>
              <a:t>"</a:t>
            </a:r>
            <a:r>
              <a:rPr dirty="0" sz="2600" spc="120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et</a:t>
            </a:r>
            <a:r>
              <a:rPr dirty="0" sz="2600" spc="120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accompagner</a:t>
            </a:r>
            <a:r>
              <a:rPr dirty="0" sz="2600" spc="120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la</a:t>
            </a:r>
            <a:r>
              <a:rPr dirty="0" sz="2600" spc="120">
                <a:latin typeface="Calibri"/>
                <a:cs typeface="Calibri"/>
              </a:rPr>
              <a:t>  </a:t>
            </a:r>
            <a:r>
              <a:rPr dirty="0" sz="2600" spc="-10">
                <a:latin typeface="Calibri"/>
                <a:cs typeface="Calibri"/>
              </a:rPr>
              <a:t>compréhension, </a:t>
            </a:r>
            <a:r>
              <a:rPr dirty="0" sz="2600">
                <a:latin typeface="Calibri"/>
                <a:cs typeface="Calibri"/>
              </a:rPr>
              <a:t>l'interprétation,</a:t>
            </a:r>
            <a:r>
              <a:rPr dirty="0" sz="2600" spc="55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l'appropriation</a:t>
            </a:r>
            <a:r>
              <a:rPr dirty="0" sz="2600" spc="60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du</a:t>
            </a:r>
            <a:r>
              <a:rPr dirty="0" sz="2600" spc="60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texte,</a:t>
            </a:r>
            <a:r>
              <a:rPr dirty="0" sz="2600" spc="50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en</a:t>
            </a:r>
            <a:r>
              <a:rPr dirty="0" sz="2600" spc="50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favorisant,</a:t>
            </a:r>
            <a:r>
              <a:rPr dirty="0" sz="2600" spc="60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à</a:t>
            </a:r>
            <a:r>
              <a:rPr dirty="0" sz="2600" spc="55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travers</a:t>
            </a:r>
            <a:r>
              <a:rPr dirty="0" sz="2600" spc="55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un</a:t>
            </a:r>
            <a:r>
              <a:rPr dirty="0" sz="2600" spc="60">
                <a:latin typeface="Calibri"/>
                <a:cs typeface="Calibri"/>
              </a:rPr>
              <a:t>  </a:t>
            </a:r>
            <a:r>
              <a:rPr dirty="0" sz="2600" spc="-10">
                <a:latin typeface="Calibri"/>
                <a:cs typeface="Calibri"/>
              </a:rPr>
              <a:t>dispositif </a:t>
            </a:r>
            <a:r>
              <a:rPr dirty="0" sz="2600">
                <a:latin typeface="Calibri"/>
                <a:cs typeface="Calibri"/>
              </a:rPr>
              <a:t>didactique</a:t>
            </a:r>
            <a:r>
              <a:rPr dirty="0" sz="2600" spc="5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adapté</a:t>
            </a:r>
            <a:r>
              <a:rPr dirty="0" sz="2600" spc="5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à</a:t>
            </a:r>
            <a:r>
              <a:rPr dirty="0" sz="2600" spc="5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l'œuvre</a:t>
            </a:r>
            <a:r>
              <a:rPr dirty="0" sz="2600" spc="5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étudiée,</a:t>
            </a:r>
            <a:r>
              <a:rPr dirty="0" sz="2600" spc="5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qui</a:t>
            </a:r>
            <a:r>
              <a:rPr dirty="0" sz="2600" spc="5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favorise</a:t>
            </a:r>
            <a:r>
              <a:rPr dirty="0" sz="2600" spc="5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"l'interaction</a:t>
            </a:r>
            <a:r>
              <a:rPr dirty="0" sz="2600" spc="5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du</a:t>
            </a:r>
            <a:r>
              <a:rPr dirty="0" sz="2600" spc="5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texte</a:t>
            </a:r>
            <a:r>
              <a:rPr dirty="0" sz="2600" spc="5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et</a:t>
            </a:r>
            <a:r>
              <a:rPr dirty="0" sz="2600" spc="570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de </a:t>
            </a:r>
            <a:r>
              <a:rPr dirty="0" sz="2600">
                <a:latin typeface="Calibri"/>
                <a:cs typeface="Calibri"/>
              </a:rPr>
              <a:t>l'élève</a:t>
            </a:r>
            <a:r>
              <a:rPr dirty="0" sz="2600" spc="95">
                <a:latin typeface="Calibri"/>
                <a:cs typeface="Calibri"/>
              </a:rPr>
              <a:t> </a:t>
            </a:r>
            <a:r>
              <a:rPr dirty="0" sz="2600" spc="-45">
                <a:latin typeface="Calibri"/>
                <a:cs typeface="Calibri"/>
              </a:rPr>
              <a:t>(c’est-</a:t>
            </a:r>
            <a:r>
              <a:rPr dirty="0" sz="2600" spc="-25">
                <a:latin typeface="Calibri"/>
                <a:cs typeface="Calibri"/>
              </a:rPr>
              <a:t>à-</a:t>
            </a:r>
            <a:r>
              <a:rPr dirty="0" sz="2600">
                <a:latin typeface="Calibri"/>
                <a:cs typeface="Calibri"/>
              </a:rPr>
              <a:t>dire</a:t>
            </a:r>
            <a:r>
              <a:rPr dirty="0" sz="2600" spc="105">
                <a:latin typeface="Calibri"/>
                <a:cs typeface="Calibri"/>
              </a:rPr>
              <a:t> </a:t>
            </a:r>
            <a:r>
              <a:rPr dirty="0" sz="2600" b="1">
                <a:latin typeface="Calibri"/>
                <a:cs typeface="Calibri"/>
              </a:rPr>
              <a:t>permet</a:t>
            </a:r>
            <a:r>
              <a:rPr dirty="0" sz="2600" spc="105" b="1">
                <a:latin typeface="Calibri"/>
                <a:cs typeface="Calibri"/>
              </a:rPr>
              <a:t> </a:t>
            </a:r>
            <a:r>
              <a:rPr dirty="0" sz="2600" b="1">
                <a:latin typeface="Calibri"/>
                <a:cs typeface="Calibri"/>
              </a:rPr>
              <a:t>à</a:t>
            </a:r>
            <a:r>
              <a:rPr dirty="0" sz="2600" spc="105" b="1">
                <a:latin typeface="Calibri"/>
                <a:cs typeface="Calibri"/>
              </a:rPr>
              <a:t> </a:t>
            </a:r>
            <a:r>
              <a:rPr dirty="0" sz="2600" b="1">
                <a:latin typeface="Calibri"/>
                <a:cs typeface="Calibri"/>
              </a:rPr>
              <a:t>l’élève</a:t>
            </a:r>
            <a:r>
              <a:rPr dirty="0" sz="2600" spc="105" b="1">
                <a:latin typeface="Calibri"/>
                <a:cs typeface="Calibri"/>
              </a:rPr>
              <a:t> </a:t>
            </a:r>
            <a:r>
              <a:rPr dirty="0" sz="2600" b="1">
                <a:latin typeface="Calibri"/>
                <a:cs typeface="Calibri"/>
              </a:rPr>
              <a:t>de</a:t>
            </a:r>
            <a:r>
              <a:rPr dirty="0" sz="2600" spc="100" b="1">
                <a:latin typeface="Calibri"/>
                <a:cs typeface="Calibri"/>
              </a:rPr>
              <a:t> </a:t>
            </a:r>
            <a:r>
              <a:rPr dirty="0" sz="2600" b="1">
                <a:latin typeface="Calibri"/>
                <a:cs typeface="Calibri"/>
              </a:rPr>
              <a:t>rencontrer</a:t>
            </a:r>
            <a:r>
              <a:rPr dirty="0" sz="2600" spc="105" b="1">
                <a:latin typeface="Calibri"/>
                <a:cs typeface="Calibri"/>
              </a:rPr>
              <a:t> </a:t>
            </a:r>
            <a:r>
              <a:rPr dirty="0" sz="2600" b="1">
                <a:latin typeface="Calibri"/>
                <a:cs typeface="Calibri"/>
              </a:rPr>
              <a:t>le</a:t>
            </a:r>
            <a:r>
              <a:rPr dirty="0" sz="2600" spc="114" b="1">
                <a:latin typeface="Calibri"/>
                <a:cs typeface="Calibri"/>
              </a:rPr>
              <a:t> </a:t>
            </a:r>
            <a:r>
              <a:rPr dirty="0" sz="2600" b="1">
                <a:latin typeface="Calibri"/>
                <a:cs typeface="Calibri"/>
              </a:rPr>
              <a:t>texte</a:t>
            </a:r>
            <a:r>
              <a:rPr dirty="0" sz="2600" spc="110" b="1">
                <a:latin typeface="Calibri"/>
                <a:cs typeface="Calibri"/>
              </a:rPr>
              <a:t> </a:t>
            </a:r>
            <a:r>
              <a:rPr dirty="0" sz="2600" b="1">
                <a:latin typeface="Calibri"/>
                <a:cs typeface="Calibri"/>
              </a:rPr>
              <a:t>et</a:t>
            </a:r>
            <a:r>
              <a:rPr dirty="0" sz="2600" spc="110" b="1">
                <a:latin typeface="Calibri"/>
                <a:cs typeface="Calibri"/>
              </a:rPr>
              <a:t> </a:t>
            </a:r>
            <a:r>
              <a:rPr dirty="0" sz="2600" b="1">
                <a:latin typeface="Calibri"/>
                <a:cs typeface="Calibri"/>
              </a:rPr>
              <a:t>de</a:t>
            </a:r>
            <a:r>
              <a:rPr dirty="0" sz="2600" spc="114" b="1">
                <a:latin typeface="Calibri"/>
                <a:cs typeface="Calibri"/>
              </a:rPr>
              <a:t> </a:t>
            </a:r>
            <a:r>
              <a:rPr dirty="0" sz="2600" b="1">
                <a:latin typeface="Calibri"/>
                <a:cs typeface="Calibri"/>
              </a:rPr>
              <a:t>le</a:t>
            </a:r>
            <a:r>
              <a:rPr dirty="0" sz="2600" spc="105" b="1">
                <a:latin typeface="Calibri"/>
                <a:cs typeface="Calibri"/>
              </a:rPr>
              <a:t> </a:t>
            </a:r>
            <a:r>
              <a:rPr dirty="0" sz="2600" spc="-10" b="1">
                <a:latin typeface="Calibri"/>
                <a:cs typeface="Calibri"/>
              </a:rPr>
              <a:t>problématiser lui-</a:t>
            </a:r>
            <a:r>
              <a:rPr dirty="0" sz="2600" b="1">
                <a:latin typeface="Calibri"/>
                <a:cs typeface="Calibri"/>
              </a:rPr>
              <a:t>même</a:t>
            </a:r>
            <a:r>
              <a:rPr dirty="0" sz="2600">
                <a:latin typeface="Calibri"/>
                <a:cs typeface="Calibri"/>
              </a:rPr>
              <a:t>)</a:t>
            </a:r>
            <a:r>
              <a:rPr dirty="0" sz="2600" spc="505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et,</a:t>
            </a:r>
            <a:r>
              <a:rPr dirty="0" sz="2600" spc="515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bien</a:t>
            </a:r>
            <a:r>
              <a:rPr dirty="0" sz="2600" spc="509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entendu,</a:t>
            </a:r>
            <a:r>
              <a:rPr dirty="0" sz="2600" spc="505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l’interaction</a:t>
            </a:r>
            <a:r>
              <a:rPr dirty="0" sz="2600" spc="515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des</a:t>
            </a:r>
            <a:r>
              <a:rPr dirty="0" sz="2600" spc="509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élèves</a:t>
            </a:r>
            <a:r>
              <a:rPr dirty="0" sz="2600" spc="515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autour</a:t>
            </a:r>
            <a:r>
              <a:rPr dirty="0" sz="2600" spc="520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du</a:t>
            </a:r>
            <a:r>
              <a:rPr dirty="0" sz="2600" spc="509">
                <a:latin typeface="Calibri"/>
                <a:cs typeface="Calibri"/>
              </a:rPr>
              <a:t>  </a:t>
            </a:r>
            <a:r>
              <a:rPr dirty="0" sz="2600" spc="-10">
                <a:latin typeface="Calibri"/>
                <a:cs typeface="Calibri"/>
              </a:rPr>
              <a:t>texte". </a:t>
            </a:r>
            <a:r>
              <a:rPr dirty="0" sz="2600">
                <a:latin typeface="Calibri"/>
                <a:cs typeface="Calibri"/>
              </a:rPr>
              <a:t>(Catherine</a:t>
            </a:r>
            <a:r>
              <a:rPr dirty="0" sz="2600" spc="-10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Tauveron).</a:t>
            </a:r>
            <a:endParaRPr sz="2600">
              <a:latin typeface="Calibri"/>
              <a:cs typeface="Calibri"/>
            </a:endParaRPr>
          </a:p>
          <a:p>
            <a:pPr algn="just" marL="241300" marR="5080" indent="-229235">
              <a:lnSpc>
                <a:spcPts val="2500"/>
              </a:lnSpc>
              <a:spcBef>
                <a:spcPts val="96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600">
                <a:latin typeface="Calibri"/>
                <a:cs typeface="Calibri"/>
              </a:rPr>
              <a:t>En</a:t>
            </a:r>
            <a:r>
              <a:rPr dirty="0" sz="2600" spc="180">
                <a:latin typeface="Calibri"/>
                <a:cs typeface="Calibri"/>
              </a:rPr>
              <a:t> </a:t>
            </a:r>
            <a:r>
              <a:rPr dirty="0" sz="2600" b="1">
                <a:latin typeface="Calibri"/>
                <a:cs typeface="Calibri"/>
              </a:rPr>
              <a:t>évitant</a:t>
            </a:r>
            <a:r>
              <a:rPr dirty="0" sz="2600" spc="185" b="1">
                <a:latin typeface="Calibri"/>
                <a:cs typeface="Calibri"/>
              </a:rPr>
              <a:t> </a:t>
            </a:r>
            <a:r>
              <a:rPr dirty="0" sz="2600" b="1">
                <a:latin typeface="Calibri"/>
                <a:cs typeface="Calibri"/>
              </a:rPr>
              <a:t>les</a:t>
            </a:r>
            <a:r>
              <a:rPr dirty="0" sz="2600" spc="190" b="1">
                <a:latin typeface="Calibri"/>
                <a:cs typeface="Calibri"/>
              </a:rPr>
              <a:t> </a:t>
            </a:r>
            <a:r>
              <a:rPr dirty="0" sz="2600" b="1">
                <a:latin typeface="Calibri"/>
                <a:cs typeface="Calibri"/>
              </a:rPr>
              <a:t>questionnaires</a:t>
            </a:r>
            <a:r>
              <a:rPr dirty="0" sz="2600" spc="195" b="1">
                <a:latin typeface="Calibri"/>
                <a:cs typeface="Calibri"/>
              </a:rPr>
              <a:t> </a:t>
            </a:r>
            <a:r>
              <a:rPr dirty="0" sz="2600" b="1">
                <a:latin typeface="Calibri"/>
                <a:cs typeface="Calibri"/>
              </a:rPr>
              <a:t>de</a:t>
            </a:r>
            <a:r>
              <a:rPr dirty="0" sz="2600" spc="200" b="1">
                <a:latin typeface="Calibri"/>
                <a:cs typeface="Calibri"/>
              </a:rPr>
              <a:t> </a:t>
            </a:r>
            <a:r>
              <a:rPr dirty="0" sz="2600" b="1">
                <a:latin typeface="Calibri"/>
                <a:cs typeface="Calibri"/>
              </a:rPr>
              <a:t>lecture</a:t>
            </a:r>
            <a:r>
              <a:rPr dirty="0" sz="2600" spc="185" b="1">
                <a:latin typeface="Calibri"/>
                <a:cs typeface="Calibri"/>
              </a:rPr>
              <a:t> </a:t>
            </a:r>
            <a:r>
              <a:rPr dirty="0" sz="2600" b="1">
                <a:latin typeface="Calibri"/>
                <a:cs typeface="Calibri"/>
              </a:rPr>
              <a:t>fermés</a:t>
            </a:r>
            <a:r>
              <a:rPr dirty="0" sz="2600" spc="180" b="1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qui</a:t>
            </a:r>
            <a:r>
              <a:rPr dirty="0" sz="2600" spc="18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ne</a:t>
            </a:r>
            <a:r>
              <a:rPr dirty="0" sz="2600" spc="17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servent</a:t>
            </a:r>
            <a:r>
              <a:rPr dirty="0" sz="2600" spc="18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qu’à</a:t>
            </a:r>
            <a:r>
              <a:rPr dirty="0" sz="2600" spc="19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vérifier</a:t>
            </a:r>
            <a:r>
              <a:rPr dirty="0" sz="2600" spc="17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si</a:t>
            </a:r>
            <a:r>
              <a:rPr dirty="0" sz="2600" spc="195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les </a:t>
            </a:r>
            <a:r>
              <a:rPr dirty="0" sz="2600">
                <a:latin typeface="Calibri"/>
                <a:cs typeface="Calibri"/>
              </a:rPr>
              <a:t>élèves</a:t>
            </a:r>
            <a:r>
              <a:rPr dirty="0" sz="2600" spc="3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ont</a:t>
            </a:r>
            <a:r>
              <a:rPr dirty="0" sz="2600" spc="3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parcouru</a:t>
            </a:r>
            <a:r>
              <a:rPr dirty="0" sz="2600" spc="3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le</a:t>
            </a:r>
            <a:r>
              <a:rPr dirty="0" sz="2600" spc="3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texte,</a:t>
            </a:r>
            <a:r>
              <a:rPr dirty="0" sz="2600" spc="3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en</a:t>
            </a:r>
            <a:r>
              <a:rPr dirty="0" sz="2600" spc="3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ont</a:t>
            </a:r>
            <a:r>
              <a:rPr dirty="0" sz="2600" spc="3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mémorisé</a:t>
            </a:r>
            <a:r>
              <a:rPr dirty="0" sz="2600" spc="3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la</a:t>
            </a:r>
            <a:r>
              <a:rPr dirty="0" sz="2600" spc="3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surface.</a:t>
            </a:r>
            <a:r>
              <a:rPr dirty="0" sz="2600" spc="340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Ceux-</a:t>
            </a:r>
            <a:r>
              <a:rPr dirty="0" sz="2600">
                <a:latin typeface="Calibri"/>
                <a:cs typeface="Calibri"/>
              </a:rPr>
              <a:t>ci</a:t>
            </a:r>
            <a:r>
              <a:rPr dirty="0" sz="2600" spc="3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en</a:t>
            </a:r>
            <a:r>
              <a:rPr dirty="0" sz="2600" spc="3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viennent</a:t>
            </a:r>
            <a:r>
              <a:rPr dirty="0" sz="2600" spc="350">
                <a:latin typeface="Calibri"/>
                <a:cs typeface="Calibri"/>
              </a:rPr>
              <a:t> </a:t>
            </a:r>
            <a:r>
              <a:rPr dirty="0" sz="2600" spc="-50">
                <a:latin typeface="Calibri"/>
                <a:cs typeface="Calibri"/>
              </a:rPr>
              <a:t>à </a:t>
            </a:r>
            <a:r>
              <a:rPr dirty="0" sz="2600">
                <a:latin typeface="Calibri"/>
                <a:cs typeface="Calibri"/>
              </a:rPr>
              <a:t>penser</a:t>
            </a:r>
            <a:r>
              <a:rPr dirty="0" sz="2600" spc="260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que</a:t>
            </a:r>
            <a:r>
              <a:rPr dirty="0" sz="2600" spc="265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lire</a:t>
            </a:r>
            <a:r>
              <a:rPr dirty="0" sz="2600" spc="265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c'est</a:t>
            </a:r>
            <a:r>
              <a:rPr dirty="0" sz="2600" spc="260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répondre</a:t>
            </a:r>
            <a:r>
              <a:rPr dirty="0" sz="2600" spc="265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à</a:t>
            </a:r>
            <a:r>
              <a:rPr dirty="0" sz="2600" spc="265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des</a:t>
            </a:r>
            <a:r>
              <a:rPr dirty="0" sz="2600" spc="254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questions.</a:t>
            </a:r>
            <a:r>
              <a:rPr dirty="0" sz="2600" spc="260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L’élève</a:t>
            </a:r>
            <a:r>
              <a:rPr dirty="0" sz="2600" spc="254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qui</a:t>
            </a:r>
            <a:r>
              <a:rPr dirty="0" sz="2600" spc="265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répond</a:t>
            </a:r>
            <a:r>
              <a:rPr dirty="0" sz="2600" spc="260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à</a:t>
            </a:r>
            <a:r>
              <a:rPr dirty="0" sz="2600" spc="265">
                <a:latin typeface="Calibri"/>
                <a:cs typeface="Calibri"/>
              </a:rPr>
              <a:t>  </a:t>
            </a:r>
            <a:r>
              <a:rPr dirty="0" sz="2600" spc="-25">
                <a:latin typeface="Calibri"/>
                <a:cs typeface="Calibri"/>
              </a:rPr>
              <a:t>un </a:t>
            </a:r>
            <a:r>
              <a:rPr dirty="0" sz="2600">
                <a:latin typeface="Calibri"/>
                <a:cs typeface="Calibri"/>
              </a:rPr>
              <a:t>questionnaire</a:t>
            </a:r>
            <a:r>
              <a:rPr dirty="0" sz="2600" spc="37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use</a:t>
            </a:r>
            <a:r>
              <a:rPr dirty="0" sz="2600" spc="38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de</a:t>
            </a:r>
            <a:r>
              <a:rPr dirty="0" sz="2600" spc="3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stratégies</a:t>
            </a:r>
            <a:r>
              <a:rPr dirty="0" sz="2600" spc="3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perverses</a:t>
            </a:r>
            <a:r>
              <a:rPr dirty="0" sz="2600" spc="38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:</a:t>
            </a:r>
            <a:r>
              <a:rPr dirty="0" sz="2600" spc="3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lire</a:t>
            </a:r>
            <a:r>
              <a:rPr dirty="0" sz="2600" spc="37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les</a:t>
            </a:r>
            <a:r>
              <a:rPr dirty="0" sz="2600" spc="3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questions,</a:t>
            </a:r>
            <a:r>
              <a:rPr dirty="0" sz="2600" spc="3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puis</a:t>
            </a:r>
            <a:r>
              <a:rPr dirty="0" sz="2600" spc="38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ne</a:t>
            </a:r>
            <a:r>
              <a:rPr dirty="0" sz="2600" spc="3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pas</a:t>
            </a:r>
            <a:r>
              <a:rPr dirty="0" sz="2600" spc="38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lire</a:t>
            </a:r>
            <a:r>
              <a:rPr dirty="0" sz="2600" spc="380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le </a:t>
            </a:r>
            <a:r>
              <a:rPr dirty="0" sz="2600">
                <a:latin typeface="Calibri"/>
                <a:cs typeface="Calibri"/>
              </a:rPr>
              <a:t>texte</a:t>
            </a:r>
            <a:r>
              <a:rPr dirty="0" sz="2600" spc="-8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(ou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lire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seulement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ce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qui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me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permet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de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répondre)</a:t>
            </a:r>
            <a:r>
              <a:rPr dirty="0" sz="2600" spc="-7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(Catherine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Tauveron).</a:t>
            </a:r>
            <a:endParaRPr sz="2600">
              <a:latin typeface="Calibri"/>
              <a:cs typeface="Calibri"/>
            </a:endParaRPr>
          </a:p>
          <a:p>
            <a:pPr algn="just" marL="240029" marR="6350" indent="-227965">
              <a:lnSpc>
                <a:spcPts val="2500"/>
              </a:lnSpc>
              <a:spcBef>
                <a:spcPts val="99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600">
                <a:latin typeface="Calibri"/>
                <a:cs typeface="Calibri"/>
              </a:rPr>
              <a:t>En</a:t>
            </a:r>
            <a:r>
              <a:rPr dirty="0" sz="2600" spc="409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construisant</a:t>
            </a:r>
            <a:r>
              <a:rPr dirty="0" sz="2600" spc="415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des</a:t>
            </a:r>
            <a:r>
              <a:rPr dirty="0" sz="2600" spc="409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dispositifs</a:t>
            </a:r>
            <a:r>
              <a:rPr dirty="0" sz="2600" spc="415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didactiques</a:t>
            </a:r>
            <a:r>
              <a:rPr dirty="0" sz="2600" spc="409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favorisant</a:t>
            </a:r>
            <a:r>
              <a:rPr dirty="0" sz="2600" spc="420">
                <a:latin typeface="Calibri"/>
                <a:cs typeface="Calibri"/>
              </a:rPr>
              <a:t>  </a:t>
            </a:r>
            <a:r>
              <a:rPr dirty="0" sz="2600">
                <a:latin typeface="Calibri"/>
                <a:cs typeface="Calibri"/>
              </a:rPr>
              <a:t>la</a:t>
            </a:r>
            <a:r>
              <a:rPr dirty="0" sz="2600" spc="415">
                <a:latin typeface="Calibri"/>
                <a:cs typeface="Calibri"/>
              </a:rPr>
              <a:t>  </a:t>
            </a:r>
            <a:r>
              <a:rPr dirty="0" sz="2600" b="1">
                <a:latin typeface="Calibri"/>
                <a:cs typeface="Calibri"/>
              </a:rPr>
              <a:t>"disponibilité</a:t>
            </a:r>
            <a:r>
              <a:rPr dirty="0" sz="2600" spc="415" b="1">
                <a:latin typeface="Calibri"/>
                <a:cs typeface="Calibri"/>
              </a:rPr>
              <a:t>  </a:t>
            </a:r>
            <a:r>
              <a:rPr dirty="0" sz="2600" spc="-25" b="1">
                <a:latin typeface="Calibri"/>
                <a:cs typeface="Calibri"/>
              </a:rPr>
              <a:t>au </a:t>
            </a:r>
            <a:r>
              <a:rPr dirty="0" sz="2600" spc="-10" b="1">
                <a:latin typeface="Calibri"/>
                <a:cs typeface="Calibri"/>
              </a:rPr>
              <a:t>dépaysement"</a:t>
            </a:r>
            <a:r>
              <a:rPr dirty="0" sz="2600" spc="-25" b="1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des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élèves</a:t>
            </a:r>
            <a:r>
              <a:rPr dirty="0" sz="2600" spc="-7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(Bénédicte</a:t>
            </a:r>
            <a:r>
              <a:rPr dirty="0" sz="2600" spc="-85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Shawky-</a:t>
            </a:r>
            <a:r>
              <a:rPr dirty="0" sz="2600" spc="-10">
                <a:latin typeface="Calibri"/>
                <a:cs typeface="Calibri"/>
              </a:rPr>
              <a:t>Milcent).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196356" y="6470713"/>
            <a:ext cx="21837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0670" marR="5080" indent="-26860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IEN</a:t>
            </a:r>
            <a:r>
              <a:rPr dirty="0" sz="1200" spc="-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EG</a:t>
            </a:r>
            <a:r>
              <a:rPr dirty="0" sz="1200" spc="1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lettres</a:t>
            </a:r>
            <a:r>
              <a:rPr dirty="0" sz="1200" spc="-2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histoire</a:t>
            </a:r>
            <a:r>
              <a:rPr dirty="0" sz="1200" spc="-1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géographie </a:t>
            </a: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Académie</a:t>
            </a:r>
            <a:r>
              <a:rPr dirty="0" sz="1200" spc="3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d'Orléans-</a:t>
            </a:r>
            <a:r>
              <a:rPr dirty="0" sz="1200" spc="-20">
                <a:solidFill>
                  <a:srgbClr val="888888"/>
                </a:solidFill>
                <a:latin typeface="Calibri"/>
                <a:cs typeface="Calibri"/>
              </a:rPr>
              <a:t>Tours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28" y="68581"/>
            <a:ext cx="1088135" cy="67055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197863" y="5538215"/>
            <a:ext cx="10084435" cy="830580"/>
          </a:xfrm>
          <a:prstGeom prst="rect">
            <a:avLst/>
          </a:prstGeom>
          <a:solidFill>
            <a:srgbClr val="4471C4"/>
          </a:solidFill>
          <a:ln w="12192">
            <a:solidFill>
              <a:srgbClr val="2E528F"/>
            </a:solidFill>
          </a:ln>
        </p:spPr>
        <p:txBody>
          <a:bodyPr wrap="square" lIns="0" tIns="25400" rIns="0" bIns="0" rtlCol="0" vert="horz">
            <a:spAutoFit/>
          </a:bodyPr>
          <a:lstStyle/>
          <a:p>
            <a:pPr marL="90170" marR="371475">
              <a:lnSpc>
                <a:spcPct val="100000"/>
              </a:lnSpc>
              <a:spcBef>
                <a:spcPts val="200"/>
              </a:spcBef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24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dirty="0" sz="24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dirty="0" sz="24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temps</a:t>
            </a:r>
            <a:r>
              <a:rPr dirty="0" sz="24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vécu</a:t>
            </a:r>
            <a:r>
              <a:rPr dirty="0" sz="24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ensemble,</a:t>
            </a:r>
            <a:r>
              <a:rPr dirty="0" sz="24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lectures</a:t>
            </a:r>
            <a:r>
              <a:rPr dirty="0" sz="24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24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d’échanges,</a:t>
            </a:r>
            <a:r>
              <a:rPr dirty="0" sz="24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était</a:t>
            </a:r>
            <a:r>
              <a:rPr dirty="0" sz="24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dirty="0" sz="24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«</a:t>
            </a:r>
            <a:r>
              <a:rPr dirty="0" sz="24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temps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pour</a:t>
            </a:r>
            <a:r>
              <a:rPr dirty="0" sz="24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soi</a:t>
            </a:r>
            <a:r>
              <a:rPr dirty="0" sz="24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r>
              <a:rPr dirty="0" sz="24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s’agit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d’une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piste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réflexion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proposer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aux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élèves…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08811" y="5631676"/>
            <a:ext cx="3909695" cy="886460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1500">
                <a:latin typeface="Arial"/>
                <a:cs typeface="Arial"/>
              </a:rPr>
              <a:t>Eugène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Ionesco,</a:t>
            </a:r>
            <a:r>
              <a:rPr dirty="0" sz="1500" spc="-60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Le</a:t>
            </a:r>
            <a:r>
              <a:rPr dirty="0" sz="1500" spc="-25" i="1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Roi</a:t>
            </a:r>
            <a:r>
              <a:rPr dirty="0" sz="1500" spc="-15" i="1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se</a:t>
            </a:r>
            <a:r>
              <a:rPr dirty="0" sz="1500" spc="-25" i="1">
                <a:latin typeface="Arial"/>
                <a:cs typeface="Arial"/>
              </a:rPr>
              <a:t> </a:t>
            </a:r>
            <a:r>
              <a:rPr dirty="0" sz="1500" spc="-20" i="1">
                <a:latin typeface="Arial"/>
                <a:cs typeface="Arial"/>
              </a:rPr>
              <a:t>meurt</a:t>
            </a:r>
            <a:endParaRPr sz="15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455"/>
              </a:spcBef>
              <a:buChar char="•"/>
              <a:tabLst>
                <a:tab pos="240665" algn="l"/>
              </a:tabLst>
            </a:pPr>
            <a:r>
              <a:rPr dirty="0" sz="1500">
                <a:latin typeface="Arial"/>
                <a:cs typeface="Arial"/>
              </a:rPr>
              <a:t>Samuel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Beckett,</a:t>
            </a:r>
            <a:r>
              <a:rPr dirty="0" sz="1500" spc="-55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En</a:t>
            </a:r>
            <a:r>
              <a:rPr dirty="0" sz="1500" spc="-25" i="1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attendant</a:t>
            </a:r>
            <a:r>
              <a:rPr dirty="0" sz="1500" spc="-45" i="1">
                <a:latin typeface="Arial"/>
                <a:cs typeface="Arial"/>
              </a:rPr>
              <a:t> </a:t>
            </a:r>
            <a:r>
              <a:rPr dirty="0" sz="1500" spc="-10" i="1">
                <a:latin typeface="Arial"/>
                <a:cs typeface="Arial"/>
              </a:rPr>
              <a:t>Godot</a:t>
            </a:r>
            <a:endParaRPr sz="15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470"/>
              </a:spcBef>
              <a:buChar char="•"/>
              <a:tabLst>
                <a:tab pos="240665" algn="l"/>
              </a:tabLst>
            </a:pPr>
            <a:r>
              <a:rPr dirty="0" sz="1500">
                <a:latin typeface="Arial"/>
                <a:cs typeface="Arial"/>
              </a:rPr>
              <a:t>Anton</a:t>
            </a:r>
            <a:r>
              <a:rPr dirty="0" sz="1500" spc="-60">
                <a:latin typeface="Arial"/>
                <a:cs typeface="Arial"/>
              </a:rPr>
              <a:t> </a:t>
            </a:r>
            <a:r>
              <a:rPr dirty="0" sz="1500" spc="-20">
                <a:latin typeface="Arial"/>
                <a:cs typeface="Arial"/>
              </a:rPr>
              <a:t>Tchekhov</a:t>
            </a:r>
            <a:r>
              <a:rPr dirty="0" sz="1500" spc="-20" i="1">
                <a:latin typeface="Arial"/>
                <a:cs typeface="Arial"/>
              </a:rPr>
              <a:t>,</a:t>
            </a:r>
            <a:r>
              <a:rPr dirty="0" sz="1500" spc="-30" i="1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La</a:t>
            </a:r>
            <a:r>
              <a:rPr dirty="0" sz="1500" spc="-25" i="1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Mouette,</a:t>
            </a:r>
            <a:r>
              <a:rPr dirty="0" sz="1500" spc="-50" i="1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La</a:t>
            </a:r>
            <a:r>
              <a:rPr dirty="0" sz="1500" spc="-20" i="1">
                <a:latin typeface="Arial"/>
                <a:cs typeface="Arial"/>
              </a:rPr>
              <a:t> </a:t>
            </a:r>
            <a:r>
              <a:rPr dirty="0" sz="1500" spc="-10" i="1">
                <a:latin typeface="Arial"/>
                <a:cs typeface="Arial"/>
              </a:rPr>
              <a:t>Ceriseraie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760614" y="716187"/>
            <a:ext cx="3582035" cy="1429385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60"/>
              </a:spcBef>
              <a:buChar char="•"/>
              <a:tabLst>
                <a:tab pos="240665" algn="l"/>
              </a:tabLst>
            </a:pPr>
            <a:r>
              <a:rPr dirty="0" sz="1400">
                <a:latin typeface="Arial"/>
                <a:cs typeface="Arial"/>
              </a:rPr>
              <a:t>Alphonse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Lamartine,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«</a:t>
            </a:r>
            <a:r>
              <a:rPr dirty="0" sz="1400" spc="-11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Lac</a:t>
            </a:r>
            <a:r>
              <a:rPr dirty="0" sz="1400" spc="-110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»</a:t>
            </a:r>
            <a:endParaRPr sz="1400">
              <a:latin typeface="Arial"/>
              <a:cs typeface="Arial"/>
            </a:endParaRPr>
          </a:p>
          <a:p>
            <a:pPr marL="240665" indent="-227965">
              <a:lnSpc>
                <a:spcPts val="1510"/>
              </a:lnSpc>
              <a:spcBef>
                <a:spcPts val="660"/>
              </a:spcBef>
              <a:buChar char="•"/>
              <a:tabLst>
                <a:tab pos="240665" algn="l"/>
              </a:tabLst>
            </a:pPr>
            <a:r>
              <a:rPr dirty="0" sz="1400">
                <a:latin typeface="Arial"/>
                <a:cs typeface="Arial"/>
              </a:rPr>
              <a:t>Charles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Baudelaire,</a:t>
            </a:r>
            <a:endParaRPr sz="1400">
              <a:latin typeface="Arial"/>
              <a:cs typeface="Arial"/>
            </a:endParaRPr>
          </a:p>
          <a:p>
            <a:pPr marL="241300" marR="285750" indent="-635">
              <a:lnSpc>
                <a:spcPct val="80000"/>
              </a:lnSpc>
              <a:spcBef>
                <a:spcPts val="165"/>
              </a:spcBef>
            </a:pPr>
            <a:r>
              <a:rPr dirty="0" sz="1400">
                <a:latin typeface="Arial"/>
                <a:cs typeface="Arial"/>
              </a:rPr>
              <a:t>«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L’Horloge</a:t>
            </a:r>
            <a:r>
              <a:rPr dirty="0" sz="1400" spc="-1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»,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«</a:t>
            </a:r>
            <a:r>
              <a:rPr dirty="0" sz="1400" spc="-10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L’Ennemi</a:t>
            </a:r>
            <a:r>
              <a:rPr dirty="0" sz="1400" spc="-1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»,</a:t>
            </a:r>
            <a:r>
              <a:rPr dirty="0" sz="1400" spc="3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«</a:t>
            </a:r>
            <a:r>
              <a:rPr dirty="0" sz="1400" spc="-10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Enivrez- vous</a:t>
            </a:r>
            <a:r>
              <a:rPr dirty="0" sz="1400" spc="-10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»...</a:t>
            </a:r>
            <a:endParaRPr sz="1400">
              <a:latin typeface="Arial"/>
              <a:cs typeface="Arial"/>
            </a:endParaRPr>
          </a:p>
          <a:p>
            <a:pPr marL="241300" marR="5080" indent="-229235">
              <a:lnSpc>
                <a:spcPct val="80000"/>
              </a:lnSpc>
              <a:spcBef>
                <a:spcPts val="994"/>
              </a:spcBef>
              <a:buChar char="•"/>
              <a:tabLst>
                <a:tab pos="241300" algn="l"/>
              </a:tabLst>
            </a:pPr>
            <a:r>
              <a:rPr dirty="0" sz="1400">
                <a:latin typeface="Arial"/>
                <a:cs typeface="Arial"/>
              </a:rPr>
              <a:t>Boris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Vian,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«</a:t>
            </a:r>
            <a:r>
              <a:rPr dirty="0" sz="1400" spc="-114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L’Evadé</a:t>
            </a:r>
            <a:r>
              <a:rPr dirty="0" sz="1400" spc="-11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»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,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«</a:t>
            </a:r>
            <a:r>
              <a:rPr dirty="0" sz="1400" spc="-11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Je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voudrais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pas </a:t>
            </a:r>
            <a:r>
              <a:rPr dirty="0" sz="1400" spc="-10">
                <a:latin typeface="Arial"/>
                <a:cs typeface="Arial"/>
              </a:rPr>
              <a:t>crever</a:t>
            </a:r>
            <a:r>
              <a:rPr dirty="0" sz="1400" spc="-8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»…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760614" y="2501705"/>
            <a:ext cx="3585845" cy="410209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241300" marR="5080" indent="-228600">
              <a:lnSpc>
                <a:spcPct val="80000"/>
              </a:lnSpc>
              <a:spcBef>
                <a:spcPts val="440"/>
              </a:spcBef>
              <a:buChar char="•"/>
              <a:tabLst>
                <a:tab pos="241300" algn="l"/>
              </a:tabLst>
            </a:pPr>
            <a:r>
              <a:rPr dirty="0" sz="1400">
                <a:latin typeface="Arial"/>
                <a:cs typeface="Arial"/>
              </a:rPr>
              <a:t>Pierre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Bayard,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Le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Hors-</a:t>
            </a:r>
            <a:r>
              <a:rPr dirty="0" sz="1400" i="1">
                <a:latin typeface="Arial"/>
                <a:cs typeface="Arial"/>
              </a:rPr>
              <a:t>sujet</a:t>
            </a:r>
            <a:r>
              <a:rPr dirty="0" sz="1400" spc="-4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–</a:t>
            </a:r>
            <a:r>
              <a:rPr dirty="0" sz="1400" spc="-1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Proust</a:t>
            </a:r>
            <a:r>
              <a:rPr dirty="0" sz="1400" spc="-3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et</a:t>
            </a:r>
            <a:r>
              <a:rPr dirty="0" sz="1400" spc="-20" i="1">
                <a:latin typeface="Arial"/>
                <a:cs typeface="Arial"/>
              </a:rPr>
              <a:t> </a:t>
            </a:r>
            <a:r>
              <a:rPr dirty="0" sz="1400" spc="-25" i="1">
                <a:latin typeface="Arial"/>
                <a:cs typeface="Arial"/>
              </a:rPr>
              <a:t>la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digression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70711" y="719824"/>
            <a:ext cx="4328795" cy="4649470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278765" indent="-227965">
              <a:lnSpc>
                <a:spcPct val="100000"/>
              </a:lnSpc>
              <a:spcBef>
                <a:spcPts val="555"/>
              </a:spcBef>
              <a:buChar char="•"/>
              <a:tabLst>
                <a:tab pos="278765" algn="l"/>
              </a:tabLst>
            </a:pPr>
            <a:r>
              <a:rPr dirty="0" sz="1500">
                <a:latin typeface="Arial"/>
                <a:cs typeface="Arial"/>
              </a:rPr>
              <a:t>Paul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Morland,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L'homme</a:t>
            </a:r>
            <a:r>
              <a:rPr dirty="0" sz="1500" spc="229" i="1">
                <a:latin typeface="Arial"/>
                <a:cs typeface="Arial"/>
              </a:rPr>
              <a:t> </a:t>
            </a:r>
            <a:r>
              <a:rPr dirty="0" sz="1500" spc="-10" i="1">
                <a:latin typeface="Arial"/>
                <a:cs typeface="Arial"/>
              </a:rPr>
              <a:t>pressé</a:t>
            </a:r>
            <a:endParaRPr sz="1500">
              <a:latin typeface="Arial"/>
              <a:cs typeface="Arial"/>
            </a:endParaRPr>
          </a:p>
          <a:p>
            <a:pPr marL="279400" marR="697230" indent="-228600">
              <a:lnSpc>
                <a:spcPct val="70000"/>
              </a:lnSpc>
              <a:spcBef>
                <a:spcPts val="994"/>
              </a:spcBef>
              <a:buChar char="•"/>
              <a:tabLst>
                <a:tab pos="279400" algn="l"/>
              </a:tabLst>
            </a:pPr>
            <a:r>
              <a:rPr dirty="0" sz="1500">
                <a:latin typeface="Arial"/>
                <a:cs typeface="Arial"/>
              </a:rPr>
              <a:t>Marcel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Proust,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A</a:t>
            </a:r>
            <a:r>
              <a:rPr dirty="0" sz="1500" spc="-85" i="1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la</a:t>
            </a:r>
            <a:r>
              <a:rPr dirty="0" sz="1500" spc="-25" i="1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recherche</a:t>
            </a:r>
            <a:r>
              <a:rPr dirty="0" sz="1500" spc="-50" i="1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du</a:t>
            </a:r>
            <a:r>
              <a:rPr dirty="0" sz="1500" spc="-25" i="1">
                <a:latin typeface="Arial"/>
                <a:cs typeface="Arial"/>
              </a:rPr>
              <a:t> </a:t>
            </a:r>
            <a:r>
              <a:rPr dirty="0" sz="1500" spc="-10" i="1">
                <a:latin typeface="Arial"/>
                <a:cs typeface="Arial"/>
              </a:rPr>
              <a:t>temps</a:t>
            </a:r>
            <a:r>
              <a:rPr dirty="0" sz="1500" spc="-10" i="1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perdu,</a:t>
            </a:r>
            <a:r>
              <a:rPr dirty="0" sz="1500" spc="-50" i="1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Le</a:t>
            </a:r>
            <a:r>
              <a:rPr dirty="0" sz="1500" spc="-30" i="1">
                <a:latin typeface="Arial"/>
                <a:cs typeface="Arial"/>
              </a:rPr>
              <a:t> </a:t>
            </a:r>
            <a:r>
              <a:rPr dirty="0" sz="1500" spc="-25" i="1">
                <a:latin typeface="Arial"/>
                <a:cs typeface="Arial"/>
              </a:rPr>
              <a:t>Temps</a:t>
            </a:r>
            <a:r>
              <a:rPr dirty="0" sz="1500" spc="-45" i="1">
                <a:latin typeface="Arial"/>
                <a:cs typeface="Arial"/>
              </a:rPr>
              <a:t> </a:t>
            </a:r>
            <a:r>
              <a:rPr dirty="0" sz="1500" spc="-10" i="1">
                <a:latin typeface="Arial"/>
                <a:cs typeface="Arial"/>
              </a:rPr>
              <a:t>retrouvé…</a:t>
            </a:r>
            <a:endParaRPr sz="1500">
              <a:latin typeface="Arial"/>
              <a:cs typeface="Arial"/>
            </a:endParaRPr>
          </a:p>
          <a:p>
            <a:pPr marL="278765" indent="-227965">
              <a:lnSpc>
                <a:spcPct val="100000"/>
              </a:lnSpc>
              <a:spcBef>
                <a:spcPts val="455"/>
              </a:spcBef>
              <a:buChar char="•"/>
              <a:tabLst>
                <a:tab pos="278765" algn="l"/>
              </a:tabLst>
            </a:pPr>
            <a:r>
              <a:rPr dirty="0" sz="1500">
                <a:latin typeface="Arial"/>
                <a:cs typeface="Arial"/>
              </a:rPr>
              <a:t>François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Mauriac,</a:t>
            </a:r>
            <a:r>
              <a:rPr dirty="0" sz="1500" spc="-60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Le</a:t>
            </a:r>
            <a:r>
              <a:rPr dirty="0" sz="1500" spc="-35" i="1">
                <a:latin typeface="Arial"/>
                <a:cs typeface="Arial"/>
              </a:rPr>
              <a:t> </a:t>
            </a:r>
            <a:r>
              <a:rPr dirty="0" sz="1500" spc="-25" i="1">
                <a:latin typeface="Arial"/>
                <a:cs typeface="Arial"/>
              </a:rPr>
              <a:t>Temps</a:t>
            </a:r>
            <a:r>
              <a:rPr dirty="0" sz="1500" spc="-45" i="1">
                <a:latin typeface="Arial"/>
                <a:cs typeface="Arial"/>
              </a:rPr>
              <a:t> </a:t>
            </a:r>
            <a:r>
              <a:rPr dirty="0" sz="1500" spc="-10" i="1">
                <a:latin typeface="Arial"/>
                <a:cs typeface="Arial"/>
              </a:rPr>
              <a:t>immobile</a:t>
            </a:r>
            <a:endParaRPr sz="1500">
              <a:latin typeface="Arial"/>
              <a:cs typeface="Arial"/>
            </a:endParaRPr>
          </a:p>
          <a:p>
            <a:pPr marL="278765" indent="-227965">
              <a:lnSpc>
                <a:spcPct val="100000"/>
              </a:lnSpc>
              <a:spcBef>
                <a:spcPts val="470"/>
              </a:spcBef>
              <a:buChar char="•"/>
              <a:tabLst>
                <a:tab pos="278765" algn="l"/>
              </a:tabLst>
            </a:pPr>
            <a:r>
              <a:rPr dirty="0" sz="1500">
                <a:latin typeface="Arial"/>
                <a:cs typeface="Arial"/>
              </a:rPr>
              <a:t>André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Gide</a:t>
            </a:r>
            <a:r>
              <a:rPr dirty="0" sz="1500" i="1">
                <a:latin typeface="Arial"/>
                <a:cs typeface="Arial"/>
              </a:rPr>
              <a:t>,</a:t>
            </a:r>
            <a:r>
              <a:rPr dirty="0" sz="1500" spc="-35" i="1">
                <a:latin typeface="Arial"/>
                <a:cs typeface="Arial"/>
              </a:rPr>
              <a:t> </a:t>
            </a:r>
            <a:r>
              <a:rPr dirty="0" sz="1500" spc="-10" i="1">
                <a:latin typeface="Arial"/>
                <a:cs typeface="Arial"/>
              </a:rPr>
              <a:t>Journal</a:t>
            </a:r>
            <a:endParaRPr sz="1500">
              <a:latin typeface="Arial"/>
              <a:cs typeface="Arial"/>
            </a:endParaRPr>
          </a:p>
          <a:p>
            <a:pPr marL="279400" marR="894715" indent="-228600">
              <a:lnSpc>
                <a:spcPct val="70000"/>
              </a:lnSpc>
              <a:spcBef>
                <a:spcPts val="994"/>
              </a:spcBef>
              <a:buChar char="•"/>
              <a:tabLst>
                <a:tab pos="279400" algn="l"/>
              </a:tabLst>
            </a:pPr>
            <a:r>
              <a:rPr dirty="0" sz="1500">
                <a:latin typeface="Arial"/>
                <a:cs typeface="Arial"/>
              </a:rPr>
              <a:t>Georges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Perec,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Les</a:t>
            </a:r>
            <a:r>
              <a:rPr dirty="0" sz="1500" spc="-20" i="1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Choses,</a:t>
            </a:r>
            <a:r>
              <a:rPr dirty="0" sz="1500" spc="-35" i="1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W</a:t>
            </a:r>
            <a:r>
              <a:rPr dirty="0" sz="1500" spc="-25" i="1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ou</a:t>
            </a:r>
            <a:r>
              <a:rPr dirty="0" sz="1500" spc="-25" i="1">
                <a:latin typeface="Arial"/>
                <a:cs typeface="Arial"/>
              </a:rPr>
              <a:t> le</a:t>
            </a:r>
            <a:r>
              <a:rPr dirty="0" sz="1500" spc="-25" i="1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souvenir</a:t>
            </a:r>
            <a:r>
              <a:rPr dirty="0" sz="1500" spc="-60" i="1">
                <a:latin typeface="Arial"/>
                <a:cs typeface="Arial"/>
              </a:rPr>
              <a:t> </a:t>
            </a:r>
            <a:r>
              <a:rPr dirty="0" sz="1500" spc="-10" i="1">
                <a:latin typeface="Arial"/>
                <a:cs typeface="Arial"/>
              </a:rPr>
              <a:t>d’enfance</a:t>
            </a:r>
            <a:endParaRPr sz="1500">
              <a:latin typeface="Arial"/>
              <a:cs typeface="Arial"/>
            </a:endParaRPr>
          </a:p>
          <a:p>
            <a:pPr marL="278765" indent="-227965">
              <a:lnSpc>
                <a:spcPct val="100000"/>
              </a:lnSpc>
              <a:spcBef>
                <a:spcPts val="455"/>
              </a:spcBef>
              <a:buChar char="•"/>
              <a:tabLst>
                <a:tab pos="278765" algn="l"/>
              </a:tabLst>
            </a:pPr>
            <a:r>
              <a:rPr dirty="0" sz="1500">
                <a:latin typeface="Arial"/>
                <a:cs typeface="Arial"/>
              </a:rPr>
              <a:t>Claire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Etcherelli,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Elise</a:t>
            </a:r>
            <a:r>
              <a:rPr dirty="0" sz="1500" spc="-30" i="1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ou</a:t>
            </a:r>
            <a:r>
              <a:rPr dirty="0" sz="1500" spc="-30" i="1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la</a:t>
            </a:r>
            <a:r>
              <a:rPr dirty="0" sz="1500" spc="-30" i="1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vraie</a:t>
            </a:r>
            <a:r>
              <a:rPr dirty="0" sz="1500" spc="-30" i="1">
                <a:latin typeface="Arial"/>
                <a:cs typeface="Arial"/>
              </a:rPr>
              <a:t> </a:t>
            </a:r>
            <a:r>
              <a:rPr dirty="0" sz="1500" spc="-20" i="1">
                <a:latin typeface="Arial"/>
                <a:cs typeface="Arial"/>
              </a:rPr>
              <a:t>vie.</a:t>
            </a:r>
            <a:endParaRPr sz="1500">
              <a:latin typeface="Arial"/>
              <a:cs typeface="Arial"/>
            </a:endParaRPr>
          </a:p>
          <a:p>
            <a:pPr marL="278765" indent="-227965">
              <a:lnSpc>
                <a:spcPct val="100000"/>
              </a:lnSpc>
              <a:spcBef>
                <a:spcPts val="470"/>
              </a:spcBef>
              <a:buChar char="•"/>
              <a:tabLst>
                <a:tab pos="278765" algn="l"/>
              </a:tabLst>
            </a:pPr>
            <a:r>
              <a:rPr dirty="0" sz="1500">
                <a:latin typeface="Arial"/>
                <a:cs typeface="Arial"/>
              </a:rPr>
              <a:t>Franck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Courtès,</a:t>
            </a:r>
            <a:r>
              <a:rPr dirty="0" sz="1500" spc="-55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A</a:t>
            </a:r>
            <a:r>
              <a:rPr dirty="0" sz="1500" spc="-80" i="1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pied</a:t>
            </a:r>
            <a:r>
              <a:rPr dirty="0" sz="1500" spc="-25" i="1">
                <a:latin typeface="Arial"/>
                <a:cs typeface="Arial"/>
              </a:rPr>
              <a:t> </a:t>
            </a:r>
            <a:r>
              <a:rPr dirty="0" sz="1500" spc="-10" i="1">
                <a:latin typeface="Arial"/>
                <a:cs typeface="Arial"/>
              </a:rPr>
              <a:t>d’œuvre</a:t>
            </a:r>
            <a:endParaRPr sz="1500">
              <a:latin typeface="Arial"/>
              <a:cs typeface="Arial"/>
            </a:endParaRPr>
          </a:p>
          <a:p>
            <a:pPr marL="278765" indent="-227965">
              <a:lnSpc>
                <a:spcPct val="100000"/>
              </a:lnSpc>
              <a:spcBef>
                <a:spcPts val="455"/>
              </a:spcBef>
              <a:buChar char="•"/>
              <a:tabLst>
                <a:tab pos="278765" algn="l"/>
              </a:tabLst>
            </a:pPr>
            <a:r>
              <a:rPr dirty="0" sz="1500">
                <a:latin typeface="Arial"/>
                <a:cs typeface="Arial"/>
              </a:rPr>
              <a:t>Joseph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Pontus,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A</a:t>
            </a:r>
            <a:r>
              <a:rPr dirty="0" sz="1500" spc="-75" i="1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la</a:t>
            </a:r>
            <a:r>
              <a:rPr dirty="0" sz="1500" spc="-15" i="1">
                <a:latin typeface="Arial"/>
                <a:cs typeface="Arial"/>
              </a:rPr>
              <a:t> </a:t>
            </a:r>
            <a:r>
              <a:rPr dirty="0" sz="1500" spc="-20" i="1">
                <a:latin typeface="Arial"/>
                <a:cs typeface="Arial"/>
              </a:rPr>
              <a:t>ligne</a:t>
            </a:r>
            <a:endParaRPr sz="1500">
              <a:latin typeface="Arial"/>
              <a:cs typeface="Arial"/>
            </a:endParaRPr>
          </a:p>
          <a:p>
            <a:pPr marL="278765" indent="-227965">
              <a:lnSpc>
                <a:spcPct val="100000"/>
              </a:lnSpc>
              <a:spcBef>
                <a:spcPts val="455"/>
              </a:spcBef>
              <a:buChar char="•"/>
              <a:tabLst>
                <a:tab pos="278765" algn="l"/>
              </a:tabLst>
            </a:pPr>
            <a:r>
              <a:rPr dirty="0" sz="1500">
                <a:latin typeface="Arial"/>
                <a:cs typeface="Arial"/>
              </a:rPr>
              <a:t>Sylvain</a:t>
            </a:r>
            <a:r>
              <a:rPr dirty="0" sz="1500" spc="-25">
                <a:latin typeface="Arial"/>
                <a:cs typeface="Arial"/>
              </a:rPr>
              <a:t> Tesson,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Dans</a:t>
            </a:r>
            <a:r>
              <a:rPr dirty="0" sz="1500" spc="-30" i="1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les</a:t>
            </a:r>
            <a:r>
              <a:rPr dirty="0" sz="1500" spc="-40" i="1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forêts</a:t>
            </a:r>
            <a:r>
              <a:rPr dirty="0" sz="1500" spc="-55" i="1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de</a:t>
            </a:r>
            <a:r>
              <a:rPr dirty="0" sz="1500" spc="-25" i="1">
                <a:latin typeface="Arial"/>
                <a:cs typeface="Arial"/>
              </a:rPr>
              <a:t> </a:t>
            </a:r>
            <a:r>
              <a:rPr dirty="0" sz="1500" spc="-10" i="1">
                <a:latin typeface="Arial"/>
                <a:cs typeface="Arial"/>
              </a:rPr>
              <a:t>Sibérie</a:t>
            </a:r>
            <a:endParaRPr sz="1500">
              <a:latin typeface="Arial"/>
              <a:cs typeface="Arial"/>
            </a:endParaRPr>
          </a:p>
          <a:p>
            <a:pPr marL="278765" indent="-227965">
              <a:lnSpc>
                <a:spcPct val="100000"/>
              </a:lnSpc>
              <a:spcBef>
                <a:spcPts val="470"/>
              </a:spcBef>
              <a:buChar char="•"/>
              <a:tabLst>
                <a:tab pos="278765" algn="l"/>
              </a:tabLst>
            </a:pPr>
            <a:r>
              <a:rPr dirty="0" sz="1500">
                <a:latin typeface="Arial"/>
                <a:cs typeface="Arial"/>
              </a:rPr>
              <a:t>David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Foenkinos</a:t>
            </a:r>
            <a:r>
              <a:rPr dirty="0" sz="1500" i="1">
                <a:latin typeface="Arial"/>
                <a:cs typeface="Arial"/>
              </a:rPr>
              <a:t>,</a:t>
            </a:r>
            <a:r>
              <a:rPr dirty="0" sz="1500" spc="-70" i="1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Vers</a:t>
            </a:r>
            <a:r>
              <a:rPr dirty="0" sz="1500" spc="-50" i="1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la</a:t>
            </a:r>
            <a:r>
              <a:rPr dirty="0" sz="1500" spc="-50" i="1">
                <a:latin typeface="Arial"/>
                <a:cs typeface="Arial"/>
              </a:rPr>
              <a:t> </a:t>
            </a:r>
            <a:r>
              <a:rPr dirty="0" sz="1500" spc="-10" i="1">
                <a:latin typeface="Arial"/>
                <a:cs typeface="Arial"/>
              </a:rPr>
              <a:t>beauté</a:t>
            </a:r>
            <a:endParaRPr sz="1500">
              <a:latin typeface="Arial"/>
              <a:cs typeface="Arial"/>
            </a:endParaRPr>
          </a:p>
          <a:p>
            <a:pPr marL="278765" indent="-227965">
              <a:lnSpc>
                <a:spcPct val="100000"/>
              </a:lnSpc>
              <a:spcBef>
                <a:spcPts val="455"/>
              </a:spcBef>
              <a:buChar char="•"/>
              <a:tabLst>
                <a:tab pos="278765" algn="l"/>
              </a:tabLst>
            </a:pPr>
            <a:r>
              <a:rPr dirty="0" sz="1500">
                <a:latin typeface="Arial"/>
                <a:cs typeface="Arial"/>
              </a:rPr>
              <a:t>Aurélien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Bellanger</a:t>
            </a:r>
            <a:r>
              <a:rPr dirty="0" sz="1500" i="1">
                <a:latin typeface="Arial"/>
                <a:cs typeface="Arial"/>
              </a:rPr>
              <a:t>,</a:t>
            </a:r>
            <a:r>
              <a:rPr dirty="0" sz="1500" spc="-45" i="1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Le</a:t>
            </a:r>
            <a:r>
              <a:rPr dirty="0" sz="1500" spc="-30" i="1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Musée</a:t>
            </a:r>
            <a:r>
              <a:rPr dirty="0" sz="1500" spc="-40" i="1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de</a:t>
            </a:r>
            <a:r>
              <a:rPr dirty="0" sz="1500" spc="-30" i="1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ma</a:t>
            </a:r>
            <a:r>
              <a:rPr dirty="0" sz="1500" spc="-35" i="1">
                <a:latin typeface="Arial"/>
                <a:cs typeface="Arial"/>
              </a:rPr>
              <a:t> </a:t>
            </a:r>
            <a:r>
              <a:rPr dirty="0" sz="1500" spc="-10" i="1">
                <a:latin typeface="Arial"/>
                <a:cs typeface="Arial"/>
              </a:rPr>
              <a:t>jeunesse</a:t>
            </a:r>
            <a:r>
              <a:rPr dirty="0" baseline="-17857" sz="2100" spc="-15">
                <a:latin typeface="Arial"/>
                <a:cs typeface="Arial"/>
              </a:rPr>
              <a:t>•</a:t>
            </a:r>
            <a:endParaRPr baseline="-17857" sz="2100">
              <a:latin typeface="Arial"/>
              <a:cs typeface="Arial"/>
            </a:endParaRPr>
          </a:p>
          <a:p>
            <a:pPr marL="278765" indent="-227965">
              <a:lnSpc>
                <a:spcPct val="100000"/>
              </a:lnSpc>
              <a:spcBef>
                <a:spcPts val="455"/>
              </a:spcBef>
              <a:buChar char="•"/>
              <a:tabLst>
                <a:tab pos="278765" algn="l"/>
              </a:tabLst>
            </a:pPr>
            <a:r>
              <a:rPr dirty="0" sz="1500">
                <a:latin typeface="Arial"/>
                <a:cs typeface="Arial"/>
              </a:rPr>
              <a:t>Durian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Sukegawa,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Les</a:t>
            </a:r>
            <a:r>
              <a:rPr dirty="0" sz="1500" spc="-40" i="1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Délices</a:t>
            </a:r>
            <a:r>
              <a:rPr dirty="0" sz="1500" spc="-35" i="1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de</a:t>
            </a:r>
            <a:r>
              <a:rPr dirty="0" sz="1500" spc="-40" i="1">
                <a:latin typeface="Arial"/>
                <a:cs typeface="Arial"/>
              </a:rPr>
              <a:t> </a:t>
            </a:r>
            <a:r>
              <a:rPr dirty="0" sz="1500" spc="-10" i="1">
                <a:latin typeface="Arial"/>
                <a:cs typeface="Arial"/>
              </a:rPr>
              <a:t>Tokyo</a:t>
            </a:r>
            <a:endParaRPr sz="1500">
              <a:latin typeface="Arial"/>
              <a:cs typeface="Arial"/>
            </a:endParaRPr>
          </a:p>
          <a:p>
            <a:pPr marL="278765" indent="-227965">
              <a:lnSpc>
                <a:spcPct val="100000"/>
              </a:lnSpc>
              <a:spcBef>
                <a:spcPts val="470"/>
              </a:spcBef>
              <a:buChar char="•"/>
              <a:tabLst>
                <a:tab pos="278765" algn="l"/>
              </a:tabLst>
            </a:pPr>
            <a:r>
              <a:rPr dirty="0" sz="1500">
                <a:latin typeface="Arial"/>
                <a:cs typeface="Arial"/>
              </a:rPr>
              <a:t>Charles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Juliet,</a:t>
            </a:r>
            <a:r>
              <a:rPr dirty="0" sz="1500" spc="-60">
                <a:latin typeface="Arial"/>
                <a:cs typeface="Arial"/>
              </a:rPr>
              <a:t> </a:t>
            </a:r>
            <a:r>
              <a:rPr dirty="0" sz="1500" spc="-10" i="1">
                <a:latin typeface="Arial"/>
                <a:cs typeface="Arial"/>
              </a:rPr>
              <a:t>Lambeaux</a:t>
            </a:r>
            <a:endParaRPr sz="1500">
              <a:latin typeface="Arial"/>
              <a:cs typeface="Arial"/>
            </a:endParaRPr>
          </a:p>
          <a:p>
            <a:pPr marL="278765" indent="-227965">
              <a:lnSpc>
                <a:spcPct val="100000"/>
              </a:lnSpc>
              <a:spcBef>
                <a:spcPts val="455"/>
              </a:spcBef>
              <a:buChar char="•"/>
              <a:tabLst>
                <a:tab pos="278765" algn="l"/>
              </a:tabLst>
            </a:pPr>
            <a:r>
              <a:rPr dirty="0" sz="1500">
                <a:latin typeface="Arial"/>
                <a:cs typeface="Arial"/>
              </a:rPr>
              <a:t>Henri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James,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La</a:t>
            </a:r>
            <a:r>
              <a:rPr dirty="0" sz="1500" spc="-25" i="1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Bête</a:t>
            </a:r>
            <a:r>
              <a:rPr dirty="0" sz="1500" spc="-20" i="1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dans</a:t>
            </a:r>
            <a:r>
              <a:rPr dirty="0" sz="1500" spc="-30" i="1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la</a:t>
            </a:r>
            <a:r>
              <a:rPr dirty="0" sz="1500" spc="-25" i="1">
                <a:latin typeface="Arial"/>
                <a:cs typeface="Arial"/>
              </a:rPr>
              <a:t> </a:t>
            </a:r>
            <a:r>
              <a:rPr dirty="0" sz="1500" spc="-10" i="1">
                <a:latin typeface="Arial"/>
                <a:cs typeface="Arial"/>
              </a:rPr>
              <a:t>jungle</a:t>
            </a:r>
            <a:endParaRPr sz="1500">
              <a:latin typeface="Arial"/>
              <a:cs typeface="Arial"/>
            </a:endParaRPr>
          </a:p>
          <a:p>
            <a:pPr marL="278765" indent="-227965">
              <a:lnSpc>
                <a:spcPct val="100000"/>
              </a:lnSpc>
              <a:spcBef>
                <a:spcPts val="455"/>
              </a:spcBef>
              <a:buChar char="•"/>
              <a:tabLst>
                <a:tab pos="278765" algn="l"/>
              </a:tabLst>
            </a:pPr>
            <a:r>
              <a:rPr dirty="0" sz="1500">
                <a:latin typeface="Arial"/>
                <a:cs typeface="Arial"/>
              </a:rPr>
              <a:t>Dino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Buzzati,</a:t>
            </a:r>
            <a:r>
              <a:rPr dirty="0" sz="1500" spc="-55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Le</a:t>
            </a:r>
            <a:r>
              <a:rPr dirty="0" sz="1500" spc="-30" i="1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Désert</a:t>
            </a:r>
            <a:r>
              <a:rPr dirty="0" sz="1500" spc="-40" i="1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des</a:t>
            </a:r>
            <a:r>
              <a:rPr dirty="0" sz="1500" spc="-35" i="1">
                <a:latin typeface="Arial"/>
                <a:cs typeface="Arial"/>
              </a:rPr>
              <a:t> </a:t>
            </a:r>
            <a:r>
              <a:rPr dirty="0" sz="1500" spc="-10" i="1">
                <a:latin typeface="Arial"/>
                <a:cs typeface="Arial"/>
              </a:rPr>
              <a:t>Tartares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760614" y="3565457"/>
            <a:ext cx="3569970" cy="292354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240665" marR="215265" indent="-228600">
              <a:lnSpc>
                <a:spcPct val="80000"/>
              </a:lnSpc>
              <a:spcBef>
                <a:spcPts val="44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1400">
                <a:latin typeface="Segoe UI"/>
                <a:cs typeface="Segoe UI"/>
              </a:rPr>
              <a:t>Rosa</a:t>
            </a:r>
            <a:r>
              <a:rPr dirty="0" sz="1400" spc="-30">
                <a:latin typeface="Segoe UI"/>
                <a:cs typeface="Segoe UI"/>
              </a:rPr>
              <a:t> </a:t>
            </a:r>
            <a:r>
              <a:rPr dirty="0" sz="1400">
                <a:latin typeface="Segoe UI"/>
                <a:cs typeface="Segoe UI"/>
              </a:rPr>
              <a:t>Hartmut,</a:t>
            </a:r>
            <a:r>
              <a:rPr dirty="0" sz="1400" spc="-200">
                <a:latin typeface="Segoe UI"/>
                <a:cs typeface="Segoe UI"/>
              </a:rPr>
              <a:t> </a:t>
            </a:r>
            <a:r>
              <a:rPr dirty="0" sz="1400" spc="-10" i="1">
                <a:latin typeface="Segoe UI"/>
                <a:cs typeface="Segoe UI"/>
              </a:rPr>
              <a:t>Accélération</a:t>
            </a:r>
            <a:r>
              <a:rPr dirty="0" sz="1400" spc="-204" i="1">
                <a:latin typeface="Segoe UI"/>
                <a:cs typeface="Segoe UI"/>
              </a:rPr>
              <a:t> </a:t>
            </a:r>
            <a:r>
              <a:rPr dirty="0" sz="1400" i="1">
                <a:latin typeface="Segoe UI"/>
                <a:cs typeface="Segoe UI"/>
              </a:rPr>
              <a:t>:</a:t>
            </a:r>
            <a:r>
              <a:rPr dirty="0" sz="1400" spc="-45" i="1">
                <a:latin typeface="Segoe UI"/>
                <a:cs typeface="Segoe UI"/>
              </a:rPr>
              <a:t> </a:t>
            </a:r>
            <a:r>
              <a:rPr dirty="0" sz="1400" i="1">
                <a:latin typeface="Segoe UI"/>
                <a:cs typeface="Segoe UI"/>
              </a:rPr>
              <a:t>une </a:t>
            </a:r>
            <a:r>
              <a:rPr dirty="0" sz="1400" spc="-10" i="1">
                <a:latin typeface="Segoe UI"/>
                <a:cs typeface="Segoe UI"/>
              </a:rPr>
              <a:t>critique</a:t>
            </a:r>
            <a:r>
              <a:rPr dirty="0" sz="1400" spc="-10" i="1">
                <a:latin typeface="Segoe UI"/>
                <a:cs typeface="Segoe UI"/>
              </a:rPr>
              <a:t> </a:t>
            </a:r>
            <a:r>
              <a:rPr dirty="0" sz="1400" i="1">
                <a:latin typeface="Segoe UI"/>
                <a:cs typeface="Segoe UI"/>
              </a:rPr>
              <a:t>sociale</a:t>
            </a:r>
            <a:r>
              <a:rPr dirty="0" sz="1400" spc="-40" i="1">
                <a:latin typeface="Segoe UI"/>
                <a:cs typeface="Segoe UI"/>
              </a:rPr>
              <a:t> </a:t>
            </a:r>
            <a:r>
              <a:rPr dirty="0" sz="1400" i="1">
                <a:latin typeface="Segoe UI"/>
                <a:cs typeface="Segoe UI"/>
              </a:rPr>
              <a:t>du</a:t>
            </a:r>
            <a:r>
              <a:rPr dirty="0" sz="1400" spc="-40" i="1">
                <a:latin typeface="Segoe UI"/>
                <a:cs typeface="Segoe UI"/>
              </a:rPr>
              <a:t> </a:t>
            </a:r>
            <a:r>
              <a:rPr dirty="0" sz="1400" spc="-20" i="1">
                <a:latin typeface="Segoe UI"/>
                <a:cs typeface="Segoe UI"/>
              </a:rPr>
              <a:t>temps</a:t>
            </a:r>
            <a:endParaRPr sz="1400">
              <a:latin typeface="Segoe UI"/>
              <a:cs typeface="Segoe UI"/>
            </a:endParaRPr>
          </a:p>
          <a:p>
            <a:pPr marL="241300" marR="494665">
              <a:lnSpc>
                <a:spcPct val="80000"/>
              </a:lnSpc>
              <a:spcBef>
                <a:spcPts val="1005"/>
              </a:spcBef>
            </a:pPr>
            <a:r>
              <a:rPr dirty="0" sz="1400">
                <a:latin typeface="Segoe UI"/>
                <a:cs typeface="Segoe UI"/>
              </a:rPr>
              <a:t>David</a:t>
            </a:r>
            <a:r>
              <a:rPr dirty="0" sz="1400" spc="-30">
                <a:latin typeface="Segoe UI"/>
                <a:cs typeface="Segoe UI"/>
              </a:rPr>
              <a:t> </a:t>
            </a:r>
            <a:r>
              <a:rPr dirty="0" sz="1400">
                <a:latin typeface="Segoe UI"/>
                <a:cs typeface="Segoe UI"/>
              </a:rPr>
              <a:t>Le</a:t>
            </a:r>
            <a:r>
              <a:rPr dirty="0" sz="1400" spc="-15">
                <a:latin typeface="Segoe UI"/>
                <a:cs typeface="Segoe UI"/>
              </a:rPr>
              <a:t> </a:t>
            </a:r>
            <a:r>
              <a:rPr dirty="0" sz="1400" spc="-10">
                <a:latin typeface="Segoe UI"/>
                <a:cs typeface="Segoe UI"/>
              </a:rPr>
              <a:t>Breton,</a:t>
            </a:r>
            <a:r>
              <a:rPr dirty="0" sz="1400" spc="-200">
                <a:latin typeface="Segoe UI"/>
                <a:cs typeface="Segoe UI"/>
              </a:rPr>
              <a:t> </a:t>
            </a:r>
            <a:r>
              <a:rPr dirty="0" sz="1400" i="1">
                <a:latin typeface="Segoe UI"/>
                <a:cs typeface="Segoe UI"/>
              </a:rPr>
              <a:t>Marcher</a:t>
            </a:r>
            <a:r>
              <a:rPr dirty="0" sz="1400" spc="-30" i="1">
                <a:latin typeface="Segoe UI"/>
                <a:cs typeface="Segoe UI"/>
              </a:rPr>
              <a:t> </a:t>
            </a:r>
            <a:r>
              <a:rPr dirty="0" sz="1400" i="1">
                <a:latin typeface="Segoe UI"/>
                <a:cs typeface="Segoe UI"/>
              </a:rPr>
              <a:t>-</a:t>
            </a:r>
            <a:r>
              <a:rPr dirty="0" sz="1400" spc="-20" i="1">
                <a:latin typeface="Segoe UI"/>
                <a:cs typeface="Segoe UI"/>
              </a:rPr>
              <a:t> </a:t>
            </a:r>
            <a:r>
              <a:rPr dirty="0" sz="1400" i="1">
                <a:latin typeface="Segoe UI"/>
                <a:cs typeface="Segoe UI"/>
              </a:rPr>
              <a:t>Éloge</a:t>
            </a:r>
            <a:r>
              <a:rPr dirty="0" sz="1400" spc="-10" i="1">
                <a:latin typeface="Segoe UI"/>
                <a:cs typeface="Segoe UI"/>
              </a:rPr>
              <a:t> </a:t>
            </a:r>
            <a:r>
              <a:rPr dirty="0" sz="1400" spc="-25" i="1">
                <a:latin typeface="Segoe UI"/>
                <a:cs typeface="Segoe UI"/>
              </a:rPr>
              <a:t>des</a:t>
            </a:r>
            <a:r>
              <a:rPr dirty="0" sz="1400" spc="-25" i="1">
                <a:latin typeface="Segoe UI"/>
                <a:cs typeface="Segoe UI"/>
              </a:rPr>
              <a:t> </a:t>
            </a:r>
            <a:r>
              <a:rPr dirty="0" sz="1400" i="1">
                <a:latin typeface="Segoe UI"/>
                <a:cs typeface="Segoe UI"/>
              </a:rPr>
              <a:t>chemins</a:t>
            </a:r>
            <a:r>
              <a:rPr dirty="0" sz="1400" spc="-25" i="1">
                <a:latin typeface="Segoe UI"/>
                <a:cs typeface="Segoe UI"/>
              </a:rPr>
              <a:t> </a:t>
            </a:r>
            <a:r>
              <a:rPr dirty="0" sz="1400" i="1">
                <a:latin typeface="Segoe UI"/>
                <a:cs typeface="Segoe UI"/>
              </a:rPr>
              <a:t>et</a:t>
            </a:r>
            <a:r>
              <a:rPr dirty="0" sz="1400" spc="-15" i="1">
                <a:latin typeface="Segoe UI"/>
                <a:cs typeface="Segoe UI"/>
              </a:rPr>
              <a:t> </a:t>
            </a:r>
            <a:r>
              <a:rPr dirty="0" sz="1400" i="1">
                <a:latin typeface="Segoe UI"/>
                <a:cs typeface="Segoe UI"/>
              </a:rPr>
              <a:t>de</a:t>
            </a:r>
            <a:r>
              <a:rPr dirty="0" sz="1400" spc="-10" i="1">
                <a:latin typeface="Segoe UI"/>
                <a:cs typeface="Segoe UI"/>
              </a:rPr>
              <a:t> </a:t>
            </a:r>
            <a:r>
              <a:rPr dirty="0" sz="1400" i="1">
                <a:latin typeface="Segoe UI"/>
                <a:cs typeface="Segoe UI"/>
              </a:rPr>
              <a:t>la</a:t>
            </a:r>
            <a:r>
              <a:rPr dirty="0" sz="1400" spc="-10" i="1">
                <a:latin typeface="Segoe UI"/>
                <a:cs typeface="Segoe UI"/>
              </a:rPr>
              <a:t> lenteur</a:t>
            </a:r>
            <a:endParaRPr sz="1400">
              <a:latin typeface="Segoe UI"/>
              <a:cs typeface="Segoe UI"/>
            </a:endParaRPr>
          </a:p>
          <a:p>
            <a:pPr marL="240665" indent="-22796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1400">
                <a:latin typeface="Segoe UI"/>
                <a:cs typeface="Segoe UI"/>
              </a:rPr>
              <a:t>Paul</a:t>
            </a:r>
            <a:r>
              <a:rPr dirty="0" sz="1400" spc="-50">
                <a:latin typeface="Segoe UI"/>
                <a:cs typeface="Segoe UI"/>
              </a:rPr>
              <a:t> </a:t>
            </a:r>
            <a:r>
              <a:rPr dirty="0" sz="1400">
                <a:latin typeface="Segoe UI"/>
                <a:cs typeface="Segoe UI"/>
              </a:rPr>
              <a:t>Lafargue</a:t>
            </a:r>
            <a:r>
              <a:rPr dirty="0" sz="1400" spc="-40">
                <a:latin typeface="Segoe UI"/>
                <a:cs typeface="Segoe UI"/>
              </a:rPr>
              <a:t> </a:t>
            </a:r>
            <a:r>
              <a:rPr dirty="0" sz="1400" i="1">
                <a:latin typeface="Segoe UI"/>
                <a:cs typeface="Segoe UI"/>
              </a:rPr>
              <a:t>Le</a:t>
            </a:r>
            <a:r>
              <a:rPr dirty="0" sz="1400" spc="-30" i="1">
                <a:latin typeface="Segoe UI"/>
                <a:cs typeface="Segoe UI"/>
              </a:rPr>
              <a:t> </a:t>
            </a:r>
            <a:r>
              <a:rPr dirty="0" sz="1400" i="1">
                <a:latin typeface="Segoe UI"/>
                <a:cs typeface="Segoe UI"/>
              </a:rPr>
              <a:t>droit</a:t>
            </a:r>
            <a:r>
              <a:rPr dirty="0" sz="1400" spc="-25" i="1">
                <a:latin typeface="Segoe UI"/>
                <a:cs typeface="Segoe UI"/>
              </a:rPr>
              <a:t> </a:t>
            </a:r>
            <a:r>
              <a:rPr dirty="0" sz="1400" i="1">
                <a:latin typeface="Segoe UI"/>
                <a:cs typeface="Segoe UI"/>
              </a:rPr>
              <a:t>à</a:t>
            </a:r>
            <a:r>
              <a:rPr dirty="0" sz="1400" spc="235" i="1">
                <a:latin typeface="Segoe UI"/>
                <a:cs typeface="Segoe UI"/>
              </a:rPr>
              <a:t> </a:t>
            </a:r>
            <a:r>
              <a:rPr dirty="0" sz="1400" i="1">
                <a:latin typeface="Segoe UI"/>
                <a:cs typeface="Segoe UI"/>
              </a:rPr>
              <a:t>la</a:t>
            </a:r>
            <a:r>
              <a:rPr dirty="0" sz="1400" spc="-25" i="1">
                <a:latin typeface="Segoe UI"/>
                <a:cs typeface="Segoe UI"/>
              </a:rPr>
              <a:t> </a:t>
            </a:r>
            <a:r>
              <a:rPr dirty="0" sz="1400" spc="-10" i="1">
                <a:latin typeface="Segoe UI"/>
                <a:cs typeface="Segoe UI"/>
              </a:rPr>
              <a:t>paresse</a:t>
            </a:r>
            <a:endParaRPr sz="1400">
              <a:latin typeface="Segoe UI"/>
              <a:cs typeface="Segoe UI"/>
            </a:endParaRPr>
          </a:p>
          <a:p>
            <a:pPr marL="240665" indent="-22796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1400">
                <a:latin typeface="Segoe UI"/>
                <a:cs typeface="Segoe UI"/>
              </a:rPr>
              <a:t>Boris</a:t>
            </a:r>
            <a:r>
              <a:rPr dirty="0" sz="1400" spc="-30">
                <a:latin typeface="Segoe UI"/>
                <a:cs typeface="Segoe UI"/>
              </a:rPr>
              <a:t> </a:t>
            </a:r>
            <a:r>
              <a:rPr dirty="0" sz="1400">
                <a:latin typeface="Segoe UI"/>
                <a:cs typeface="Segoe UI"/>
              </a:rPr>
              <a:t>Cyrulnik,</a:t>
            </a:r>
            <a:r>
              <a:rPr dirty="0" sz="1400" spc="-35">
                <a:latin typeface="Segoe UI"/>
                <a:cs typeface="Segoe UI"/>
              </a:rPr>
              <a:t> </a:t>
            </a:r>
            <a:r>
              <a:rPr dirty="0" sz="1400" i="1">
                <a:latin typeface="Segoe UI"/>
                <a:cs typeface="Segoe UI"/>
              </a:rPr>
              <a:t>La</a:t>
            </a:r>
            <a:r>
              <a:rPr dirty="0" sz="1400" spc="-15" i="1">
                <a:latin typeface="Segoe UI"/>
                <a:cs typeface="Segoe UI"/>
              </a:rPr>
              <a:t> </a:t>
            </a:r>
            <a:r>
              <a:rPr dirty="0" sz="1400" i="1">
                <a:latin typeface="Segoe UI"/>
                <a:cs typeface="Segoe UI"/>
              </a:rPr>
              <a:t>Nuit</a:t>
            </a:r>
            <a:r>
              <a:rPr dirty="0" sz="1400" spc="-15" i="1">
                <a:latin typeface="Segoe UI"/>
                <a:cs typeface="Segoe UI"/>
              </a:rPr>
              <a:t> </a:t>
            </a:r>
            <a:r>
              <a:rPr dirty="0" sz="1400" i="1">
                <a:latin typeface="Segoe UI"/>
                <a:cs typeface="Segoe UI"/>
              </a:rPr>
              <a:t>,</a:t>
            </a:r>
            <a:r>
              <a:rPr dirty="0" sz="1400" spc="-30" i="1">
                <a:latin typeface="Segoe UI"/>
                <a:cs typeface="Segoe UI"/>
              </a:rPr>
              <a:t> </a:t>
            </a:r>
            <a:r>
              <a:rPr dirty="0" sz="1400" i="1">
                <a:latin typeface="Segoe UI"/>
                <a:cs typeface="Segoe UI"/>
              </a:rPr>
              <a:t>j’écrirai</a:t>
            </a:r>
            <a:r>
              <a:rPr dirty="0" sz="1400" spc="-5" i="1">
                <a:latin typeface="Segoe UI"/>
                <a:cs typeface="Segoe UI"/>
              </a:rPr>
              <a:t> </a:t>
            </a:r>
            <a:r>
              <a:rPr dirty="0" sz="1400" i="1">
                <a:latin typeface="Segoe UI"/>
                <a:cs typeface="Segoe UI"/>
              </a:rPr>
              <a:t>des</a:t>
            </a:r>
            <a:r>
              <a:rPr dirty="0" sz="1400" spc="-10" i="1">
                <a:latin typeface="Segoe UI"/>
                <a:cs typeface="Segoe UI"/>
              </a:rPr>
              <a:t> soleils</a:t>
            </a:r>
            <a:endParaRPr sz="1400">
              <a:latin typeface="Segoe UI"/>
              <a:cs typeface="Segoe UI"/>
            </a:endParaRPr>
          </a:p>
          <a:p>
            <a:pPr marL="240665" marR="5080" indent="-228600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1400">
                <a:latin typeface="Segoe UI"/>
                <a:cs typeface="Segoe UI"/>
              </a:rPr>
              <a:t>Jonathan</a:t>
            </a:r>
            <a:r>
              <a:rPr dirty="0" sz="1400" spc="-55">
                <a:latin typeface="Segoe UI"/>
                <a:cs typeface="Segoe UI"/>
              </a:rPr>
              <a:t> </a:t>
            </a:r>
            <a:r>
              <a:rPr dirty="0" sz="1400">
                <a:latin typeface="Segoe UI"/>
                <a:cs typeface="Segoe UI"/>
              </a:rPr>
              <a:t>Crary,</a:t>
            </a:r>
            <a:r>
              <a:rPr dirty="0" sz="1400" spc="-40">
                <a:latin typeface="Segoe UI"/>
                <a:cs typeface="Segoe UI"/>
              </a:rPr>
              <a:t> </a:t>
            </a:r>
            <a:r>
              <a:rPr dirty="0" sz="1400" i="1">
                <a:latin typeface="Segoe UI"/>
                <a:cs typeface="Segoe UI"/>
              </a:rPr>
              <a:t>24/7</a:t>
            </a:r>
            <a:r>
              <a:rPr dirty="0" sz="1400" spc="-45" i="1">
                <a:latin typeface="Segoe UI"/>
                <a:cs typeface="Segoe UI"/>
              </a:rPr>
              <a:t> </a:t>
            </a:r>
            <a:r>
              <a:rPr dirty="0" sz="1400" i="1">
                <a:latin typeface="Segoe UI"/>
                <a:cs typeface="Segoe UI"/>
              </a:rPr>
              <a:t>:</a:t>
            </a:r>
            <a:r>
              <a:rPr dirty="0" sz="1400" spc="-20" i="1">
                <a:latin typeface="Segoe UI"/>
                <a:cs typeface="Segoe UI"/>
              </a:rPr>
              <a:t> </a:t>
            </a:r>
            <a:r>
              <a:rPr dirty="0" sz="1400" i="1">
                <a:latin typeface="Segoe UI"/>
                <a:cs typeface="Segoe UI"/>
              </a:rPr>
              <a:t>Capitalisme</a:t>
            </a:r>
            <a:r>
              <a:rPr dirty="0" sz="1400" spc="20" i="1">
                <a:latin typeface="Segoe UI"/>
                <a:cs typeface="Segoe UI"/>
              </a:rPr>
              <a:t> </a:t>
            </a:r>
            <a:r>
              <a:rPr dirty="0" sz="1400" i="1">
                <a:latin typeface="Segoe UI"/>
                <a:cs typeface="Segoe UI"/>
              </a:rPr>
              <a:t>tardif</a:t>
            </a:r>
            <a:r>
              <a:rPr dirty="0" sz="1400" spc="-10" i="1">
                <a:latin typeface="Segoe UI"/>
                <a:cs typeface="Segoe UI"/>
              </a:rPr>
              <a:t> </a:t>
            </a:r>
            <a:r>
              <a:rPr dirty="0" sz="1400" spc="-35" i="1">
                <a:latin typeface="Segoe UI"/>
                <a:cs typeface="Segoe UI"/>
              </a:rPr>
              <a:t>et</a:t>
            </a:r>
            <a:r>
              <a:rPr dirty="0" sz="1400" spc="-35" i="1">
                <a:latin typeface="Segoe UI"/>
                <a:cs typeface="Segoe UI"/>
              </a:rPr>
              <a:t> </a:t>
            </a:r>
            <a:r>
              <a:rPr dirty="0" sz="1400" i="1">
                <a:latin typeface="Segoe UI"/>
                <a:cs typeface="Segoe UI"/>
              </a:rPr>
              <a:t>les</a:t>
            </a:r>
            <a:r>
              <a:rPr dirty="0" sz="1400" spc="-10" i="1">
                <a:latin typeface="Segoe UI"/>
                <a:cs typeface="Segoe UI"/>
              </a:rPr>
              <a:t> </a:t>
            </a:r>
            <a:r>
              <a:rPr dirty="0" sz="1400" i="1">
                <a:latin typeface="Segoe UI"/>
                <a:cs typeface="Segoe UI"/>
              </a:rPr>
              <a:t>fins</a:t>
            </a:r>
            <a:r>
              <a:rPr dirty="0" sz="1400" spc="-30" i="1">
                <a:latin typeface="Segoe UI"/>
                <a:cs typeface="Segoe UI"/>
              </a:rPr>
              <a:t> </a:t>
            </a:r>
            <a:r>
              <a:rPr dirty="0" sz="1400" i="1">
                <a:latin typeface="Segoe UI"/>
                <a:cs typeface="Segoe UI"/>
              </a:rPr>
              <a:t>du</a:t>
            </a:r>
            <a:r>
              <a:rPr dirty="0" sz="1400" spc="10" i="1">
                <a:latin typeface="Segoe UI"/>
                <a:cs typeface="Segoe UI"/>
              </a:rPr>
              <a:t> </a:t>
            </a:r>
            <a:r>
              <a:rPr dirty="0" sz="1400" spc="-10" i="1">
                <a:latin typeface="Segoe UI"/>
                <a:cs typeface="Segoe UI"/>
              </a:rPr>
              <a:t>sommeil</a:t>
            </a:r>
            <a:endParaRPr sz="1400">
              <a:latin typeface="Segoe UI"/>
              <a:cs typeface="Segoe UI"/>
            </a:endParaRPr>
          </a:p>
          <a:p>
            <a:pPr marL="240665" indent="-227965">
              <a:lnSpc>
                <a:spcPts val="1510"/>
              </a:lnSpc>
              <a:spcBef>
                <a:spcPts val="66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1400" spc="-10">
                <a:latin typeface="Segoe UI"/>
                <a:cs typeface="Segoe UI"/>
              </a:rPr>
              <a:t>Podcast</a:t>
            </a:r>
            <a:r>
              <a:rPr dirty="0" sz="1400" spc="-35">
                <a:latin typeface="Segoe UI"/>
                <a:cs typeface="Segoe UI"/>
              </a:rPr>
              <a:t> </a:t>
            </a:r>
            <a:r>
              <a:rPr dirty="0" sz="1400">
                <a:latin typeface="Segoe UI"/>
                <a:cs typeface="Segoe UI"/>
              </a:rPr>
              <a:t>“La</a:t>
            </a:r>
            <a:r>
              <a:rPr dirty="0" sz="1400" spc="-10">
                <a:latin typeface="Segoe UI"/>
                <a:cs typeface="Segoe UI"/>
              </a:rPr>
              <a:t> </a:t>
            </a:r>
            <a:r>
              <a:rPr dirty="0" sz="1400">
                <a:latin typeface="Segoe UI"/>
                <a:cs typeface="Segoe UI"/>
              </a:rPr>
              <a:t>dromologie</a:t>
            </a:r>
            <a:r>
              <a:rPr dirty="0" sz="1400" spc="-30">
                <a:latin typeface="Segoe UI"/>
                <a:cs typeface="Segoe UI"/>
              </a:rPr>
              <a:t> </a:t>
            </a:r>
            <a:r>
              <a:rPr dirty="0" sz="1400">
                <a:latin typeface="Segoe UI"/>
                <a:cs typeface="Segoe UI"/>
              </a:rPr>
              <a:t>ou</a:t>
            </a:r>
            <a:r>
              <a:rPr dirty="0" sz="1400" spc="-25">
                <a:latin typeface="Segoe UI"/>
                <a:cs typeface="Segoe UI"/>
              </a:rPr>
              <a:t> </a:t>
            </a:r>
            <a:r>
              <a:rPr dirty="0" sz="1400">
                <a:latin typeface="Segoe UI"/>
                <a:cs typeface="Segoe UI"/>
              </a:rPr>
              <a:t>le</a:t>
            </a:r>
            <a:r>
              <a:rPr dirty="0" sz="1400" spc="-10">
                <a:latin typeface="Segoe UI"/>
                <a:cs typeface="Segoe UI"/>
              </a:rPr>
              <a:t> </a:t>
            </a:r>
            <a:r>
              <a:rPr dirty="0" sz="1400">
                <a:latin typeface="Segoe UI"/>
                <a:cs typeface="Segoe UI"/>
              </a:rPr>
              <a:t>drame</a:t>
            </a:r>
            <a:r>
              <a:rPr dirty="0" sz="1400" spc="-30">
                <a:latin typeface="Segoe UI"/>
                <a:cs typeface="Segoe UI"/>
              </a:rPr>
              <a:t> </a:t>
            </a:r>
            <a:r>
              <a:rPr dirty="0" sz="1400">
                <a:latin typeface="Segoe UI"/>
                <a:cs typeface="Segoe UI"/>
              </a:rPr>
              <a:t>de</a:t>
            </a:r>
            <a:r>
              <a:rPr dirty="0" sz="1400" spc="-15">
                <a:latin typeface="Segoe UI"/>
                <a:cs typeface="Segoe UI"/>
              </a:rPr>
              <a:t> </a:t>
            </a:r>
            <a:r>
              <a:rPr dirty="0" sz="1400" spc="-35">
                <a:latin typeface="Segoe UI"/>
                <a:cs typeface="Segoe UI"/>
              </a:rPr>
              <a:t>la</a:t>
            </a:r>
            <a:endParaRPr sz="1400">
              <a:latin typeface="Segoe UI"/>
              <a:cs typeface="Segoe UI"/>
            </a:endParaRPr>
          </a:p>
          <a:p>
            <a:pPr marL="241300" marR="12065">
              <a:lnSpc>
                <a:spcPts val="1340"/>
              </a:lnSpc>
              <a:spcBef>
                <a:spcPts val="160"/>
              </a:spcBef>
            </a:pPr>
            <a:r>
              <a:rPr dirty="0" sz="1400" spc="-10">
                <a:latin typeface="Segoe UI"/>
                <a:cs typeface="Segoe UI"/>
              </a:rPr>
              <a:t>vitesse” </a:t>
            </a:r>
            <a:r>
              <a:rPr dirty="0" u="sng" sz="14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Segoe UI"/>
                <a:cs typeface="Segoe UI"/>
                <a:hlinkClick r:id="rId2"/>
              </a:rPr>
              <a:t>https://www.radiofrance.fr/franceculture/p</a:t>
            </a:r>
            <a:r>
              <a:rPr dirty="0" sz="1400" spc="-10">
                <a:solidFill>
                  <a:srgbClr val="0562C1"/>
                </a:solidFill>
                <a:latin typeface="Segoe UI"/>
                <a:cs typeface="Segoe UI"/>
                <a:hlinkClick r:id="rId2"/>
              </a:rPr>
              <a:t> </a:t>
            </a:r>
            <a:r>
              <a:rPr dirty="0" u="sng" sz="14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Segoe UI"/>
                <a:cs typeface="Segoe UI"/>
                <a:hlinkClick r:id="rId2"/>
              </a:rPr>
              <a:t>odcasts/avoir-raison-avec/la-dromologie-</a:t>
            </a:r>
            <a:r>
              <a:rPr dirty="0" sz="1400" spc="-10">
                <a:solidFill>
                  <a:srgbClr val="0562C1"/>
                </a:solidFill>
                <a:latin typeface="Segoe UI"/>
                <a:cs typeface="Segoe UI"/>
                <a:hlinkClick r:id="rId2"/>
              </a:rPr>
              <a:t> </a:t>
            </a:r>
            <a:r>
              <a:rPr dirty="0" u="sng" sz="14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Segoe UI"/>
                <a:cs typeface="Segoe UI"/>
                <a:hlinkClick r:id="rId2"/>
              </a:rPr>
              <a:t>ou-le-drame-de-la-vitesse-8958570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590284" y="720753"/>
            <a:ext cx="3469640" cy="3471545"/>
          </a:xfrm>
          <a:prstGeom prst="rect">
            <a:avLst/>
          </a:prstGeom>
        </p:spPr>
        <p:txBody>
          <a:bodyPr wrap="square" lIns="0" tIns="11747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25"/>
              </a:spcBef>
              <a:buChar char="•"/>
              <a:tabLst>
                <a:tab pos="240665" algn="l"/>
              </a:tabLst>
            </a:pPr>
            <a:r>
              <a:rPr dirty="0" sz="1400">
                <a:latin typeface="Arial"/>
                <a:cs typeface="Arial"/>
              </a:rPr>
              <a:t>Charlie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Chaplin,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Les</a:t>
            </a:r>
            <a:r>
              <a:rPr dirty="0" sz="1400" spc="-40" i="1">
                <a:latin typeface="Arial"/>
                <a:cs typeface="Arial"/>
              </a:rPr>
              <a:t> </a:t>
            </a:r>
            <a:r>
              <a:rPr dirty="0" sz="1400" spc="-25" i="1">
                <a:latin typeface="Arial"/>
                <a:cs typeface="Arial"/>
              </a:rPr>
              <a:t>Temps</a:t>
            </a:r>
            <a:r>
              <a:rPr dirty="0" sz="1400" spc="-40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modernes</a:t>
            </a:r>
            <a:endParaRPr sz="1400">
              <a:latin typeface="Arial"/>
              <a:cs typeface="Arial"/>
            </a:endParaRPr>
          </a:p>
          <a:p>
            <a:pPr marL="241300" marR="5080" indent="-228600">
              <a:lnSpc>
                <a:spcPts val="1510"/>
              </a:lnSpc>
              <a:spcBef>
                <a:spcPts val="1019"/>
              </a:spcBef>
              <a:buChar char="•"/>
              <a:tabLst>
                <a:tab pos="241300" algn="l"/>
              </a:tabLst>
            </a:pPr>
            <a:r>
              <a:rPr dirty="0" sz="1400">
                <a:latin typeface="Arial"/>
                <a:cs typeface="Arial"/>
              </a:rPr>
              <a:t>Jacques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Tati, </a:t>
            </a:r>
            <a:r>
              <a:rPr dirty="0" sz="1400" i="1">
                <a:latin typeface="Arial"/>
                <a:cs typeface="Arial"/>
              </a:rPr>
              <a:t>Les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Vacances</a:t>
            </a:r>
            <a:r>
              <a:rPr dirty="0" sz="1400" spc="-6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de</a:t>
            </a:r>
            <a:r>
              <a:rPr dirty="0" sz="1400" spc="-20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Monsieur</a:t>
            </a:r>
            <a:r>
              <a:rPr dirty="0" sz="1400" spc="-10" i="1">
                <a:latin typeface="Arial"/>
                <a:cs typeface="Arial"/>
              </a:rPr>
              <a:t> Hulot</a:t>
            </a:r>
            <a:endParaRPr sz="1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10"/>
              </a:spcBef>
              <a:buChar char="•"/>
              <a:tabLst>
                <a:tab pos="240665" algn="l"/>
              </a:tabLst>
            </a:pPr>
            <a:r>
              <a:rPr dirty="0" sz="1400">
                <a:latin typeface="Arial"/>
                <a:cs typeface="Arial"/>
              </a:rPr>
              <a:t>Edouard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Molinaro,</a:t>
            </a:r>
            <a:r>
              <a:rPr dirty="0" sz="1400" spc="-80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L’Homme</a:t>
            </a:r>
            <a:r>
              <a:rPr dirty="0" sz="1400" spc="-45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pressé</a:t>
            </a:r>
            <a:endParaRPr sz="1400">
              <a:latin typeface="Arial"/>
              <a:cs typeface="Arial"/>
            </a:endParaRPr>
          </a:p>
          <a:p>
            <a:pPr marL="240665" marR="75565" indent="-228600">
              <a:lnSpc>
                <a:spcPts val="1510"/>
              </a:lnSpc>
              <a:spcBef>
                <a:spcPts val="1030"/>
              </a:spcBef>
              <a:buChar char="•"/>
              <a:tabLst>
                <a:tab pos="240665" algn="l"/>
              </a:tabLst>
            </a:pPr>
            <a:r>
              <a:rPr dirty="0" sz="1400">
                <a:latin typeface="Arial"/>
                <a:cs typeface="Arial"/>
              </a:rPr>
              <a:t>Zabou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Breitman,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Se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souvenir</a:t>
            </a:r>
            <a:r>
              <a:rPr dirty="0" sz="1400" spc="-6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des</a:t>
            </a:r>
            <a:r>
              <a:rPr dirty="0" sz="1400" spc="-40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belles</a:t>
            </a:r>
            <a:r>
              <a:rPr dirty="0" sz="1400" spc="-10" i="1">
                <a:latin typeface="Arial"/>
                <a:cs typeface="Arial"/>
              </a:rPr>
              <a:t> choses</a:t>
            </a:r>
            <a:endParaRPr sz="1400">
              <a:latin typeface="Arial"/>
              <a:cs typeface="Arial"/>
            </a:endParaRPr>
          </a:p>
          <a:p>
            <a:pPr marL="241300" marR="59055" indent="-228600">
              <a:lnSpc>
                <a:spcPts val="1510"/>
              </a:lnSpc>
              <a:spcBef>
                <a:spcPts val="1000"/>
              </a:spcBef>
              <a:buChar char="•"/>
              <a:tabLst>
                <a:tab pos="241300" algn="l"/>
              </a:tabLst>
            </a:pPr>
            <a:r>
              <a:rPr dirty="0" sz="1400">
                <a:latin typeface="Arial"/>
                <a:cs typeface="Arial"/>
              </a:rPr>
              <a:t>Arnaud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Desplechin</a:t>
            </a:r>
            <a:r>
              <a:rPr dirty="0" sz="1400" spc="330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:</a:t>
            </a:r>
            <a:r>
              <a:rPr dirty="0" sz="1400" spc="-35" i="1">
                <a:latin typeface="Arial"/>
                <a:cs typeface="Arial"/>
              </a:rPr>
              <a:t> </a:t>
            </a:r>
            <a:r>
              <a:rPr dirty="0" sz="1400" spc="-20" i="1">
                <a:latin typeface="Arial"/>
                <a:cs typeface="Arial"/>
              </a:rPr>
              <a:t>Trois</a:t>
            </a:r>
            <a:r>
              <a:rPr dirty="0" sz="1400" spc="-4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Souvenirs</a:t>
            </a:r>
            <a:r>
              <a:rPr dirty="0" sz="1400" spc="-50" i="1">
                <a:latin typeface="Arial"/>
                <a:cs typeface="Arial"/>
              </a:rPr>
              <a:t> </a:t>
            </a:r>
            <a:r>
              <a:rPr dirty="0" sz="1400" spc="-25" i="1">
                <a:latin typeface="Arial"/>
                <a:cs typeface="Arial"/>
              </a:rPr>
              <a:t>de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ma</a:t>
            </a:r>
            <a:r>
              <a:rPr dirty="0" sz="1400" spc="-3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jeunesse,</a:t>
            </a:r>
            <a:r>
              <a:rPr dirty="0" sz="1400" spc="-5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Les</a:t>
            </a:r>
            <a:r>
              <a:rPr dirty="0" sz="1400" spc="-3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Fantômes</a:t>
            </a:r>
            <a:r>
              <a:rPr dirty="0" sz="1400" spc="-55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d’Ismaël</a:t>
            </a:r>
            <a:endParaRPr sz="1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10"/>
              </a:spcBef>
              <a:buChar char="•"/>
              <a:tabLst>
                <a:tab pos="240665" algn="l"/>
              </a:tabLst>
            </a:pPr>
            <a:r>
              <a:rPr dirty="0" sz="1400">
                <a:latin typeface="Arial"/>
                <a:cs typeface="Arial"/>
              </a:rPr>
              <a:t>Agnès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Varda</a:t>
            </a:r>
            <a:r>
              <a:rPr dirty="0" sz="1400" spc="-10" i="1">
                <a:latin typeface="Arial"/>
                <a:cs typeface="Arial"/>
              </a:rPr>
              <a:t>,</a:t>
            </a:r>
            <a:r>
              <a:rPr dirty="0" sz="1400" spc="-4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Cléo</a:t>
            </a:r>
            <a:r>
              <a:rPr dirty="0" sz="1400" spc="-3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de</a:t>
            </a:r>
            <a:r>
              <a:rPr dirty="0" sz="1400" spc="-4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5</a:t>
            </a:r>
            <a:r>
              <a:rPr dirty="0" sz="1400" spc="-3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à</a:t>
            </a:r>
            <a:r>
              <a:rPr dirty="0" sz="1400" spc="-30" i="1">
                <a:latin typeface="Arial"/>
                <a:cs typeface="Arial"/>
              </a:rPr>
              <a:t> </a:t>
            </a:r>
            <a:r>
              <a:rPr dirty="0" sz="1400" spc="-50" i="1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40"/>
              </a:spcBef>
              <a:buChar char="•"/>
              <a:tabLst>
                <a:tab pos="240665" algn="l"/>
              </a:tabLst>
            </a:pPr>
            <a:r>
              <a:rPr dirty="0" sz="1400">
                <a:latin typeface="Arial"/>
                <a:cs typeface="Arial"/>
              </a:rPr>
              <a:t>Luchino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Visconti</a:t>
            </a:r>
            <a:r>
              <a:rPr dirty="0" sz="1400" i="1">
                <a:latin typeface="Arial"/>
                <a:cs typeface="Arial"/>
              </a:rPr>
              <a:t>,</a:t>
            </a:r>
            <a:r>
              <a:rPr dirty="0" sz="1400" spc="-7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Mort</a:t>
            </a:r>
            <a:r>
              <a:rPr dirty="0" sz="1400" spc="-1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à</a:t>
            </a:r>
            <a:r>
              <a:rPr dirty="0" sz="1400" spc="-30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Venise</a:t>
            </a:r>
            <a:endParaRPr sz="1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2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1400" i="1">
                <a:latin typeface="Arial"/>
                <a:cs typeface="Arial"/>
              </a:rPr>
              <a:t>Million</a:t>
            </a:r>
            <a:r>
              <a:rPr dirty="0" sz="1400" spc="-4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Dollar</a:t>
            </a:r>
            <a:r>
              <a:rPr dirty="0" sz="1400" spc="-35" i="1">
                <a:latin typeface="Arial"/>
                <a:cs typeface="Arial"/>
              </a:rPr>
              <a:t> </a:t>
            </a:r>
            <a:r>
              <a:rPr dirty="0" sz="1400" spc="-20" i="1">
                <a:latin typeface="Arial"/>
                <a:cs typeface="Arial"/>
              </a:rPr>
              <a:t>Baby,</a:t>
            </a:r>
            <a:r>
              <a:rPr dirty="0" sz="1400" spc="-50" i="1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Clint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Eastwood</a:t>
            </a:r>
            <a:endParaRPr sz="1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30"/>
              </a:spcBef>
              <a:buChar char="•"/>
              <a:tabLst>
                <a:tab pos="240665" algn="l"/>
              </a:tabLst>
            </a:pPr>
            <a:r>
              <a:rPr dirty="0" sz="1400" spc="-10">
                <a:latin typeface="Arial"/>
                <a:cs typeface="Arial"/>
              </a:rPr>
              <a:t>Valerio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Zurlini,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Le</a:t>
            </a:r>
            <a:r>
              <a:rPr dirty="0" sz="1400" spc="-3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Désert</a:t>
            </a:r>
            <a:r>
              <a:rPr dirty="0" sz="1400" spc="-5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des</a:t>
            </a:r>
            <a:r>
              <a:rPr dirty="0" sz="1400" spc="-40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Tartares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590284" y="4591103"/>
            <a:ext cx="43243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1400" spc="-50" i="1"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87544" y="37517"/>
            <a:ext cx="945832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0" b="0">
                <a:solidFill>
                  <a:srgbClr val="000000"/>
                </a:solidFill>
                <a:latin typeface="Calibri Light"/>
                <a:cs typeface="Calibri Light"/>
              </a:rPr>
              <a:t>Quelques</a:t>
            </a:r>
            <a:r>
              <a:rPr dirty="0" sz="3600" spc="-130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25" b="0">
                <a:solidFill>
                  <a:srgbClr val="000000"/>
                </a:solidFill>
                <a:latin typeface="Calibri Light"/>
                <a:cs typeface="Calibri Light"/>
              </a:rPr>
              <a:t>pistes</a:t>
            </a:r>
            <a:r>
              <a:rPr dirty="0" sz="3600" spc="-140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40" b="0">
                <a:solidFill>
                  <a:srgbClr val="000000"/>
                </a:solidFill>
                <a:latin typeface="Calibri Light"/>
                <a:cs typeface="Calibri Light"/>
              </a:rPr>
              <a:t>bibliographiques</a:t>
            </a:r>
            <a:r>
              <a:rPr dirty="0" sz="3600" spc="-140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b="0">
                <a:solidFill>
                  <a:srgbClr val="000000"/>
                </a:solidFill>
                <a:latin typeface="Calibri Light"/>
                <a:cs typeface="Calibri Light"/>
              </a:rPr>
              <a:t>et</a:t>
            </a:r>
            <a:r>
              <a:rPr dirty="0" sz="3600" spc="-110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10" b="0">
                <a:solidFill>
                  <a:srgbClr val="000000"/>
                </a:solidFill>
                <a:latin typeface="Calibri Light"/>
                <a:cs typeface="Calibri Light"/>
              </a:rPr>
              <a:t>filmographiques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175607" y="6353456"/>
            <a:ext cx="21837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IEN</a:t>
            </a:r>
            <a:r>
              <a:rPr dirty="0" sz="1200" spc="-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EG</a:t>
            </a:r>
            <a:r>
              <a:rPr dirty="0" sz="1200" spc="1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lettres</a:t>
            </a:r>
            <a:r>
              <a:rPr dirty="0" sz="1200" spc="-2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histoire</a:t>
            </a:r>
            <a:r>
              <a:rPr dirty="0" sz="1200" spc="-1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géographie </a:t>
            </a: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Académie</a:t>
            </a:r>
            <a:r>
              <a:rPr dirty="0" sz="1200" spc="3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d'Orléans-</a:t>
            </a:r>
            <a:r>
              <a:rPr dirty="0" sz="1200" spc="-20">
                <a:solidFill>
                  <a:srgbClr val="888888"/>
                </a:solidFill>
                <a:latin typeface="Calibri"/>
                <a:cs typeface="Calibri"/>
              </a:rPr>
              <a:t>Tours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728" y="68580"/>
            <a:ext cx="583730" cy="3413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4356100" marR="5080" indent="-3801110">
              <a:lnSpc>
                <a:spcPts val="4320"/>
              </a:lnSpc>
              <a:spcBef>
                <a:spcPts val="640"/>
              </a:spcBef>
            </a:pPr>
            <a:r>
              <a:rPr dirty="0" b="0">
                <a:solidFill>
                  <a:srgbClr val="000000"/>
                </a:solidFill>
                <a:latin typeface="Calibri"/>
                <a:cs typeface="Calibri"/>
              </a:rPr>
              <a:t>Un</a:t>
            </a:r>
            <a:r>
              <a:rPr dirty="0" spc="-8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pc="-20" b="0">
                <a:solidFill>
                  <a:srgbClr val="000000"/>
                </a:solidFill>
                <a:latin typeface="Calibri"/>
                <a:cs typeface="Calibri"/>
              </a:rPr>
              <a:t>programme</a:t>
            </a:r>
            <a:r>
              <a:rPr dirty="0" spc="-7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b="0">
                <a:solidFill>
                  <a:srgbClr val="000000"/>
                </a:solidFill>
                <a:latin typeface="Calibri"/>
                <a:cs typeface="Calibri"/>
              </a:rPr>
              <a:t>limitatif</a:t>
            </a:r>
            <a:r>
              <a:rPr dirty="0" spc="-9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b="0">
                <a:solidFill>
                  <a:srgbClr val="000000"/>
                </a:solidFill>
                <a:latin typeface="Calibri"/>
                <a:cs typeface="Calibri"/>
              </a:rPr>
              <a:t>en</a:t>
            </a:r>
            <a:r>
              <a:rPr dirty="0" spc="-8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b="0">
                <a:solidFill>
                  <a:srgbClr val="000000"/>
                </a:solidFill>
                <a:latin typeface="Calibri"/>
                <a:cs typeface="Calibri"/>
              </a:rPr>
              <a:t>classe</a:t>
            </a:r>
            <a:r>
              <a:rPr dirty="0" spc="-9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b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pc="-8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pc="-35" b="0">
                <a:solidFill>
                  <a:srgbClr val="000000"/>
                </a:solidFill>
                <a:latin typeface="Calibri"/>
                <a:cs typeface="Calibri"/>
              </a:rPr>
              <a:t>Terminale</a:t>
            </a:r>
            <a:r>
              <a:rPr dirty="0" spc="-6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pc="-50" b="0">
                <a:solidFill>
                  <a:srgbClr val="000000"/>
                </a:solidFill>
                <a:latin typeface="Calibri"/>
                <a:cs typeface="Calibri"/>
              </a:rPr>
              <a:t>: </a:t>
            </a:r>
            <a:r>
              <a:rPr dirty="0" b="0">
                <a:solidFill>
                  <a:srgbClr val="000000"/>
                </a:solidFill>
                <a:latin typeface="Calibri"/>
                <a:cs typeface="Calibri"/>
              </a:rPr>
              <a:t>pourquoi</a:t>
            </a:r>
            <a:r>
              <a:rPr dirty="0" spc="-22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pc="-50" b="0">
                <a:solidFill>
                  <a:srgbClr val="000000"/>
                </a:solidFill>
                <a:latin typeface="Calibri"/>
                <a:cs typeface="Calibri"/>
              </a:rPr>
              <a:t>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564584" y="1419453"/>
            <a:ext cx="10045065" cy="3736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0029" indent="-227329">
              <a:lnSpc>
                <a:spcPts val="3329"/>
              </a:lnSpc>
              <a:spcBef>
                <a:spcPts val="95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>
                <a:latin typeface="Calibri"/>
                <a:cs typeface="Calibri"/>
              </a:rPr>
              <a:t>Une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progressivité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avec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le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BTS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clairement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affirmée</a:t>
            </a:r>
            <a:endParaRPr sz="2800">
              <a:latin typeface="Calibri"/>
              <a:cs typeface="Calibri"/>
            </a:endParaRPr>
          </a:p>
          <a:p>
            <a:pPr lvl="1" marL="697230" indent="-227329">
              <a:lnSpc>
                <a:spcPts val="2815"/>
              </a:lnSpc>
              <a:buFont typeface="Arial"/>
              <a:buChar char="•"/>
              <a:tabLst>
                <a:tab pos="697230" algn="l"/>
              </a:tabLst>
            </a:pPr>
            <a:r>
              <a:rPr dirty="0" sz="2400">
                <a:latin typeface="Calibri"/>
                <a:cs typeface="Calibri"/>
              </a:rPr>
              <a:t>dans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les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compétences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visées</a:t>
            </a:r>
            <a:endParaRPr sz="2400">
              <a:latin typeface="Calibri"/>
              <a:cs typeface="Calibri"/>
            </a:endParaRPr>
          </a:p>
          <a:p>
            <a:pPr lvl="1" marL="697230" indent="-227329">
              <a:lnSpc>
                <a:spcPts val="2800"/>
              </a:lnSpc>
              <a:buFont typeface="Arial"/>
              <a:buChar char="•"/>
              <a:tabLst>
                <a:tab pos="697230" algn="l"/>
                <a:tab pos="1420495" algn="l"/>
              </a:tabLst>
            </a:pPr>
            <a:r>
              <a:rPr dirty="0" sz="2400" spc="-20">
                <a:latin typeface="Calibri"/>
                <a:cs typeface="Calibri"/>
              </a:rPr>
              <a:t>dans</a:t>
            </a:r>
            <a:r>
              <a:rPr dirty="0" sz="2400">
                <a:latin typeface="Calibri"/>
                <a:cs typeface="Calibri"/>
              </a:rPr>
              <a:t>	la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construction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du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programme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et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ses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finalités</a:t>
            </a:r>
            <a:endParaRPr sz="2400">
              <a:latin typeface="Calibri"/>
              <a:cs typeface="Calibri"/>
            </a:endParaRPr>
          </a:p>
          <a:p>
            <a:pPr lvl="1" marL="697230" indent="-227329">
              <a:lnSpc>
                <a:spcPts val="2840"/>
              </a:lnSpc>
              <a:buFont typeface="Arial"/>
              <a:buChar char="•"/>
              <a:tabLst>
                <a:tab pos="697230" algn="l"/>
              </a:tabLst>
            </a:pPr>
            <a:r>
              <a:rPr dirty="0" sz="2400">
                <a:latin typeface="Calibri"/>
                <a:cs typeface="Calibri"/>
              </a:rPr>
              <a:t>dans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les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modalités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certificatives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745"/>
              </a:spcBef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240029" marR="5080" indent="-227329">
              <a:lnSpc>
                <a:spcPct val="8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Un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sujet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baccalauréat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professionnel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qui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s’appuie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directement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sur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les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œuvres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inscrites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au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programme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5"/>
              </a:spcBef>
              <a:buFont typeface="Arial"/>
              <a:buChar char="•"/>
            </a:pP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Font typeface="Arial"/>
              <a:buChar char="•"/>
              <a:tabLst>
                <a:tab pos="240029" algn="l"/>
              </a:tabLst>
            </a:pPr>
            <a:r>
              <a:rPr dirty="0" sz="2800">
                <a:latin typeface="Calibri"/>
                <a:cs typeface="Calibri"/>
              </a:rPr>
              <a:t>Un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bilan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positif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pour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le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premier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thème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inscrit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au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programme.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294673" y="6519840"/>
            <a:ext cx="21837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5595" marR="5080" indent="-30353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IEN</a:t>
            </a:r>
            <a:r>
              <a:rPr dirty="0" sz="1200" spc="-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EG</a:t>
            </a:r>
            <a:r>
              <a:rPr dirty="0" sz="1200" spc="1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67676"/>
                </a:solidFill>
                <a:latin typeface="Calibri"/>
                <a:cs typeface="Calibri"/>
              </a:rPr>
              <a:t>lettres</a:t>
            </a:r>
            <a:r>
              <a:rPr dirty="0" sz="1200" spc="-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67676"/>
                </a:solidFill>
                <a:latin typeface="Calibri"/>
                <a:cs typeface="Calibri"/>
              </a:rPr>
              <a:t>histoire</a:t>
            </a:r>
            <a:r>
              <a:rPr dirty="0" sz="1200" spc="-1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67676"/>
                </a:solidFill>
                <a:latin typeface="Calibri"/>
                <a:cs typeface="Calibri"/>
              </a:rPr>
              <a:t>géographie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Académie</a:t>
            </a:r>
            <a:r>
              <a:rPr dirty="0" sz="1200" spc="3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67676"/>
                </a:solidFill>
                <a:latin typeface="Calibri"/>
                <a:cs typeface="Calibri"/>
              </a:rPr>
              <a:t>d'Orléans-</a:t>
            </a:r>
            <a:r>
              <a:rPr dirty="0" sz="1200" spc="-20">
                <a:solidFill>
                  <a:srgbClr val="767676"/>
                </a:solidFill>
                <a:latin typeface="Calibri"/>
                <a:cs typeface="Calibri"/>
              </a:rPr>
              <a:t>Tours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5920" y="5218176"/>
            <a:ext cx="9482328" cy="1200912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645920" y="5218176"/>
            <a:ext cx="9482455" cy="1201420"/>
          </a:xfrm>
          <a:prstGeom prst="rect">
            <a:avLst/>
          </a:prstGeom>
          <a:ln w="12192">
            <a:solidFill>
              <a:srgbClr val="E97031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dirty="0" sz="1800" b="1">
                <a:latin typeface="Calibri"/>
                <a:cs typeface="Calibri"/>
              </a:rPr>
              <a:t>Aborder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le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nouveau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thème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: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des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écueils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à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éviter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impérativement</a:t>
            </a:r>
            <a:endParaRPr sz="1800">
              <a:latin typeface="Calibri"/>
              <a:cs typeface="Calibri"/>
            </a:endParaRPr>
          </a:p>
          <a:p>
            <a:pPr marL="377825" indent="-286385">
              <a:lnSpc>
                <a:spcPct val="100000"/>
              </a:lnSpc>
              <a:buChar char="-"/>
              <a:tabLst>
                <a:tab pos="377825" algn="l"/>
              </a:tabLst>
            </a:pPr>
            <a:r>
              <a:rPr dirty="0" sz="1800">
                <a:latin typeface="Calibri"/>
                <a:cs typeface="Calibri"/>
              </a:rPr>
              <a:t>Ne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appuyer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l’étude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sur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une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œuvres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du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programme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limitatif</a:t>
            </a:r>
            <a:endParaRPr sz="1800">
              <a:latin typeface="Calibri"/>
              <a:cs typeface="Calibri"/>
            </a:endParaRPr>
          </a:p>
          <a:p>
            <a:pPr marL="377825" marR="466725" indent="-287020">
              <a:lnSpc>
                <a:spcPct val="100000"/>
              </a:lnSpc>
              <a:buChar char="-"/>
              <a:tabLst>
                <a:tab pos="377825" algn="l"/>
              </a:tabLst>
            </a:pPr>
            <a:r>
              <a:rPr dirty="0" sz="1800" spc="-10">
                <a:latin typeface="Calibri"/>
                <a:cs typeface="Calibri"/>
              </a:rPr>
              <a:t>Rabattre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thème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du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programme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limitatif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sur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thème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traité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précédemment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(par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ex.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thème </a:t>
            </a:r>
            <a:r>
              <a:rPr dirty="0" sz="1800">
                <a:latin typeface="Calibri"/>
                <a:cs typeface="Calibri"/>
              </a:rPr>
              <a:t>BTS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«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toute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vitesse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!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»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839" y="5382133"/>
            <a:ext cx="639004" cy="72895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728" y="68581"/>
            <a:ext cx="1029035" cy="6114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28" y="68581"/>
            <a:ext cx="1029035" cy="611494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8150352" y="3136264"/>
            <a:ext cx="3209925" cy="398145"/>
          </a:xfrm>
          <a:custGeom>
            <a:avLst/>
            <a:gdLst/>
            <a:ahLst/>
            <a:cxnLst/>
            <a:rect l="l" t="t" r="r" b="b"/>
            <a:pathLst>
              <a:path w="3209925" h="398145">
                <a:moveTo>
                  <a:pt x="3209531" y="0"/>
                </a:moveTo>
                <a:lnTo>
                  <a:pt x="3209531" y="0"/>
                </a:lnTo>
                <a:lnTo>
                  <a:pt x="0" y="0"/>
                </a:lnTo>
                <a:lnTo>
                  <a:pt x="0" y="397764"/>
                </a:lnTo>
                <a:lnTo>
                  <a:pt x="3209531" y="397764"/>
                </a:lnTo>
                <a:lnTo>
                  <a:pt x="320953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929640" y="3520313"/>
            <a:ext cx="10232390" cy="398145"/>
          </a:xfrm>
          <a:custGeom>
            <a:avLst/>
            <a:gdLst/>
            <a:ahLst/>
            <a:cxnLst/>
            <a:rect l="l" t="t" r="r" b="b"/>
            <a:pathLst>
              <a:path w="10232390" h="398145">
                <a:moveTo>
                  <a:pt x="2526779" y="0"/>
                </a:moveTo>
                <a:lnTo>
                  <a:pt x="1754124" y="0"/>
                </a:lnTo>
                <a:lnTo>
                  <a:pt x="1584960" y="0"/>
                </a:lnTo>
                <a:lnTo>
                  <a:pt x="0" y="0"/>
                </a:lnTo>
                <a:lnTo>
                  <a:pt x="0" y="397764"/>
                </a:lnTo>
                <a:lnTo>
                  <a:pt x="1584960" y="397764"/>
                </a:lnTo>
                <a:lnTo>
                  <a:pt x="1754124" y="397764"/>
                </a:lnTo>
                <a:lnTo>
                  <a:pt x="2526779" y="397764"/>
                </a:lnTo>
                <a:lnTo>
                  <a:pt x="2526779" y="0"/>
                </a:lnTo>
                <a:close/>
              </a:path>
              <a:path w="10232390" h="398145">
                <a:moveTo>
                  <a:pt x="10232136" y="0"/>
                </a:moveTo>
                <a:lnTo>
                  <a:pt x="10232136" y="0"/>
                </a:lnTo>
                <a:lnTo>
                  <a:pt x="2526792" y="0"/>
                </a:lnTo>
                <a:lnTo>
                  <a:pt x="2526792" y="397764"/>
                </a:lnTo>
                <a:lnTo>
                  <a:pt x="10232136" y="397764"/>
                </a:lnTo>
                <a:lnTo>
                  <a:pt x="1023213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915440" y="1695107"/>
            <a:ext cx="10358755" cy="2610485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241300" indent="-227329">
              <a:lnSpc>
                <a:spcPct val="100000"/>
              </a:lnSpc>
              <a:spcBef>
                <a:spcPts val="865"/>
              </a:spcBef>
              <a:buClr>
                <a:srgbClr val="006FC0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800" b="1">
                <a:solidFill>
                  <a:srgbClr val="006FC0"/>
                </a:solidFill>
                <a:latin typeface="Calibri"/>
                <a:cs typeface="Calibri"/>
              </a:rPr>
              <a:t>Préambule</a:t>
            </a:r>
            <a:r>
              <a:rPr dirty="0" sz="2800" spc="-1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5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algn="just" marL="12700" marR="5080" indent="1270">
              <a:lnSpc>
                <a:spcPts val="3030"/>
              </a:lnSpc>
              <a:spcBef>
                <a:spcPts val="1145"/>
              </a:spcBef>
            </a:pPr>
            <a:r>
              <a:rPr dirty="0" sz="2800">
                <a:latin typeface="Arial"/>
                <a:cs typeface="Arial"/>
              </a:rPr>
              <a:t>Le</a:t>
            </a:r>
            <a:r>
              <a:rPr dirty="0" sz="2800" spc="2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programme</a:t>
            </a:r>
            <a:r>
              <a:rPr dirty="0" sz="2800" spc="2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de</a:t>
            </a:r>
            <a:r>
              <a:rPr dirty="0" sz="2800" spc="2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la</a:t>
            </a:r>
            <a:r>
              <a:rPr dirty="0" sz="2800" spc="2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classe</a:t>
            </a:r>
            <a:r>
              <a:rPr dirty="0" sz="2800" spc="2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terminale</a:t>
            </a:r>
            <a:r>
              <a:rPr dirty="0" sz="2800" spc="2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professionnelle</a:t>
            </a:r>
            <a:r>
              <a:rPr dirty="0" sz="2800" spc="2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prévoit</a:t>
            </a:r>
            <a:r>
              <a:rPr dirty="0" sz="2800" spc="240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un </a:t>
            </a:r>
            <a:r>
              <a:rPr dirty="0" sz="2800">
                <a:latin typeface="Arial"/>
                <a:cs typeface="Arial"/>
              </a:rPr>
              <a:t>seul</a:t>
            </a:r>
            <a:r>
              <a:rPr dirty="0" sz="2800" spc="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objet</a:t>
            </a:r>
            <a:r>
              <a:rPr dirty="0" sz="2800" spc="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d’étude</a:t>
            </a:r>
            <a:r>
              <a:rPr dirty="0" sz="2800" spc="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:</a:t>
            </a:r>
            <a:r>
              <a:rPr dirty="0" sz="2800" spc="20"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6FC0"/>
                </a:solidFill>
                <a:latin typeface="Arial"/>
                <a:cs typeface="Arial"/>
              </a:rPr>
              <a:t>«</a:t>
            </a:r>
            <a:r>
              <a:rPr dirty="0" sz="2800" spc="3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6FC0"/>
                </a:solidFill>
                <a:latin typeface="Arial"/>
                <a:cs typeface="Arial"/>
              </a:rPr>
              <a:t>Vivre</a:t>
            </a:r>
            <a:r>
              <a:rPr dirty="0" sz="2800" spc="1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6FC0"/>
                </a:solidFill>
                <a:latin typeface="Arial"/>
                <a:cs typeface="Arial"/>
              </a:rPr>
              <a:t>aujourd’hui</a:t>
            </a:r>
            <a:r>
              <a:rPr dirty="0" sz="2800" spc="2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6FC0"/>
                </a:solidFill>
                <a:latin typeface="Arial"/>
                <a:cs typeface="Arial"/>
              </a:rPr>
              <a:t>:</a:t>
            </a:r>
            <a:r>
              <a:rPr dirty="0" sz="2800" spc="2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6FC0"/>
                </a:solidFill>
                <a:latin typeface="Arial"/>
                <a:cs typeface="Arial"/>
              </a:rPr>
              <a:t>l’humanité,</a:t>
            </a:r>
            <a:r>
              <a:rPr dirty="0" sz="2800" spc="2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6FC0"/>
                </a:solidFill>
                <a:latin typeface="Arial"/>
                <a:cs typeface="Arial"/>
              </a:rPr>
              <a:t>le</a:t>
            </a:r>
            <a:r>
              <a:rPr dirty="0" sz="2800" spc="2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6FC0"/>
                </a:solidFill>
                <a:latin typeface="Arial"/>
                <a:cs typeface="Arial"/>
              </a:rPr>
              <a:t>monde, </a:t>
            </a:r>
            <a:r>
              <a:rPr dirty="0" sz="2800" b="1">
                <a:solidFill>
                  <a:srgbClr val="006FC0"/>
                </a:solidFill>
                <a:latin typeface="Arial"/>
                <a:cs typeface="Arial"/>
              </a:rPr>
              <a:t>les</a:t>
            </a:r>
            <a:r>
              <a:rPr dirty="0" sz="2800" spc="250" b="1">
                <a:solidFill>
                  <a:srgbClr val="006FC0"/>
                </a:solidFill>
                <a:latin typeface="Arial"/>
                <a:cs typeface="Arial"/>
              </a:rPr>
              <a:t>  </a:t>
            </a:r>
            <a:r>
              <a:rPr dirty="0" sz="2800" b="1">
                <a:solidFill>
                  <a:srgbClr val="006FC0"/>
                </a:solidFill>
                <a:latin typeface="Arial"/>
                <a:cs typeface="Arial"/>
              </a:rPr>
              <a:t>sciences</a:t>
            </a:r>
            <a:r>
              <a:rPr dirty="0" sz="2800" spc="250" b="1">
                <a:solidFill>
                  <a:srgbClr val="006FC0"/>
                </a:solidFill>
                <a:latin typeface="Arial"/>
                <a:cs typeface="Arial"/>
              </a:rPr>
              <a:t>  </a:t>
            </a:r>
            <a:r>
              <a:rPr dirty="0" sz="2800" b="1">
                <a:solidFill>
                  <a:srgbClr val="006FC0"/>
                </a:solidFill>
                <a:latin typeface="Arial"/>
                <a:cs typeface="Arial"/>
              </a:rPr>
              <a:t>et</a:t>
            </a:r>
            <a:r>
              <a:rPr dirty="0" sz="2800" spc="260" b="1">
                <a:solidFill>
                  <a:srgbClr val="006FC0"/>
                </a:solidFill>
                <a:latin typeface="Arial"/>
                <a:cs typeface="Arial"/>
              </a:rPr>
              <a:t>  </a:t>
            </a:r>
            <a:r>
              <a:rPr dirty="0" sz="2800" b="1">
                <a:solidFill>
                  <a:srgbClr val="006FC0"/>
                </a:solidFill>
                <a:latin typeface="Arial"/>
                <a:cs typeface="Arial"/>
              </a:rPr>
              <a:t>la</a:t>
            </a:r>
            <a:r>
              <a:rPr dirty="0" sz="2800" spc="245" b="1">
                <a:solidFill>
                  <a:srgbClr val="006FC0"/>
                </a:solidFill>
                <a:latin typeface="Arial"/>
                <a:cs typeface="Arial"/>
              </a:rPr>
              <a:t>  </a:t>
            </a:r>
            <a:r>
              <a:rPr dirty="0" sz="2800" b="1">
                <a:solidFill>
                  <a:srgbClr val="006FC0"/>
                </a:solidFill>
                <a:latin typeface="Arial"/>
                <a:cs typeface="Arial"/>
              </a:rPr>
              <a:t>technique</a:t>
            </a:r>
            <a:r>
              <a:rPr dirty="0" sz="2800" spc="254" b="1">
                <a:solidFill>
                  <a:srgbClr val="006FC0"/>
                </a:solidFill>
                <a:latin typeface="Arial"/>
                <a:cs typeface="Arial"/>
              </a:rPr>
              <a:t>  </a:t>
            </a:r>
            <a:r>
              <a:rPr dirty="0" sz="2800" b="1">
                <a:solidFill>
                  <a:srgbClr val="006FC0"/>
                </a:solidFill>
                <a:latin typeface="Arial"/>
                <a:cs typeface="Arial"/>
              </a:rPr>
              <a:t>».</a:t>
            </a:r>
            <a:r>
              <a:rPr dirty="0" sz="2800" spc="250" b="1">
                <a:solidFill>
                  <a:srgbClr val="006FC0"/>
                </a:solidFill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Pour</a:t>
            </a:r>
            <a:r>
              <a:rPr dirty="0" sz="2800" spc="254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définir</a:t>
            </a:r>
            <a:r>
              <a:rPr dirty="0" sz="2800" spc="245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une</a:t>
            </a:r>
            <a:r>
              <a:rPr dirty="0" sz="2800" spc="254">
                <a:latin typeface="Arial"/>
                <a:cs typeface="Arial"/>
              </a:rPr>
              <a:t>  </a:t>
            </a:r>
            <a:r>
              <a:rPr dirty="0" sz="2800" spc="-10">
                <a:latin typeface="Arial"/>
                <a:cs typeface="Arial"/>
              </a:rPr>
              <a:t>entrée </a:t>
            </a:r>
            <a:r>
              <a:rPr dirty="0" sz="2800">
                <a:latin typeface="Arial"/>
                <a:cs typeface="Arial"/>
              </a:rPr>
              <a:t>pertinente</a:t>
            </a:r>
            <a:r>
              <a:rPr dirty="0" sz="2800" spc="49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dans</a:t>
            </a:r>
            <a:r>
              <a:rPr dirty="0" sz="2800" spc="50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les</a:t>
            </a:r>
            <a:r>
              <a:rPr dirty="0" sz="2800" spc="50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enjeux</a:t>
            </a:r>
            <a:r>
              <a:rPr dirty="0" sz="2800" spc="50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et</a:t>
            </a:r>
            <a:r>
              <a:rPr dirty="0" sz="2800" spc="50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débats</a:t>
            </a:r>
            <a:r>
              <a:rPr dirty="0" sz="2800" spc="50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du</a:t>
            </a:r>
            <a:r>
              <a:rPr dirty="0" sz="2800" spc="50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monde</a:t>
            </a:r>
            <a:r>
              <a:rPr dirty="0" sz="2800" spc="50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contemporain, </a:t>
            </a:r>
            <a:r>
              <a:rPr dirty="0" sz="2800">
                <a:latin typeface="Arial"/>
                <a:cs typeface="Arial"/>
              </a:rPr>
              <a:t>l’objet</a:t>
            </a:r>
            <a:r>
              <a:rPr dirty="0" sz="2800" spc="1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d’étude</a:t>
            </a:r>
            <a:r>
              <a:rPr dirty="0" sz="2800" spc="1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est</a:t>
            </a:r>
            <a:r>
              <a:rPr dirty="0" sz="2800" spc="114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précisé</a:t>
            </a:r>
            <a:r>
              <a:rPr dirty="0" sz="2800" spc="1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par</a:t>
            </a:r>
            <a:r>
              <a:rPr dirty="0" sz="2800" spc="1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un</a:t>
            </a:r>
            <a:r>
              <a:rPr dirty="0" sz="2800" spc="1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programme</a:t>
            </a:r>
            <a:r>
              <a:rPr dirty="0" sz="2800" spc="1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limitatif.</a:t>
            </a:r>
            <a:r>
              <a:rPr dirty="0" sz="2800" spc="1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Ce</a:t>
            </a:r>
            <a:r>
              <a:rPr dirty="0" sz="2800" spc="13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dernier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313176" y="4288409"/>
            <a:ext cx="989330" cy="39814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060"/>
              </a:lnSpc>
            </a:pPr>
            <a:r>
              <a:rPr dirty="0" sz="2800" spc="-10">
                <a:latin typeface="Arial"/>
                <a:cs typeface="Arial"/>
              </a:rPr>
              <a:t>thème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15085" y="4238276"/>
            <a:ext cx="813117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98320" algn="l"/>
                <a:tab pos="3585845" algn="l"/>
                <a:tab pos="3985260" algn="l"/>
                <a:tab pos="5535295" algn="l"/>
                <a:tab pos="6033135" algn="l"/>
                <a:tab pos="7523480" algn="l"/>
              </a:tabLst>
            </a:pPr>
            <a:r>
              <a:rPr dirty="0" sz="2800" spc="-10">
                <a:latin typeface="Arial"/>
                <a:cs typeface="Arial"/>
              </a:rPr>
              <a:t>détermine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25">
                <a:latin typeface="Arial"/>
                <a:cs typeface="Arial"/>
              </a:rPr>
              <a:t>un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50">
                <a:latin typeface="Arial"/>
                <a:cs typeface="Arial"/>
              </a:rPr>
              <a:t>à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10">
                <a:latin typeface="Arial"/>
                <a:cs typeface="Arial"/>
              </a:rPr>
              <a:t>travailler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25">
                <a:latin typeface="Arial"/>
                <a:cs typeface="Arial"/>
              </a:rPr>
              <a:t>et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10">
                <a:latin typeface="Arial"/>
                <a:cs typeface="Arial"/>
              </a:rPr>
              <a:t>propose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25">
                <a:latin typeface="Arial"/>
                <a:cs typeface="Arial"/>
              </a:rPr>
              <a:t>une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236964" y="4288409"/>
            <a:ext cx="2024380" cy="39814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060"/>
              </a:lnSpc>
            </a:pPr>
            <a:r>
              <a:rPr dirty="0" sz="2800" spc="-10">
                <a:latin typeface="Arial"/>
                <a:cs typeface="Arial"/>
              </a:rPr>
              <a:t>bibliographie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14019" y="4622486"/>
            <a:ext cx="10356850" cy="826769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12700" marR="5080">
              <a:lnSpc>
                <a:spcPts val="2950"/>
              </a:lnSpc>
              <a:spcBef>
                <a:spcPts val="535"/>
              </a:spcBef>
              <a:tabLst>
                <a:tab pos="974090" algn="l"/>
                <a:tab pos="2391410" algn="l"/>
                <a:tab pos="2857500" algn="l"/>
                <a:tab pos="4730750" algn="l"/>
                <a:tab pos="5928360" algn="l"/>
                <a:tab pos="6711950" algn="l"/>
                <a:tab pos="7927975" algn="l"/>
                <a:tab pos="8412480" algn="l"/>
                <a:tab pos="9947275" algn="l"/>
              </a:tabLst>
            </a:pPr>
            <a:r>
              <a:rPr dirty="0" sz="2800" spc="-20">
                <a:latin typeface="Arial"/>
                <a:cs typeface="Arial"/>
              </a:rPr>
              <a:t>dans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10">
                <a:latin typeface="Arial"/>
                <a:cs typeface="Arial"/>
              </a:rPr>
              <a:t>laquelle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25">
                <a:latin typeface="Arial"/>
                <a:cs typeface="Arial"/>
              </a:rPr>
              <a:t>le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10">
                <a:latin typeface="Arial"/>
                <a:cs typeface="Arial"/>
              </a:rPr>
              <a:t>professeur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10">
                <a:latin typeface="Arial"/>
                <a:cs typeface="Arial"/>
              </a:rPr>
              <a:t>choisit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25">
                <a:latin typeface="Arial"/>
                <a:cs typeface="Arial"/>
              </a:rPr>
              <a:t>une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10">
                <a:latin typeface="Arial"/>
                <a:cs typeface="Arial"/>
              </a:rPr>
              <a:t>œuvre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25">
                <a:latin typeface="Arial"/>
                <a:cs typeface="Arial"/>
              </a:rPr>
              <a:t>et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10">
                <a:latin typeface="Arial"/>
                <a:cs typeface="Arial"/>
              </a:rPr>
              <a:t>construit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25">
                <a:latin typeface="Arial"/>
                <a:cs typeface="Arial"/>
              </a:rPr>
              <a:t>un </a:t>
            </a:r>
            <a:r>
              <a:rPr dirty="0" sz="2800" spc="-10">
                <a:latin typeface="Arial"/>
                <a:cs typeface="Arial"/>
              </a:rPr>
              <a:t>corpus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003450" y="6334188"/>
            <a:ext cx="21837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0670" marR="5080" indent="-26860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IEN</a:t>
            </a:r>
            <a:r>
              <a:rPr dirty="0" sz="1200" spc="-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EG</a:t>
            </a:r>
            <a:r>
              <a:rPr dirty="0" sz="1200" spc="1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67676"/>
                </a:solidFill>
                <a:latin typeface="Calibri"/>
                <a:cs typeface="Calibri"/>
              </a:rPr>
              <a:t>lettres</a:t>
            </a:r>
            <a:r>
              <a:rPr dirty="0" sz="1200" spc="-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67676"/>
                </a:solidFill>
                <a:latin typeface="Calibri"/>
                <a:cs typeface="Calibri"/>
              </a:rPr>
              <a:t>histoire</a:t>
            </a:r>
            <a:r>
              <a:rPr dirty="0" sz="1200" spc="-1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67676"/>
                </a:solidFill>
                <a:latin typeface="Calibri"/>
                <a:cs typeface="Calibri"/>
              </a:rPr>
              <a:t>géographie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Académie</a:t>
            </a:r>
            <a:r>
              <a:rPr dirty="0" sz="1200" spc="3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67676"/>
                </a:solidFill>
                <a:latin typeface="Calibri"/>
                <a:cs typeface="Calibri"/>
              </a:rPr>
              <a:t>d'Orléans-</a:t>
            </a:r>
            <a:r>
              <a:rPr dirty="0" sz="1200" spc="-20">
                <a:solidFill>
                  <a:srgbClr val="767676"/>
                </a:solidFill>
                <a:latin typeface="Calibri"/>
                <a:cs typeface="Calibri"/>
              </a:rPr>
              <a:t>Tours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200" y="609600"/>
            <a:ext cx="10175747" cy="1187195"/>
          </a:xfrm>
          <a:prstGeom prst="rect">
            <a:avLst/>
          </a:prstGeom>
        </p:spPr>
      </p:pic>
      <p:grpSp>
        <p:nvGrpSpPr>
          <p:cNvPr id="12" name="object 12" descr=""/>
          <p:cNvGrpSpPr/>
          <p:nvPr/>
        </p:nvGrpSpPr>
        <p:grpSpPr>
          <a:xfrm>
            <a:off x="1565147" y="5375147"/>
            <a:ext cx="8686800" cy="830580"/>
            <a:chOff x="1565147" y="5375147"/>
            <a:chExt cx="8686800" cy="830580"/>
          </a:xfrm>
        </p:grpSpPr>
        <p:sp>
          <p:nvSpPr>
            <p:cNvPr id="13" name="object 13" descr=""/>
            <p:cNvSpPr/>
            <p:nvPr/>
          </p:nvSpPr>
          <p:spPr>
            <a:xfrm>
              <a:off x="1575053" y="5516117"/>
              <a:ext cx="996950" cy="548640"/>
            </a:xfrm>
            <a:custGeom>
              <a:avLst/>
              <a:gdLst/>
              <a:ahLst/>
              <a:cxnLst/>
              <a:rect l="l" t="t" r="r" b="b"/>
              <a:pathLst>
                <a:path w="996950" h="548639">
                  <a:moveTo>
                    <a:pt x="722376" y="0"/>
                  </a:moveTo>
                  <a:lnTo>
                    <a:pt x="722376" y="137159"/>
                  </a:lnTo>
                  <a:lnTo>
                    <a:pt x="0" y="137159"/>
                  </a:lnTo>
                  <a:lnTo>
                    <a:pt x="0" y="411479"/>
                  </a:lnTo>
                  <a:lnTo>
                    <a:pt x="722376" y="411479"/>
                  </a:lnTo>
                  <a:lnTo>
                    <a:pt x="722376" y="548639"/>
                  </a:lnTo>
                  <a:lnTo>
                    <a:pt x="996696" y="274319"/>
                  </a:lnTo>
                  <a:lnTo>
                    <a:pt x="722376" y="0"/>
                  </a:lnTo>
                  <a:close/>
                </a:path>
              </a:pathLst>
            </a:custGeom>
            <a:solidFill>
              <a:srgbClr val="14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575053" y="5516117"/>
              <a:ext cx="996950" cy="548640"/>
            </a:xfrm>
            <a:custGeom>
              <a:avLst/>
              <a:gdLst/>
              <a:ahLst/>
              <a:cxnLst/>
              <a:rect l="l" t="t" r="r" b="b"/>
              <a:pathLst>
                <a:path w="996950" h="548639">
                  <a:moveTo>
                    <a:pt x="0" y="137159"/>
                  </a:moveTo>
                  <a:lnTo>
                    <a:pt x="722376" y="137159"/>
                  </a:lnTo>
                  <a:lnTo>
                    <a:pt x="722376" y="0"/>
                  </a:lnTo>
                  <a:lnTo>
                    <a:pt x="996696" y="274319"/>
                  </a:lnTo>
                  <a:lnTo>
                    <a:pt x="722376" y="548639"/>
                  </a:lnTo>
                  <a:lnTo>
                    <a:pt x="722376" y="411479"/>
                  </a:lnTo>
                  <a:lnTo>
                    <a:pt x="0" y="411479"/>
                  </a:lnTo>
                  <a:lnTo>
                    <a:pt x="0" y="137159"/>
                  </a:lnTo>
                  <a:close/>
                </a:path>
              </a:pathLst>
            </a:custGeom>
            <a:ln w="19811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70988" y="5375147"/>
              <a:ext cx="7680959" cy="830580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2570988" y="5375147"/>
            <a:ext cx="7680959" cy="830580"/>
          </a:xfrm>
          <a:prstGeom prst="rect">
            <a:avLst/>
          </a:prstGeom>
          <a:ln w="12192">
            <a:solidFill>
              <a:srgbClr val="145F82"/>
            </a:solidFill>
          </a:ln>
        </p:spPr>
        <p:txBody>
          <a:bodyPr wrap="square" lIns="0" tIns="25400" rIns="0" bIns="0" rtlCol="0" vert="horz">
            <a:spAutoFit/>
          </a:bodyPr>
          <a:lstStyle/>
          <a:p>
            <a:pPr marL="90805" marR="99060">
              <a:lnSpc>
                <a:spcPct val="100000"/>
              </a:lnSpc>
              <a:spcBef>
                <a:spcPts val="200"/>
              </a:spcBef>
            </a:pPr>
            <a:r>
              <a:rPr dirty="0" sz="2400" spc="-10">
                <a:latin typeface="Calibri"/>
                <a:cs typeface="Calibri"/>
              </a:rPr>
              <a:t>Renvoi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à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l’objet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d’étude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dont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la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relecture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est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nécessaire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pour </a:t>
            </a:r>
            <a:r>
              <a:rPr dirty="0" sz="2400">
                <a:latin typeface="Calibri"/>
                <a:cs typeface="Calibri"/>
              </a:rPr>
              <a:t>aborder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programme.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2075" rIns="0" bIns="0" rtlCol="0" vert="horz">
            <a:spAutoFit/>
          </a:bodyPr>
          <a:lstStyle/>
          <a:p>
            <a:pPr marL="1574800" marR="5080" indent="-1475740">
              <a:lnSpc>
                <a:spcPts val="4210"/>
              </a:lnSpc>
              <a:spcBef>
                <a:spcPts val="725"/>
              </a:spcBef>
            </a:pPr>
            <a:r>
              <a:rPr dirty="0"/>
              <a:t>«</a:t>
            </a:r>
            <a:r>
              <a:rPr dirty="0" spc="-85"/>
              <a:t> </a:t>
            </a:r>
            <a:r>
              <a:rPr dirty="0"/>
              <a:t>Vivre</a:t>
            </a:r>
            <a:r>
              <a:rPr dirty="0" spc="-85"/>
              <a:t> </a:t>
            </a:r>
            <a:r>
              <a:rPr dirty="0"/>
              <a:t>aujourd’hui</a:t>
            </a:r>
            <a:r>
              <a:rPr dirty="0" spc="-75"/>
              <a:t> </a:t>
            </a:r>
            <a:r>
              <a:rPr dirty="0"/>
              <a:t>:</a:t>
            </a:r>
            <a:r>
              <a:rPr dirty="0" spc="-75"/>
              <a:t> </a:t>
            </a:r>
            <a:r>
              <a:rPr dirty="0"/>
              <a:t>l’humanité,</a:t>
            </a:r>
            <a:r>
              <a:rPr dirty="0" spc="-65"/>
              <a:t> </a:t>
            </a:r>
            <a:r>
              <a:rPr dirty="0"/>
              <a:t>le</a:t>
            </a:r>
            <a:r>
              <a:rPr dirty="0" spc="-85"/>
              <a:t> </a:t>
            </a:r>
            <a:r>
              <a:rPr dirty="0" spc="-10"/>
              <a:t>monde, </a:t>
            </a:r>
            <a:r>
              <a:rPr dirty="0"/>
              <a:t>les</a:t>
            </a:r>
            <a:r>
              <a:rPr dirty="0" spc="-80"/>
              <a:t> </a:t>
            </a:r>
            <a:r>
              <a:rPr dirty="0"/>
              <a:t>sciences</a:t>
            </a:r>
            <a:r>
              <a:rPr dirty="0" spc="-50"/>
              <a:t> </a:t>
            </a:r>
            <a:r>
              <a:rPr dirty="0"/>
              <a:t>et</a:t>
            </a:r>
            <a:r>
              <a:rPr dirty="0" spc="-60"/>
              <a:t> </a:t>
            </a:r>
            <a:r>
              <a:rPr dirty="0"/>
              <a:t>la</a:t>
            </a:r>
            <a:r>
              <a:rPr dirty="0" spc="-75"/>
              <a:t> </a:t>
            </a:r>
            <a:r>
              <a:rPr dirty="0"/>
              <a:t>technique</a:t>
            </a:r>
            <a:r>
              <a:rPr dirty="0" spc="-65"/>
              <a:t> </a:t>
            </a:r>
            <a:r>
              <a:rPr dirty="0" spc="-25"/>
              <a:t>».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3815" rIns="0" bIns="0" rtlCol="0" vert="horz">
            <a:spAutoFit/>
          </a:bodyPr>
          <a:lstStyle/>
          <a:p>
            <a:pPr marL="241300" marR="363220" indent="-228600">
              <a:lnSpc>
                <a:spcPts val="1939"/>
              </a:lnSpc>
              <a:spcBef>
                <a:spcPts val="345"/>
              </a:spcBef>
              <a:buChar char="•"/>
              <a:tabLst>
                <a:tab pos="241300" algn="l"/>
                <a:tab pos="1319530" algn="l"/>
              </a:tabLst>
            </a:pPr>
            <a:r>
              <a:rPr dirty="0" spc="-10"/>
              <a:t>Réflexion</a:t>
            </a:r>
            <a:r>
              <a:rPr dirty="0"/>
              <a:t>	sur</a:t>
            </a:r>
            <a:r>
              <a:rPr dirty="0" spc="-30"/>
              <a:t> </a:t>
            </a:r>
            <a:r>
              <a:rPr dirty="0"/>
              <a:t>la</a:t>
            </a:r>
            <a:r>
              <a:rPr dirty="0" spc="-20"/>
              <a:t> </a:t>
            </a:r>
            <a:r>
              <a:rPr dirty="0"/>
              <a:t>condition</a:t>
            </a:r>
            <a:r>
              <a:rPr dirty="0" spc="-20"/>
              <a:t> </a:t>
            </a:r>
            <a:r>
              <a:rPr dirty="0"/>
              <a:t>humaine</a:t>
            </a:r>
            <a:r>
              <a:rPr dirty="0" spc="-10"/>
              <a:t> </a:t>
            </a:r>
            <a:r>
              <a:rPr dirty="0"/>
              <a:t>et</a:t>
            </a:r>
            <a:r>
              <a:rPr dirty="0" spc="-25"/>
              <a:t> </a:t>
            </a:r>
            <a:r>
              <a:rPr dirty="0"/>
              <a:t>les</a:t>
            </a:r>
            <a:r>
              <a:rPr dirty="0" spc="-30"/>
              <a:t> </a:t>
            </a:r>
            <a:r>
              <a:rPr dirty="0"/>
              <a:t>défis</a:t>
            </a:r>
            <a:r>
              <a:rPr dirty="0" spc="-30"/>
              <a:t> </a:t>
            </a:r>
            <a:r>
              <a:rPr dirty="0"/>
              <a:t>du</a:t>
            </a:r>
            <a:r>
              <a:rPr dirty="0" spc="-20"/>
              <a:t> </a:t>
            </a:r>
            <a:r>
              <a:rPr dirty="0"/>
              <a:t>monde</a:t>
            </a:r>
            <a:r>
              <a:rPr dirty="0" spc="-20"/>
              <a:t> </a:t>
            </a:r>
            <a:r>
              <a:rPr dirty="0"/>
              <a:t>contemporain,</a:t>
            </a:r>
            <a:r>
              <a:rPr dirty="0" spc="-10"/>
              <a:t> </a:t>
            </a:r>
            <a:r>
              <a:rPr dirty="0"/>
              <a:t>thème</a:t>
            </a:r>
            <a:r>
              <a:rPr dirty="0" spc="-20"/>
              <a:t> </a:t>
            </a:r>
            <a:r>
              <a:rPr dirty="0" spc="-10"/>
              <a:t>choisi </a:t>
            </a:r>
            <a:r>
              <a:rPr dirty="0"/>
              <a:t>pour</a:t>
            </a:r>
            <a:r>
              <a:rPr dirty="0" spc="-25"/>
              <a:t> </a:t>
            </a:r>
            <a:r>
              <a:rPr dirty="0"/>
              <a:t>son</a:t>
            </a:r>
            <a:r>
              <a:rPr dirty="0" spc="-40"/>
              <a:t> </a:t>
            </a:r>
            <a:r>
              <a:rPr dirty="0"/>
              <a:t>ouverture</a:t>
            </a:r>
            <a:r>
              <a:rPr dirty="0" spc="-30"/>
              <a:t> </a:t>
            </a:r>
            <a:r>
              <a:rPr dirty="0"/>
              <a:t>thématique</a:t>
            </a:r>
            <a:r>
              <a:rPr dirty="0" spc="-25"/>
              <a:t> </a:t>
            </a:r>
            <a:r>
              <a:rPr dirty="0"/>
              <a:t>et</a:t>
            </a:r>
            <a:r>
              <a:rPr dirty="0" spc="-35"/>
              <a:t> </a:t>
            </a:r>
            <a:r>
              <a:rPr dirty="0"/>
              <a:t>problématique</a:t>
            </a:r>
            <a:r>
              <a:rPr dirty="0" spc="-10"/>
              <a:t> </a:t>
            </a:r>
            <a:r>
              <a:rPr dirty="0"/>
              <a:t>pouvant</a:t>
            </a:r>
            <a:r>
              <a:rPr dirty="0" spc="-5"/>
              <a:t> </a:t>
            </a:r>
            <a:r>
              <a:rPr dirty="0"/>
              <a:t>aborder</a:t>
            </a:r>
            <a:r>
              <a:rPr dirty="0" spc="-25"/>
              <a:t> </a:t>
            </a:r>
            <a:r>
              <a:rPr dirty="0"/>
              <a:t>par</a:t>
            </a:r>
            <a:r>
              <a:rPr dirty="0" spc="-35"/>
              <a:t> </a:t>
            </a:r>
            <a:r>
              <a:rPr dirty="0"/>
              <a:t>ex.</a:t>
            </a:r>
            <a:r>
              <a:rPr dirty="0" spc="-20"/>
              <a:t> </a:t>
            </a:r>
            <a:r>
              <a:rPr dirty="0" spc="-50"/>
              <a:t>:</a:t>
            </a:r>
          </a:p>
          <a:p>
            <a:pPr marL="469265">
              <a:lnSpc>
                <a:spcPct val="100000"/>
              </a:lnSpc>
              <a:spcBef>
                <a:spcPts val="254"/>
              </a:spcBef>
            </a:pPr>
            <a:r>
              <a:rPr dirty="0">
                <a:latin typeface="Wingdings"/>
                <a:cs typeface="Wingdings"/>
              </a:rPr>
              <a:t></a:t>
            </a:r>
            <a:r>
              <a:rPr dirty="0" spc="35">
                <a:latin typeface="Times New Roman"/>
                <a:cs typeface="Times New Roman"/>
              </a:rPr>
              <a:t> </a:t>
            </a:r>
            <a:r>
              <a:rPr dirty="0"/>
              <a:t>la</a:t>
            </a:r>
            <a:r>
              <a:rPr dirty="0" spc="-20"/>
              <a:t> </a:t>
            </a:r>
            <a:r>
              <a:rPr dirty="0"/>
              <a:t>beauté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-15"/>
              <a:t> </a:t>
            </a:r>
            <a:r>
              <a:rPr dirty="0"/>
              <a:t>la</a:t>
            </a:r>
            <a:r>
              <a:rPr dirty="0" spc="-5"/>
              <a:t> </a:t>
            </a:r>
            <a:r>
              <a:rPr dirty="0" spc="-10"/>
              <a:t>nature</a:t>
            </a:r>
          </a:p>
          <a:p>
            <a:pPr marL="469265">
              <a:lnSpc>
                <a:spcPct val="100000"/>
              </a:lnSpc>
              <a:spcBef>
                <a:spcPts val="285"/>
              </a:spcBef>
            </a:pPr>
            <a:r>
              <a:rPr dirty="0">
                <a:latin typeface="Wingdings"/>
                <a:cs typeface="Wingdings"/>
              </a:rPr>
              <a:t></a:t>
            </a:r>
            <a:r>
              <a:rPr dirty="0" spc="30">
                <a:latin typeface="Times New Roman"/>
                <a:cs typeface="Times New Roman"/>
              </a:rPr>
              <a:t> </a:t>
            </a:r>
            <a:r>
              <a:rPr dirty="0"/>
              <a:t>les</a:t>
            </a:r>
            <a:r>
              <a:rPr dirty="0" spc="-15"/>
              <a:t> </a:t>
            </a:r>
            <a:r>
              <a:rPr dirty="0"/>
              <a:t>avancées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-10"/>
              <a:t> </a:t>
            </a:r>
            <a:r>
              <a:rPr dirty="0"/>
              <a:t>la</a:t>
            </a:r>
            <a:r>
              <a:rPr dirty="0" spc="-20"/>
              <a:t> </a:t>
            </a:r>
            <a:r>
              <a:rPr dirty="0" spc="-10"/>
              <a:t>science</a:t>
            </a:r>
          </a:p>
          <a:p>
            <a:pPr marL="469900">
              <a:lnSpc>
                <a:spcPct val="100000"/>
              </a:lnSpc>
              <a:spcBef>
                <a:spcPts val="290"/>
              </a:spcBef>
            </a:pPr>
            <a:r>
              <a:rPr dirty="0">
                <a:latin typeface="Wingdings"/>
                <a:cs typeface="Wingdings"/>
              </a:rPr>
              <a:t></a:t>
            </a:r>
            <a:r>
              <a:rPr dirty="0"/>
              <a:t>les</a:t>
            </a:r>
            <a:r>
              <a:rPr dirty="0" spc="-15"/>
              <a:t> </a:t>
            </a:r>
            <a:r>
              <a:rPr dirty="0"/>
              <a:t>avancées</a:t>
            </a:r>
            <a:r>
              <a:rPr dirty="0" spc="10"/>
              <a:t> </a:t>
            </a:r>
            <a:r>
              <a:rPr dirty="0"/>
              <a:t>de</a:t>
            </a:r>
            <a:r>
              <a:rPr dirty="0" spc="-15"/>
              <a:t> </a:t>
            </a:r>
            <a:r>
              <a:rPr dirty="0"/>
              <a:t>la</a:t>
            </a:r>
            <a:r>
              <a:rPr dirty="0" spc="-20"/>
              <a:t> </a:t>
            </a:r>
            <a:r>
              <a:rPr dirty="0" spc="-10"/>
              <a:t>société</a:t>
            </a:r>
          </a:p>
          <a:p>
            <a:pPr marL="469900">
              <a:lnSpc>
                <a:spcPct val="100000"/>
              </a:lnSpc>
              <a:spcBef>
                <a:spcPts val="285"/>
              </a:spcBef>
            </a:pPr>
            <a:r>
              <a:rPr dirty="0" spc="-25">
                <a:latin typeface="Wingdings"/>
                <a:cs typeface="Wingdings"/>
              </a:rPr>
              <a:t></a:t>
            </a:r>
            <a:r>
              <a:rPr dirty="0" spc="-25"/>
              <a:t>…</a:t>
            </a:r>
          </a:p>
          <a:p>
            <a:pPr algn="just" marL="241300" marR="5080" indent="-228600">
              <a:lnSpc>
                <a:spcPts val="1939"/>
              </a:lnSpc>
              <a:spcBef>
                <a:spcPts val="1030"/>
              </a:spcBef>
              <a:buChar char="•"/>
              <a:tabLst>
                <a:tab pos="241300" algn="l"/>
              </a:tabLst>
            </a:pPr>
            <a:r>
              <a:rPr dirty="0"/>
              <a:t>Etude</a:t>
            </a:r>
            <a:r>
              <a:rPr dirty="0" spc="-50"/>
              <a:t> </a:t>
            </a:r>
            <a:r>
              <a:rPr dirty="0"/>
              <a:t>d’</a:t>
            </a:r>
            <a:r>
              <a:rPr dirty="0" b="1">
                <a:solidFill>
                  <a:srgbClr val="006FC0"/>
                </a:solidFill>
                <a:latin typeface="Arial"/>
                <a:cs typeface="Arial"/>
              </a:rPr>
              <a:t>œuvres</a:t>
            </a:r>
            <a:r>
              <a:rPr dirty="0" spc="-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06FC0"/>
                </a:solidFill>
                <a:latin typeface="Arial"/>
                <a:cs typeface="Arial"/>
              </a:rPr>
              <a:t>littéraires</a:t>
            </a:r>
            <a:r>
              <a:rPr dirty="0" spc="-3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06FC0"/>
                </a:solidFill>
                <a:latin typeface="Arial"/>
                <a:cs typeface="Arial"/>
              </a:rPr>
              <a:t>et</a:t>
            </a:r>
            <a:r>
              <a:rPr dirty="0" spc="-4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06FC0"/>
                </a:solidFill>
                <a:latin typeface="Arial"/>
                <a:cs typeface="Arial"/>
              </a:rPr>
              <a:t>artistiques</a:t>
            </a:r>
            <a:r>
              <a:rPr dirty="0" spc="-4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/>
              <a:t>qui</a:t>
            </a:r>
            <a:r>
              <a:rPr dirty="0" spc="-35"/>
              <a:t> </a:t>
            </a:r>
            <a:r>
              <a:rPr dirty="0"/>
              <a:t>proposent</a:t>
            </a:r>
            <a:r>
              <a:rPr dirty="0" spc="-30"/>
              <a:t> </a:t>
            </a:r>
            <a:r>
              <a:rPr dirty="0"/>
              <a:t>des</a:t>
            </a:r>
            <a:r>
              <a:rPr dirty="0" spc="-40"/>
              <a:t> </a:t>
            </a:r>
            <a:r>
              <a:rPr dirty="0"/>
              <a:t>clés</a:t>
            </a:r>
            <a:r>
              <a:rPr dirty="0" spc="-30"/>
              <a:t> </a:t>
            </a:r>
            <a:r>
              <a:rPr dirty="0"/>
              <a:t>de</a:t>
            </a:r>
            <a:r>
              <a:rPr dirty="0" spc="-40"/>
              <a:t> </a:t>
            </a:r>
            <a:r>
              <a:rPr dirty="0" b="1">
                <a:solidFill>
                  <a:srgbClr val="205F9A"/>
                </a:solidFill>
                <a:latin typeface="Arial"/>
                <a:cs typeface="Arial"/>
              </a:rPr>
              <a:t>compréhension</a:t>
            </a:r>
            <a:r>
              <a:rPr dirty="0" spc="-50" b="1">
                <a:solidFill>
                  <a:srgbClr val="205F9A"/>
                </a:solidFill>
                <a:latin typeface="Arial"/>
                <a:cs typeface="Arial"/>
              </a:rPr>
              <a:t> </a:t>
            </a:r>
            <a:r>
              <a:rPr dirty="0" spc="-25" b="1">
                <a:solidFill>
                  <a:srgbClr val="205F9A"/>
                </a:solidFill>
                <a:latin typeface="Arial"/>
                <a:cs typeface="Arial"/>
              </a:rPr>
              <a:t>de </a:t>
            </a:r>
            <a:r>
              <a:rPr dirty="0" b="1">
                <a:solidFill>
                  <a:srgbClr val="205F9A"/>
                </a:solidFill>
                <a:latin typeface="Arial"/>
                <a:cs typeface="Arial"/>
              </a:rPr>
              <a:t>la</a:t>
            </a:r>
            <a:r>
              <a:rPr dirty="0" spc="-45" b="1">
                <a:solidFill>
                  <a:srgbClr val="205F9A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205F9A"/>
                </a:solidFill>
                <a:latin typeface="Arial"/>
                <a:cs typeface="Arial"/>
              </a:rPr>
              <a:t>condition</a:t>
            </a:r>
            <a:r>
              <a:rPr dirty="0" spc="-70" b="1">
                <a:solidFill>
                  <a:srgbClr val="205F9A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205F9A"/>
                </a:solidFill>
                <a:latin typeface="Arial"/>
                <a:cs typeface="Arial"/>
              </a:rPr>
              <a:t>humaine</a:t>
            </a:r>
            <a:r>
              <a:rPr dirty="0"/>
              <a:t>.</a:t>
            </a:r>
            <a:r>
              <a:rPr dirty="0" spc="-45"/>
              <a:t> </a:t>
            </a:r>
            <a:r>
              <a:rPr dirty="0"/>
              <a:t>La</a:t>
            </a:r>
            <a:r>
              <a:rPr dirty="0" spc="-30"/>
              <a:t> </a:t>
            </a:r>
            <a:r>
              <a:rPr dirty="0" b="1">
                <a:solidFill>
                  <a:srgbClr val="006FC0"/>
                </a:solidFill>
                <a:latin typeface="Arial"/>
                <a:cs typeface="Arial"/>
              </a:rPr>
              <a:t>littérature</a:t>
            </a:r>
            <a:r>
              <a:rPr dirty="0" spc="-4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06FC0"/>
                </a:solidFill>
                <a:latin typeface="Arial"/>
                <a:cs typeface="Arial"/>
              </a:rPr>
              <a:t>d’idées</a:t>
            </a:r>
            <a:r>
              <a:rPr dirty="0" spc="-5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/>
              <a:t>constitue</a:t>
            </a:r>
            <a:r>
              <a:rPr dirty="0" spc="-30"/>
              <a:t> </a:t>
            </a:r>
            <a:r>
              <a:rPr dirty="0"/>
              <a:t>une</a:t>
            </a:r>
            <a:r>
              <a:rPr dirty="0" spc="-30"/>
              <a:t> </a:t>
            </a:r>
            <a:r>
              <a:rPr dirty="0"/>
              <a:t>entrée</a:t>
            </a:r>
            <a:r>
              <a:rPr dirty="0" spc="-45"/>
              <a:t> </a:t>
            </a:r>
            <a:r>
              <a:rPr dirty="0"/>
              <a:t>privilégiée, lecture</a:t>
            </a:r>
            <a:r>
              <a:rPr dirty="0" spc="-40"/>
              <a:t> </a:t>
            </a:r>
            <a:r>
              <a:rPr dirty="0" spc="-25"/>
              <a:t>de </a:t>
            </a:r>
            <a:r>
              <a:rPr dirty="0"/>
              <a:t>textes</a:t>
            </a:r>
            <a:r>
              <a:rPr dirty="0" spc="-20"/>
              <a:t> </a:t>
            </a:r>
            <a:r>
              <a:rPr dirty="0"/>
              <a:t>appartenant</a:t>
            </a:r>
            <a:r>
              <a:rPr dirty="0" spc="-10"/>
              <a:t> </a:t>
            </a:r>
            <a:r>
              <a:rPr dirty="0"/>
              <a:t>au</a:t>
            </a:r>
            <a:r>
              <a:rPr dirty="0" spc="-20"/>
              <a:t> </a:t>
            </a:r>
            <a:r>
              <a:rPr dirty="0"/>
              <a:t>champ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20"/>
              <a:t> </a:t>
            </a:r>
            <a:r>
              <a:rPr dirty="0"/>
              <a:t>la</a:t>
            </a:r>
            <a:r>
              <a:rPr dirty="0" spc="-30"/>
              <a:t> </a:t>
            </a:r>
            <a:r>
              <a:rPr dirty="0" b="1">
                <a:solidFill>
                  <a:srgbClr val="006FC0"/>
                </a:solidFill>
                <a:latin typeface="Arial"/>
                <a:cs typeface="Arial"/>
              </a:rPr>
              <a:t>littérature</a:t>
            </a:r>
            <a:r>
              <a:rPr dirty="0" spc="-3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/>
              <a:t>comme</a:t>
            </a:r>
            <a:r>
              <a:rPr dirty="0" spc="-20"/>
              <a:t> </a:t>
            </a:r>
            <a:r>
              <a:rPr dirty="0"/>
              <a:t>à</a:t>
            </a:r>
            <a:r>
              <a:rPr dirty="0" spc="-35"/>
              <a:t> </a:t>
            </a:r>
            <a:r>
              <a:rPr dirty="0"/>
              <a:t>celui</a:t>
            </a:r>
            <a:r>
              <a:rPr dirty="0" spc="-20"/>
              <a:t> </a:t>
            </a:r>
            <a:r>
              <a:rPr dirty="0"/>
              <a:t>des</a:t>
            </a:r>
            <a:r>
              <a:rPr dirty="0" spc="-25"/>
              <a:t> </a:t>
            </a:r>
            <a:r>
              <a:rPr dirty="0" b="1">
                <a:solidFill>
                  <a:srgbClr val="006FC0"/>
                </a:solidFill>
                <a:latin typeface="Arial"/>
                <a:cs typeface="Arial"/>
              </a:rPr>
              <a:t>sciences</a:t>
            </a:r>
            <a:r>
              <a:rPr dirty="0" spc="-2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06FC0"/>
                </a:solidFill>
                <a:latin typeface="Arial"/>
                <a:cs typeface="Arial"/>
              </a:rPr>
              <a:t>humaines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055616" y="3966494"/>
            <a:ext cx="1060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283969" y="3967734"/>
            <a:ext cx="6438900" cy="407034"/>
          </a:xfrm>
          <a:prstGeom prst="rect">
            <a:avLst/>
          </a:prstGeom>
          <a:ln w="28955">
            <a:solidFill>
              <a:srgbClr val="006FC0"/>
            </a:solidFill>
          </a:ln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00">
                <a:latin typeface="Arial"/>
                <a:cs typeface="Arial"/>
              </a:rPr>
              <a:t>Induire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une</a:t>
            </a:r>
            <a:r>
              <a:rPr dirty="0" sz="1800" spc="-4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«</a:t>
            </a:r>
            <a:r>
              <a:rPr dirty="0" sz="1800" spc="-2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réflexion</a:t>
            </a:r>
            <a:r>
              <a:rPr dirty="0" sz="1800" spc="-2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essentielle</a:t>
            </a:r>
            <a:r>
              <a:rPr dirty="0" sz="1800" spc="-3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sur</a:t>
            </a:r>
            <a:r>
              <a:rPr dirty="0" sz="1800" spc="-2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le</a:t>
            </a:r>
            <a:r>
              <a:rPr dirty="0" sz="1800" spc="-3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monde</a:t>
            </a:r>
            <a:r>
              <a:rPr dirty="0" sz="1800" spc="-3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et</a:t>
            </a:r>
            <a:r>
              <a:rPr dirty="0" sz="1800" spc="-2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sur</a:t>
            </a:r>
            <a:r>
              <a:rPr dirty="0" sz="1800" spc="-3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soi</a:t>
            </a:r>
            <a:r>
              <a:rPr dirty="0" sz="1800" spc="-1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006FC0"/>
                </a:solidFill>
                <a:latin typeface="Arial"/>
                <a:cs typeface="Arial"/>
              </a:rPr>
              <a:t>».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98416" y="4339874"/>
            <a:ext cx="9078595" cy="54673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241300" marR="5080" indent="-228600">
              <a:lnSpc>
                <a:spcPts val="1939"/>
              </a:lnSpc>
              <a:spcBef>
                <a:spcPts val="34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…</a:t>
            </a:r>
            <a:r>
              <a:rPr dirty="0" sz="1800" spc="-5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tout</a:t>
            </a:r>
            <a:r>
              <a:rPr dirty="0" sz="1800" spc="-4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en</a:t>
            </a:r>
            <a:r>
              <a:rPr dirty="0" sz="1800" spc="-4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poursuivant</a:t>
            </a:r>
            <a:r>
              <a:rPr dirty="0" sz="1800" spc="-1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la</a:t>
            </a:r>
            <a:r>
              <a:rPr dirty="0" sz="1800" spc="-4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construction</a:t>
            </a:r>
            <a:r>
              <a:rPr dirty="0" sz="1800" spc="-4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des</a:t>
            </a:r>
            <a:r>
              <a:rPr dirty="0" sz="1800" spc="-4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compétences</a:t>
            </a:r>
            <a:r>
              <a:rPr dirty="0" sz="1800" spc="-2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visées</a:t>
            </a:r>
            <a:r>
              <a:rPr dirty="0" sz="1800" spc="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par</a:t>
            </a:r>
            <a:r>
              <a:rPr dirty="0" sz="1800" spc="-4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le</a:t>
            </a:r>
            <a:r>
              <a:rPr dirty="0" sz="1800" spc="-4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cycle</a:t>
            </a:r>
            <a:r>
              <a:rPr dirty="0" sz="1800" spc="-2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en</a:t>
            </a:r>
            <a:r>
              <a:rPr dirty="0" sz="1800" spc="-3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006FC0"/>
                </a:solidFill>
                <a:latin typeface="Arial"/>
                <a:cs typeface="Arial"/>
              </a:rPr>
              <a:t>se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projetant</a:t>
            </a:r>
            <a:r>
              <a:rPr dirty="0" sz="1800" spc="-4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vers</a:t>
            </a:r>
            <a:r>
              <a:rPr dirty="0" sz="1800" spc="1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l’examen</a:t>
            </a:r>
            <a:r>
              <a:rPr dirty="0" sz="1800" spc="-1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et</a:t>
            </a:r>
            <a:r>
              <a:rPr dirty="0" sz="1800" spc="-3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la</a:t>
            </a:r>
            <a:r>
              <a:rPr dirty="0" sz="1800" spc="-4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liaison</a:t>
            </a:r>
            <a:r>
              <a:rPr dirty="0" sz="1800" spc="-3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bac</a:t>
            </a:r>
            <a:r>
              <a:rPr dirty="0" sz="1800" spc="-3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6FC0"/>
                </a:solidFill>
                <a:latin typeface="Arial"/>
                <a:cs typeface="Arial"/>
              </a:rPr>
              <a:t>pro-</a:t>
            </a:r>
            <a:r>
              <a:rPr dirty="0" sz="1800" spc="-25" b="1">
                <a:solidFill>
                  <a:srgbClr val="006FC0"/>
                </a:solidFill>
                <a:latin typeface="Arial"/>
                <a:cs typeface="Arial"/>
              </a:rPr>
              <a:t>BTS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427751" y="6470713"/>
            <a:ext cx="21837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IEN</a:t>
            </a:r>
            <a:r>
              <a:rPr dirty="0" sz="1200" spc="-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EG</a:t>
            </a:r>
            <a:r>
              <a:rPr dirty="0" sz="1200" spc="1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67676"/>
                </a:solidFill>
                <a:latin typeface="Calibri"/>
                <a:cs typeface="Calibri"/>
              </a:rPr>
              <a:t>lettres</a:t>
            </a:r>
            <a:r>
              <a:rPr dirty="0" sz="1200" spc="-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67676"/>
                </a:solidFill>
                <a:latin typeface="Calibri"/>
                <a:cs typeface="Calibri"/>
              </a:rPr>
              <a:t>histoire</a:t>
            </a:r>
            <a:r>
              <a:rPr dirty="0" sz="1200" spc="-1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67676"/>
                </a:solidFill>
                <a:latin typeface="Calibri"/>
                <a:cs typeface="Calibri"/>
              </a:rPr>
              <a:t>géographie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Académie</a:t>
            </a:r>
            <a:r>
              <a:rPr dirty="0" sz="1200" spc="3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67676"/>
                </a:solidFill>
                <a:latin typeface="Calibri"/>
                <a:cs typeface="Calibri"/>
              </a:rPr>
              <a:t>d'Orléans-</a:t>
            </a:r>
            <a:r>
              <a:rPr dirty="0" sz="1200" spc="-20">
                <a:solidFill>
                  <a:srgbClr val="767676"/>
                </a:solidFill>
                <a:latin typeface="Calibri"/>
                <a:cs typeface="Calibri"/>
              </a:rPr>
              <a:t>Tours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5126735"/>
            <a:ext cx="10617707" cy="1200912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838200" y="5126735"/>
            <a:ext cx="10617835" cy="1201420"/>
          </a:xfrm>
          <a:prstGeom prst="rect">
            <a:avLst/>
          </a:prstGeom>
          <a:ln w="12192">
            <a:solidFill>
              <a:srgbClr val="145F82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marL="3528060">
              <a:lnSpc>
                <a:spcPct val="100000"/>
              </a:lnSpc>
              <a:spcBef>
                <a:spcPts val="240"/>
              </a:spcBef>
            </a:pPr>
            <a:r>
              <a:rPr dirty="0" sz="1800" b="1">
                <a:solidFill>
                  <a:srgbClr val="074F6A"/>
                </a:solidFill>
                <a:latin typeface="Calibri"/>
                <a:cs typeface="Calibri"/>
              </a:rPr>
              <a:t>Rappel</a:t>
            </a:r>
            <a:r>
              <a:rPr dirty="0" sz="1800" spc="-40" b="1">
                <a:solidFill>
                  <a:srgbClr val="074F6A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74F6A"/>
                </a:solidFill>
                <a:latin typeface="Calibri"/>
                <a:cs typeface="Calibri"/>
              </a:rPr>
              <a:t>concernant</a:t>
            </a:r>
            <a:r>
              <a:rPr dirty="0" sz="1800" spc="-40" b="1">
                <a:solidFill>
                  <a:srgbClr val="074F6A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74F6A"/>
                </a:solidFill>
                <a:latin typeface="Calibri"/>
                <a:cs typeface="Calibri"/>
              </a:rPr>
              <a:t>la</a:t>
            </a:r>
            <a:r>
              <a:rPr dirty="0" sz="1800" spc="-15" b="1">
                <a:solidFill>
                  <a:srgbClr val="074F6A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74F6A"/>
                </a:solidFill>
                <a:latin typeface="Calibri"/>
                <a:cs typeface="Calibri"/>
              </a:rPr>
              <a:t>mise</a:t>
            </a:r>
            <a:r>
              <a:rPr dirty="0" sz="1800" spc="-35" b="1">
                <a:solidFill>
                  <a:srgbClr val="074F6A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74F6A"/>
                </a:solidFill>
                <a:latin typeface="Calibri"/>
                <a:cs typeface="Calibri"/>
              </a:rPr>
              <a:t>en</a:t>
            </a:r>
            <a:r>
              <a:rPr dirty="0" sz="1800" spc="-35" b="1">
                <a:solidFill>
                  <a:srgbClr val="074F6A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74F6A"/>
                </a:solidFill>
                <a:latin typeface="Calibri"/>
                <a:cs typeface="Calibri"/>
              </a:rPr>
              <a:t>œuvre</a:t>
            </a:r>
            <a:r>
              <a:rPr dirty="0" sz="1800" spc="-15" b="1">
                <a:solidFill>
                  <a:srgbClr val="074F6A"/>
                </a:solidFill>
                <a:latin typeface="Calibri"/>
                <a:cs typeface="Calibri"/>
              </a:rPr>
              <a:t> </a:t>
            </a:r>
            <a:r>
              <a:rPr dirty="0" sz="1800" spc="-50">
                <a:solidFill>
                  <a:srgbClr val="074F6A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90805" marR="67437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«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traitement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l’objet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d’étude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s’organise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autour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74F6A"/>
                </a:solidFill>
                <a:latin typeface="Calibri"/>
                <a:cs typeface="Calibri"/>
              </a:rPr>
              <a:t>deux</a:t>
            </a:r>
            <a:r>
              <a:rPr dirty="0" sz="1800" spc="-55" b="1">
                <a:solidFill>
                  <a:srgbClr val="074F6A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74F6A"/>
                </a:solidFill>
                <a:latin typeface="Calibri"/>
                <a:cs typeface="Calibri"/>
              </a:rPr>
              <a:t>séquences</a:t>
            </a:r>
            <a:r>
              <a:rPr dirty="0" sz="1800">
                <a:solidFill>
                  <a:srgbClr val="074F6A"/>
                </a:solidFill>
                <a:latin typeface="Calibri"/>
                <a:cs typeface="Calibri"/>
              </a:rPr>
              <a:t>.</a:t>
            </a:r>
            <a:r>
              <a:rPr dirty="0" sz="1800" spc="-80">
                <a:solidFill>
                  <a:srgbClr val="074F6A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L’une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s’appuie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sur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lecture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d’une </a:t>
            </a:r>
            <a:r>
              <a:rPr dirty="0" sz="1800">
                <a:latin typeface="Calibri"/>
                <a:cs typeface="Calibri"/>
              </a:rPr>
              <a:t>œuvre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littéraire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;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l’autre </a:t>
            </a:r>
            <a:r>
              <a:rPr dirty="0" sz="1800">
                <a:latin typeface="Calibri"/>
                <a:cs typeface="Calibri"/>
              </a:rPr>
              <a:t>porte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sur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l’analyse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d’un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groupement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textes,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d’œuvres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artistiques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et/ou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de </a:t>
            </a:r>
            <a:r>
              <a:rPr dirty="0" sz="1800">
                <a:latin typeface="Calibri"/>
                <a:cs typeface="Calibri"/>
              </a:rPr>
              <a:t>documents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natures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et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supports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variés.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45">
                <a:latin typeface="Calibri"/>
                <a:cs typeface="Calibri"/>
              </a:rPr>
              <a:t>L’ordre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séquences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est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laissé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au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choix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du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professeur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».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9877043" y="1199388"/>
            <a:ext cx="2048510" cy="3001010"/>
            <a:chOff x="9877043" y="1199388"/>
            <a:chExt cx="2048510" cy="3001010"/>
          </a:xfrm>
        </p:grpSpPr>
        <p:sp>
          <p:nvSpPr>
            <p:cNvPr id="11" name="object 11" descr=""/>
            <p:cNvSpPr/>
            <p:nvPr/>
          </p:nvSpPr>
          <p:spPr>
            <a:xfrm>
              <a:off x="9886949" y="1209294"/>
              <a:ext cx="376555" cy="2981325"/>
            </a:xfrm>
            <a:custGeom>
              <a:avLst/>
              <a:gdLst/>
              <a:ahLst/>
              <a:cxnLst/>
              <a:rect l="l" t="t" r="r" b="b"/>
              <a:pathLst>
                <a:path w="376554" h="2981325">
                  <a:moveTo>
                    <a:pt x="0" y="0"/>
                  </a:moveTo>
                  <a:lnTo>
                    <a:pt x="73262" y="2465"/>
                  </a:lnTo>
                  <a:lnTo>
                    <a:pt x="133088" y="9188"/>
                  </a:lnTo>
                  <a:lnTo>
                    <a:pt x="173423" y="19159"/>
                  </a:lnTo>
                  <a:lnTo>
                    <a:pt x="188214" y="31368"/>
                  </a:lnTo>
                  <a:lnTo>
                    <a:pt x="188214" y="1459103"/>
                  </a:lnTo>
                  <a:lnTo>
                    <a:pt x="203004" y="1471312"/>
                  </a:lnTo>
                  <a:lnTo>
                    <a:pt x="243339" y="1481283"/>
                  </a:lnTo>
                  <a:lnTo>
                    <a:pt x="303165" y="1488006"/>
                  </a:lnTo>
                  <a:lnTo>
                    <a:pt x="376428" y="1490472"/>
                  </a:lnTo>
                  <a:lnTo>
                    <a:pt x="303165" y="1492937"/>
                  </a:lnTo>
                  <a:lnTo>
                    <a:pt x="243339" y="1499660"/>
                  </a:lnTo>
                  <a:lnTo>
                    <a:pt x="203004" y="1509631"/>
                  </a:lnTo>
                  <a:lnTo>
                    <a:pt x="188214" y="1521841"/>
                  </a:lnTo>
                  <a:lnTo>
                    <a:pt x="188214" y="2949575"/>
                  </a:lnTo>
                  <a:lnTo>
                    <a:pt x="173423" y="2961784"/>
                  </a:lnTo>
                  <a:lnTo>
                    <a:pt x="133088" y="2971755"/>
                  </a:lnTo>
                  <a:lnTo>
                    <a:pt x="73262" y="2978478"/>
                  </a:lnTo>
                  <a:lnTo>
                    <a:pt x="0" y="2980944"/>
                  </a:lnTo>
                </a:path>
              </a:pathLst>
            </a:custGeom>
            <a:ln w="19811">
              <a:solidFill>
                <a:srgbClr val="145F8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62615" y="2296668"/>
              <a:ext cx="1662683" cy="923543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10262616" y="2296667"/>
            <a:ext cx="1663064" cy="923925"/>
          </a:xfrm>
          <a:prstGeom prst="rect">
            <a:avLst/>
          </a:prstGeom>
          <a:ln w="12192">
            <a:solidFill>
              <a:srgbClr val="145F82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marL="90805" marR="434975">
              <a:lnSpc>
                <a:spcPct val="98900"/>
              </a:lnSpc>
              <a:spcBef>
                <a:spcPts val="33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Entrée</a:t>
            </a:r>
            <a:r>
              <a:rPr dirty="0" sz="18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par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l’étude littéraire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336804" y="3945635"/>
            <a:ext cx="847725" cy="426720"/>
            <a:chOff x="336804" y="3945635"/>
            <a:chExt cx="847725" cy="426720"/>
          </a:xfrm>
        </p:grpSpPr>
        <p:sp>
          <p:nvSpPr>
            <p:cNvPr id="15" name="object 15" descr=""/>
            <p:cNvSpPr/>
            <p:nvPr/>
          </p:nvSpPr>
          <p:spPr>
            <a:xfrm>
              <a:off x="346710" y="3955541"/>
              <a:ext cx="828040" cy="407034"/>
            </a:xfrm>
            <a:custGeom>
              <a:avLst/>
              <a:gdLst/>
              <a:ahLst/>
              <a:cxnLst/>
              <a:rect l="l" t="t" r="r" b="b"/>
              <a:pathLst>
                <a:path w="828040" h="407035">
                  <a:moveTo>
                    <a:pt x="624078" y="0"/>
                  </a:moveTo>
                  <a:lnTo>
                    <a:pt x="624078" y="101726"/>
                  </a:lnTo>
                  <a:lnTo>
                    <a:pt x="0" y="101726"/>
                  </a:lnTo>
                  <a:lnTo>
                    <a:pt x="0" y="305180"/>
                  </a:lnTo>
                  <a:lnTo>
                    <a:pt x="624078" y="305180"/>
                  </a:lnTo>
                  <a:lnTo>
                    <a:pt x="624078" y="406907"/>
                  </a:lnTo>
                  <a:lnTo>
                    <a:pt x="827532" y="203453"/>
                  </a:lnTo>
                  <a:lnTo>
                    <a:pt x="624078" y="0"/>
                  </a:lnTo>
                  <a:close/>
                </a:path>
              </a:pathLst>
            </a:custGeom>
            <a:solidFill>
              <a:srgbClr val="14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46710" y="3955541"/>
              <a:ext cx="828040" cy="407034"/>
            </a:xfrm>
            <a:custGeom>
              <a:avLst/>
              <a:gdLst/>
              <a:ahLst/>
              <a:cxnLst/>
              <a:rect l="l" t="t" r="r" b="b"/>
              <a:pathLst>
                <a:path w="828040" h="407035">
                  <a:moveTo>
                    <a:pt x="0" y="101726"/>
                  </a:moveTo>
                  <a:lnTo>
                    <a:pt x="624078" y="101726"/>
                  </a:lnTo>
                  <a:lnTo>
                    <a:pt x="624078" y="0"/>
                  </a:lnTo>
                  <a:lnTo>
                    <a:pt x="827532" y="203453"/>
                  </a:lnTo>
                  <a:lnTo>
                    <a:pt x="624078" y="406907"/>
                  </a:lnTo>
                  <a:lnTo>
                    <a:pt x="624078" y="305180"/>
                  </a:lnTo>
                  <a:lnTo>
                    <a:pt x="0" y="305180"/>
                  </a:lnTo>
                  <a:lnTo>
                    <a:pt x="0" y="101726"/>
                  </a:lnTo>
                  <a:close/>
                </a:path>
              </a:pathLst>
            </a:custGeom>
            <a:ln w="19812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7" name="object 1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728" y="68581"/>
            <a:ext cx="1088135" cy="6705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6878" y="-73097"/>
            <a:ext cx="98050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0">
                <a:solidFill>
                  <a:srgbClr val="000000"/>
                </a:solidFill>
                <a:latin typeface="Calibri Light"/>
                <a:cs typeface="Calibri Light"/>
              </a:rPr>
              <a:t>Un</a:t>
            </a:r>
            <a:r>
              <a:rPr dirty="0" sz="3600" spc="-114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20" b="0">
                <a:solidFill>
                  <a:srgbClr val="000000"/>
                </a:solidFill>
                <a:latin typeface="Calibri Light"/>
                <a:cs typeface="Calibri Light"/>
              </a:rPr>
              <a:t>objectif</a:t>
            </a:r>
            <a:r>
              <a:rPr dirty="0" sz="3600" spc="-110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35" b="0">
                <a:solidFill>
                  <a:srgbClr val="000000"/>
                </a:solidFill>
                <a:latin typeface="Calibri Light"/>
                <a:cs typeface="Calibri Light"/>
              </a:rPr>
              <a:t>central</a:t>
            </a:r>
            <a:r>
              <a:rPr dirty="0" sz="3600" spc="-105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b="0">
                <a:solidFill>
                  <a:srgbClr val="000000"/>
                </a:solidFill>
                <a:latin typeface="Calibri Light"/>
                <a:cs typeface="Calibri Light"/>
              </a:rPr>
              <a:t>:</a:t>
            </a:r>
            <a:r>
              <a:rPr dirty="0" sz="3600" spc="-80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40" b="0">
                <a:solidFill>
                  <a:srgbClr val="000000"/>
                </a:solidFill>
                <a:latin typeface="Calibri Light"/>
                <a:cs typeface="Calibri Light"/>
              </a:rPr>
              <a:t>construire</a:t>
            </a:r>
            <a:r>
              <a:rPr dirty="0" sz="3600" spc="-125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b="0">
                <a:solidFill>
                  <a:srgbClr val="000000"/>
                </a:solidFill>
                <a:latin typeface="Calibri Light"/>
                <a:cs typeface="Calibri Light"/>
              </a:rPr>
              <a:t>les</a:t>
            </a:r>
            <a:r>
              <a:rPr dirty="0" sz="3600" spc="-114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40" b="0">
                <a:solidFill>
                  <a:srgbClr val="000000"/>
                </a:solidFill>
                <a:latin typeface="Calibri Light"/>
                <a:cs typeface="Calibri Light"/>
              </a:rPr>
              <a:t>compétences</a:t>
            </a:r>
            <a:r>
              <a:rPr dirty="0" sz="3600" spc="-120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10" b="0">
                <a:solidFill>
                  <a:srgbClr val="000000"/>
                </a:solidFill>
                <a:latin typeface="Calibri Light"/>
                <a:cs typeface="Calibri Light"/>
              </a:rPr>
              <a:t>visées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266878" y="420678"/>
            <a:ext cx="36068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0">
                <a:latin typeface="Calibri Light"/>
                <a:cs typeface="Calibri Light"/>
              </a:rPr>
              <a:t>par</a:t>
            </a:r>
            <a:r>
              <a:rPr dirty="0" sz="3600" spc="-130" b="0">
                <a:latin typeface="Calibri Light"/>
                <a:cs typeface="Calibri Light"/>
              </a:rPr>
              <a:t> </a:t>
            </a:r>
            <a:r>
              <a:rPr dirty="0" sz="3600" b="0">
                <a:latin typeface="Calibri Light"/>
                <a:cs typeface="Calibri Light"/>
              </a:rPr>
              <a:t>les</a:t>
            </a:r>
            <a:r>
              <a:rPr dirty="0" sz="3600" spc="-120" b="0">
                <a:latin typeface="Calibri Light"/>
                <a:cs typeface="Calibri Light"/>
              </a:rPr>
              <a:t> </a:t>
            </a:r>
            <a:r>
              <a:rPr dirty="0" sz="3600" spc="-45" b="0">
                <a:latin typeface="Calibri Light"/>
                <a:cs typeface="Calibri Light"/>
              </a:rPr>
              <a:t>programmes</a:t>
            </a:r>
            <a:endParaRPr sz="3600">
              <a:latin typeface="Calibri Light"/>
              <a:cs typeface="Calibri Light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49097" y="1442974"/>
            <a:ext cx="5861685" cy="2228850"/>
            <a:chOff x="149097" y="1442974"/>
            <a:chExt cx="5861685" cy="222885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495" y="2097024"/>
              <a:ext cx="5852159" cy="1574291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59257" y="1453134"/>
              <a:ext cx="5803900" cy="646430"/>
            </a:xfrm>
            <a:custGeom>
              <a:avLst/>
              <a:gdLst/>
              <a:ahLst/>
              <a:cxnLst/>
              <a:rect l="l" t="t" r="r" b="b"/>
              <a:pathLst>
                <a:path w="5803900" h="646430">
                  <a:moveTo>
                    <a:pt x="5803392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5803392" y="646176"/>
                  </a:lnTo>
                  <a:lnTo>
                    <a:pt x="580339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59257" y="1453134"/>
              <a:ext cx="5803900" cy="646430"/>
            </a:xfrm>
            <a:custGeom>
              <a:avLst/>
              <a:gdLst/>
              <a:ahLst/>
              <a:cxnLst/>
              <a:rect l="l" t="t" r="r" b="b"/>
              <a:pathLst>
                <a:path w="5803900" h="646430">
                  <a:moveTo>
                    <a:pt x="0" y="0"/>
                  </a:moveTo>
                  <a:lnTo>
                    <a:pt x="5803392" y="0"/>
                  </a:lnTo>
                  <a:lnTo>
                    <a:pt x="5803392" y="646176"/>
                  </a:lnTo>
                  <a:lnTo>
                    <a:pt x="0" y="646176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159257" y="1453133"/>
            <a:ext cx="5803900" cy="64643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90170" marR="146685">
              <a:lnSpc>
                <a:spcPct val="100000"/>
              </a:lnSpc>
              <a:spcBef>
                <a:spcPts val="235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Bac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pro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quatre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compétences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visées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par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apprentissages,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citées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début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préambule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634733" y="750569"/>
            <a:ext cx="5515610" cy="922019"/>
          </a:xfrm>
          <a:prstGeom prst="rect">
            <a:avLst/>
          </a:prstGeom>
          <a:solidFill>
            <a:srgbClr val="4471C4"/>
          </a:solidFill>
        </p:spPr>
        <p:txBody>
          <a:bodyPr wrap="square" lIns="0" tIns="29209" rIns="0" bIns="0" rtlCol="0" vert="horz">
            <a:spAutoFit/>
          </a:bodyPr>
          <a:lstStyle/>
          <a:p>
            <a:pPr marL="90170" marR="187960">
              <a:lnSpc>
                <a:spcPct val="100000"/>
              </a:lnSpc>
              <a:spcBef>
                <a:spcPts val="229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BTS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huit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compétences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visées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par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apprentissages,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continuité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directe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compétences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bac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pro,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font l’objet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l’annexe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8409431" y="3793235"/>
            <a:ext cx="3595370" cy="2684145"/>
            <a:chOff x="8409431" y="3793235"/>
            <a:chExt cx="3595370" cy="2684145"/>
          </a:xfrm>
        </p:grpSpPr>
        <p:sp>
          <p:nvSpPr>
            <p:cNvPr id="11" name="object 11" descr=""/>
            <p:cNvSpPr/>
            <p:nvPr/>
          </p:nvSpPr>
          <p:spPr>
            <a:xfrm>
              <a:off x="11839193" y="3803141"/>
              <a:ext cx="155575" cy="449580"/>
            </a:xfrm>
            <a:custGeom>
              <a:avLst/>
              <a:gdLst/>
              <a:ahLst/>
              <a:cxnLst/>
              <a:rect l="l" t="t" r="r" b="b"/>
              <a:pathLst>
                <a:path w="155575" h="449579">
                  <a:moveTo>
                    <a:pt x="0" y="0"/>
                  </a:moveTo>
                  <a:lnTo>
                    <a:pt x="60507" y="1018"/>
                  </a:lnTo>
                  <a:lnTo>
                    <a:pt x="109918" y="3795"/>
                  </a:lnTo>
                  <a:lnTo>
                    <a:pt x="143232" y="7913"/>
                  </a:lnTo>
                  <a:lnTo>
                    <a:pt x="155448" y="12953"/>
                  </a:lnTo>
                  <a:lnTo>
                    <a:pt x="155448" y="436625"/>
                  </a:lnTo>
                  <a:lnTo>
                    <a:pt x="143232" y="441666"/>
                  </a:lnTo>
                  <a:lnTo>
                    <a:pt x="109918" y="445784"/>
                  </a:lnTo>
                  <a:lnTo>
                    <a:pt x="60507" y="448561"/>
                  </a:lnTo>
                  <a:lnTo>
                    <a:pt x="0" y="449579"/>
                  </a:lnTo>
                </a:path>
              </a:pathLst>
            </a:custGeom>
            <a:ln w="19811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1530217" y="4280153"/>
              <a:ext cx="354330" cy="1262380"/>
            </a:xfrm>
            <a:custGeom>
              <a:avLst/>
              <a:gdLst/>
              <a:ahLst/>
              <a:cxnLst/>
              <a:rect l="l" t="t" r="r" b="b"/>
              <a:pathLst>
                <a:path w="354329" h="1262379">
                  <a:moveTo>
                    <a:pt x="354241" y="0"/>
                  </a:moveTo>
                  <a:lnTo>
                    <a:pt x="0" y="1261859"/>
                  </a:lnTo>
                </a:path>
              </a:pathLst>
            </a:custGeom>
            <a:ln w="1981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1496966" y="5519487"/>
              <a:ext cx="73660" cy="83820"/>
            </a:xfrm>
            <a:custGeom>
              <a:avLst/>
              <a:gdLst/>
              <a:ahLst/>
              <a:cxnLst/>
              <a:rect l="l" t="t" r="r" b="b"/>
              <a:pathLst>
                <a:path w="73659" h="83820">
                  <a:moveTo>
                    <a:pt x="0" y="0"/>
                  </a:moveTo>
                  <a:lnTo>
                    <a:pt x="16090" y="83654"/>
                  </a:lnTo>
                  <a:lnTo>
                    <a:pt x="73367" y="205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09431" y="5553455"/>
              <a:ext cx="3584447" cy="923544"/>
            </a:xfrm>
            <a:prstGeom prst="rect">
              <a:avLst/>
            </a:prstGeom>
          </p:spPr>
        </p:pic>
      </p:grpSp>
      <p:grpSp>
        <p:nvGrpSpPr>
          <p:cNvPr id="15" name="object 15" descr=""/>
          <p:cNvGrpSpPr/>
          <p:nvPr/>
        </p:nvGrpSpPr>
        <p:grpSpPr>
          <a:xfrm>
            <a:off x="4795773" y="1855977"/>
            <a:ext cx="2026285" cy="2846070"/>
            <a:chOff x="4795773" y="1855977"/>
            <a:chExt cx="2026285" cy="2846070"/>
          </a:xfrm>
        </p:grpSpPr>
        <p:sp>
          <p:nvSpPr>
            <p:cNvPr id="16" name="object 16" descr=""/>
            <p:cNvSpPr/>
            <p:nvPr/>
          </p:nvSpPr>
          <p:spPr>
            <a:xfrm>
              <a:off x="6569201" y="1866137"/>
              <a:ext cx="242570" cy="824865"/>
            </a:xfrm>
            <a:custGeom>
              <a:avLst/>
              <a:gdLst/>
              <a:ahLst/>
              <a:cxnLst/>
              <a:rect l="l" t="t" r="r" b="b"/>
              <a:pathLst>
                <a:path w="242570" h="824864">
                  <a:moveTo>
                    <a:pt x="242316" y="824484"/>
                  </a:moveTo>
                  <a:lnTo>
                    <a:pt x="165723" y="823454"/>
                  </a:lnTo>
                  <a:lnTo>
                    <a:pt x="99205" y="820587"/>
                  </a:lnTo>
                  <a:lnTo>
                    <a:pt x="46751" y="816215"/>
                  </a:lnTo>
                  <a:lnTo>
                    <a:pt x="0" y="804291"/>
                  </a:lnTo>
                  <a:lnTo>
                    <a:pt x="0" y="20193"/>
                  </a:lnTo>
                  <a:lnTo>
                    <a:pt x="12352" y="13811"/>
                  </a:lnTo>
                  <a:lnTo>
                    <a:pt x="46751" y="8268"/>
                  </a:lnTo>
                  <a:lnTo>
                    <a:pt x="99205" y="3896"/>
                  </a:lnTo>
                  <a:lnTo>
                    <a:pt x="165723" y="1029"/>
                  </a:lnTo>
                  <a:lnTo>
                    <a:pt x="242316" y="0"/>
                  </a:lnTo>
                </a:path>
              </a:pathLst>
            </a:custGeom>
            <a:ln w="1981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862065" y="2329433"/>
              <a:ext cx="591820" cy="0"/>
            </a:xfrm>
            <a:custGeom>
              <a:avLst/>
              <a:gdLst/>
              <a:ahLst/>
              <a:cxnLst/>
              <a:rect l="l" t="t" r="r" b="b"/>
              <a:pathLst>
                <a:path w="591820" h="0">
                  <a:moveTo>
                    <a:pt x="0" y="0"/>
                  </a:moveTo>
                  <a:lnTo>
                    <a:pt x="591375" y="0"/>
                  </a:lnTo>
                </a:path>
              </a:pathLst>
            </a:custGeom>
            <a:ln w="1981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440742" y="229133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584441" y="2713481"/>
              <a:ext cx="227329" cy="502920"/>
            </a:xfrm>
            <a:custGeom>
              <a:avLst/>
              <a:gdLst/>
              <a:ahLst/>
              <a:cxnLst/>
              <a:rect l="l" t="t" r="r" b="b"/>
              <a:pathLst>
                <a:path w="227329" h="502919">
                  <a:moveTo>
                    <a:pt x="227075" y="502920"/>
                  </a:moveTo>
                  <a:lnTo>
                    <a:pt x="155301" y="501955"/>
                  </a:lnTo>
                  <a:lnTo>
                    <a:pt x="92967" y="499269"/>
                  </a:lnTo>
                  <a:lnTo>
                    <a:pt x="43811" y="495173"/>
                  </a:lnTo>
                  <a:lnTo>
                    <a:pt x="0" y="483997"/>
                  </a:lnTo>
                  <a:lnTo>
                    <a:pt x="0" y="18923"/>
                  </a:lnTo>
                  <a:lnTo>
                    <a:pt x="11576" y="12941"/>
                  </a:lnTo>
                  <a:lnTo>
                    <a:pt x="43811" y="7746"/>
                  </a:lnTo>
                  <a:lnTo>
                    <a:pt x="92967" y="3650"/>
                  </a:lnTo>
                  <a:lnTo>
                    <a:pt x="155301" y="964"/>
                  </a:lnTo>
                  <a:lnTo>
                    <a:pt x="227075" y="0"/>
                  </a:lnTo>
                </a:path>
              </a:pathLst>
            </a:custGeom>
            <a:ln w="19811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804153" y="2812541"/>
              <a:ext cx="717550" cy="140970"/>
            </a:xfrm>
            <a:custGeom>
              <a:avLst/>
              <a:gdLst/>
              <a:ahLst/>
              <a:cxnLst/>
              <a:rect l="l" t="t" r="r" b="b"/>
              <a:pathLst>
                <a:path w="717550" h="140969">
                  <a:moveTo>
                    <a:pt x="0" y="0"/>
                  </a:moveTo>
                  <a:lnTo>
                    <a:pt x="717334" y="140804"/>
                  </a:lnTo>
                </a:path>
              </a:pathLst>
            </a:custGeom>
            <a:ln w="1981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501684" y="2913509"/>
              <a:ext cx="82550" cy="74930"/>
            </a:xfrm>
            <a:custGeom>
              <a:avLst/>
              <a:gdLst/>
              <a:ahLst/>
              <a:cxnLst/>
              <a:rect l="l" t="t" r="r" b="b"/>
              <a:pathLst>
                <a:path w="82550" h="74930">
                  <a:moveTo>
                    <a:pt x="14681" y="0"/>
                  </a:moveTo>
                  <a:lnTo>
                    <a:pt x="0" y="74777"/>
                  </a:lnTo>
                  <a:lnTo>
                    <a:pt x="82118" y="52069"/>
                  </a:lnTo>
                  <a:lnTo>
                    <a:pt x="1468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621017" y="3315461"/>
              <a:ext cx="155575" cy="502920"/>
            </a:xfrm>
            <a:custGeom>
              <a:avLst/>
              <a:gdLst/>
              <a:ahLst/>
              <a:cxnLst/>
              <a:rect l="l" t="t" r="r" b="b"/>
              <a:pathLst>
                <a:path w="155575" h="502920">
                  <a:moveTo>
                    <a:pt x="155448" y="502919"/>
                  </a:moveTo>
                  <a:lnTo>
                    <a:pt x="94940" y="501901"/>
                  </a:lnTo>
                  <a:lnTo>
                    <a:pt x="45529" y="499124"/>
                  </a:lnTo>
                  <a:lnTo>
                    <a:pt x="12215" y="495006"/>
                  </a:lnTo>
                  <a:lnTo>
                    <a:pt x="0" y="489965"/>
                  </a:lnTo>
                  <a:lnTo>
                    <a:pt x="0" y="12953"/>
                  </a:lnTo>
                  <a:lnTo>
                    <a:pt x="12215" y="7913"/>
                  </a:lnTo>
                  <a:lnTo>
                    <a:pt x="45529" y="3795"/>
                  </a:lnTo>
                  <a:lnTo>
                    <a:pt x="94940" y="1018"/>
                  </a:lnTo>
                  <a:lnTo>
                    <a:pt x="155448" y="0"/>
                  </a:lnTo>
                </a:path>
              </a:pathLst>
            </a:custGeom>
            <a:ln w="1981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743193" y="3333750"/>
              <a:ext cx="817244" cy="216535"/>
            </a:xfrm>
            <a:custGeom>
              <a:avLst/>
              <a:gdLst/>
              <a:ahLst/>
              <a:cxnLst/>
              <a:rect l="l" t="t" r="r" b="b"/>
              <a:pathLst>
                <a:path w="817245" h="216535">
                  <a:moveTo>
                    <a:pt x="0" y="0"/>
                  </a:moveTo>
                  <a:lnTo>
                    <a:pt x="816660" y="216001"/>
                  </a:lnTo>
                </a:path>
              </a:pathLst>
            </a:custGeom>
            <a:ln w="1981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537834" y="3509667"/>
              <a:ext cx="83820" cy="73660"/>
            </a:xfrm>
            <a:custGeom>
              <a:avLst/>
              <a:gdLst/>
              <a:ahLst/>
              <a:cxnLst/>
              <a:rect l="l" t="t" r="r" b="b"/>
              <a:pathLst>
                <a:path w="83820" h="73660">
                  <a:moveTo>
                    <a:pt x="19481" y="0"/>
                  </a:moveTo>
                  <a:lnTo>
                    <a:pt x="0" y="73660"/>
                  </a:lnTo>
                  <a:lnTo>
                    <a:pt x="83400" y="56324"/>
                  </a:lnTo>
                  <a:lnTo>
                    <a:pt x="1948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553961" y="4333494"/>
              <a:ext cx="257810" cy="358140"/>
            </a:xfrm>
            <a:custGeom>
              <a:avLst/>
              <a:gdLst/>
              <a:ahLst/>
              <a:cxnLst/>
              <a:rect l="l" t="t" r="r" b="b"/>
              <a:pathLst>
                <a:path w="257809" h="358139">
                  <a:moveTo>
                    <a:pt x="257555" y="358139"/>
                  </a:moveTo>
                  <a:lnTo>
                    <a:pt x="176150" y="357045"/>
                  </a:lnTo>
                  <a:lnTo>
                    <a:pt x="105448" y="353997"/>
                  </a:lnTo>
                  <a:lnTo>
                    <a:pt x="49694" y="349350"/>
                  </a:lnTo>
                  <a:lnTo>
                    <a:pt x="0" y="336676"/>
                  </a:lnTo>
                  <a:lnTo>
                    <a:pt x="0" y="21462"/>
                  </a:lnTo>
                  <a:lnTo>
                    <a:pt x="13130" y="14680"/>
                  </a:lnTo>
                  <a:lnTo>
                    <a:pt x="49694" y="8789"/>
                  </a:lnTo>
                  <a:lnTo>
                    <a:pt x="105448" y="4142"/>
                  </a:lnTo>
                  <a:lnTo>
                    <a:pt x="176150" y="1094"/>
                  </a:lnTo>
                  <a:lnTo>
                    <a:pt x="257555" y="0"/>
                  </a:lnTo>
                </a:path>
              </a:pathLst>
            </a:custGeom>
            <a:ln w="1981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805933" y="3510533"/>
              <a:ext cx="1722755" cy="916940"/>
            </a:xfrm>
            <a:custGeom>
              <a:avLst/>
              <a:gdLst/>
              <a:ahLst/>
              <a:cxnLst/>
              <a:rect l="l" t="t" r="r" b="b"/>
              <a:pathLst>
                <a:path w="1722754" h="916939">
                  <a:moveTo>
                    <a:pt x="0" y="0"/>
                  </a:moveTo>
                  <a:lnTo>
                    <a:pt x="1722666" y="916444"/>
                  </a:lnTo>
                </a:path>
              </a:pathLst>
            </a:custGeom>
            <a:ln w="1981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499501" y="4387380"/>
              <a:ext cx="85725" cy="69850"/>
            </a:xfrm>
            <a:custGeom>
              <a:avLst/>
              <a:gdLst/>
              <a:ahLst/>
              <a:cxnLst/>
              <a:rect l="l" t="t" r="r" b="b"/>
              <a:pathLst>
                <a:path w="85725" h="69850">
                  <a:moveTo>
                    <a:pt x="35788" y="0"/>
                  </a:moveTo>
                  <a:lnTo>
                    <a:pt x="0" y="67271"/>
                  </a:lnTo>
                  <a:lnTo>
                    <a:pt x="85166" y="69430"/>
                  </a:lnTo>
                  <a:lnTo>
                    <a:pt x="357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8409431" y="5553455"/>
            <a:ext cx="3584575" cy="923925"/>
          </a:xfrm>
          <a:prstGeom prst="rect">
            <a:avLst/>
          </a:prstGeom>
          <a:ln w="6096">
            <a:solidFill>
              <a:srgbClr val="4471C4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algn="just" marL="92075" marR="222885">
              <a:lnSpc>
                <a:spcPct val="100000"/>
              </a:lnSpc>
              <a:spcBef>
                <a:spcPts val="235"/>
              </a:spcBef>
            </a:pPr>
            <a:r>
              <a:rPr dirty="0" sz="1800">
                <a:latin typeface="Calibri"/>
                <a:cs typeface="Calibri"/>
              </a:rPr>
              <a:t>Pratique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préconisée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bac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pro,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au </a:t>
            </a:r>
            <a:r>
              <a:rPr dirty="0" sz="1800">
                <a:latin typeface="Calibri"/>
                <a:cs typeface="Calibri"/>
              </a:rPr>
              <a:t>service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compétences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d’écriture </a:t>
            </a:r>
            <a:r>
              <a:rPr dirty="0" sz="1800">
                <a:latin typeface="Calibri"/>
                <a:cs typeface="Calibri"/>
              </a:rPr>
              <a:t>et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lecture.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712419" y="1864368"/>
            <a:ext cx="534035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12775" indent="121920">
              <a:lnSpc>
                <a:spcPct val="100000"/>
              </a:lnSpc>
              <a:spcBef>
                <a:spcPts val="100"/>
              </a:spcBef>
              <a:buChar char="-"/>
              <a:tabLst>
                <a:tab pos="134620" algn="l"/>
              </a:tabLst>
            </a:pPr>
            <a:r>
              <a:rPr dirty="0" sz="1800" spc="-20">
                <a:latin typeface="Calibri"/>
                <a:cs typeface="Calibri"/>
              </a:rPr>
              <a:t>S’exprimer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à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l’oral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interaction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s’adaptant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au </a:t>
            </a:r>
            <a:r>
              <a:rPr dirty="0" sz="1800" spc="-10">
                <a:latin typeface="Calibri"/>
                <a:cs typeface="Calibri"/>
              </a:rPr>
              <a:t>contexte.</a:t>
            </a:r>
            <a:endParaRPr sz="180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dirty="0" sz="1800" spc="-20">
                <a:latin typeface="Calibri"/>
                <a:cs typeface="Calibri"/>
              </a:rPr>
              <a:t>S’exprimer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à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l’oral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continu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-25">
                <a:latin typeface="Calibri"/>
                <a:cs typeface="Calibri"/>
              </a:rPr>
              <a:t> s’adaptant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au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contexte.</a:t>
            </a:r>
            <a:endParaRPr sz="180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dirty="0" sz="1800" spc="-10">
                <a:latin typeface="Calibri"/>
                <a:cs typeface="Calibri"/>
              </a:rPr>
              <a:t>Argumenter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à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l’écrit.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6712419" y="2961649"/>
            <a:ext cx="426593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-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Recourir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efficacement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aux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écrits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travail.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dirty="0" sz="1800" spc="-10">
                <a:latin typeface="Calibri"/>
                <a:cs typeface="Calibri"/>
              </a:rPr>
              <a:t>Comprendre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et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interpréter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texte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6712497" y="3510288"/>
            <a:ext cx="518033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4620" indent="-121920">
              <a:lnSpc>
                <a:spcPct val="100000"/>
              </a:lnSpc>
              <a:spcBef>
                <a:spcPts val="100"/>
              </a:spcBef>
              <a:buChar char="-"/>
              <a:tabLst>
                <a:tab pos="134620" algn="l"/>
              </a:tabLst>
            </a:pPr>
            <a:r>
              <a:rPr dirty="0" sz="1800">
                <a:latin typeface="Calibri"/>
                <a:cs typeface="Calibri"/>
              </a:rPr>
              <a:t>Tisser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liens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entre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les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textes.</a:t>
            </a:r>
            <a:endParaRPr sz="1800">
              <a:latin typeface="Calibri"/>
              <a:cs typeface="Calibri"/>
            </a:endParaRPr>
          </a:p>
          <a:p>
            <a:pPr marL="12700" marR="5080" indent="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dirty="0" sz="1800">
                <a:latin typeface="Calibri"/>
                <a:cs typeface="Calibri"/>
              </a:rPr>
              <a:t>Développer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une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réflexion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sur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langue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pour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améliorer </a:t>
            </a:r>
            <a:r>
              <a:rPr dirty="0" sz="1800">
                <a:latin typeface="Calibri"/>
                <a:cs typeface="Calibri"/>
              </a:rPr>
              <a:t>et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réviser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productions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écrites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et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orales.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6712497" y="4333248"/>
            <a:ext cx="54438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-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Mobiliser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manière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personnelle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une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culture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commune.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3" name="object 3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007" y="4116323"/>
            <a:ext cx="5897879" cy="2430780"/>
          </a:xfrm>
          <a:prstGeom prst="rect">
            <a:avLst/>
          </a:prstGeom>
        </p:spPr>
      </p:pic>
      <p:sp>
        <p:nvSpPr>
          <p:cNvPr id="34" name="object 34" descr=""/>
          <p:cNvSpPr txBox="1"/>
          <p:nvPr/>
        </p:nvSpPr>
        <p:spPr>
          <a:xfrm>
            <a:off x="64007" y="4116323"/>
            <a:ext cx="5897880" cy="2430780"/>
          </a:xfrm>
          <a:prstGeom prst="rect">
            <a:avLst/>
          </a:prstGeom>
          <a:ln w="6096">
            <a:solidFill>
              <a:srgbClr val="4471C4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marL="91440" marR="208915">
              <a:lnSpc>
                <a:spcPct val="100000"/>
              </a:lnSpc>
              <a:spcBef>
                <a:spcPts val="235"/>
              </a:spcBef>
            </a:pPr>
            <a:r>
              <a:rPr dirty="0" sz="1800">
                <a:latin typeface="Calibri"/>
                <a:cs typeface="Calibri"/>
              </a:rPr>
              <a:t>Mettre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œuvre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pratiques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susceptible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construire</a:t>
            </a:r>
            <a:r>
              <a:rPr dirty="0" sz="1800" spc="-25">
                <a:latin typeface="Calibri"/>
                <a:cs typeface="Calibri"/>
              </a:rPr>
              <a:t> les </a:t>
            </a:r>
            <a:r>
              <a:rPr dirty="0" sz="1800" spc="-10">
                <a:latin typeface="Calibri"/>
                <a:cs typeface="Calibri"/>
              </a:rPr>
              <a:t>compétences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visées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par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les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programmes.</a:t>
            </a:r>
            <a:endParaRPr sz="1800">
              <a:latin typeface="Calibri"/>
              <a:cs typeface="Calibri"/>
            </a:endParaRPr>
          </a:p>
          <a:p>
            <a:pPr marL="91440" marR="26670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Construire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une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progressivité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sur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cycle,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visant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les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attendus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fin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Terminale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20"/>
              </a:spcBef>
            </a:pPr>
            <a:r>
              <a:rPr dirty="0" sz="1600">
                <a:latin typeface="Wingdings"/>
                <a:cs typeface="Wingdings"/>
              </a:rPr>
              <a:t></a:t>
            </a:r>
            <a:r>
              <a:rPr dirty="0" sz="1600" spc="26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Calibri"/>
                <a:cs typeface="Calibri"/>
              </a:rPr>
              <a:t>Compréhension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et </a:t>
            </a:r>
            <a:r>
              <a:rPr dirty="0" sz="1600" spc="-10">
                <a:latin typeface="Calibri"/>
                <a:cs typeface="Calibri"/>
              </a:rPr>
              <a:t>interprétation</a:t>
            </a:r>
            <a:r>
              <a:rPr dirty="0" sz="1600">
                <a:latin typeface="Calibri"/>
                <a:cs typeface="Calibri"/>
              </a:rPr>
              <a:t> des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textes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du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corpus</a:t>
            </a:r>
            <a:endParaRPr sz="16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dirty="0" sz="1600">
                <a:latin typeface="Wingdings"/>
                <a:cs typeface="Wingdings"/>
              </a:rPr>
              <a:t></a:t>
            </a:r>
            <a:r>
              <a:rPr dirty="0" sz="1600" spc="235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Mise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en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relation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des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éléments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du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corpus,</a:t>
            </a:r>
            <a:r>
              <a:rPr dirty="0" sz="1600" spc="-10">
                <a:latin typeface="Calibri"/>
                <a:cs typeface="Calibri"/>
              </a:rPr>
              <a:t> problématisation</a:t>
            </a:r>
            <a:endParaRPr sz="1600">
              <a:latin typeface="Calibri"/>
              <a:cs typeface="Calibri"/>
            </a:endParaRPr>
          </a:p>
          <a:p>
            <a:pPr marL="377825" marR="910590" indent="-287020">
              <a:lnSpc>
                <a:spcPct val="100000"/>
              </a:lnSpc>
            </a:pPr>
            <a:r>
              <a:rPr dirty="0" sz="1600">
                <a:latin typeface="Wingdings"/>
                <a:cs typeface="Wingdings"/>
              </a:rPr>
              <a:t></a:t>
            </a:r>
            <a:r>
              <a:rPr dirty="0" sz="1600" spc="250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Mise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en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relation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du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corpus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avec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les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connaissances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et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les </a:t>
            </a:r>
            <a:r>
              <a:rPr dirty="0" sz="1600" spc="-10">
                <a:latin typeface="Calibri"/>
                <a:cs typeface="Calibri"/>
              </a:rPr>
              <a:t>expériences</a:t>
            </a:r>
            <a:endParaRPr sz="16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dirty="0" sz="1600">
                <a:latin typeface="Wingdings"/>
                <a:cs typeface="Wingdings"/>
              </a:rPr>
              <a:t></a:t>
            </a:r>
            <a:r>
              <a:rPr dirty="0" sz="1600" spc="235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Rédaction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d’un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texte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argumentatif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40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lignes.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5" name="object 35" descr=""/>
          <p:cNvGrpSpPr/>
          <p:nvPr/>
        </p:nvGrpSpPr>
        <p:grpSpPr>
          <a:xfrm>
            <a:off x="2985516" y="3560064"/>
            <a:ext cx="4685030" cy="2145665"/>
            <a:chOff x="2985516" y="3560064"/>
            <a:chExt cx="4685030" cy="2145665"/>
          </a:xfrm>
        </p:grpSpPr>
        <p:sp>
          <p:nvSpPr>
            <p:cNvPr id="36" name="object 36" descr=""/>
            <p:cNvSpPr/>
            <p:nvPr/>
          </p:nvSpPr>
          <p:spPr>
            <a:xfrm>
              <a:off x="2991612" y="3566160"/>
              <a:ext cx="304800" cy="568960"/>
            </a:xfrm>
            <a:custGeom>
              <a:avLst/>
              <a:gdLst/>
              <a:ahLst/>
              <a:cxnLst/>
              <a:rect l="l" t="t" r="r" b="b"/>
              <a:pathLst>
                <a:path w="304800" h="568960">
                  <a:moveTo>
                    <a:pt x="228600" y="0"/>
                  </a:moveTo>
                  <a:lnTo>
                    <a:pt x="76200" y="0"/>
                  </a:lnTo>
                  <a:lnTo>
                    <a:pt x="76200" y="416052"/>
                  </a:lnTo>
                  <a:lnTo>
                    <a:pt x="0" y="416052"/>
                  </a:lnTo>
                  <a:lnTo>
                    <a:pt x="152400" y="568452"/>
                  </a:lnTo>
                  <a:lnTo>
                    <a:pt x="304800" y="416052"/>
                  </a:lnTo>
                  <a:lnTo>
                    <a:pt x="228600" y="416052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2991612" y="3566160"/>
              <a:ext cx="304800" cy="568960"/>
            </a:xfrm>
            <a:custGeom>
              <a:avLst/>
              <a:gdLst/>
              <a:ahLst/>
              <a:cxnLst/>
              <a:rect l="l" t="t" r="r" b="b"/>
              <a:pathLst>
                <a:path w="304800" h="568960">
                  <a:moveTo>
                    <a:pt x="228600" y="0"/>
                  </a:moveTo>
                  <a:lnTo>
                    <a:pt x="228600" y="416052"/>
                  </a:lnTo>
                  <a:lnTo>
                    <a:pt x="304800" y="416052"/>
                  </a:lnTo>
                  <a:lnTo>
                    <a:pt x="152400" y="568452"/>
                  </a:lnTo>
                  <a:lnTo>
                    <a:pt x="0" y="416052"/>
                  </a:lnTo>
                  <a:lnTo>
                    <a:pt x="76200" y="416052"/>
                  </a:lnTo>
                  <a:lnTo>
                    <a:pt x="76200" y="0"/>
                  </a:lnTo>
                  <a:lnTo>
                    <a:pt x="228600" y="0"/>
                  </a:lnTo>
                  <a:close/>
                </a:path>
              </a:pathLst>
            </a:custGeom>
            <a:ln w="12192">
              <a:solidFill>
                <a:srgbClr val="162C5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5955394" y="4651729"/>
              <a:ext cx="1708785" cy="1047750"/>
            </a:xfrm>
            <a:custGeom>
              <a:avLst/>
              <a:gdLst/>
              <a:ahLst/>
              <a:cxnLst/>
              <a:rect l="l" t="t" r="r" b="b"/>
              <a:pathLst>
                <a:path w="1708784" h="1047750">
                  <a:moveTo>
                    <a:pt x="1449654" y="0"/>
                  </a:moveTo>
                  <a:lnTo>
                    <a:pt x="1494561" y="84620"/>
                  </a:lnTo>
                  <a:lnTo>
                    <a:pt x="0" y="877989"/>
                  </a:lnTo>
                  <a:lnTo>
                    <a:pt x="89839" y="1047216"/>
                  </a:lnTo>
                  <a:lnTo>
                    <a:pt x="1584401" y="253847"/>
                  </a:lnTo>
                  <a:lnTo>
                    <a:pt x="1629321" y="338467"/>
                  </a:lnTo>
                  <a:lnTo>
                    <a:pt x="1708708" y="79400"/>
                  </a:lnTo>
                  <a:lnTo>
                    <a:pt x="144965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5955394" y="4651729"/>
              <a:ext cx="1708785" cy="1047750"/>
            </a:xfrm>
            <a:custGeom>
              <a:avLst/>
              <a:gdLst/>
              <a:ahLst/>
              <a:cxnLst/>
              <a:rect l="l" t="t" r="r" b="b"/>
              <a:pathLst>
                <a:path w="1708784" h="1047750">
                  <a:moveTo>
                    <a:pt x="0" y="877989"/>
                  </a:moveTo>
                  <a:lnTo>
                    <a:pt x="1494561" y="84620"/>
                  </a:lnTo>
                  <a:lnTo>
                    <a:pt x="1449654" y="0"/>
                  </a:lnTo>
                  <a:lnTo>
                    <a:pt x="1708721" y="79400"/>
                  </a:lnTo>
                  <a:lnTo>
                    <a:pt x="1629321" y="338467"/>
                  </a:lnTo>
                  <a:lnTo>
                    <a:pt x="1584401" y="253847"/>
                  </a:lnTo>
                  <a:lnTo>
                    <a:pt x="89839" y="1047216"/>
                  </a:lnTo>
                  <a:lnTo>
                    <a:pt x="0" y="877989"/>
                  </a:lnTo>
                  <a:close/>
                </a:path>
              </a:pathLst>
            </a:custGeom>
            <a:ln w="12699">
              <a:solidFill>
                <a:srgbClr val="162C5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 txBox="1"/>
          <p:nvPr/>
        </p:nvSpPr>
        <p:spPr>
          <a:xfrm>
            <a:off x="5939939" y="6562153"/>
            <a:ext cx="3870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IEN</a:t>
            </a: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EG</a:t>
            </a:r>
            <a:r>
              <a:rPr dirty="0" sz="1200" spc="1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lettres</a:t>
            </a:r>
            <a:r>
              <a:rPr dirty="0" sz="1200" spc="-3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histoire</a:t>
            </a:r>
            <a:r>
              <a:rPr dirty="0" sz="1200" spc="-2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géographie</a:t>
            </a:r>
            <a:r>
              <a:rPr dirty="0" sz="1200" spc="25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Académie </a:t>
            </a: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d'Orléans-Tours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1" name="object 4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728" y="68580"/>
            <a:ext cx="991564" cy="5892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20880" cy="5060950"/>
            <a:chOff x="0" y="0"/>
            <a:chExt cx="12120880" cy="506095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12120880" cy="586105"/>
            </a:xfrm>
            <a:custGeom>
              <a:avLst/>
              <a:gdLst/>
              <a:ahLst/>
              <a:cxnLst/>
              <a:rect l="l" t="t" r="r" b="b"/>
              <a:pathLst>
                <a:path w="12120880" h="586105">
                  <a:moveTo>
                    <a:pt x="0" y="586106"/>
                  </a:moveTo>
                  <a:lnTo>
                    <a:pt x="12120880" y="586106"/>
                  </a:lnTo>
                  <a:lnTo>
                    <a:pt x="12120880" y="0"/>
                  </a:lnTo>
                  <a:lnTo>
                    <a:pt x="0" y="0"/>
                  </a:lnTo>
                  <a:lnTo>
                    <a:pt x="0" y="58610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624217"/>
              <a:ext cx="12120880" cy="347345"/>
            </a:xfrm>
            <a:custGeom>
              <a:avLst/>
              <a:gdLst/>
              <a:ahLst/>
              <a:cxnLst/>
              <a:rect l="l" t="t" r="r" b="b"/>
              <a:pathLst>
                <a:path w="12120880" h="347344">
                  <a:moveTo>
                    <a:pt x="12120880" y="0"/>
                  </a:moveTo>
                  <a:lnTo>
                    <a:pt x="5436971" y="0"/>
                  </a:lnTo>
                  <a:lnTo>
                    <a:pt x="0" y="0"/>
                  </a:lnTo>
                  <a:lnTo>
                    <a:pt x="0" y="347052"/>
                  </a:lnTo>
                  <a:lnTo>
                    <a:pt x="5436971" y="347052"/>
                  </a:lnTo>
                  <a:lnTo>
                    <a:pt x="12120880" y="347052"/>
                  </a:lnTo>
                  <a:lnTo>
                    <a:pt x="1212088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971270"/>
              <a:ext cx="12120880" cy="1784350"/>
            </a:xfrm>
            <a:custGeom>
              <a:avLst/>
              <a:gdLst/>
              <a:ahLst/>
              <a:cxnLst/>
              <a:rect l="l" t="t" r="r" b="b"/>
              <a:pathLst>
                <a:path w="12120880" h="1784350">
                  <a:moveTo>
                    <a:pt x="12120880" y="0"/>
                  </a:moveTo>
                  <a:lnTo>
                    <a:pt x="5436971" y="0"/>
                  </a:lnTo>
                  <a:lnTo>
                    <a:pt x="0" y="0"/>
                  </a:lnTo>
                  <a:lnTo>
                    <a:pt x="0" y="1784057"/>
                  </a:lnTo>
                  <a:lnTo>
                    <a:pt x="5436971" y="1784057"/>
                  </a:lnTo>
                  <a:lnTo>
                    <a:pt x="12120880" y="1784070"/>
                  </a:lnTo>
                  <a:lnTo>
                    <a:pt x="1212088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2755315"/>
              <a:ext cx="12120880" cy="2305685"/>
            </a:xfrm>
            <a:custGeom>
              <a:avLst/>
              <a:gdLst/>
              <a:ahLst/>
              <a:cxnLst/>
              <a:rect l="l" t="t" r="r" b="b"/>
              <a:pathLst>
                <a:path w="12120880" h="2305685">
                  <a:moveTo>
                    <a:pt x="12120880" y="12"/>
                  </a:moveTo>
                  <a:lnTo>
                    <a:pt x="5436971" y="12"/>
                  </a:lnTo>
                  <a:lnTo>
                    <a:pt x="0" y="0"/>
                  </a:lnTo>
                  <a:lnTo>
                    <a:pt x="0" y="2305380"/>
                  </a:lnTo>
                  <a:lnTo>
                    <a:pt x="5436971" y="2305380"/>
                  </a:lnTo>
                  <a:lnTo>
                    <a:pt x="12120880" y="2305380"/>
                  </a:lnTo>
                  <a:lnTo>
                    <a:pt x="12120880" y="12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/>
          <p:nvPr/>
        </p:nvSpPr>
        <p:spPr>
          <a:xfrm>
            <a:off x="0" y="5866917"/>
            <a:ext cx="12120880" cy="806450"/>
          </a:xfrm>
          <a:custGeom>
            <a:avLst/>
            <a:gdLst/>
            <a:ahLst/>
            <a:cxnLst/>
            <a:rect l="l" t="t" r="r" b="b"/>
            <a:pathLst>
              <a:path w="12120880" h="806450">
                <a:moveTo>
                  <a:pt x="12120880" y="0"/>
                </a:moveTo>
                <a:lnTo>
                  <a:pt x="5436971" y="0"/>
                </a:lnTo>
                <a:lnTo>
                  <a:pt x="0" y="0"/>
                </a:lnTo>
                <a:lnTo>
                  <a:pt x="0" y="806145"/>
                </a:lnTo>
                <a:lnTo>
                  <a:pt x="5436971" y="806145"/>
                </a:lnTo>
                <a:lnTo>
                  <a:pt x="12120880" y="806157"/>
                </a:lnTo>
                <a:lnTo>
                  <a:pt x="12120880" y="0"/>
                </a:lnTo>
                <a:close/>
              </a:path>
            </a:pathLst>
          </a:custGeom>
          <a:solidFill>
            <a:srgbClr val="8FAA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0" y="586106"/>
            <a:ext cx="12127230" cy="38100"/>
          </a:xfrm>
          <a:custGeom>
            <a:avLst/>
            <a:gdLst/>
            <a:ahLst/>
            <a:cxnLst/>
            <a:rect l="l" t="t" r="r" b="b"/>
            <a:pathLst>
              <a:path w="12127230" h="38100">
                <a:moveTo>
                  <a:pt x="12127230" y="0"/>
                </a:moveTo>
                <a:lnTo>
                  <a:pt x="0" y="0"/>
                </a:lnTo>
                <a:lnTo>
                  <a:pt x="0" y="38100"/>
                </a:lnTo>
                <a:lnTo>
                  <a:pt x="12127230" y="38100"/>
                </a:lnTo>
                <a:lnTo>
                  <a:pt x="121272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0" y="2748982"/>
            <a:ext cx="12127230" cy="12700"/>
          </a:xfrm>
          <a:custGeom>
            <a:avLst/>
            <a:gdLst/>
            <a:ahLst/>
            <a:cxnLst/>
            <a:rect l="l" t="t" r="r" b="b"/>
            <a:pathLst>
              <a:path w="12127230" h="12700">
                <a:moveTo>
                  <a:pt x="12127230" y="0"/>
                </a:moveTo>
                <a:lnTo>
                  <a:pt x="0" y="0"/>
                </a:lnTo>
                <a:lnTo>
                  <a:pt x="0" y="12700"/>
                </a:lnTo>
                <a:lnTo>
                  <a:pt x="12127230" y="12700"/>
                </a:lnTo>
                <a:lnTo>
                  <a:pt x="121272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 descr=""/>
          <p:cNvGrpSpPr/>
          <p:nvPr/>
        </p:nvGrpSpPr>
        <p:grpSpPr>
          <a:xfrm>
            <a:off x="5175503" y="553212"/>
            <a:ext cx="378460" cy="449580"/>
            <a:chOff x="5175503" y="553212"/>
            <a:chExt cx="378460" cy="449580"/>
          </a:xfrm>
        </p:grpSpPr>
        <p:sp>
          <p:nvSpPr>
            <p:cNvPr id="11" name="object 11" descr=""/>
            <p:cNvSpPr/>
            <p:nvPr/>
          </p:nvSpPr>
          <p:spPr>
            <a:xfrm>
              <a:off x="5181599" y="559308"/>
              <a:ext cx="365760" cy="437515"/>
            </a:xfrm>
            <a:custGeom>
              <a:avLst/>
              <a:gdLst/>
              <a:ahLst/>
              <a:cxnLst/>
              <a:rect l="l" t="t" r="r" b="b"/>
              <a:pathLst>
                <a:path w="365760" h="437515">
                  <a:moveTo>
                    <a:pt x="143459" y="0"/>
                  </a:moveTo>
                  <a:lnTo>
                    <a:pt x="0" y="78765"/>
                  </a:lnTo>
                  <a:lnTo>
                    <a:pt x="128727" y="169735"/>
                  </a:lnTo>
                  <a:lnTo>
                    <a:pt x="85039" y="196519"/>
                  </a:lnTo>
                  <a:lnTo>
                    <a:pt x="206959" y="283222"/>
                  </a:lnTo>
                  <a:lnTo>
                    <a:pt x="169532" y="302018"/>
                  </a:lnTo>
                  <a:lnTo>
                    <a:pt x="365759" y="437388"/>
                  </a:lnTo>
                  <a:lnTo>
                    <a:pt x="250050" y="260756"/>
                  </a:lnTo>
                  <a:lnTo>
                    <a:pt x="280708" y="243141"/>
                  </a:lnTo>
                  <a:lnTo>
                    <a:pt x="187109" y="137629"/>
                  </a:lnTo>
                  <a:lnTo>
                    <a:pt x="217766" y="123113"/>
                  </a:lnTo>
                  <a:lnTo>
                    <a:pt x="14345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181599" y="559308"/>
              <a:ext cx="365760" cy="437515"/>
            </a:xfrm>
            <a:custGeom>
              <a:avLst/>
              <a:gdLst/>
              <a:ahLst/>
              <a:cxnLst/>
              <a:rect l="l" t="t" r="r" b="b"/>
              <a:pathLst>
                <a:path w="365760" h="437515">
                  <a:moveTo>
                    <a:pt x="143459" y="0"/>
                  </a:moveTo>
                  <a:lnTo>
                    <a:pt x="217766" y="123113"/>
                  </a:lnTo>
                  <a:lnTo>
                    <a:pt x="187109" y="137629"/>
                  </a:lnTo>
                  <a:lnTo>
                    <a:pt x="280708" y="243141"/>
                  </a:lnTo>
                  <a:lnTo>
                    <a:pt x="250050" y="260756"/>
                  </a:lnTo>
                  <a:lnTo>
                    <a:pt x="365759" y="437388"/>
                  </a:lnTo>
                  <a:lnTo>
                    <a:pt x="169532" y="302018"/>
                  </a:lnTo>
                  <a:lnTo>
                    <a:pt x="206959" y="283222"/>
                  </a:lnTo>
                  <a:lnTo>
                    <a:pt x="85039" y="196519"/>
                  </a:lnTo>
                  <a:lnTo>
                    <a:pt x="128727" y="169735"/>
                  </a:lnTo>
                  <a:lnTo>
                    <a:pt x="0" y="78765"/>
                  </a:lnTo>
                  <a:lnTo>
                    <a:pt x="143459" y="0"/>
                  </a:lnTo>
                  <a:close/>
                </a:path>
              </a:pathLst>
            </a:custGeom>
            <a:ln w="12192">
              <a:solidFill>
                <a:srgbClr val="162C5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5175503" y="3422903"/>
            <a:ext cx="7019925" cy="1123315"/>
            <a:chOff x="5175503" y="3422903"/>
            <a:chExt cx="7019925" cy="1123315"/>
          </a:xfrm>
        </p:grpSpPr>
        <p:pic>
          <p:nvPicPr>
            <p:cNvPr id="14" name="object 1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03035" y="3758183"/>
              <a:ext cx="6188963" cy="784859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6003035" y="3758183"/>
              <a:ext cx="6189345" cy="784860"/>
            </a:xfrm>
            <a:custGeom>
              <a:avLst/>
              <a:gdLst/>
              <a:ahLst/>
              <a:cxnLst/>
              <a:rect l="l" t="t" r="r" b="b"/>
              <a:pathLst>
                <a:path w="6189345" h="784860">
                  <a:moveTo>
                    <a:pt x="0" y="0"/>
                  </a:moveTo>
                  <a:lnTo>
                    <a:pt x="6188964" y="0"/>
                  </a:lnTo>
                  <a:lnTo>
                    <a:pt x="6188964" y="784860"/>
                  </a:lnTo>
                  <a:lnTo>
                    <a:pt x="0" y="784860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7651" y="4099559"/>
              <a:ext cx="405383" cy="387083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5181599" y="3428999"/>
              <a:ext cx="365760" cy="437515"/>
            </a:xfrm>
            <a:custGeom>
              <a:avLst/>
              <a:gdLst/>
              <a:ahLst/>
              <a:cxnLst/>
              <a:rect l="l" t="t" r="r" b="b"/>
              <a:pathLst>
                <a:path w="365760" h="437514">
                  <a:moveTo>
                    <a:pt x="143459" y="0"/>
                  </a:moveTo>
                  <a:lnTo>
                    <a:pt x="0" y="78765"/>
                  </a:lnTo>
                  <a:lnTo>
                    <a:pt x="128727" y="169735"/>
                  </a:lnTo>
                  <a:lnTo>
                    <a:pt x="85039" y="196519"/>
                  </a:lnTo>
                  <a:lnTo>
                    <a:pt x="206959" y="283222"/>
                  </a:lnTo>
                  <a:lnTo>
                    <a:pt x="169532" y="302018"/>
                  </a:lnTo>
                  <a:lnTo>
                    <a:pt x="365759" y="437388"/>
                  </a:lnTo>
                  <a:lnTo>
                    <a:pt x="250050" y="260756"/>
                  </a:lnTo>
                  <a:lnTo>
                    <a:pt x="280708" y="243141"/>
                  </a:lnTo>
                  <a:lnTo>
                    <a:pt x="187109" y="137629"/>
                  </a:lnTo>
                  <a:lnTo>
                    <a:pt x="217766" y="123113"/>
                  </a:lnTo>
                  <a:lnTo>
                    <a:pt x="14345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181599" y="3428999"/>
              <a:ext cx="365760" cy="437515"/>
            </a:xfrm>
            <a:custGeom>
              <a:avLst/>
              <a:gdLst/>
              <a:ahLst/>
              <a:cxnLst/>
              <a:rect l="l" t="t" r="r" b="b"/>
              <a:pathLst>
                <a:path w="365760" h="437514">
                  <a:moveTo>
                    <a:pt x="143459" y="0"/>
                  </a:moveTo>
                  <a:lnTo>
                    <a:pt x="217766" y="123113"/>
                  </a:lnTo>
                  <a:lnTo>
                    <a:pt x="187109" y="137629"/>
                  </a:lnTo>
                  <a:lnTo>
                    <a:pt x="280708" y="243141"/>
                  </a:lnTo>
                  <a:lnTo>
                    <a:pt x="250050" y="260756"/>
                  </a:lnTo>
                  <a:lnTo>
                    <a:pt x="365759" y="437388"/>
                  </a:lnTo>
                  <a:lnTo>
                    <a:pt x="169532" y="302018"/>
                  </a:lnTo>
                  <a:lnTo>
                    <a:pt x="206959" y="283222"/>
                  </a:lnTo>
                  <a:lnTo>
                    <a:pt x="85039" y="196519"/>
                  </a:lnTo>
                  <a:lnTo>
                    <a:pt x="128727" y="169735"/>
                  </a:lnTo>
                  <a:lnTo>
                    <a:pt x="0" y="78765"/>
                  </a:lnTo>
                  <a:lnTo>
                    <a:pt x="143459" y="0"/>
                  </a:lnTo>
                  <a:close/>
                </a:path>
              </a:pathLst>
            </a:custGeom>
            <a:ln w="12192">
              <a:solidFill>
                <a:srgbClr val="162C5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4160678" y="6656494"/>
            <a:ext cx="3870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IEN</a:t>
            </a: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EG</a:t>
            </a:r>
            <a:r>
              <a:rPr dirty="0" sz="1200" spc="1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lettres</a:t>
            </a:r>
            <a:r>
              <a:rPr dirty="0" sz="1200" spc="-3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histoire</a:t>
            </a:r>
            <a:r>
              <a:rPr dirty="0" sz="1200" spc="-2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géographie</a:t>
            </a:r>
            <a:r>
              <a:rPr dirty="0" sz="1200" spc="25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Académie </a:t>
            </a: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d'Orléans-Tours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4443984" y="5989320"/>
            <a:ext cx="1841500" cy="388620"/>
            <a:chOff x="4443984" y="5989320"/>
            <a:chExt cx="1841500" cy="388620"/>
          </a:xfrm>
        </p:grpSpPr>
        <p:sp>
          <p:nvSpPr>
            <p:cNvPr id="21" name="object 21" descr=""/>
            <p:cNvSpPr/>
            <p:nvPr/>
          </p:nvSpPr>
          <p:spPr>
            <a:xfrm>
              <a:off x="4450080" y="5995416"/>
              <a:ext cx="1828800" cy="376555"/>
            </a:xfrm>
            <a:custGeom>
              <a:avLst/>
              <a:gdLst/>
              <a:ahLst/>
              <a:cxnLst/>
              <a:rect l="l" t="t" r="r" b="b"/>
              <a:pathLst>
                <a:path w="1828800" h="376554">
                  <a:moveTo>
                    <a:pt x="1828800" y="0"/>
                  </a:moveTo>
                  <a:lnTo>
                    <a:pt x="0" y="0"/>
                  </a:lnTo>
                  <a:lnTo>
                    <a:pt x="0" y="376428"/>
                  </a:lnTo>
                  <a:lnTo>
                    <a:pt x="1828800" y="376428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450080" y="5995416"/>
              <a:ext cx="1828800" cy="376555"/>
            </a:xfrm>
            <a:custGeom>
              <a:avLst/>
              <a:gdLst/>
              <a:ahLst/>
              <a:cxnLst/>
              <a:rect l="l" t="t" r="r" b="b"/>
              <a:pathLst>
                <a:path w="1828800" h="376554">
                  <a:moveTo>
                    <a:pt x="0" y="0"/>
                  </a:moveTo>
                  <a:lnTo>
                    <a:pt x="1828800" y="0"/>
                  </a:lnTo>
                  <a:lnTo>
                    <a:pt x="1828800" y="376428"/>
                  </a:lnTo>
                  <a:lnTo>
                    <a:pt x="0" y="37642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23" name="object 23" descr=""/>
          <p:cNvGraphicFramePr>
            <a:graphicFrameLocks noGrp="1"/>
          </p:cNvGraphicFramePr>
          <p:nvPr/>
        </p:nvGraphicFramePr>
        <p:xfrm>
          <a:off x="0" y="-3174"/>
          <a:ext cx="12313920" cy="666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79415"/>
                <a:gridCol w="6684009"/>
                <a:gridCol w="71120"/>
              </a:tblGrid>
              <a:tr h="601980">
                <a:tc gridSpan="2"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Le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 programme</a:t>
                      </a:r>
                      <a:r>
                        <a:rPr dirty="0" sz="18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limitatif</a:t>
                      </a:r>
                      <a:r>
                        <a:rPr dirty="0" sz="18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2024-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27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Une</a:t>
                      </a:r>
                      <a:r>
                        <a:rPr dirty="0" sz="20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solidFill>
                            <a:srgbClr val="FFC000"/>
                          </a:solidFill>
                          <a:latin typeface="Calibri"/>
                          <a:cs typeface="Calibri"/>
                        </a:rPr>
                        <a:t>mise</a:t>
                      </a:r>
                      <a:r>
                        <a:rPr dirty="0" sz="2000" spc="-45" b="1">
                          <a:solidFill>
                            <a:srgbClr val="FFC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solidFill>
                            <a:srgbClr val="FFC000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dirty="0" sz="2000" spc="-15" b="1">
                          <a:solidFill>
                            <a:srgbClr val="FFC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solidFill>
                            <a:srgbClr val="FFC000"/>
                          </a:solidFill>
                          <a:latin typeface="Calibri"/>
                          <a:cs typeface="Calibri"/>
                        </a:rPr>
                        <a:t>tension</a:t>
                      </a:r>
                      <a:r>
                        <a:rPr dirty="0" sz="2000" spc="-55" b="1">
                          <a:solidFill>
                            <a:srgbClr val="FFC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pour</a:t>
                      </a:r>
                      <a:r>
                        <a:rPr dirty="0" sz="20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problématiser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marR="41910">
                        <a:lnSpc>
                          <a:spcPts val="2090"/>
                        </a:lnSpc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Rythmes</a:t>
                      </a:r>
                      <a:r>
                        <a:rPr dirty="0" sz="18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cadences</a:t>
                      </a:r>
                      <a:r>
                        <a:rPr dirty="0" sz="1800" spc="3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8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vie</a:t>
                      </a:r>
                      <a:r>
                        <a:rPr dirty="0" sz="18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moderne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0"/>
                        </a:lnSpc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quel</a:t>
                      </a:r>
                      <a:r>
                        <a:rPr dirty="0" sz="18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temps</a:t>
                      </a:r>
                      <a:r>
                        <a:rPr dirty="0" sz="18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pour</a:t>
                      </a:r>
                      <a:r>
                        <a:rPr dirty="0" sz="18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 b="1">
                          <a:latin typeface="Calibri"/>
                          <a:cs typeface="Calibri"/>
                        </a:rPr>
                        <a:t>soi?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783714">
                <a:tc>
                  <a:txBody>
                    <a:bodyPr/>
                    <a:lstStyle/>
                    <a:p>
                      <a:pPr marL="65405" marR="39370">
                        <a:lnSpc>
                          <a:spcPts val="1275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Rythme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:</a:t>
                      </a:r>
                      <a:r>
                        <a:rPr dirty="0" sz="11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emprunté,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par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l’intermédiaire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du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latin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rhythmus,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«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mouvement</a:t>
                      </a:r>
                      <a:r>
                        <a:rPr dirty="0" sz="11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régulier,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rythme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»,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5405" marR="3937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du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grec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rhuthmos,</a:t>
                      </a:r>
                      <a:r>
                        <a:rPr dirty="0" sz="11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«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mesure,</a:t>
                      </a:r>
                      <a:r>
                        <a:rPr dirty="0" sz="11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juste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rythme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»,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lui-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même</a:t>
                      </a:r>
                      <a:r>
                        <a:rPr dirty="0" sz="1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dérivé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rheîn,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«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couler</a:t>
                      </a:r>
                      <a:r>
                        <a:rPr dirty="0" sz="11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0">
                          <a:latin typeface="Calibri"/>
                          <a:cs typeface="Calibri"/>
                        </a:rPr>
                        <a:t>»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5405" marR="247015" indent="-635">
                        <a:lnSpc>
                          <a:spcPct val="107300"/>
                        </a:lnSpc>
                        <a:spcBef>
                          <a:spcPts val="790"/>
                        </a:spcBef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Cadence</a:t>
                      </a:r>
                      <a:r>
                        <a:rPr dirty="0" sz="11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: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emprunté</a:t>
                      </a:r>
                      <a:r>
                        <a:rPr dirty="0" sz="11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l’italien</a:t>
                      </a:r>
                      <a:r>
                        <a:rPr dirty="0" sz="11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cadenza,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 «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conclusion</a:t>
                      </a:r>
                      <a:r>
                        <a:rPr dirty="0" sz="1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», puis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«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rythme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»,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lui-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même</a:t>
                      </a:r>
                      <a:r>
                        <a:rPr dirty="0" sz="11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du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latin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populaire</a:t>
                      </a:r>
                      <a:r>
                        <a:rPr dirty="0" sz="11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cadentia</a:t>
                      </a:r>
                      <a:r>
                        <a:rPr dirty="0" sz="1100" spc="20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cadere,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«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finir,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se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terminer</a:t>
                      </a:r>
                      <a:r>
                        <a:rPr dirty="0" sz="1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(en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parlant</a:t>
                      </a:r>
                      <a:r>
                        <a:rPr dirty="0" sz="11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d’un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mot)</a:t>
                      </a:r>
                      <a:r>
                        <a:rPr dirty="0" sz="1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»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Wingdings"/>
                          <a:cs typeface="Wingdings"/>
                        </a:rPr>
                        <a:t></a:t>
                      </a: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cadence</a:t>
                      </a:r>
                      <a:r>
                        <a:rPr dirty="0" sz="11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en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poésie,</a:t>
                      </a:r>
                      <a:r>
                        <a:rPr dirty="0" sz="1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en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musique.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5405" marR="39370">
                        <a:lnSpc>
                          <a:spcPct val="100000"/>
                        </a:lnSpc>
                        <a:spcBef>
                          <a:spcPts val="890"/>
                        </a:spcBef>
                        <a:tabLst>
                          <a:tab pos="408305" algn="l"/>
                        </a:tabLst>
                      </a:pPr>
                      <a:r>
                        <a:rPr dirty="0" sz="1100" spc="-50">
                          <a:latin typeface="Wingdings"/>
                          <a:cs typeface="Wingdings"/>
                        </a:rPr>
                        <a:t>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Le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rythme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peut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être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naturel</a:t>
                      </a:r>
                      <a:r>
                        <a:rPr dirty="0" sz="11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(rythme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des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saisons,</a:t>
                      </a:r>
                      <a:r>
                        <a:rPr dirty="0" sz="11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des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marées…).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Répétition</a:t>
                      </a:r>
                      <a:r>
                        <a:rPr dirty="0" sz="11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d’un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thème.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408305" marR="186055" indent="-343535">
                        <a:lnSpc>
                          <a:spcPct val="107300"/>
                        </a:lnSpc>
                        <a:tabLst>
                          <a:tab pos="408305" algn="l"/>
                        </a:tabLst>
                      </a:pPr>
                      <a:r>
                        <a:rPr dirty="0" sz="1100" spc="-50">
                          <a:latin typeface="Wingdings"/>
                          <a:cs typeface="Wingdings"/>
                        </a:rPr>
                        <a:t>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cadence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est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généralement</a:t>
                      </a:r>
                      <a:r>
                        <a:rPr dirty="0" sz="1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impulsée</a:t>
                      </a:r>
                      <a:r>
                        <a:rPr dirty="0" sz="1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par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l’homme,</a:t>
                      </a:r>
                      <a:r>
                        <a:rPr dirty="0" sz="1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elle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impulse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une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forme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d’énergie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(donner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cadence,</a:t>
                      </a:r>
                      <a:r>
                        <a:rPr dirty="0" sz="1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pas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cadencé,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cadence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travail,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cadences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infernales).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25"/>
                        </a:lnSpc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Temps</a:t>
                      </a:r>
                      <a:r>
                        <a:rPr dirty="0" sz="14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: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du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lat.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tempus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: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période,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moment</a:t>
                      </a:r>
                      <a:r>
                        <a:rPr dirty="0" sz="14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où</a:t>
                      </a:r>
                      <a:r>
                        <a:rPr dirty="0" sz="14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quelque</a:t>
                      </a:r>
                      <a:r>
                        <a:rPr dirty="0" sz="14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chose</a:t>
                      </a:r>
                      <a:r>
                        <a:rPr dirty="0" sz="14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se</a:t>
                      </a:r>
                      <a:r>
                        <a:rPr dirty="0" sz="14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produit</a:t>
                      </a:r>
                      <a:r>
                        <a:rPr dirty="0" sz="14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;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temps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considéré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dans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durée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4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période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particulière.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8580" marR="191135" indent="-635">
                        <a:lnSpc>
                          <a:spcPct val="106500"/>
                        </a:lnSpc>
                        <a:spcBef>
                          <a:spcPts val="815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Pour</a:t>
                      </a:r>
                      <a:r>
                        <a:rPr dirty="0" sz="14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soi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: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qu’est-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ce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que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du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temps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pour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soi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?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temps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où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l’on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n’est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pas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accaparé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par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autrui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?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où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l’on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ne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travaille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pas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?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temps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d’appropriation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l’instant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?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temps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réflexivité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2305050">
                <a:tc>
                  <a:txBody>
                    <a:bodyPr/>
                    <a:lstStyle/>
                    <a:p>
                      <a:pPr marL="196215" marR="39370" indent="-130810">
                        <a:lnSpc>
                          <a:spcPts val="1625"/>
                        </a:lnSpc>
                        <a:buChar char="-"/>
                        <a:tabLst>
                          <a:tab pos="196215" algn="l"/>
                        </a:tabLst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Industrialisation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08305" marR="39370" indent="-342900">
                        <a:lnSpc>
                          <a:spcPct val="100000"/>
                        </a:lnSpc>
                        <a:spcBef>
                          <a:spcPts val="120"/>
                        </a:spcBef>
                        <a:buChar char="-"/>
                        <a:tabLst>
                          <a:tab pos="408305" algn="l"/>
                        </a:tabLst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Taylorisme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08305" marR="39370" indent="-342900">
                        <a:lnSpc>
                          <a:spcPct val="100000"/>
                        </a:lnSpc>
                        <a:spcBef>
                          <a:spcPts val="120"/>
                        </a:spcBef>
                        <a:buChar char="-"/>
                        <a:tabLst>
                          <a:tab pos="408305" algn="l"/>
                        </a:tabLst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Révolution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des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transports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08305" marR="39370" indent="-342900">
                        <a:lnSpc>
                          <a:spcPct val="100000"/>
                        </a:lnSpc>
                        <a:spcBef>
                          <a:spcPts val="120"/>
                        </a:spcBef>
                        <a:buChar char="-"/>
                        <a:tabLst>
                          <a:tab pos="408305" algn="l"/>
                        </a:tabLst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Révolution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communication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08305" marR="39370" indent="-342900">
                        <a:lnSpc>
                          <a:spcPct val="100000"/>
                        </a:lnSpc>
                        <a:spcBef>
                          <a:spcPts val="120"/>
                        </a:spcBef>
                        <a:buChar char="-"/>
                        <a:tabLst>
                          <a:tab pos="408305" algn="l"/>
                        </a:tabLst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Révolution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numérique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5405" marR="513080" indent="-635">
                        <a:lnSpc>
                          <a:spcPct val="107100"/>
                        </a:lnSpc>
                        <a:spcBef>
                          <a:spcPts val="790"/>
                        </a:spcBef>
                      </a:pPr>
                      <a:r>
                        <a:rPr dirty="0" sz="1400">
                          <a:solidFill>
                            <a:srgbClr val="001F5F"/>
                          </a:solidFill>
                          <a:latin typeface="Wingdings"/>
                          <a:cs typeface="Wingdings"/>
                        </a:rPr>
                        <a:t></a:t>
                      </a:r>
                      <a:r>
                        <a:rPr dirty="0" sz="1400" spc="-3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«</a:t>
                      </a:r>
                      <a:r>
                        <a:rPr dirty="0" sz="1400" spc="-15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précipitation</a:t>
                      </a:r>
                      <a:r>
                        <a:rPr dirty="0" sz="1400" spc="-3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devenue</a:t>
                      </a:r>
                      <a:r>
                        <a:rPr dirty="0" sz="1400" spc="-35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peut-être</a:t>
                      </a:r>
                      <a:r>
                        <a:rPr dirty="0" sz="1400" spc="-5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une</a:t>
                      </a:r>
                      <a:r>
                        <a:rPr dirty="0" sz="1400" spc="-2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explosion</a:t>
                      </a:r>
                      <a:r>
                        <a:rPr dirty="0" sz="1400" spc="-35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dirty="0" sz="1400" spc="-1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temps</a:t>
                      </a:r>
                      <a:r>
                        <a:rPr dirty="0" sz="1400" spc="-5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dans </a:t>
                      </a:r>
                      <a:r>
                        <a:rPr dirty="0" sz="1400" spc="-1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l’immédiateté</a:t>
                      </a:r>
                      <a:r>
                        <a:rPr dirty="0" sz="1400" spc="-55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généralisée</a:t>
                      </a:r>
                      <a:r>
                        <a:rPr dirty="0" sz="1400" spc="-5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-15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l’ère</a:t>
                      </a:r>
                      <a:r>
                        <a:rPr dirty="0" sz="1400" spc="-15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numérique</a:t>
                      </a:r>
                      <a:r>
                        <a:rPr dirty="0" sz="1400" spc="-5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»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ts val="1855"/>
                        </a:lnSpc>
                        <a:tabLst>
                          <a:tab pos="2645410" algn="l"/>
                          <a:tab pos="5271135" algn="l"/>
                        </a:tabLst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Temps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loisir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	-</a:t>
                      </a:r>
                      <a:r>
                        <a:rPr dirty="0" sz="16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Temps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vivre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	-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6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Mon</a:t>
                      </a:r>
                      <a:r>
                        <a:rPr dirty="0" sz="16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temps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>
                          <a:latin typeface="Wingdings"/>
                          <a:cs typeface="Wingdings"/>
                        </a:rPr>
                        <a:t></a:t>
                      </a:r>
                      <a:r>
                        <a:rPr dirty="0" sz="1400" spc="75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«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aspirations</a:t>
                      </a:r>
                      <a:r>
                        <a:rPr dirty="0" sz="1400" spc="-45" b="1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1400" spc="-15" b="1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disposer</a:t>
                      </a:r>
                      <a:r>
                        <a:rPr dirty="0" sz="1400" spc="-50" b="1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d’un</a:t>
                      </a:r>
                      <a:r>
                        <a:rPr dirty="0" sz="1400" spc="-20" b="1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temps</a:t>
                      </a:r>
                      <a:r>
                        <a:rPr dirty="0" sz="1400" spc="-35" b="1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-20" b="1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loisir, </a:t>
                      </a:r>
                      <a:r>
                        <a:rPr dirty="0" sz="1400" b="1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dirty="0" sz="1400" spc="-25" b="1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temps</a:t>
                      </a:r>
                      <a:r>
                        <a:rPr dirty="0" sz="1400" spc="-30" b="1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-25" b="1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vivre</a:t>
                      </a:r>
                      <a:r>
                        <a:rPr dirty="0" sz="1400" spc="-15" b="1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 b="1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».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8580" marR="478155" indent="-635">
                        <a:lnSpc>
                          <a:spcPts val="1800"/>
                        </a:lnSpc>
                        <a:spcBef>
                          <a:spcPts val="70"/>
                        </a:spcBef>
                      </a:pPr>
                      <a:r>
                        <a:rPr dirty="0" sz="1400" b="1" i="1">
                          <a:latin typeface="Calibri"/>
                          <a:cs typeface="Calibri"/>
                        </a:rPr>
                        <a:t>Loisir</a:t>
                      </a:r>
                      <a:r>
                        <a:rPr dirty="0" sz="1400" spc="-55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i="1">
                          <a:latin typeface="Calibri"/>
                          <a:cs typeface="Calibri"/>
                        </a:rPr>
                        <a:t>:</a:t>
                      </a:r>
                      <a:r>
                        <a:rPr dirty="0" sz="1400" spc="-1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i="1">
                          <a:latin typeface="Calibri"/>
                          <a:cs typeface="Calibri"/>
                        </a:rPr>
                        <a:t>du</a:t>
                      </a:r>
                      <a:r>
                        <a:rPr dirty="0" sz="1400" spc="-2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i="1">
                          <a:latin typeface="Calibri"/>
                          <a:cs typeface="Calibri"/>
                        </a:rPr>
                        <a:t>latin licere</a:t>
                      </a:r>
                      <a:r>
                        <a:rPr dirty="0" sz="1400" spc="-4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i="1">
                          <a:latin typeface="Calibri"/>
                          <a:cs typeface="Calibri"/>
                        </a:rPr>
                        <a:t>«</a:t>
                      </a:r>
                      <a:r>
                        <a:rPr dirty="0" sz="1400" spc="-2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i="1">
                          <a:latin typeface="Calibri"/>
                          <a:cs typeface="Calibri"/>
                        </a:rPr>
                        <a:t>être</a:t>
                      </a:r>
                      <a:r>
                        <a:rPr dirty="0" sz="1400" spc="-3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i="1">
                          <a:latin typeface="Calibri"/>
                          <a:cs typeface="Calibri"/>
                        </a:rPr>
                        <a:t>permis</a:t>
                      </a:r>
                      <a:r>
                        <a:rPr dirty="0" sz="1400" spc="-3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i="1">
                          <a:latin typeface="Calibri"/>
                          <a:cs typeface="Calibri"/>
                        </a:rPr>
                        <a:t>»</a:t>
                      </a:r>
                      <a:r>
                        <a:rPr dirty="0" sz="1400" spc="-3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65" i="1">
                          <a:latin typeface="Wingdings"/>
                          <a:cs typeface="Wingdings"/>
                        </a:rPr>
                        <a:t></a:t>
                      </a:r>
                      <a:r>
                        <a:rPr dirty="0" sz="145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i="1">
                          <a:latin typeface="Calibri"/>
                          <a:cs typeface="Calibri"/>
                        </a:rPr>
                        <a:t>temps</a:t>
                      </a:r>
                      <a:r>
                        <a:rPr dirty="0" sz="1400" spc="-1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i="1">
                          <a:latin typeface="Calibri"/>
                          <a:cs typeface="Calibri"/>
                        </a:rPr>
                        <a:t>sans</a:t>
                      </a:r>
                      <a:r>
                        <a:rPr dirty="0" sz="1400" spc="-1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i="1">
                          <a:latin typeface="Calibri"/>
                          <a:cs typeface="Calibri"/>
                        </a:rPr>
                        <a:t>obligation.</a:t>
                      </a:r>
                      <a:r>
                        <a:rPr dirty="0" sz="1400" spc="-1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i="1">
                          <a:latin typeface="Calibri"/>
                          <a:cs typeface="Calibri"/>
                        </a:rPr>
                        <a:t>Le</a:t>
                      </a:r>
                      <a:r>
                        <a:rPr dirty="0" sz="1400" spc="-3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i="1">
                          <a:latin typeface="Calibri"/>
                          <a:cs typeface="Calibri"/>
                        </a:rPr>
                        <a:t>sens</a:t>
                      </a:r>
                      <a:r>
                        <a:rPr dirty="0" sz="1400" spc="-3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i="1">
                          <a:latin typeface="Calibri"/>
                          <a:cs typeface="Calibri"/>
                        </a:rPr>
                        <a:t>va</a:t>
                      </a:r>
                      <a:r>
                        <a:rPr dirty="0" sz="1400" spc="-1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i="1">
                          <a:latin typeface="Calibri"/>
                          <a:cs typeface="Calibri"/>
                        </a:rPr>
                        <a:t>dériver</a:t>
                      </a:r>
                      <a:r>
                        <a:rPr dirty="0" sz="1400" spc="-4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 i="1">
                          <a:latin typeface="Calibri"/>
                          <a:cs typeface="Calibri"/>
                        </a:rPr>
                        <a:t>vers</a:t>
                      </a:r>
                      <a:r>
                        <a:rPr dirty="0" sz="1400" spc="-2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i="1">
                          <a:latin typeface="Calibri"/>
                          <a:cs typeface="Calibri"/>
                        </a:rPr>
                        <a:t>divertissement</a:t>
                      </a:r>
                      <a:r>
                        <a:rPr dirty="0" sz="1400" spc="-4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i="1">
                          <a:latin typeface="Calibri"/>
                          <a:cs typeface="Calibri"/>
                        </a:rPr>
                        <a:t>:</a:t>
                      </a:r>
                      <a:r>
                        <a:rPr dirty="0" sz="1400" spc="-3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i="1">
                          <a:latin typeface="Calibri"/>
                          <a:cs typeface="Calibri"/>
                        </a:rPr>
                        <a:t>du</a:t>
                      </a:r>
                      <a:r>
                        <a:rPr dirty="0" sz="1400" spc="-2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i="1">
                          <a:latin typeface="Calibri"/>
                          <a:cs typeface="Calibri"/>
                        </a:rPr>
                        <a:t>latin</a:t>
                      </a:r>
                      <a:r>
                        <a:rPr dirty="0" sz="1400" spc="-1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i="1">
                          <a:latin typeface="Calibri"/>
                          <a:cs typeface="Calibri"/>
                        </a:rPr>
                        <a:t>divertire</a:t>
                      </a:r>
                      <a:r>
                        <a:rPr dirty="0" sz="1400" spc="-5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i="1">
                          <a:latin typeface="Calibri"/>
                          <a:cs typeface="Calibri"/>
                        </a:rPr>
                        <a:t>(détourner)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56590" marR="7175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Un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 divertissement</a:t>
                      </a:r>
                      <a:r>
                        <a:rPr dirty="0" sz="15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(qui</a:t>
                      </a:r>
                      <a:r>
                        <a:rPr dirty="0" sz="15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détourne</a:t>
                      </a:r>
                      <a:r>
                        <a:rPr dirty="0" sz="15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15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monotonie</a:t>
                      </a:r>
                      <a:r>
                        <a:rPr dirty="0" sz="15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5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15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vie</a:t>
                      </a:r>
                      <a:r>
                        <a:rPr dirty="0" sz="15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ne</a:t>
                      </a:r>
                      <a:r>
                        <a:rPr dirty="0" sz="15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constitue</a:t>
                      </a:r>
                      <a:r>
                        <a:rPr dirty="0" sz="15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5">
                          <a:latin typeface="Calibri"/>
                          <a:cs typeface="Calibri"/>
                        </a:rPr>
                        <a:t>pas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en</a:t>
                      </a:r>
                      <a:r>
                        <a:rPr dirty="0" sz="15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soi</a:t>
                      </a:r>
                      <a:r>
                        <a:rPr dirty="0" sz="15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un</a:t>
                      </a:r>
                      <a:r>
                        <a:rPr dirty="0" sz="15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temps</a:t>
                      </a:r>
                      <a:r>
                        <a:rPr dirty="0" sz="15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pour</a:t>
                      </a:r>
                      <a:r>
                        <a:rPr dirty="0" sz="15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vivre,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un</a:t>
                      </a:r>
                      <a:r>
                        <a:rPr dirty="0" sz="15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temps</a:t>
                      </a:r>
                      <a:r>
                        <a:rPr dirty="0" sz="15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pour</a:t>
                      </a:r>
                      <a:r>
                        <a:rPr dirty="0" sz="15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soi,</a:t>
                      </a:r>
                      <a:r>
                        <a:rPr dirty="0" sz="15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pour</a:t>
                      </a:r>
                      <a:r>
                        <a:rPr dirty="0" sz="15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se</a:t>
                      </a:r>
                      <a:r>
                        <a:rPr dirty="0" sz="15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construire,</a:t>
                      </a:r>
                      <a:r>
                        <a:rPr dirty="0" sz="15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se</a:t>
                      </a:r>
                      <a:r>
                        <a:rPr dirty="0" sz="15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trouver. </a:t>
                      </a:r>
                      <a:r>
                        <a:rPr dirty="0" sz="1500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Point</a:t>
                      </a:r>
                      <a:r>
                        <a:rPr dirty="0" sz="1500" spc="-35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500" spc="-35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vigilance</a:t>
                      </a:r>
                      <a:r>
                        <a:rPr dirty="0" sz="1500" spc="-50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:</a:t>
                      </a:r>
                      <a:r>
                        <a:rPr dirty="0" sz="1500" spc="-35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ne</a:t>
                      </a:r>
                      <a:r>
                        <a:rPr dirty="0" sz="1500" spc="-35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pas</a:t>
                      </a:r>
                      <a:r>
                        <a:rPr dirty="0" sz="1500" spc="-30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être</a:t>
                      </a:r>
                      <a:r>
                        <a:rPr dirty="0" sz="1500" spc="-25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moralisateur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68580" marR="106680" indent="-635">
                        <a:lnSpc>
                          <a:spcPct val="106300"/>
                        </a:lnSpc>
                        <a:spcBef>
                          <a:spcPts val="855"/>
                        </a:spcBef>
                      </a:pPr>
                      <a:r>
                        <a:rPr dirty="0" sz="1450" spc="-65" i="1">
                          <a:latin typeface="Wingdings"/>
                          <a:cs typeface="Wingdings"/>
                        </a:rPr>
                        <a:t></a:t>
                      </a:r>
                      <a:r>
                        <a:rPr dirty="0" sz="145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b="1" i="1">
                          <a:latin typeface="Calibri"/>
                          <a:cs typeface="Calibri"/>
                        </a:rPr>
                        <a:t>Renvoie</a:t>
                      </a:r>
                      <a:r>
                        <a:rPr dirty="0" sz="1400" spc="-55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 i="1">
                          <a:latin typeface="Calibri"/>
                          <a:cs typeface="Calibri"/>
                        </a:rPr>
                        <a:t>plutôt</a:t>
                      </a:r>
                      <a:r>
                        <a:rPr dirty="0" sz="1400" spc="-35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 i="1">
                          <a:latin typeface="Calibri"/>
                          <a:cs typeface="Calibri"/>
                        </a:rPr>
                        <a:t>au</a:t>
                      </a:r>
                      <a:r>
                        <a:rPr dirty="0" sz="1400" spc="-30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 i="1">
                          <a:latin typeface="Calibri"/>
                          <a:cs typeface="Calibri"/>
                        </a:rPr>
                        <a:t>concept</a:t>
                      </a:r>
                      <a:r>
                        <a:rPr dirty="0" sz="1400" spc="-35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 i="1">
                          <a:latin typeface="Calibri"/>
                          <a:cs typeface="Calibri"/>
                        </a:rPr>
                        <a:t>latin</a:t>
                      </a:r>
                      <a:r>
                        <a:rPr dirty="0" sz="1400" spc="-30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 i="1">
                          <a:latin typeface="Calibri"/>
                          <a:cs typeface="Calibri"/>
                        </a:rPr>
                        <a:t>d’otium</a:t>
                      </a:r>
                      <a:r>
                        <a:rPr dirty="0" sz="1400" spc="-40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i="1">
                          <a:latin typeface="Calibri"/>
                          <a:cs typeface="Calibri"/>
                        </a:rPr>
                        <a:t>:</a:t>
                      </a:r>
                      <a:r>
                        <a:rPr dirty="0" sz="1400" spc="-2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i="1">
                          <a:latin typeface="Calibri"/>
                          <a:cs typeface="Calibri"/>
                        </a:rPr>
                        <a:t>moment</a:t>
                      </a:r>
                      <a:r>
                        <a:rPr dirty="0" sz="1400" spc="-3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i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-3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i="1">
                          <a:latin typeface="Calibri"/>
                          <a:cs typeface="Calibri"/>
                        </a:rPr>
                        <a:t>calme,</a:t>
                      </a:r>
                      <a:r>
                        <a:rPr dirty="0" sz="1400" spc="-2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i="1">
                          <a:latin typeface="Calibri"/>
                          <a:cs typeface="Calibri"/>
                        </a:rPr>
                        <a:t>un</a:t>
                      </a:r>
                      <a:r>
                        <a:rPr dirty="0" sz="1400" spc="-1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i="1">
                          <a:latin typeface="Calibri"/>
                          <a:cs typeface="Calibri"/>
                        </a:rPr>
                        <a:t>moment</a:t>
                      </a:r>
                      <a:r>
                        <a:rPr dirty="0" sz="1400" spc="-3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i="1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1400" spc="-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 i="1">
                          <a:latin typeface="Calibri"/>
                          <a:cs typeface="Calibri"/>
                        </a:rPr>
                        <a:t>savourer,</a:t>
                      </a:r>
                      <a:r>
                        <a:rPr dirty="0" sz="1400" spc="-5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 i="1">
                          <a:latin typeface="Calibri"/>
                          <a:cs typeface="Calibri"/>
                        </a:rPr>
                        <a:t>un</a:t>
                      </a:r>
                      <a:r>
                        <a:rPr dirty="0" sz="1400" spc="-2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i="1">
                          <a:latin typeface="Calibri"/>
                          <a:cs typeface="Calibri"/>
                        </a:rPr>
                        <a:t>moment</a:t>
                      </a:r>
                      <a:r>
                        <a:rPr dirty="0" sz="1400" spc="-4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i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-2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i="1">
                          <a:latin typeface="Calibri"/>
                          <a:cs typeface="Calibri"/>
                        </a:rPr>
                        <a:t>liberté</a:t>
                      </a:r>
                      <a:r>
                        <a:rPr dirty="0" sz="1400" spc="-3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i="1">
                          <a:latin typeface="Calibri"/>
                          <a:cs typeface="Calibri"/>
                        </a:rPr>
                        <a:t>qui</a:t>
                      </a:r>
                      <a:r>
                        <a:rPr dirty="0" sz="1400" spc="-1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i="1">
                          <a:latin typeface="Calibri"/>
                          <a:cs typeface="Calibri"/>
                        </a:rPr>
                        <a:t>nous</a:t>
                      </a:r>
                      <a:r>
                        <a:rPr dirty="0" sz="1400" spc="-2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i="1">
                          <a:latin typeface="Calibri"/>
                          <a:cs typeface="Calibri"/>
                        </a:rPr>
                        <a:t>offre</a:t>
                      </a:r>
                      <a:r>
                        <a:rPr dirty="0" sz="1400" spc="-5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i="1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1400" spc="-3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i="1">
                          <a:latin typeface="Calibri"/>
                          <a:cs typeface="Calibri"/>
                        </a:rPr>
                        <a:t>paix</a:t>
                      </a:r>
                      <a:r>
                        <a:rPr dirty="0" sz="1400" spc="-10" i="1">
                          <a:latin typeface="Calibri"/>
                          <a:cs typeface="Calibri"/>
                        </a:rPr>
                        <a:t> intérieure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805815">
                <a:tc>
                  <a:txBody>
                    <a:bodyPr/>
                    <a:lstStyle/>
                    <a:p>
                      <a:pPr marL="407670" marR="39370" indent="-342265">
                        <a:lnSpc>
                          <a:spcPts val="1855"/>
                        </a:lnSpc>
                        <a:buChar char="-"/>
                        <a:tabLst>
                          <a:tab pos="407670" algn="l"/>
                        </a:tabLst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«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temps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compté,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social</a:t>
                      </a:r>
                      <a:r>
                        <a:rPr dirty="0" sz="16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»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07670" marR="39370" indent="-342265">
                        <a:lnSpc>
                          <a:spcPct val="100000"/>
                        </a:lnSpc>
                        <a:spcBef>
                          <a:spcPts val="140"/>
                        </a:spcBef>
                        <a:buChar char="-"/>
                        <a:tabLst>
                          <a:tab pos="407670" algn="l"/>
                        </a:tabLst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«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temps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des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obligations</a:t>
                      </a:r>
                      <a:r>
                        <a:rPr dirty="0" sz="16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»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07670" marR="39370" indent="-342265">
                        <a:lnSpc>
                          <a:spcPct val="100000"/>
                        </a:lnSpc>
                        <a:spcBef>
                          <a:spcPts val="135"/>
                        </a:spcBef>
                        <a:buChar char="-"/>
                        <a:tabLst>
                          <a:tab pos="407670" algn="l"/>
                        </a:tabLst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Temps</a:t>
                      </a:r>
                      <a:r>
                        <a:rPr dirty="0" sz="16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subi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240029" indent="-171450">
                        <a:lnSpc>
                          <a:spcPts val="1855"/>
                        </a:lnSpc>
                        <a:buChar char="-"/>
                        <a:tabLst>
                          <a:tab pos="240029" algn="l"/>
                        </a:tabLst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«vie</a:t>
                      </a:r>
                      <a:r>
                        <a:rPr dirty="0" sz="16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d’un</a:t>
                      </a:r>
                      <a:r>
                        <a:rPr dirty="0" sz="16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temps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personnel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»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240029" indent="-171450">
                        <a:lnSpc>
                          <a:spcPct val="100000"/>
                        </a:lnSpc>
                        <a:spcBef>
                          <a:spcPts val="140"/>
                        </a:spcBef>
                        <a:buChar char="-"/>
                        <a:tabLst>
                          <a:tab pos="240029" algn="l"/>
                        </a:tabLst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«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temps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pour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soi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»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286385" indent="-217804">
                        <a:lnSpc>
                          <a:spcPct val="100000"/>
                        </a:lnSpc>
                        <a:spcBef>
                          <a:spcPts val="135"/>
                        </a:spcBef>
                        <a:buChar char="-"/>
                        <a:tabLst>
                          <a:tab pos="286385" algn="l"/>
                        </a:tabLst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temps</a:t>
                      </a:r>
                      <a:r>
                        <a:rPr dirty="0" sz="16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approprié</a:t>
                      </a:r>
                      <a:r>
                        <a:rPr dirty="0" sz="16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(«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prendre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son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temps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»)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R="39370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800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Entrée</a:t>
                      </a:r>
                      <a:r>
                        <a:rPr dirty="0" sz="1800" spc="-70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lit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800" spc="-10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téraire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300990">
                <a:tc>
                  <a:txBody>
                    <a:bodyPr/>
                    <a:lstStyle/>
                    <a:p>
                      <a:pPr marL="250190" marR="3937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 i="1">
                          <a:latin typeface="Calibri"/>
                          <a:cs typeface="Calibri"/>
                        </a:rPr>
                        <a:t>Ponts</a:t>
                      </a:r>
                      <a:r>
                        <a:rPr dirty="0" sz="1600" spc="-5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i="1">
                          <a:latin typeface="Calibri"/>
                          <a:cs typeface="Calibri"/>
                        </a:rPr>
                        <a:t>possibles</a:t>
                      </a:r>
                      <a:r>
                        <a:rPr dirty="0" sz="1600" spc="-5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i="1">
                          <a:latin typeface="Calibri"/>
                          <a:cs typeface="Calibri"/>
                        </a:rPr>
                        <a:t>vers</a:t>
                      </a:r>
                      <a:r>
                        <a:rPr dirty="0" sz="1600" spc="-5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i="1">
                          <a:latin typeface="Calibri"/>
                          <a:cs typeface="Calibri"/>
                        </a:rPr>
                        <a:t>histoire,</a:t>
                      </a:r>
                      <a:r>
                        <a:rPr dirty="0" sz="1600" spc="-6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i="1">
                          <a:latin typeface="Calibri"/>
                          <a:cs typeface="Calibri"/>
                        </a:rPr>
                        <a:t>géographie,</a:t>
                      </a:r>
                      <a:r>
                        <a:rPr dirty="0" sz="1600" spc="-3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i="1">
                          <a:latin typeface="Calibri"/>
                          <a:cs typeface="Calibri"/>
                        </a:rPr>
                        <a:t>sciences</a:t>
                      </a:r>
                      <a:r>
                        <a:rPr dirty="0" sz="1600" spc="-6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i="1">
                          <a:latin typeface="Calibri"/>
                          <a:cs typeface="Calibri"/>
                        </a:rPr>
                        <a:t>sociales...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 i="1">
                          <a:latin typeface="Calibri"/>
                          <a:cs typeface="Calibri"/>
                        </a:rPr>
                        <a:t>Ponts</a:t>
                      </a:r>
                      <a:r>
                        <a:rPr dirty="0" sz="1600" spc="-3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i="1">
                          <a:latin typeface="Calibri"/>
                          <a:cs typeface="Calibri"/>
                        </a:rPr>
                        <a:t>possibles</a:t>
                      </a:r>
                      <a:r>
                        <a:rPr dirty="0" sz="1600" spc="-3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i="1">
                          <a:latin typeface="Calibri"/>
                          <a:cs typeface="Calibri"/>
                        </a:rPr>
                        <a:t>vers</a:t>
                      </a:r>
                      <a:r>
                        <a:rPr dirty="0" sz="1600" spc="-4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i="1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1600" spc="-4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i="1">
                          <a:latin typeface="Calibri"/>
                          <a:cs typeface="Calibri"/>
                        </a:rPr>
                        <a:t>philosophie</a:t>
                      </a:r>
                      <a:r>
                        <a:rPr dirty="0" sz="1600" spc="-1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i="1">
                          <a:latin typeface="Calibri"/>
                          <a:cs typeface="Calibri"/>
                        </a:rPr>
                        <a:t>mais</a:t>
                      </a:r>
                      <a:r>
                        <a:rPr dirty="0" sz="1600" spc="-3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i="1">
                          <a:latin typeface="Calibri"/>
                          <a:cs typeface="Calibri"/>
                        </a:rPr>
                        <a:t>aussi</a:t>
                      </a:r>
                      <a:r>
                        <a:rPr dirty="0" sz="1600" spc="-2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i="1">
                          <a:latin typeface="Calibri"/>
                          <a:cs typeface="Calibri"/>
                        </a:rPr>
                        <a:t>l’histoire</a:t>
                      </a:r>
                      <a:r>
                        <a:rPr dirty="0" sz="1600" spc="-4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i="1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1600" spc="-4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i="1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1600" spc="-3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i="1">
                          <a:latin typeface="Calibri"/>
                          <a:cs typeface="Calibri"/>
                        </a:rPr>
                        <a:t>sociologie…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grpSp>
        <p:nvGrpSpPr>
          <p:cNvPr id="24" name="object 24" descr=""/>
          <p:cNvGrpSpPr/>
          <p:nvPr/>
        </p:nvGrpSpPr>
        <p:grpSpPr>
          <a:xfrm>
            <a:off x="2366772" y="2631948"/>
            <a:ext cx="5687695" cy="247015"/>
            <a:chOff x="2366772" y="2631948"/>
            <a:chExt cx="5687695" cy="247015"/>
          </a:xfrm>
        </p:grpSpPr>
        <p:sp>
          <p:nvSpPr>
            <p:cNvPr id="25" name="object 25" descr=""/>
            <p:cNvSpPr/>
            <p:nvPr/>
          </p:nvSpPr>
          <p:spPr>
            <a:xfrm>
              <a:off x="2372868" y="2638044"/>
              <a:ext cx="271780" cy="234950"/>
            </a:xfrm>
            <a:custGeom>
              <a:avLst/>
              <a:gdLst/>
              <a:ahLst/>
              <a:cxnLst/>
              <a:rect l="l" t="t" r="r" b="b"/>
              <a:pathLst>
                <a:path w="271780" h="234950">
                  <a:moveTo>
                    <a:pt x="203454" y="0"/>
                  </a:moveTo>
                  <a:lnTo>
                    <a:pt x="67818" y="0"/>
                  </a:lnTo>
                  <a:lnTo>
                    <a:pt x="67818" y="117348"/>
                  </a:lnTo>
                  <a:lnTo>
                    <a:pt x="0" y="117348"/>
                  </a:lnTo>
                  <a:lnTo>
                    <a:pt x="135636" y="234696"/>
                  </a:lnTo>
                  <a:lnTo>
                    <a:pt x="271272" y="117348"/>
                  </a:lnTo>
                  <a:lnTo>
                    <a:pt x="203454" y="117348"/>
                  </a:lnTo>
                  <a:lnTo>
                    <a:pt x="20345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372868" y="2638044"/>
              <a:ext cx="271780" cy="234950"/>
            </a:xfrm>
            <a:custGeom>
              <a:avLst/>
              <a:gdLst/>
              <a:ahLst/>
              <a:cxnLst/>
              <a:rect l="l" t="t" r="r" b="b"/>
              <a:pathLst>
                <a:path w="271780" h="234950">
                  <a:moveTo>
                    <a:pt x="0" y="117348"/>
                  </a:moveTo>
                  <a:lnTo>
                    <a:pt x="67818" y="117348"/>
                  </a:lnTo>
                  <a:lnTo>
                    <a:pt x="67818" y="0"/>
                  </a:lnTo>
                  <a:lnTo>
                    <a:pt x="203454" y="0"/>
                  </a:lnTo>
                  <a:lnTo>
                    <a:pt x="203454" y="117348"/>
                  </a:lnTo>
                  <a:lnTo>
                    <a:pt x="271272" y="117348"/>
                  </a:lnTo>
                  <a:lnTo>
                    <a:pt x="135636" y="234696"/>
                  </a:lnTo>
                  <a:lnTo>
                    <a:pt x="0" y="117348"/>
                  </a:lnTo>
                  <a:close/>
                </a:path>
              </a:pathLst>
            </a:custGeom>
            <a:ln w="12191">
              <a:solidFill>
                <a:srgbClr val="162C5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776972" y="2638044"/>
              <a:ext cx="271780" cy="234950"/>
            </a:xfrm>
            <a:custGeom>
              <a:avLst/>
              <a:gdLst/>
              <a:ahLst/>
              <a:cxnLst/>
              <a:rect l="l" t="t" r="r" b="b"/>
              <a:pathLst>
                <a:path w="271779" h="234950">
                  <a:moveTo>
                    <a:pt x="203454" y="0"/>
                  </a:moveTo>
                  <a:lnTo>
                    <a:pt x="67818" y="0"/>
                  </a:lnTo>
                  <a:lnTo>
                    <a:pt x="67818" y="117348"/>
                  </a:lnTo>
                  <a:lnTo>
                    <a:pt x="0" y="117348"/>
                  </a:lnTo>
                  <a:lnTo>
                    <a:pt x="135636" y="234696"/>
                  </a:lnTo>
                  <a:lnTo>
                    <a:pt x="271272" y="117348"/>
                  </a:lnTo>
                  <a:lnTo>
                    <a:pt x="203454" y="117348"/>
                  </a:lnTo>
                  <a:lnTo>
                    <a:pt x="20345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776972" y="2638044"/>
              <a:ext cx="271780" cy="234950"/>
            </a:xfrm>
            <a:custGeom>
              <a:avLst/>
              <a:gdLst/>
              <a:ahLst/>
              <a:cxnLst/>
              <a:rect l="l" t="t" r="r" b="b"/>
              <a:pathLst>
                <a:path w="271779" h="234950">
                  <a:moveTo>
                    <a:pt x="0" y="117348"/>
                  </a:moveTo>
                  <a:lnTo>
                    <a:pt x="67818" y="117348"/>
                  </a:lnTo>
                  <a:lnTo>
                    <a:pt x="67818" y="0"/>
                  </a:lnTo>
                  <a:lnTo>
                    <a:pt x="203454" y="0"/>
                  </a:lnTo>
                  <a:lnTo>
                    <a:pt x="203454" y="117348"/>
                  </a:lnTo>
                  <a:lnTo>
                    <a:pt x="271272" y="117348"/>
                  </a:lnTo>
                  <a:lnTo>
                    <a:pt x="135636" y="234696"/>
                  </a:lnTo>
                  <a:lnTo>
                    <a:pt x="0" y="117348"/>
                  </a:lnTo>
                  <a:close/>
                </a:path>
              </a:pathLst>
            </a:custGeom>
            <a:ln w="12191">
              <a:solidFill>
                <a:srgbClr val="162C5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4202" y="-114174"/>
            <a:ext cx="6976109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0">
                <a:solidFill>
                  <a:srgbClr val="000000"/>
                </a:solidFill>
                <a:latin typeface="Calibri Light"/>
                <a:cs typeface="Calibri Light"/>
              </a:rPr>
              <a:t>Les</a:t>
            </a:r>
            <a:r>
              <a:rPr dirty="0" sz="3600" spc="-130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b="0">
                <a:solidFill>
                  <a:srgbClr val="000000"/>
                </a:solidFill>
                <a:latin typeface="Calibri Light"/>
                <a:cs typeface="Calibri Light"/>
              </a:rPr>
              <a:t>six</a:t>
            </a:r>
            <a:r>
              <a:rPr dirty="0" sz="3600" spc="-135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35" b="0">
                <a:solidFill>
                  <a:srgbClr val="000000"/>
                </a:solidFill>
                <a:latin typeface="Calibri Light"/>
                <a:cs typeface="Calibri Light"/>
              </a:rPr>
              <a:t>œuvres</a:t>
            </a:r>
            <a:r>
              <a:rPr dirty="0" sz="3600" spc="-135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25" b="0">
                <a:solidFill>
                  <a:srgbClr val="000000"/>
                </a:solidFill>
                <a:latin typeface="Calibri Light"/>
                <a:cs typeface="Calibri Light"/>
              </a:rPr>
              <a:t>inscrites</a:t>
            </a:r>
            <a:r>
              <a:rPr dirty="0" sz="3600" spc="-130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b="0">
                <a:solidFill>
                  <a:srgbClr val="000000"/>
                </a:solidFill>
                <a:latin typeface="Calibri Light"/>
                <a:cs typeface="Calibri Light"/>
              </a:rPr>
              <a:t>au</a:t>
            </a:r>
            <a:r>
              <a:rPr dirty="0" sz="3600" spc="-125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25" b="0">
                <a:solidFill>
                  <a:srgbClr val="000000"/>
                </a:solidFill>
                <a:latin typeface="Calibri Light"/>
                <a:cs typeface="Calibri Light"/>
              </a:rPr>
              <a:t>programme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540304" y="490589"/>
            <a:ext cx="9773285" cy="5105400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400" b="1">
                <a:latin typeface="Calibri"/>
                <a:cs typeface="Calibri"/>
              </a:rPr>
              <a:t>Des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genres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variés…</a:t>
            </a:r>
            <a:endParaRPr sz="2400">
              <a:latin typeface="Calibri"/>
              <a:cs typeface="Calibri"/>
            </a:endParaRPr>
          </a:p>
          <a:p>
            <a:pPr lvl="1" marL="697865" indent="-22796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697865" algn="l"/>
              </a:tabLst>
            </a:pPr>
            <a:r>
              <a:rPr dirty="0" sz="2000">
                <a:latin typeface="Calibri"/>
                <a:cs typeface="Calibri"/>
              </a:rPr>
              <a:t>…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3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récits,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recueils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poésie,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pièce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théâtre</a:t>
            </a:r>
            <a:endParaRPr sz="20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400" b="1">
                <a:latin typeface="Calibri"/>
                <a:cs typeface="Calibri"/>
              </a:rPr>
              <a:t>De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la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littérature </a:t>
            </a:r>
            <a:r>
              <a:rPr dirty="0" sz="2400" spc="-10" b="1">
                <a:latin typeface="Calibri"/>
                <a:cs typeface="Calibri"/>
              </a:rPr>
              <a:t>contemporaine…</a:t>
            </a:r>
            <a:endParaRPr sz="2400">
              <a:latin typeface="Calibri"/>
              <a:cs typeface="Calibri"/>
            </a:endParaRPr>
          </a:p>
          <a:p>
            <a:pPr lvl="1" marL="697865" indent="-227965">
              <a:lnSpc>
                <a:spcPts val="2280"/>
              </a:lnSpc>
              <a:spcBef>
                <a:spcPts val="290"/>
              </a:spcBef>
              <a:buFont typeface="Arial"/>
              <a:buChar char="•"/>
              <a:tabLst>
                <a:tab pos="697865" algn="l"/>
              </a:tabLst>
            </a:pPr>
            <a:r>
              <a:rPr dirty="0" sz="2000">
                <a:latin typeface="Calibri"/>
                <a:cs typeface="Calibri"/>
              </a:rPr>
              <a:t>…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4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œuvres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écrites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au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XXème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siècle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(la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plus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ancienne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1947)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;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œuvres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écrites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au</a:t>
            </a:r>
            <a:endParaRPr sz="2000">
              <a:latin typeface="Calibri"/>
              <a:cs typeface="Calibri"/>
            </a:endParaRPr>
          </a:p>
          <a:p>
            <a:pPr marL="697865">
              <a:lnSpc>
                <a:spcPts val="2280"/>
              </a:lnSpc>
            </a:pPr>
            <a:r>
              <a:rPr dirty="0" sz="2000">
                <a:latin typeface="Calibri"/>
                <a:cs typeface="Calibri"/>
              </a:rPr>
              <a:t>XXIème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siècle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(la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plus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récente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2021)</a:t>
            </a:r>
            <a:endParaRPr sz="20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400" b="1">
                <a:latin typeface="Calibri"/>
                <a:cs typeface="Calibri"/>
              </a:rPr>
              <a:t>Des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œuvres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courtes…</a:t>
            </a:r>
            <a:endParaRPr sz="2400">
              <a:latin typeface="Calibri"/>
              <a:cs typeface="Calibri"/>
            </a:endParaRPr>
          </a:p>
          <a:p>
            <a:pPr lvl="1" marL="697865" indent="-227965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697865" algn="l"/>
              </a:tabLst>
            </a:pPr>
            <a:r>
              <a:rPr dirty="0" sz="2000">
                <a:latin typeface="Calibri"/>
                <a:cs typeface="Calibri"/>
              </a:rPr>
              <a:t>…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5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œuvres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100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à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140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pages,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œuvre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310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pages</a:t>
            </a:r>
            <a:endParaRPr sz="2000">
              <a:latin typeface="Calibri"/>
              <a:cs typeface="Calibri"/>
            </a:endParaRPr>
          </a:p>
          <a:p>
            <a:pPr marL="240029" marR="5080" indent="-227329">
              <a:lnSpc>
                <a:spcPts val="259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b="1">
                <a:latin typeface="Calibri"/>
                <a:cs typeface="Calibri"/>
              </a:rPr>
              <a:t>Des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personnages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/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narrateurs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/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auteurs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potentiellement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proches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des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élèves </a:t>
            </a:r>
            <a:r>
              <a:rPr dirty="0" sz="2400" spc="-10" b="1">
                <a:latin typeface="Calibri"/>
                <a:cs typeface="Calibri"/>
              </a:rPr>
              <a:t>	</a:t>
            </a:r>
            <a:r>
              <a:rPr dirty="0" sz="2400" b="1">
                <a:latin typeface="Calibri"/>
                <a:cs typeface="Calibri"/>
              </a:rPr>
              <a:t>et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de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leurs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préoccupations</a:t>
            </a:r>
            <a:endParaRPr sz="2400">
              <a:latin typeface="Calibri"/>
              <a:cs typeface="Calibri"/>
            </a:endParaRPr>
          </a:p>
          <a:p>
            <a:pPr lvl="1" marL="698500" marR="111125" indent="-228600">
              <a:lnSpc>
                <a:spcPts val="2160"/>
              </a:lnSpc>
              <a:spcBef>
                <a:spcPts val="530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000">
                <a:latin typeface="Calibri"/>
                <a:cs typeface="Calibri"/>
              </a:rPr>
              <a:t>…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manœuvre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poète,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sportif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haut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niveau,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jeune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travailleuse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insatisfaite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de </a:t>
            </a:r>
            <a:r>
              <a:rPr dirty="0" sz="2000">
                <a:latin typeface="Calibri"/>
                <a:cs typeface="Calibri"/>
              </a:rPr>
              <a:t>son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sort,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voyageur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commerce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rêveur,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deux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amoureux,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jeune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femme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entre </a:t>
            </a:r>
            <a:r>
              <a:rPr dirty="0" sz="2000">
                <a:latin typeface="Calibri"/>
                <a:cs typeface="Calibri"/>
              </a:rPr>
              <a:t>deux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cultures,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poète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évoquant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origines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rurales…</a:t>
            </a:r>
            <a:endParaRPr sz="20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400" b="1">
                <a:latin typeface="Calibri"/>
                <a:cs typeface="Calibri"/>
              </a:rPr>
              <a:t>Des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liens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évidents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avec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des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objets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d'étude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abordés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précédemment</a:t>
            </a:r>
            <a:endParaRPr sz="2400">
              <a:latin typeface="Calibri"/>
              <a:cs typeface="Calibri"/>
            </a:endParaRPr>
          </a:p>
          <a:p>
            <a:pPr lvl="1" marL="697865" indent="-22796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697865" algn="l"/>
              </a:tabLst>
            </a:pPr>
            <a:r>
              <a:rPr dirty="0" sz="2000">
                <a:latin typeface="Calibri"/>
                <a:cs typeface="Calibri"/>
              </a:rPr>
              <a:t>"Devenir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soi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écritures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autobiographiques",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"Créer,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fabriquer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l'invention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et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226104" y="5539248"/>
            <a:ext cx="159131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latin typeface="Calibri"/>
                <a:cs typeface="Calibri"/>
              </a:rPr>
              <a:t>l'imaginaire«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…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9579864" y="0"/>
            <a:ext cx="2514600" cy="3382010"/>
            <a:chOff x="9579864" y="0"/>
            <a:chExt cx="2514600" cy="338201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79864" y="0"/>
              <a:ext cx="1662683" cy="186232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07624" y="1790700"/>
              <a:ext cx="1386839" cy="1591055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16" y="4776215"/>
            <a:ext cx="1700783" cy="1962911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4704588" y="4800600"/>
            <a:ext cx="7487920" cy="1983105"/>
            <a:chOff x="4704588" y="4800600"/>
            <a:chExt cx="7487920" cy="1983105"/>
          </a:xfrm>
        </p:grpSpPr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09147" y="4800600"/>
              <a:ext cx="1482851" cy="193700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04588" y="5766816"/>
              <a:ext cx="6137147" cy="1016507"/>
            </a:xfrm>
            <a:prstGeom prst="rect">
              <a:avLst/>
            </a:prstGeom>
          </p:spPr>
        </p:pic>
      </p:grpSp>
      <p:grpSp>
        <p:nvGrpSpPr>
          <p:cNvPr id="12" name="object 12" descr=""/>
          <p:cNvGrpSpPr/>
          <p:nvPr/>
        </p:nvGrpSpPr>
        <p:grpSpPr>
          <a:xfrm>
            <a:off x="79247" y="2121407"/>
            <a:ext cx="1568450" cy="2254250"/>
            <a:chOff x="79247" y="2121407"/>
            <a:chExt cx="1568450" cy="2254250"/>
          </a:xfrm>
        </p:grpSpPr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488" y="2592323"/>
              <a:ext cx="1552955" cy="1783079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79247" y="2121407"/>
              <a:ext cx="1369060" cy="838200"/>
            </a:xfrm>
            <a:custGeom>
              <a:avLst/>
              <a:gdLst/>
              <a:ahLst/>
              <a:cxnLst/>
              <a:rect l="l" t="t" r="r" b="b"/>
              <a:pathLst>
                <a:path w="1369060" h="838200">
                  <a:moveTo>
                    <a:pt x="1368552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1368552" y="838200"/>
                  </a:lnTo>
                  <a:lnTo>
                    <a:pt x="13685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51782"/>
            <a:ext cx="1529067" cy="1834662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4704588" y="5766815"/>
            <a:ext cx="6137275" cy="1016635"/>
          </a:xfrm>
          <a:prstGeom prst="rect">
            <a:avLst/>
          </a:prstGeom>
          <a:ln w="6096">
            <a:solidFill>
              <a:srgbClr val="4471C4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marL="91440" marR="1099185">
              <a:lnSpc>
                <a:spcPct val="100000"/>
              </a:lnSpc>
              <a:spcBef>
                <a:spcPts val="235"/>
              </a:spcBef>
            </a:pPr>
            <a:r>
              <a:rPr dirty="0" sz="2000" b="1">
                <a:latin typeface="Calibri"/>
                <a:cs typeface="Calibri"/>
              </a:rPr>
              <a:t>Des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œuvres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très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travaillées,</a:t>
            </a:r>
            <a:r>
              <a:rPr dirty="0" sz="2000" spc="-8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littéraires,</a:t>
            </a:r>
            <a:r>
              <a:rPr dirty="0" sz="2000" spc="-6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souvent résistantes,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qui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portent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en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elles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des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questions </a:t>
            </a:r>
            <a:r>
              <a:rPr dirty="0" sz="2000" b="1">
                <a:latin typeface="Calibri"/>
                <a:cs typeface="Calibri"/>
              </a:rPr>
              <a:t>essentielles,</a:t>
            </a:r>
            <a:r>
              <a:rPr dirty="0" sz="2000" spc="-7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existentielles,</a:t>
            </a:r>
            <a:r>
              <a:rPr dirty="0" sz="2000" spc="-7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ouvertes.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886190" y="6252969"/>
            <a:ext cx="21837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0670" marR="5080" indent="-26860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IEN</a:t>
            </a:r>
            <a:r>
              <a:rPr dirty="0" sz="1200" spc="-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EG</a:t>
            </a:r>
            <a:r>
              <a:rPr dirty="0" sz="1200" spc="1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lettres</a:t>
            </a:r>
            <a:r>
              <a:rPr dirty="0" sz="1200" spc="-2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histoire</a:t>
            </a:r>
            <a:r>
              <a:rPr dirty="0" sz="1200" spc="-1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géographie </a:t>
            </a: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Académie</a:t>
            </a:r>
            <a:r>
              <a:rPr dirty="0" sz="1200" spc="3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d'Orléans-</a:t>
            </a:r>
            <a:r>
              <a:rPr dirty="0" sz="1200" spc="-20">
                <a:solidFill>
                  <a:srgbClr val="888888"/>
                </a:solidFill>
                <a:latin typeface="Calibri"/>
                <a:cs typeface="Calibri"/>
              </a:rPr>
              <a:t>Tours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9247" y="2121407"/>
            <a:ext cx="1369060" cy="838200"/>
          </a:xfrm>
          <a:prstGeom prst="rect">
            <a:avLst/>
          </a:prstGeom>
          <a:ln w="12192">
            <a:solidFill>
              <a:srgbClr val="EC7C30"/>
            </a:solidFill>
          </a:ln>
        </p:spPr>
        <p:txBody>
          <a:bodyPr wrap="square" lIns="0" tIns="74930" rIns="0" bIns="0" rtlCol="0" vert="horz">
            <a:spAutoFit/>
          </a:bodyPr>
          <a:lstStyle/>
          <a:p>
            <a:pPr algn="ctr" marL="168910" marR="161925">
              <a:lnSpc>
                <a:spcPct val="100000"/>
              </a:lnSpc>
              <a:spcBef>
                <a:spcPts val="590"/>
              </a:spcBef>
            </a:pP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Point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d’attention</a:t>
            </a:r>
            <a:r>
              <a:rPr dirty="0" sz="11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 c’est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dirty="0" sz="11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pièce</a:t>
            </a:r>
            <a:r>
              <a:rPr dirty="0" sz="11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théâtre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qui</a:t>
            </a:r>
            <a:r>
              <a:rPr dirty="0" sz="11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est</a:t>
            </a:r>
            <a:r>
              <a:rPr dirty="0" sz="11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au </a:t>
            </a:r>
            <a:r>
              <a:rPr dirty="0" sz="1100" spc="-10">
                <a:solidFill>
                  <a:srgbClr val="FF0000"/>
                </a:solidFill>
                <a:latin typeface="Calibri"/>
                <a:cs typeface="Calibri"/>
              </a:rPr>
              <a:t>programme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0441" y="162698"/>
            <a:ext cx="1074102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0">
                <a:solidFill>
                  <a:srgbClr val="000000"/>
                </a:solidFill>
                <a:latin typeface="Calibri Light"/>
                <a:cs typeface="Calibri Light"/>
              </a:rPr>
              <a:t>Des</a:t>
            </a:r>
            <a:r>
              <a:rPr dirty="0" sz="3600" spc="-140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35" b="0">
                <a:solidFill>
                  <a:srgbClr val="000000"/>
                </a:solidFill>
                <a:latin typeface="Calibri Light"/>
                <a:cs typeface="Calibri Light"/>
              </a:rPr>
              <a:t>œuvres</a:t>
            </a:r>
            <a:r>
              <a:rPr dirty="0" sz="3600" spc="-145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b="0">
                <a:solidFill>
                  <a:srgbClr val="000000"/>
                </a:solidFill>
                <a:latin typeface="Calibri Light"/>
                <a:cs typeface="Calibri Light"/>
              </a:rPr>
              <a:t>qui</a:t>
            </a:r>
            <a:r>
              <a:rPr dirty="0" sz="3600" spc="-114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40" b="0">
                <a:solidFill>
                  <a:srgbClr val="000000"/>
                </a:solidFill>
                <a:latin typeface="Calibri Light"/>
                <a:cs typeface="Calibri Light"/>
              </a:rPr>
              <a:t>ouvrent</a:t>
            </a:r>
            <a:r>
              <a:rPr dirty="0" sz="3600" spc="-140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b="0">
                <a:solidFill>
                  <a:srgbClr val="000000"/>
                </a:solidFill>
                <a:latin typeface="Calibri Light"/>
                <a:cs typeface="Calibri Light"/>
              </a:rPr>
              <a:t>sur</a:t>
            </a:r>
            <a:r>
              <a:rPr dirty="0" sz="3600" spc="-130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b="0">
                <a:solidFill>
                  <a:srgbClr val="000000"/>
                </a:solidFill>
                <a:latin typeface="Calibri Light"/>
                <a:cs typeface="Calibri Light"/>
              </a:rPr>
              <a:t>des</a:t>
            </a:r>
            <a:r>
              <a:rPr dirty="0" sz="3600" spc="-135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45" b="0">
                <a:solidFill>
                  <a:srgbClr val="000000"/>
                </a:solidFill>
                <a:latin typeface="Calibri Light"/>
                <a:cs typeface="Calibri Light"/>
              </a:rPr>
              <a:t>questionnements</a:t>
            </a:r>
            <a:r>
              <a:rPr dirty="0" sz="3600" spc="-145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10" b="0">
                <a:solidFill>
                  <a:srgbClr val="000000"/>
                </a:solidFill>
                <a:latin typeface="Calibri Light"/>
                <a:cs typeface="Calibri Light"/>
              </a:rPr>
              <a:t>ouverts…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28158" y="1104238"/>
            <a:ext cx="8157845" cy="195770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41300" marR="5080" indent="-228600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Consacrer</a:t>
            </a:r>
            <a:r>
              <a:rPr dirty="0" sz="2000" spc="43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tout</a:t>
            </a:r>
            <a:r>
              <a:rPr dirty="0" sz="2000" spc="4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son</a:t>
            </a:r>
            <a:r>
              <a:rPr dirty="0" sz="2000" spc="43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temps</a:t>
            </a:r>
            <a:r>
              <a:rPr dirty="0" sz="2000" spc="4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à</a:t>
            </a:r>
            <a:r>
              <a:rPr dirty="0" sz="2000" spc="4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une</a:t>
            </a:r>
            <a:r>
              <a:rPr dirty="0" sz="2000" spc="4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passion,</a:t>
            </a:r>
            <a:r>
              <a:rPr dirty="0" sz="2000" spc="44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est-</a:t>
            </a:r>
            <a:r>
              <a:rPr dirty="0" sz="2000">
                <a:latin typeface="Calibri"/>
                <a:cs typeface="Calibri"/>
              </a:rPr>
              <a:t>ce</a:t>
            </a:r>
            <a:r>
              <a:rPr dirty="0" sz="2000" spc="4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</a:t>
            </a:r>
            <a:r>
              <a:rPr dirty="0" sz="2000" spc="4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faire</a:t>
            </a:r>
            <a:r>
              <a:rPr dirty="0" sz="2000" spc="4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une</a:t>
            </a:r>
            <a:r>
              <a:rPr dirty="0" sz="2000" spc="409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utilisation </a:t>
            </a:r>
            <a:r>
              <a:rPr dirty="0" sz="2000">
                <a:latin typeface="Calibri"/>
                <a:cs typeface="Calibri"/>
              </a:rPr>
              <a:t>intense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et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profitable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au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contraire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fuir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notre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vie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perdre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notre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temps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marL="240665" marR="5715" indent="-228600">
              <a:lnSpc>
                <a:spcPts val="216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000">
                <a:latin typeface="Calibri"/>
                <a:cs typeface="Calibri"/>
              </a:rPr>
              <a:t>Se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contenter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plaisirs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simples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</a:t>
            </a:r>
            <a:r>
              <a:rPr dirty="0" sz="2000" spc="2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vie,</a:t>
            </a:r>
            <a:r>
              <a:rPr dirty="0" sz="2000" spc="26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est-</a:t>
            </a:r>
            <a:r>
              <a:rPr dirty="0" sz="2000">
                <a:latin typeface="Calibri"/>
                <a:cs typeface="Calibri"/>
              </a:rPr>
              <a:t>ce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avoir</a:t>
            </a:r>
            <a:r>
              <a:rPr dirty="0" sz="2000" spc="2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conquis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du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temps </a:t>
            </a:r>
            <a:r>
              <a:rPr dirty="0" sz="2000">
                <a:latin typeface="Calibri"/>
                <a:cs typeface="Calibri"/>
              </a:rPr>
              <a:t>pour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soi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s’être </a:t>
            </a:r>
            <a:r>
              <a:rPr dirty="0" sz="2000">
                <a:latin typeface="Calibri"/>
                <a:cs typeface="Calibri"/>
              </a:rPr>
              <a:t>résigné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à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jamais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accéder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à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vie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meilleure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marL="240665" marR="6985" indent="-228600">
              <a:lnSpc>
                <a:spcPts val="216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000">
                <a:latin typeface="Calibri"/>
                <a:cs typeface="Calibri"/>
              </a:rPr>
              <a:t>Le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temps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pour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soi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est-</a:t>
            </a:r>
            <a:r>
              <a:rPr dirty="0" sz="2000">
                <a:latin typeface="Calibri"/>
                <a:cs typeface="Calibri"/>
              </a:rPr>
              <a:t>il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essentiellement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du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temps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individuel,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contemplatif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? </a:t>
            </a:r>
            <a:r>
              <a:rPr dirty="0" sz="2000">
                <a:latin typeface="Calibri"/>
                <a:cs typeface="Calibri"/>
              </a:rPr>
              <a:t>Le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cœur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l’existence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</a:t>
            </a:r>
            <a:r>
              <a:rPr dirty="0" sz="2000" spc="-10">
                <a:latin typeface="Calibri"/>
                <a:cs typeface="Calibri"/>
              </a:rPr>
              <a:t> situe-t-</a:t>
            </a:r>
            <a:r>
              <a:rPr dirty="0" sz="2000">
                <a:latin typeface="Calibri"/>
                <a:cs typeface="Calibri"/>
              </a:rPr>
              <a:t>il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dans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vie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sociale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25216" y="1665732"/>
            <a:ext cx="2984067" cy="210616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22320" y="4619244"/>
            <a:ext cx="8540495" cy="193852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3322320" y="4619244"/>
            <a:ext cx="8540750" cy="1938655"/>
          </a:xfrm>
          <a:prstGeom prst="rect">
            <a:avLst/>
          </a:prstGeom>
          <a:ln w="6096">
            <a:solidFill>
              <a:srgbClr val="4471C4"/>
            </a:solidFill>
          </a:ln>
        </p:spPr>
        <p:txBody>
          <a:bodyPr wrap="square" lIns="0" tIns="29209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29"/>
              </a:spcBef>
            </a:pPr>
            <a:r>
              <a:rPr dirty="0" sz="2000" spc="-10" b="1">
                <a:latin typeface="Calibri"/>
                <a:cs typeface="Calibri"/>
              </a:rPr>
              <a:t>Cf.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problématiques</a:t>
            </a:r>
            <a:r>
              <a:rPr dirty="0" sz="2000" spc="-7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inscrites</a:t>
            </a:r>
            <a:r>
              <a:rPr dirty="0" sz="2000" spc="-6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au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programme</a:t>
            </a:r>
            <a:r>
              <a:rPr dirty="0" sz="2000" spc="-50" b="1">
                <a:latin typeface="Calibri"/>
                <a:cs typeface="Calibri"/>
              </a:rPr>
              <a:t> :</a:t>
            </a:r>
            <a:endParaRPr sz="2000">
              <a:latin typeface="Calibri"/>
              <a:cs typeface="Calibri"/>
            </a:endParaRPr>
          </a:p>
          <a:p>
            <a:pPr marL="225425" indent="-134620">
              <a:lnSpc>
                <a:spcPct val="100000"/>
              </a:lnSpc>
              <a:buChar char="-"/>
              <a:tabLst>
                <a:tab pos="225425" algn="l"/>
              </a:tabLst>
            </a:pPr>
            <a:r>
              <a:rPr dirty="0" sz="2000">
                <a:latin typeface="Calibri"/>
                <a:cs typeface="Calibri"/>
              </a:rPr>
              <a:t>Comment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prendre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temps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vivre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pour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passer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à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côté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vie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marL="225425" indent="-134620">
              <a:lnSpc>
                <a:spcPct val="100000"/>
              </a:lnSpc>
              <a:buChar char="-"/>
              <a:tabLst>
                <a:tab pos="225425" algn="l"/>
              </a:tabLst>
            </a:pPr>
            <a:r>
              <a:rPr dirty="0" sz="2000">
                <a:latin typeface="Calibri"/>
                <a:cs typeface="Calibri"/>
              </a:rPr>
              <a:t>Comment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s’approprier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temps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au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lieu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subir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marL="225425" indent="-134620">
              <a:lnSpc>
                <a:spcPct val="100000"/>
              </a:lnSpc>
              <a:buChar char="-"/>
              <a:tabLst>
                <a:tab pos="225425" algn="l"/>
              </a:tabLst>
            </a:pPr>
            <a:r>
              <a:rPr dirty="0" sz="2000">
                <a:latin typeface="Calibri"/>
                <a:cs typeface="Calibri"/>
              </a:rPr>
              <a:t>Comment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distinguer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«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prendre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son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temps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»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et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«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perdre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temps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»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marL="225425" indent="-134620">
              <a:lnSpc>
                <a:spcPct val="100000"/>
              </a:lnSpc>
              <a:buChar char="-"/>
              <a:tabLst>
                <a:tab pos="225425" algn="l"/>
              </a:tabLst>
            </a:pPr>
            <a:r>
              <a:rPr dirty="0" sz="2000">
                <a:latin typeface="Calibri"/>
                <a:cs typeface="Calibri"/>
              </a:rPr>
              <a:t>Quels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rôles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jouent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vitesse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lenteur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dans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nos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vies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marL="225425" indent="-134620">
              <a:lnSpc>
                <a:spcPct val="100000"/>
              </a:lnSpc>
              <a:spcBef>
                <a:spcPts val="5"/>
              </a:spcBef>
              <a:buChar char="-"/>
              <a:tabLst>
                <a:tab pos="225425" algn="l"/>
              </a:tabLst>
            </a:pPr>
            <a:r>
              <a:rPr dirty="0" sz="2000">
                <a:latin typeface="Calibri"/>
                <a:cs typeface="Calibri"/>
              </a:rPr>
              <a:t>Quels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liens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encore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envisager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entre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temps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individuel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et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temps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collectifs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9475" y="3689604"/>
            <a:ext cx="2773680" cy="185927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379475" y="3689603"/>
            <a:ext cx="2773680" cy="1859280"/>
          </a:xfrm>
          <a:prstGeom prst="rect">
            <a:avLst/>
          </a:prstGeom>
          <a:ln w="6096">
            <a:solidFill>
              <a:srgbClr val="4471C4"/>
            </a:solidFill>
          </a:ln>
        </p:spPr>
        <p:txBody>
          <a:bodyPr wrap="square" lIns="0" tIns="16510" rIns="0" bIns="0" rtlCol="0" vert="horz">
            <a:spAutoFit/>
          </a:bodyPr>
          <a:lstStyle/>
          <a:p>
            <a:pPr marL="90805" marR="176530">
              <a:lnSpc>
                <a:spcPct val="107000"/>
              </a:lnSpc>
              <a:spcBef>
                <a:spcPts val="130"/>
              </a:spcBef>
            </a:pPr>
            <a:r>
              <a:rPr dirty="0" sz="1800" b="1" i="1">
                <a:latin typeface="Calibri"/>
                <a:cs typeface="Calibri"/>
              </a:rPr>
              <a:t>Blaise</a:t>
            </a:r>
            <a:r>
              <a:rPr dirty="0" sz="1800" spc="-25" b="1" i="1">
                <a:latin typeface="Calibri"/>
                <a:cs typeface="Calibri"/>
              </a:rPr>
              <a:t> </a:t>
            </a:r>
            <a:r>
              <a:rPr dirty="0" sz="1800" b="1" i="1">
                <a:latin typeface="Calibri"/>
                <a:cs typeface="Calibri"/>
              </a:rPr>
              <a:t>Pascal</a:t>
            </a:r>
            <a:r>
              <a:rPr dirty="0" sz="1800" spc="-30" b="1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:</a:t>
            </a:r>
            <a:r>
              <a:rPr dirty="0" sz="1800" spc="-2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«</a:t>
            </a:r>
            <a:r>
              <a:rPr dirty="0" sz="1800" spc="-2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tout</a:t>
            </a:r>
            <a:r>
              <a:rPr dirty="0" sz="1800" spc="-30" i="1">
                <a:latin typeface="Calibri"/>
                <a:cs typeface="Calibri"/>
              </a:rPr>
              <a:t> </a:t>
            </a:r>
            <a:r>
              <a:rPr dirty="0" sz="1800" spc="-25" i="1">
                <a:latin typeface="Calibri"/>
                <a:cs typeface="Calibri"/>
              </a:rPr>
              <a:t>le</a:t>
            </a:r>
            <a:r>
              <a:rPr dirty="0" sz="1800" spc="-2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malheur</a:t>
            </a:r>
            <a:r>
              <a:rPr dirty="0" sz="1800" spc="-4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des</a:t>
            </a:r>
            <a:r>
              <a:rPr dirty="0" sz="1800" spc="-5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hommes</a:t>
            </a:r>
            <a:r>
              <a:rPr dirty="0" sz="1800" spc="-40" i="1">
                <a:latin typeface="Calibri"/>
                <a:cs typeface="Calibri"/>
              </a:rPr>
              <a:t> </a:t>
            </a:r>
            <a:r>
              <a:rPr dirty="0" sz="1800" spc="-20" i="1">
                <a:latin typeface="Calibri"/>
                <a:cs typeface="Calibri"/>
              </a:rPr>
              <a:t>vient </a:t>
            </a:r>
            <a:r>
              <a:rPr dirty="0" sz="1800" spc="-10" i="1">
                <a:latin typeface="Calibri"/>
                <a:cs typeface="Calibri"/>
              </a:rPr>
              <a:t>d’une</a:t>
            </a:r>
            <a:r>
              <a:rPr dirty="0" sz="1800" spc="-4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seule</a:t>
            </a:r>
            <a:r>
              <a:rPr dirty="0" sz="1800" spc="-3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chose,</a:t>
            </a:r>
            <a:r>
              <a:rPr dirty="0" sz="1800" spc="-4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qui</a:t>
            </a:r>
            <a:r>
              <a:rPr dirty="0" sz="1800" spc="-45" i="1">
                <a:latin typeface="Calibri"/>
                <a:cs typeface="Calibri"/>
              </a:rPr>
              <a:t> </a:t>
            </a:r>
            <a:r>
              <a:rPr dirty="0" sz="1800" spc="-25" i="1">
                <a:latin typeface="Calibri"/>
                <a:cs typeface="Calibri"/>
              </a:rPr>
              <a:t>est </a:t>
            </a:r>
            <a:r>
              <a:rPr dirty="0" sz="1800" i="1">
                <a:latin typeface="Calibri"/>
                <a:cs typeface="Calibri"/>
              </a:rPr>
              <a:t>de</a:t>
            </a:r>
            <a:r>
              <a:rPr dirty="0" sz="1800" spc="-2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ne</a:t>
            </a:r>
            <a:r>
              <a:rPr dirty="0" sz="1800" spc="-1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savoir</a:t>
            </a:r>
            <a:r>
              <a:rPr dirty="0" sz="1800" spc="-2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pas</a:t>
            </a:r>
            <a:r>
              <a:rPr dirty="0" sz="1800" spc="-1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demeurer </a:t>
            </a:r>
            <a:r>
              <a:rPr dirty="0" sz="1800" i="1">
                <a:latin typeface="Calibri"/>
                <a:cs typeface="Calibri"/>
              </a:rPr>
              <a:t>en</a:t>
            </a:r>
            <a:r>
              <a:rPr dirty="0" sz="1800" spc="-3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repos,</a:t>
            </a:r>
            <a:r>
              <a:rPr dirty="0" sz="1800" spc="-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dans</a:t>
            </a:r>
            <a:r>
              <a:rPr dirty="0" sz="1800" spc="-20" i="1">
                <a:latin typeface="Calibri"/>
                <a:cs typeface="Calibri"/>
              </a:rPr>
              <a:t> </a:t>
            </a:r>
            <a:r>
              <a:rPr dirty="0" sz="1800" spc="-25" i="1">
                <a:latin typeface="Calibri"/>
                <a:cs typeface="Calibri"/>
              </a:rPr>
              <a:t>une </a:t>
            </a:r>
            <a:r>
              <a:rPr dirty="0" sz="1800" i="1">
                <a:latin typeface="Calibri"/>
                <a:cs typeface="Calibri"/>
              </a:rPr>
              <a:t>chambre</a:t>
            </a:r>
            <a:r>
              <a:rPr dirty="0" sz="1800" spc="-60" i="1">
                <a:latin typeface="Calibri"/>
                <a:cs typeface="Calibri"/>
              </a:rPr>
              <a:t> </a:t>
            </a:r>
            <a:r>
              <a:rPr dirty="0" sz="1800" spc="-50" i="1">
                <a:latin typeface="Calibri"/>
                <a:cs typeface="Calibri"/>
              </a:rPr>
              <a:t>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68405" y="6470713"/>
            <a:ext cx="21837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0670" marR="5080" indent="-26860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IEN</a:t>
            </a:r>
            <a:r>
              <a:rPr dirty="0" sz="1200" spc="-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EG</a:t>
            </a:r>
            <a:r>
              <a:rPr dirty="0" sz="1200" spc="1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lettres</a:t>
            </a:r>
            <a:r>
              <a:rPr dirty="0" sz="1200" spc="-2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histoire</a:t>
            </a:r>
            <a:r>
              <a:rPr dirty="0" sz="1200" spc="-1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géographie </a:t>
            </a: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Académie</a:t>
            </a:r>
            <a:r>
              <a:rPr dirty="0" sz="1200" spc="3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d'Orléans-</a:t>
            </a:r>
            <a:r>
              <a:rPr dirty="0" sz="1200" spc="-20">
                <a:solidFill>
                  <a:srgbClr val="888888"/>
                </a:solidFill>
                <a:latin typeface="Calibri"/>
                <a:cs typeface="Calibri"/>
              </a:rPr>
              <a:t>Tours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6578" y="91480"/>
            <a:ext cx="90055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0">
                <a:solidFill>
                  <a:srgbClr val="000000"/>
                </a:solidFill>
                <a:latin typeface="Calibri Light"/>
                <a:cs typeface="Calibri Light"/>
              </a:rPr>
              <a:t>Au</a:t>
            </a:r>
            <a:r>
              <a:rPr dirty="0" sz="3600" spc="-114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30" b="0">
                <a:solidFill>
                  <a:srgbClr val="000000"/>
                </a:solidFill>
                <a:latin typeface="Calibri Light"/>
                <a:cs typeface="Calibri Light"/>
              </a:rPr>
              <a:t>centre,</a:t>
            </a:r>
            <a:r>
              <a:rPr dirty="0" sz="3600" spc="-120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b="0">
                <a:solidFill>
                  <a:srgbClr val="000000"/>
                </a:solidFill>
                <a:latin typeface="Calibri Light"/>
                <a:cs typeface="Calibri Light"/>
              </a:rPr>
              <a:t>la</a:t>
            </a:r>
            <a:r>
              <a:rPr dirty="0" sz="3600" spc="-110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40" b="0">
                <a:solidFill>
                  <a:srgbClr val="000000"/>
                </a:solidFill>
                <a:latin typeface="Calibri Light"/>
                <a:cs typeface="Calibri Light"/>
              </a:rPr>
              <a:t>pratique</a:t>
            </a:r>
            <a:r>
              <a:rPr dirty="0" sz="3600" spc="-130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b="0">
                <a:solidFill>
                  <a:srgbClr val="000000"/>
                </a:solidFill>
                <a:latin typeface="Calibri Light"/>
                <a:cs typeface="Calibri Light"/>
              </a:rPr>
              <a:t>de</a:t>
            </a:r>
            <a:r>
              <a:rPr dirty="0" sz="3600" spc="-95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b="0">
                <a:solidFill>
                  <a:srgbClr val="000000"/>
                </a:solidFill>
                <a:latin typeface="Calibri Light"/>
                <a:cs typeface="Calibri Light"/>
              </a:rPr>
              <a:t>la</a:t>
            </a:r>
            <a:r>
              <a:rPr dirty="0" sz="3600" spc="-110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25" b="0">
                <a:solidFill>
                  <a:srgbClr val="000000"/>
                </a:solidFill>
                <a:latin typeface="Calibri Light"/>
                <a:cs typeface="Calibri Light"/>
              </a:rPr>
              <a:t>lecture</a:t>
            </a:r>
            <a:r>
              <a:rPr dirty="0" sz="3600" spc="-130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b="0">
                <a:solidFill>
                  <a:srgbClr val="000000"/>
                </a:solidFill>
                <a:latin typeface="Calibri Light"/>
                <a:cs typeface="Calibri Light"/>
              </a:rPr>
              <a:t>et</a:t>
            </a:r>
            <a:r>
              <a:rPr dirty="0" sz="3600" spc="-100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b="0">
                <a:solidFill>
                  <a:srgbClr val="000000"/>
                </a:solidFill>
                <a:latin typeface="Calibri Light"/>
                <a:cs typeface="Calibri Light"/>
              </a:rPr>
              <a:t>de</a:t>
            </a:r>
            <a:r>
              <a:rPr dirty="0" sz="3600" spc="-95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10" b="0">
                <a:solidFill>
                  <a:srgbClr val="000000"/>
                </a:solidFill>
                <a:latin typeface="Calibri Light"/>
                <a:cs typeface="Calibri Light"/>
              </a:rPr>
              <a:t>l’écriture</a:t>
            </a:r>
            <a:endParaRPr sz="3600">
              <a:latin typeface="Calibri Light"/>
              <a:cs typeface="Calibri Light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748156" y="5853557"/>
            <a:ext cx="4337685" cy="928369"/>
            <a:chOff x="748156" y="5853557"/>
            <a:chExt cx="4337685" cy="928369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1331" y="5856732"/>
              <a:ext cx="4331208" cy="92201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51331" y="5856732"/>
              <a:ext cx="4331335" cy="922019"/>
            </a:xfrm>
            <a:custGeom>
              <a:avLst/>
              <a:gdLst/>
              <a:ahLst/>
              <a:cxnLst/>
              <a:rect l="l" t="t" r="r" b="b"/>
              <a:pathLst>
                <a:path w="4331335" h="922020">
                  <a:moveTo>
                    <a:pt x="0" y="0"/>
                  </a:moveTo>
                  <a:lnTo>
                    <a:pt x="4331208" y="0"/>
                  </a:lnTo>
                  <a:lnTo>
                    <a:pt x="4331208" y="922020"/>
                  </a:lnTo>
                  <a:lnTo>
                    <a:pt x="0" y="922020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829312" y="5873779"/>
            <a:ext cx="417322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8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expériences</a:t>
            </a:r>
            <a:r>
              <a:rPr dirty="0" sz="18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800" spc="10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lecture</a:t>
            </a:r>
            <a:r>
              <a:rPr dirty="0" sz="1800" spc="10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800" spc="10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d’écriture</a:t>
            </a:r>
            <a:r>
              <a:rPr dirty="0" sz="18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écho</a:t>
            </a:r>
            <a:r>
              <a:rPr dirty="0" sz="1800" spc="229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avec</a:t>
            </a:r>
            <a:r>
              <a:rPr dirty="0" sz="1800" spc="2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1800" spc="2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thème</a:t>
            </a:r>
            <a:r>
              <a:rPr dirty="0" sz="1800" spc="2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programmatique</a:t>
            </a:r>
            <a:r>
              <a:rPr dirty="0" sz="1800" spc="2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dirty="0" sz="1800" spc="229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lire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8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écrire</a:t>
            </a:r>
            <a:r>
              <a:rPr dirty="0" sz="18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pour</a:t>
            </a:r>
            <a:r>
              <a:rPr dirty="0" sz="18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prendre</a:t>
            </a:r>
            <a:r>
              <a:rPr dirty="0" sz="18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temps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8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vivre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636" y="833628"/>
            <a:ext cx="5215127" cy="1784603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135636" y="833627"/>
            <a:ext cx="5215255" cy="1784985"/>
          </a:xfrm>
          <a:prstGeom prst="rect">
            <a:avLst/>
          </a:prstGeom>
          <a:ln w="6096">
            <a:solidFill>
              <a:srgbClr val="5B9BD4"/>
            </a:solidFill>
          </a:ln>
        </p:spPr>
        <p:txBody>
          <a:bodyPr wrap="square" lIns="0" tIns="27305" rIns="0" bIns="0" rtlCol="0" vert="horz">
            <a:spAutoFit/>
          </a:bodyPr>
          <a:lstStyle/>
          <a:p>
            <a:pPr marL="91440" marR="102235">
              <a:lnSpc>
                <a:spcPct val="100000"/>
              </a:lnSpc>
              <a:spcBef>
                <a:spcPts val="215"/>
              </a:spcBef>
            </a:pP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Une</a:t>
            </a:r>
            <a:r>
              <a:rPr dirty="0" sz="22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langue</a:t>
            </a:r>
            <a:r>
              <a:rPr dirty="0" sz="22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imagée</a:t>
            </a:r>
            <a:r>
              <a:rPr dirty="0" sz="22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Calibri"/>
                <a:cs typeface="Calibri"/>
              </a:rPr>
              <a:t>sollicitant correspondances</a:t>
            </a:r>
            <a:r>
              <a:rPr dirty="0" sz="22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22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Calibri"/>
                <a:cs typeface="Calibri"/>
              </a:rPr>
              <a:t>associations synesthésiques,</a:t>
            </a:r>
            <a:r>
              <a:rPr dirty="0" sz="2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2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Calibri"/>
                <a:cs typeface="Calibri"/>
              </a:rPr>
              <a:t>textes</a:t>
            </a:r>
            <a:r>
              <a:rPr dirty="0" sz="2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Calibri"/>
                <a:cs typeface="Calibri"/>
              </a:rPr>
              <a:t>résistants</a:t>
            </a:r>
            <a:r>
              <a:rPr dirty="0" sz="2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qui</a:t>
            </a:r>
            <a:r>
              <a:rPr dirty="0" sz="22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5" b="1">
                <a:solidFill>
                  <a:srgbClr val="FFFFFF"/>
                </a:solidFill>
                <a:latin typeface="Calibri"/>
                <a:cs typeface="Calibri"/>
              </a:rPr>
              <a:t>se </a:t>
            </a:r>
            <a:r>
              <a:rPr dirty="0" sz="2200" spc="-10" b="1">
                <a:solidFill>
                  <a:srgbClr val="FFFFFF"/>
                </a:solidFill>
                <a:latin typeface="Calibri"/>
                <a:cs typeface="Calibri"/>
              </a:rPr>
              <a:t>prêtent</a:t>
            </a:r>
            <a:r>
              <a:rPr dirty="0" sz="22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dirty="0" sz="22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2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nombreuses</a:t>
            </a:r>
            <a:r>
              <a:rPr dirty="0" sz="22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Calibri"/>
                <a:cs typeface="Calibri"/>
              </a:rPr>
              <a:t>interprétations</a:t>
            </a:r>
            <a:r>
              <a:rPr dirty="0" sz="2200" spc="-25" b="1">
                <a:solidFill>
                  <a:srgbClr val="FFFFFF"/>
                </a:solidFill>
                <a:latin typeface="Calibri"/>
                <a:cs typeface="Calibri"/>
              </a:rPr>
              <a:t> et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suscitent</a:t>
            </a:r>
            <a:r>
              <a:rPr dirty="0" sz="22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22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Calibri"/>
                <a:cs typeface="Calibri"/>
              </a:rPr>
              <a:t>débat.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88964" y="995172"/>
            <a:ext cx="6003035" cy="1446275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6188964" y="995172"/>
            <a:ext cx="6003290" cy="1446530"/>
          </a:xfrm>
          <a:prstGeom prst="rect">
            <a:avLst/>
          </a:prstGeom>
          <a:ln w="6096">
            <a:solidFill>
              <a:srgbClr val="5B9BD4"/>
            </a:solidFill>
          </a:ln>
        </p:spPr>
        <p:txBody>
          <a:bodyPr wrap="square" lIns="0" tIns="28575" rIns="0" bIns="0" rtlCol="0" vert="horz">
            <a:spAutoFit/>
          </a:bodyPr>
          <a:lstStyle/>
          <a:p>
            <a:pPr marL="90805" marR="114300">
              <a:lnSpc>
                <a:spcPct val="100000"/>
              </a:lnSpc>
              <a:spcBef>
                <a:spcPts val="225"/>
              </a:spcBef>
            </a:pP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22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place</a:t>
            </a:r>
            <a:r>
              <a:rPr dirty="0" sz="2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Calibri"/>
                <a:cs typeface="Calibri"/>
              </a:rPr>
              <a:t>importante</a:t>
            </a:r>
            <a:r>
              <a:rPr dirty="0" sz="2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accordée</a:t>
            </a:r>
            <a:r>
              <a:rPr dirty="0" sz="2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dirty="0" sz="22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2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Calibri"/>
                <a:cs typeface="Calibri"/>
              </a:rPr>
              <a:t>contemplation,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dirty="0" sz="22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Calibri"/>
                <a:cs typeface="Calibri"/>
              </a:rPr>
              <a:t>l’introspection,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Calibri"/>
                <a:cs typeface="Calibri"/>
              </a:rPr>
              <a:t>notamment</a:t>
            </a:r>
            <a:r>
              <a:rPr dirty="0" sz="2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dirty="0" sz="22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Calibri"/>
                <a:cs typeface="Calibri"/>
              </a:rPr>
              <a:t>travers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2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Calibri"/>
                <a:cs typeface="Calibri"/>
              </a:rPr>
              <a:t>pratique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200" spc="-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FFFFFF"/>
                </a:solidFill>
                <a:latin typeface="Calibri"/>
                <a:cs typeface="Calibri"/>
              </a:rPr>
              <a:t>l’écriture</a:t>
            </a:r>
            <a:r>
              <a:rPr dirty="0" sz="22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(thématique</a:t>
            </a:r>
            <a:r>
              <a:rPr dirty="0" sz="22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centrale</a:t>
            </a:r>
            <a:r>
              <a:rPr dirty="0" sz="22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dans</a:t>
            </a:r>
            <a:r>
              <a:rPr dirty="0" sz="220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trois</a:t>
            </a:r>
            <a:r>
              <a:rPr dirty="0" sz="22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5" b="1">
                <a:solidFill>
                  <a:srgbClr val="FFFFFF"/>
                </a:solidFill>
                <a:latin typeface="Calibri"/>
                <a:cs typeface="Calibri"/>
              </a:rPr>
              <a:t>des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six</a:t>
            </a:r>
            <a:r>
              <a:rPr dirty="0" sz="2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Calibri"/>
                <a:cs typeface="Calibri"/>
              </a:rPr>
              <a:t>œuvres).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101980" y="2762885"/>
            <a:ext cx="2452370" cy="1083945"/>
            <a:chOff x="101980" y="2762885"/>
            <a:chExt cx="2452370" cy="1083945"/>
          </a:xfrm>
        </p:grpSpPr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155" y="2766060"/>
              <a:ext cx="2446020" cy="1077468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05155" y="2766060"/>
              <a:ext cx="2446020" cy="1077595"/>
            </a:xfrm>
            <a:custGeom>
              <a:avLst/>
              <a:gdLst/>
              <a:ahLst/>
              <a:cxnLst/>
              <a:rect l="l" t="t" r="r" b="b"/>
              <a:pathLst>
                <a:path w="2446020" h="1077595">
                  <a:moveTo>
                    <a:pt x="0" y="0"/>
                  </a:moveTo>
                  <a:lnTo>
                    <a:pt x="2446020" y="0"/>
                  </a:lnTo>
                  <a:lnTo>
                    <a:pt x="2446020" y="1077468"/>
                  </a:lnTo>
                  <a:lnTo>
                    <a:pt x="0" y="1077468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183569" y="2787637"/>
            <a:ext cx="220091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Calibri"/>
                <a:cs typeface="Calibri"/>
              </a:rPr>
              <a:t>«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-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C’est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merveilleux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!</a:t>
            </a:r>
            <a:r>
              <a:rPr dirty="0" sz="1600" spc="-25">
                <a:latin typeface="Calibri"/>
                <a:cs typeface="Calibri"/>
              </a:rPr>
              <a:t> dit </a:t>
            </a:r>
            <a:r>
              <a:rPr dirty="0" sz="1600">
                <a:latin typeface="Calibri"/>
                <a:cs typeface="Calibri"/>
              </a:rPr>
              <a:t>Colin.</a:t>
            </a:r>
            <a:r>
              <a:rPr dirty="0" sz="1600" spc="-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Vous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sentez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la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forêt,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83569" y="3275314"/>
            <a:ext cx="19367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Calibri"/>
                <a:cs typeface="Calibri"/>
              </a:rPr>
              <a:t>avec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un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ruisseau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et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des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83569" y="3519152"/>
            <a:ext cx="20072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47470" algn="l"/>
              </a:tabLst>
            </a:pPr>
            <a:r>
              <a:rPr dirty="0" sz="1600">
                <a:latin typeface="Calibri"/>
                <a:cs typeface="Calibri"/>
              </a:rPr>
              <a:t>petits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lapins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».</a:t>
            </a:r>
            <a:r>
              <a:rPr dirty="0" sz="1600">
                <a:latin typeface="Calibri"/>
                <a:cs typeface="Calibri"/>
              </a:rPr>
              <a:t>	(B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Vian)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5464936" y="2721736"/>
            <a:ext cx="3217545" cy="1083945"/>
            <a:chOff x="5464936" y="2721736"/>
            <a:chExt cx="3217545" cy="1083945"/>
          </a:xfrm>
        </p:grpSpPr>
        <p:pic>
          <p:nvPicPr>
            <p:cNvPr id="18" name="object 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68111" y="2724911"/>
              <a:ext cx="3211067" cy="1077467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5468111" y="2724911"/>
              <a:ext cx="3211195" cy="1077595"/>
            </a:xfrm>
            <a:custGeom>
              <a:avLst/>
              <a:gdLst/>
              <a:ahLst/>
              <a:cxnLst/>
              <a:rect l="l" t="t" r="r" b="b"/>
              <a:pathLst>
                <a:path w="3211195" h="1077595">
                  <a:moveTo>
                    <a:pt x="0" y="0"/>
                  </a:moveTo>
                  <a:lnTo>
                    <a:pt x="3211067" y="0"/>
                  </a:lnTo>
                  <a:lnTo>
                    <a:pt x="3211067" y="1077468"/>
                  </a:lnTo>
                  <a:lnTo>
                    <a:pt x="0" y="1077468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5547493" y="2746418"/>
            <a:ext cx="2849245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Calibri"/>
                <a:cs typeface="Calibri"/>
              </a:rPr>
              <a:t>«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J’écris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dans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l’ortie, </a:t>
            </a:r>
            <a:r>
              <a:rPr dirty="0" sz="1600">
                <a:latin typeface="Calibri"/>
                <a:cs typeface="Calibri"/>
              </a:rPr>
              <a:t>pas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dans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une </a:t>
            </a:r>
            <a:r>
              <a:rPr dirty="0" sz="1600">
                <a:latin typeface="Calibri"/>
                <a:cs typeface="Calibri"/>
              </a:rPr>
              <a:t>rose.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Pas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encore,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mais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j’y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viendrai. </a:t>
            </a:r>
            <a:r>
              <a:rPr dirty="0" sz="1600">
                <a:latin typeface="Calibri"/>
                <a:cs typeface="Calibri"/>
              </a:rPr>
              <a:t>La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prochaine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étape,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si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elle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lieu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50">
                <a:latin typeface="Calibri"/>
                <a:cs typeface="Calibri"/>
              </a:rPr>
              <a:t>: </a:t>
            </a:r>
            <a:r>
              <a:rPr dirty="0" sz="1600" spc="-25">
                <a:latin typeface="Calibri"/>
                <a:cs typeface="Calibri"/>
              </a:rPr>
              <a:t>c’est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le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tournesol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».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96528" y="2538984"/>
            <a:ext cx="3259835" cy="830579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8796528" y="2538983"/>
            <a:ext cx="3260090" cy="830580"/>
          </a:xfrm>
          <a:prstGeom prst="rect">
            <a:avLst/>
          </a:prstGeom>
          <a:ln w="6096">
            <a:solidFill>
              <a:srgbClr val="EC7C30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algn="just" marL="91440" marR="193675">
              <a:lnSpc>
                <a:spcPct val="100000"/>
              </a:lnSpc>
              <a:spcBef>
                <a:spcPts val="260"/>
              </a:spcBef>
            </a:pPr>
            <a:r>
              <a:rPr dirty="0" sz="1600">
                <a:latin typeface="Calibri"/>
                <a:cs typeface="Calibri"/>
              </a:rPr>
              <a:t>«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J’aurais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survécu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sans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être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écrivain. </a:t>
            </a:r>
            <a:r>
              <a:rPr dirty="0" sz="1600">
                <a:latin typeface="Calibri"/>
                <a:cs typeface="Calibri"/>
              </a:rPr>
              <a:t>Mais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je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suis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pas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sûre que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j’aurais </a:t>
            </a:r>
            <a:r>
              <a:rPr dirty="0" sz="1600">
                <a:latin typeface="Calibri"/>
                <a:cs typeface="Calibri"/>
              </a:rPr>
              <a:t>été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heureuse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».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(L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Slimani)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4843145" y="4309745"/>
            <a:ext cx="3839210" cy="1576070"/>
            <a:chOff x="4843145" y="4309745"/>
            <a:chExt cx="3839210" cy="1576070"/>
          </a:xfrm>
        </p:grpSpPr>
        <p:pic>
          <p:nvPicPr>
            <p:cNvPr id="24" name="object 2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46320" y="4312920"/>
              <a:ext cx="3832859" cy="1569719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4846320" y="4312920"/>
              <a:ext cx="3832860" cy="1569720"/>
            </a:xfrm>
            <a:custGeom>
              <a:avLst/>
              <a:gdLst/>
              <a:ahLst/>
              <a:cxnLst/>
              <a:rect l="l" t="t" r="r" b="b"/>
              <a:pathLst>
                <a:path w="3832859" h="1569720">
                  <a:moveTo>
                    <a:pt x="0" y="0"/>
                  </a:moveTo>
                  <a:lnTo>
                    <a:pt x="3832860" y="0"/>
                  </a:lnTo>
                  <a:lnTo>
                    <a:pt x="3832860" y="1569719"/>
                  </a:lnTo>
                  <a:lnTo>
                    <a:pt x="0" y="1569719"/>
                  </a:lnTo>
                  <a:lnTo>
                    <a:pt x="0" y="0"/>
                  </a:lnTo>
                  <a:close/>
                </a:path>
              </a:pathLst>
            </a:custGeom>
            <a:ln w="609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4925036" y="4334088"/>
            <a:ext cx="364490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Calibri"/>
                <a:cs typeface="Calibri"/>
              </a:rPr>
              <a:t>«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Car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la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littérature,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comme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l’art,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ne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connait </a:t>
            </a:r>
            <a:r>
              <a:rPr dirty="0" sz="1600" b="1">
                <a:latin typeface="Calibri"/>
                <a:cs typeface="Calibri"/>
              </a:rPr>
              <a:t>pas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le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temps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de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la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vie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quotidienne.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Elle</a:t>
            </a:r>
            <a:r>
              <a:rPr dirty="0" sz="1600" spc="-50" b="1">
                <a:latin typeface="Calibri"/>
                <a:cs typeface="Calibri"/>
              </a:rPr>
              <a:t> </a:t>
            </a:r>
            <a:r>
              <a:rPr dirty="0" sz="1600" spc="-25" b="1">
                <a:latin typeface="Calibri"/>
                <a:cs typeface="Calibri"/>
              </a:rPr>
              <a:t>se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4925036" y="4821765"/>
            <a:ext cx="3618865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Calibri"/>
                <a:cs typeface="Calibri"/>
              </a:rPr>
              <a:t>fiche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des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frontières </a:t>
            </a:r>
            <a:r>
              <a:rPr dirty="0" sz="1600" b="1">
                <a:latin typeface="Calibri"/>
                <a:cs typeface="Calibri"/>
              </a:rPr>
              <a:t>entre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le</a:t>
            </a:r>
            <a:r>
              <a:rPr dirty="0" sz="1600" spc="-4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passé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et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spc="-25" b="1">
                <a:latin typeface="Calibri"/>
                <a:cs typeface="Calibri"/>
              </a:rPr>
              <a:t>le </a:t>
            </a:r>
            <a:r>
              <a:rPr dirty="0" sz="1600" b="1">
                <a:latin typeface="Calibri"/>
                <a:cs typeface="Calibri"/>
              </a:rPr>
              <a:t>présent.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Elle</a:t>
            </a:r>
            <a:r>
              <a:rPr dirty="0" sz="1600" spc="-6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fait</a:t>
            </a:r>
            <a:r>
              <a:rPr dirty="0" sz="1600" spc="-5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advenir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le</a:t>
            </a:r>
            <a:r>
              <a:rPr dirty="0" sz="1600" spc="-5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futur,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elle</a:t>
            </a:r>
            <a:r>
              <a:rPr dirty="0" sz="1600" spc="-65" b="1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nous </a:t>
            </a:r>
            <a:r>
              <a:rPr dirty="0" sz="1600" spc="-10" b="1">
                <a:latin typeface="Calibri"/>
                <a:cs typeface="Calibri"/>
              </a:rPr>
              <a:t>renvoie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dans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les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forêts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claires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de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l’enfance. </a:t>
            </a:r>
            <a:r>
              <a:rPr dirty="0" sz="1600" b="1">
                <a:latin typeface="Calibri"/>
                <a:cs typeface="Calibri"/>
              </a:rPr>
              <a:t>Le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passé,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quand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on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écrit,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n’est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pas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mort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spc="-25" b="1">
                <a:latin typeface="Calibri"/>
                <a:cs typeface="Calibri"/>
              </a:rPr>
              <a:t>».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5248402" y="6155435"/>
            <a:ext cx="6018530" cy="370840"/>
            <a:chOff x="5248402" y="6155435"/>
            <a:chExt cx="6018530" cy="370840"/>
          </a:xfrm>
        </p:grpSpPr>
        <p:sp>
          <p:nvSpPr>
            <p:cNvPr id="29" name="object 29" descr=""/>
            <p:cNvSpPr/>
            <p:nvPr/>
          </p:nvSpPr>
          <p:spPr>
            <a:xfrm>
              <a:off x="5254752" y="6172199"/>
              <a:ext cx="1508760" cy="338455"/>
            </a:xfrm>
            <a:custGeom>
              <a:avLst/>
              <a:gdLst/>
              <a:ahLst/>
              <a:cxnLst/>
              <a:rect l="l" t="t" r="r" b="b"/>
              <a:pathLst>
                <a:path w="1508759" h="338454">
                  <a:moveTo>
                    <a:pt x="1339596" y="0"/>
                  </a:moveTo>
                  <a:lnTo>
                    <a:pt x="1339596" y="84581"/>
                  </a:lnTo>
                  <a:lnTo>
                    <a:pt x="0" y="84581"/>
                  </a:lnTo>
                  <a:lnTo>
                    <a:pt x="0" y="253745"/>
                  </a:lnTo>
                  <a:lnTo>
                    <a:pt x="1339596" y="253745"/>
                  </a:lnTo>
                  <a:lnTo>
                    <a:pt x="1339596" y="338327"/>
                  </a:lnTo>
                  <a:lnTo>
                    <a:pt x="1508760" y="169163"/>
                  </a:lnTo>
                  <a:lnTo>
                    <a:pt x="13395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5254752" y="6172199"/>
              <a:ext cx="1508760" cy="338455"/>
            </a:xfrm>
            <a:custGeom>
              <a:avLst/>
              <a:gdLst/>
              <a:ahLst/>
              <a:cxnLst/>
              <a:rect l="l" t="t" r="r" b="b"/>
              <a:pathLst>
                <a:path w="1508759" h="338454">
                  <a:moveTo>
                    <a:pt x="0" y="84581"/>
                  </a:moveTo>
                  <a:lnTo>
                    <a:pt x="1339596" y="84581"/>
                  </a:lnTo>
                  <a:lnTo>
                    <a:pt x="1339596" y="0"/>
                  </a:lnTo>
                  <a:lnTo>
                    <a:pt x="1508760" y="169163"/>
                  </a:lnTo>
                  <a:lnTo>
                    <a:pt x="1339596" y="338327"/>
                  </a:lnTo>
                  <a:lnTo>
                    <a:pt x="1339596" y="253745"/>
                  </a:lnTo>
                  <a:lnTo>
                    <a:pt x="0" y="253745"/>
                  </a:lnTo>
                  <a:lnTo>
                    <a:pt x="0" y="84581"/>
                  </a:lnTo>
                  <a:close/>
                </a:path>
              </a:pathLst>
            </a:custGeom>
            <a:ln w="12192">
              <a:solidFill>
                <a:srgbClr val="162C5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35724" y="6155435"/>
              <a:ext cx="4331207" cy="370332"/>
            </a:xfrm>
            <a:prstGeom prst="rect">
              <a:avLst/>
            </a:prstGeom>
          </p:spPr>
        </p:pic>
      </p:grpSp>
      <p:sp>
        <p:nvSpPr>
          <p:cNvPr id="32" name="object 32" descr=""/>
          <p:cNvSpPr txBox="1"/>
          <p:nvPr/>
        </p:nvSpPr>
        <p:spPr>
          <a:xfrm>
            <a:off x="6935723" y="6155435"/>
            <a:ext cx="4331335" cy="370840"/>
          </a:xfrm>
          <a:prstGeom prst="rect">
            <a:avLst/>
          </a:prstGeom>
          <a:ln w="6096">
            <a:solidFill>
              <a:srgbClr val="4471C4"/>
            </a:solidFill>
          </a:ln>
        </p:spPr>
        <p:txBody>
          <a:bodyPr wrap="square" lIns="0" tIns="3111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45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8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expériences</a:t>
            </a:r>
            <a:r>
              <a:rPr dirty="0" sz="18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faire</a:t>
            </a:r>
            <a:r>
              <a:rPr dirty="0" sz="18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vivre</a:t>
            </a:r>
            <a:r>
              <a:rPr dirty="0" sz="18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aux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élèves…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101980" y="5167757"/>
            <a:ext cx="3574415" cy="549275"/>
            <a:chOff x="101980" y="5167757"/>
            <a:chExt cx="3574415" cy="549275"/>
          </a:xfrm>
        </p:grpSpPr>
        <p:pic>
          <p:nvPicPr>
            <p:cNvPr id="34" name="object 3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155" y="5170932"/>
              <a:ext cx="3567684" cy="542543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105155" y="5170932"/>
              <a:ext cx="3568065" cy="542925"/>
            </a:xfrm>
            <a:custGeom>
              <a:avLst/>
              <a:gdLst/>
              <a:ahLst/>
              <a:cxnLst/>
              <a:rect l="l" t="t" r="r" b="b"/>
              <a:pathLst>
                <a:path w="3568065" h="542925">
                  <a:moveTo>
                    <a:pt x="0" y="0"/>
                  </a:moveTo>
                  <a:lnTo>
                    <a:pt x="3567684" y="0"/>
                  </a:lnTo>
                  <a:lnTo>
                    <a:pt x="3567684" y="542544"/>
                  </a:lnTo>
                  <a:lnTo>
                    <a:pt x="0" y="542544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183408" y="5181034"/>
            <a:ext cx="333629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175">
              <a:lnSpc>
                <a:spcPct val="107100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«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vert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très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foncé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des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arbres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dans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le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concret </a:t>
            </a:r>
            <a:r>
              <a:rPr dirty="0" sz="1400">
                <a:latin typeface="Calibri"/>
                <a:cs typeface="Calibri"/>
              </a:rPr>
              <a:t>du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temps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».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(J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Sacré)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8619617" y="3573653"/>
            <a:ext cx="3575685" cy="1192530"/>
            <a:chOff x="8619617" y="3573653"/>
            <a:chExt cx="3575685" cy="1192530"/>
          </a:xfrm>
        </p:grpSpPr>
        <p:pic>
          <p:nvPicPr>
            <p:cNvPr id="38" name="object 3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22792" y="3576828"/>
              <a:ext cx="3569206" cy="1185671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8622792" y="3576828"/>
              <a:ext cx="3569335" cy="1186180"/>
            </a:xfrm>
            <a:custGeom>
              <a:avLst/>
              <a:gdLst/>
              <a:ahLst/>
              <a:cxnLst/>
              <a:rect l="l" t="t" r="r" b="b"/>
              <a:pathLst>
                <a:path w="3569334" h="1186179">
                  <a:moveTo>
                    <a:pt x="0" y="0"/>
                  </a:moveTo>
                  <a:lnTo>
                    <a:pt x="3569207" y="0"/>
                  </a:lnTo>
                  <a:lnTo>
                    <a:pt x="3569207" y="1185672"/>
                  </a:lnTo>
                  <a:lnTo>
                    <a:pt x="0" y="1185672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 txBox="1"/>
          <p:nvPr/>
        </p:nvSpPr>
        <p:spPr>
          <a:xfrm>
            <a:off x="8705109" y="3602640"/>
            <a:ext cx="33331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«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monde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où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qu’on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vit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poème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est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dedans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8702078" y="3826595"/>
            <a:ext cx="3194050" cy="666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985" indent="254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vérité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sans</a:t>
            </a:r>
            <a:r>
              <a:rPr dirty="0" sz="1400" spc="-6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doute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pas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dite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autant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mensonge improbable </a:t>
            </a:r>
            <a:r>
              <a:rPr dirty="0" sz="1400" spc="-20">
                <a:latin typeface="Calibri"/>
                <a:cs typeface="Calibri"/>
              </a:rPr>
              <a:t>rien</a:t>
            </a:r>
            <a:endParaRPr sz="1400">
              <a:latin typeface="Calibri"/>
              <a:cs typeface="Calibri"/>
            </a:endParaRPr>
          </a:p>
          <a:p>
            <a:pPr marL="1524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Calibri"/>
                <a:cs typeface="Calibri"/>
              </a:rPr>
              <a:t>je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vois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bien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que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je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m’empêtre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dans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telles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8702078" y="4466899"/>
            <a:ext cx="91503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alibri"/>
                <a:cs typeface="Calibri"/>
              </a:rPr>
              <a:t>tournures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».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6005760" y="6566241"/>
            <a:ext cx="3870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IEN</a:t>
            </a: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EG</a:t>
            </a:r>
            <a:r>
              <a:rPr dirty="0" sz="1200" spc="1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lettres</a:t>
            </a:r>
            <a:r>
              <a:rPr dirty="0" sz="1200" spc="-3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histoire</a:t>
            </a:r>
            <a:r>
              <a:rPr dirty="0" sz="1200" spc="-2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géographie</a:t>
            </a:r>
            <a:r>
              <a:rPr dirty="0" sz="1200" spc="25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Académie </a:t>
            </a: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d'Orléans-Tours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4" name="object 44" descr=""/>
          <p:cNvGrpSpPr/>
          <p:nvPr/>
        </p:nvGrpSpPr>
        <p:grpSpPr>
          <a:xfrm>
            <a:off x="2299716" y="3401567"/>
            <a:ext cx="2592705" cy="1823085"/>
            <a:chOff x="2299716" y="3401567"/>
            <a:chExt cx="2592705" cy="1823085"/>
          </a:xfrm>
        </p:grpSpPr>
        <p:pic>
          <p:nvPicPr>
            <p:cNvPr id="45" name="object 4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02764" y="3404615"/>
              <a:ext cx="2586227" cy="1816607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2302764" y="3404615"/>
              <a:ext cx="2586355" cy="1816735"/>
            </a:xfrm>
            <a:custGeom>
              <a:avLst/>
              <a:gdLst/>
              <a:ahLst/>
              <a:cxnLst/>
              <a:rect l="l" t="t" r="r" b="b"/>
              <a:pathLst>
                <a:path w="2586354" h="1816735">
                  <a:moveTo>
                    <a:pt x="0" y="0"/>
                  </a:moveTo>
                  <a:lnTo>
                    <a:pt x="2586228" y="0"/>
                  </a:lnTo>
                  <a:lnTo>
                    <a:pt x="2586228" y="1816608"/>
                  </a:lnTo>
                  <a:lnTo>
                    <a:pt x="0" y="1816608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 descr=""/>
          <p:cNvSpPr txBox="1"/>
          <p:nvPr/>
        </p:nvSpPr>
        <p:spPr>
          <a:xfrm>
            <a:off x="2381802" y="3426146"/>
            <a:ext cx="188722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Calibri"/>
                <a:cs typeface="Calibri"/>
              </a:rPr>
              <a:t>«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Quelques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nuages. </a:t>
            </a:r>
            <a:r>
              <a:rPr dirty="0" sz="1600">
                <a:latin typeface="Calibri"/>
                <a:cs typeface="Calibri"/>
              </a:rPr>
              <a:t>Des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poignées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main.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2381802" y="3913823"/>
            <a:ext cx="9010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Calibri"/>
                <a:cs typeface="Calibri"/>
              </a:rPr>
              <a:t>Un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boulot.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2381802" y="4401500"/>
            <a:ext cx="239585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Calibri"/>
                <a:cs typeface="Calibri"/>
              </a:rPr>
              <a:t>Ce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n’est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pas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tout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: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il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y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des </a:t>
            </a:r>
            <a:r>
              <a:rPr dirty="0" sz="1600" spc="-20">
                <a:latin typeface="Calibri"/>
                <a:cs typeface="Calibri"/>
              </a:rPr>
              <a:t>cerfs-</a:t>
            </a:r>
            <a:r>
              <a:rPr dirty="0" sz="1600">
                <a:latin typeface="Calibri"/>
                <a:cs typeface="Calibri"/>
              </a:rPr>
              <a:t>volants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dans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ma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voix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». </a:t>
            </a:r>
            <a:r>
              <a:rPr dirty="0" sz="1600">
                <a:latin typeface="Calibri"/>
                <a:cs typeface="Calibri"/>
              </a:rPr>
              <a:t>(T</a:t>
            </a:r>
            <a:r>
              <a:rPr dirty="0" sz="1600" spc="-10">
                <a:latin typeface="Calibri"/>
                <a:cs typeface="Calibri"/>
              </a:rPr>
              <a:t> Metz)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Laurence KANOUTE</dc:creator>
  <dc:title>Réunion du GR</dc:title>
  <dcterms:created xsi:type="dcterms:W3CDTF">2024-06-18T19:06:16Z</dcterms:created>
  <dcterms:modified xsi:type="dcterms:W3CDTF">2024-06-18T19:06:16Z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2024-06-12T00:00:00Z</vt:filetime>
  </property>
  <property fmtid="{D5CDD505-2E9C-101B-9397-08002B2CF9AE}" pid="3" name="Creator">
    <vt:lpwstr>Acrobat PDFMaker 24 pour PowerPoint</vt:lpwstr>
  </property>
  <property fmtid="{D5CDD505-2E9C-101B-9397-08002B2CF9AE}" pid="4" name="LastSaved">
    <vt:filetime>2024-06-18T00:00:00Z</vt:filetime>
  </property>
  <property fmtid="{D5CDD505-2E9C-101B-9397-08002B2CF9AE}" pid="5" name="Producer">
    <vt:lpwstr>Adobe PDF Library 24.2.23</vt:lpwstr>
  </property>
</Properties>
</file>