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Lucida Sans Unicode"/>
        <a:ea typeface="Lucida Sans Unicode"/>
        <a:cs typeface="Lucida Sans Unicode"/>
        <a:sym typeface="Lucida Sans Unicod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FE8"/>
          </a:solidFill>
        </a:fill>
      </a:tcStyle>
    </a:wholeTbl>
    <a:band2H>
      <a:tcTxStyle/>
      <a:tcStyle>
        <a:tcBdr/>
        <a:fill>
          <a:solidFill>
            <a:srgbClr val="E7F0F4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Lucida Sans Unicode"/>
          <a:ea typeface="Lucida Sans Unicode"/>
          <a:cs typeface="Lucida Sans Unicod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10047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4657725"/>
            <a:ext cx="915035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007897"/>
              </a:gs>
              <a:gs pos="45000">
                <a:srgbClr val="4ABBE0"/>
              </a:gs>
              <a:gs pos="100000">
                <a:srgbClr val="007897"/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7" name="Group 27"/>
          <p:cNvGrpSpPr/>
          <p:nvPr/>
        </p:nvGrpSpPr>
        <p:grpSpPr>
          <a:xfrm>
            <a:off x="-12193" y="4952999"/>
            <a:ext cx="9162290" cy="1917193"/>
            <a:chOff x="0" y="0"/>
            <a:chExt cx="9162288" cy="1917191"/>
          </a:xfrm>
        </p:grpSpPr>
        <p:sp>
          <p:nvSpPr>
            <p:cNvPr id="23" name="Shape 23"/>
            <p:cNvSpPr/>
            <p:nvPr/>
          </p:nvSpPr>
          <p:spPr>
            <a:xfrm>
              <a:off x="1699705" y="0"/>
              <a:ext cx="7456488" cy="48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FCBDC">
                <a:alpha val="3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48705" y="284163"/>
              <a:ext cx="9107488" cy="78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pic>
          <p:nvPicPr>
            <p:cNvPr id="25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096" y="39623"/>
              <a:ext cx="9156193" cy="18775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3528"/>
              <a:ext cx="9162289" cy="816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636962" y="3005137"/>
            <a:ext cx="182563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FC4DD"/>
              </a:gs>
              <a:gs pos="27999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3449637" y="3005137"/>
            <a:ext cx="18415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FC4DD"/>
              </a:gs>
              <a:gs pos="27999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r>
              <a:t>Cliquez pour modifier le style du titre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Cliquez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r>
              <a:t>Cliquez pour modifier le style du titre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Cliquez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Cliquez pour modifier le style du titre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r>
              <a:t>Cliquez pour modifier le style du titre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Cliquez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Cliquez pour modifier le style du titre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FC4DD"/>
              </a:gs>
              <a:gs pos="27999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7FC4DD"/>
              </a:gs>
              <a:gs pos="27999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</a:ln>
          <a:effectLst>
            <a:outerShdw blurRad="63500" dist="25400" dir="5400000" rotWithShape="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r>
              <a:t>Cliquez pour modifier le style du titre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Cliquez pour modifier les styles du texte du masque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500060" y="5945187"/>
            <a:ext cx="4940305" cy="920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485775" y="5938837"/>
            <a:ext cx="3690938" cy="933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5784850"/>
            <a:ext cx="3414713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2150"/>
            <a:ext cx="3421063" cy="1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xfrm>
            <a:off x="8761725" y="6522533"/>
            <a:ext cx="252100" cy="2513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FCBDC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4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12700" y="5784850"/>
            <a:ext cx="3414713" cy="109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-19050" y="5772150"/>
            <a:ext cx="3421063" cy="11096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761725" y="6522531"/>
            <a:ext cx="252100" cy="251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464646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9pPr>
    </p:titleStyle>
    <p:bodyStyle>
      <a:lvl1pPr marL="365125" marR="0" indent="-25558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1pPr>
      <a:lvl2pPr marL="660468" marR="0" indent="-26835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◦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2pPr>
      <a:lvl3pPr marL="924151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3pPr>
      <a:lvl4pPr marL="1239252" marR="0" indent="-32485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4pPr>
      <a:lvl5pPr marL="1485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5pPr>
      <a:lvl6pPr marL="19431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6pPr>
      <a:lvl7pPr marL="24003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7pPr>
      <a:lvl8pPr marL="28575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8pPr>
      <a:lvl9pPr marL="33147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Lucida Sans Unicode"/>
          <a:ea typeface="Lucida Sans Unicode"/>
          <a:cs typeface="Lucida Sans Unicode"/>
          <a:sym typeface="Lucida Sans Unicod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logo_academie_orleans-tours_quadri_marianne_-_rvb.jpg" descr="http://www.ac-orleans-tours.fr/fileadmin/user_upload/protege/communication/images/logo_academie_orleans-tours_quadri_marianne_-_rv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387" y="188912"/>
            <a:ext cx="2160588" cy="1166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7" name="Shape 107"/>
          <p:cNvSpPr/>
          <p:nvPr/>
        </p:nvSpPr>
        <p:spPr>
          <a:xfrm>
            <a:off x="755650" y="1557337"/>
            <a:ext cx="7777163" cy="190436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algn="ctr">
              <a:defRPr sz="2800" b="1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dirty="0"/>
              <a:t>Etre jury à l’oral de contrôle en Français-Histoire-Géographie.</a:t>
            </a:r>
          </a:p>
        </p:txBody>
      </p:sp>
      <p:sp>
        <p:nvSpPr>
          <p:cNvPr id="108" name="Shape 108"/>
          <p:cNvSpPr/>
          <p:nvPr/>
        </p:nvSpPr>
        <p:spPr>
          <a:xfrm>
            <a:off x="611187" y="3429000"/>
            <a:ext cx="7921626" cy="1366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-</a:t>
            </a:r>
            <a:r>
              <a:rPr b="1" u="sng">
                <a:latin typeface="Lucida Sans Unicode"/>
                <a:ea typeface="Lucida Sans Unicode"/>
                <a:cs typeface="Lucida Sans Unicode"/>
                <a:sym typeface="Lucida Sans Unicode"/>
              </a:rPr>
              <a:t>Les textes officiels :</a:t>
            </a:r>
            <a:endParaRPr b="1" u="sng">
              <a:latin typeface="Euphemia UCAS"/>
              <a:ea typeface="Euphemia UCAS"/>
              <a:cs typeface="Euphemia UCAS"/>
              <a:sym typeface="Euphemia UCAS"/>
            </a:endParaRPr>
          </a:p>
          <a:p>
            <a:endParaRPr b="1" u="sng"/>
          </a:p>
          <a:p>
            <a:r>
              <a:t>         -Bulletin officiel  n°18 du 6 mai 2010 : précisant les modalités de l’épreuve.</a:t>
            </a:r>
          </a:p>
        </p:txBody>
      </p:sp>
      <p:sp>
        <p:nvSpPr>
          <p:cNvPr id="109" name="Shape 109"/>
          <p:cNvSpPr/>
          <p:nvPr/>
        </p:nvSpPr>
        <p:spPr>
          <a:xfrm rot="5400000">
            <a:off x="340995" y="6220142"/>
            <a:ext cx="647701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r">
              <a:defRPr sz="1100">
                <a:solidFill>
                  <a:srgbClr val="E8F0F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39750" y="188912"/>
            <a:ext cx="7993063" cy="5399346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1600"/>
            </a:pPr>
            <a:r>
              <a:t>Epreuve E5 : </a:t>
            </a:r>
          </a:p>
          <a:p>
            <a:pPr algn="ctr">
              <a:lnSpc>
                <a:spcPct val="150000"/>
              </a:lnSpc>
              <a:defRPr sz="1600"/>
            </a:pPr>
            <a:r>
              <a:t>Histoire- géographie</a:t>
            </a:r>
          </a:p>
          <a:p>
            <a:pPr algn="ctr">
              <a:lnSpc>
                <a:spcPct val="150000"/>
              </a:lnSpc>
              <a:defRPr sz="1600"/>
            </a:pPr>
            <a:r>
              <a:t>Sujet 1 : question sur un des sujets d’étude du programme.</a:t>
            </a:r>
          </a:p>
          <a:p>
            <a:pPr algn="ctr"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 b="1" u="sng">
                <a:solidFill>
                  <a:srgbClr val="FF0000"/>
                </a:solidFill>
              </a:defRPr>
            </a:pPr>
            <a:r>
              <a:t>Sujet d’étude</a:t>
            </a:r>
            <a:r>
              <a:rPr>
                <a:solidFill>
                  <a:srgbClr val="000000"/>
                </a:solidFill>
              </a:rPr>
              <a:t>  </a:t>
            </a:r>
            <a:r>
              <a:t>géographie </a:t>
            </a:r>
            <a:r>
              <a:rPr>
                <a:solidFill>
                  <a:srgbClr val="000000"/>
                </a:solidFill>
              </a:rPr>
              <a:t>: Les Etats-Unis et le monde ( 1917-1989).</a:t>
            </a:r>
          </a:p>
          <a:p>
            <a:pPr>
              <a:defRPr sz="1600"/>
            </a:pPr>
            <a:endParaRPr>
              <a:solidFill>
                <a:srgbClr val="000000"/>
              </a:solidFill>
            </a:endParaRPr>
          </a:p>
          <a:p>
            <a:pPr algn="just">
              <a:defRPr sz="1600"/>
            </a:pPr>
            <a:r>
              <a:t>	Présentez les caractéristiques de la politique extérieure américaine de 1945 à 1989.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r>
              <a:t> Pour cela vous présenterez : </a:t>
            </a:r>
          </a:p>
          <a:p>
            <a:pPr>
              <a:defRPr sz="1600"/>
            </a:pPr>
            <a:r>
              <a:t>	- Le contexte international de l’immédiat d’après –guerre.</a:t>
            </a:r>
          </a:p>
          <a:p>
            <a:pPr algn="just">
              <a:defRPr sz="1600"/>
            </a:pPr>
            <a:r>
              <a:t>	- Les motivations des américains à partir de 1947 et leurs objectifs.</a:t>
            </a:r>
          </a:p>
          <a:p>
            <a:pPr algn="just">
              <a:defRPr sz="1600"/>
            </a:pPr>
            <a:r>
              <a:t>	- Les moyens et les types d’action utilisés par les Etats-Unis pour mener leur politique extérieure.</a:t>
            </a:r>
          </a:p>
          <a:p>
            <a:pPr algn="just">
              <a:defRPr sz="2000"/>
            </a:pPr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187" y="1279525"/>
            <a:ext cx="8024813" cy="557847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23850" y="188912"/>
            <a:ext cx="8351838" cy="1192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1600"/>
            </a:pPr>
            <a:r>
              <a:t>Epreuve E5 : </a:t>
            </a:r>
          </a:p>
          <a:p>
            <a:pPr algn="ctr">
              <a:lnSpc>
                <a:spcPct val="150000"/>
              </a:lnSpc>
              <a:defRPr sz="1600"/>
            </a:pPr>
            <a:r>
              <a:t>Histoire-géographie: </a:t>
            </a:r>
          </a:p>
          <a:p>
            <a:pPr algn="ctr">
              <a:lnSpc>
                <a:spcPct val="150000"/>
              </a:lnSpc>
              <a:defRPr sz="1600"/>
            </a:pPr>
            <a:r>
              <a:t>Sujet 2 : commentaire de document.</a:t>
            </a:r>
          </a:p>
        </p:txBody>
      </p:sp>
      <p:sp>
        <p:nvSpPr>
          <p:cNvPr id="145" name="Shape 145"/>
          <p:cNvSpPr/>
          <p:nvPr/>
        </p:nvSpPr>
        <p:spPr>
          <a:xfrm>
            <a:off x="179387" y="1557337"/>
            <a:ext cx="8424863" cy="362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u="sng">
                <a:solidFill>
                  <a:srgbClr val="FF0000"/>
                </a:solidFill>
              </a:defRPr>
            </a:pPr>
            <a:r>
              <a:t>Sujet d’étude géographie </a:t>
            </a:r>
            <a:r>
              <a:rPr>
                <a:solidFill>
                  <a:srgbClr val="000000"/>
                </a:solidFill>
              </a:rPr>
              <a:t>: La France dans l’Union européenne et dans le monde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4294967295"/>
          </p:nvPr>
        </p:nvSpPr>
        <p:spPr>
          <a:xfrm>
            <a:off x="250825" y="1628775"/>
            <a:ext cx="8435975" cy="43783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343217" indent="-240252" defTabSz="859536">
              <a:spcBef>
                <a:spcPts val="300"/>
              </a:spcBef>
              <a:buChar char=""/>
              <a:defRPr sz="1504" b="1"/>
            </a:pPr>
            <a:r>
              <a:t>Critères d’évaluation en français :</a:t>
            </a:r>
          </a:p>
          <a:p>
            <a:pPr marL="583469" lvl="1" indent="-214884" defTabSz="859536">
              <a:spcBef>
                <a:spcPts val="200"/>
              </a:spcBef>
              <a:buFont typeface="Verdana"/>
              <a:defRPr sz="1504"/>
            </a:pPr>
            <a:r>
              <a:t>exposé structuré développant une prise de position du candidat ;</a:t>
            </a:r>
          </a:p>
          <a:p>
            <a:pPr marL="583469" lvl="1" indent="-214884" defTabSz="859536">
              <a:spcBef>
                <a:spcPts val="200"/>
              </a:spcBef>
              <a:buFont typeface="Verdana"/>
              <a:defRPr sz="1504"/>
            </a:pPr>
            <a:r>
              <a:t>justification du propos à partir des connaissances disciplinaires en lien avec l’objet d’étude ;</a:t>
            </a:r>
          </a:p>
          <a:p>
            <a:pPr marL="583469" lvl="1" indent="-214884" defTabSz="859536">
              <a:spcBef>
                <a:spcPts val="200"/>
              </a:spcBef>
              <a:buFont typeface="Verdana"/>
              <a:defRPr sz="1504"/>
            </a:pPr>
            <a:r>
              <a:t>écoute, réactivité, fluidité et correction de l’expression orale.</a:t>
            </a:r>
          </a:p>
          <a:p>
            <a:pPr marL="343217" indent="-240252" defTabSz="859536">
              <a:spcBef>
                <a:spcPts val="300"/>
              </a:spcBef>
              <a:buChar char=""/>
              <a:defRPr sz="1504"/>
            </a:pPr>
            <a:r>
              <a:t> </a:t>
            </a:r>
          </a:p>
          <a:p>
            <a:pPr marL="343217" indent="-240252" defTabSz="859536">
              <a:spcBef>
                <a:spcPts val="300"/>
              </a:spcBef>
              <a:buChar char=""/>
              <a:defRPr sz="1504" b="1"/>
            </a:pPr>
            <a:r>
              <a:t>Critères d’évaluation en histoire-géographie :</a:t>
            </a:r>
          </a:p>
          <a:p>
            <a:pPr marL="583469" lvl="1" indent="-214884" defTabSz="859536">
              <a:spcBef>
                <a:spcPts val="200"/>
              </a:spcBef>
              <a:buFont typeface="Verdana"/>
              <a:defRPr sz="1504"/>
            </a:pPr>
            <a:r>
              <a:t>Une pensée structurée, réactive et une tentative de raisonnement ;</a:t>
            </a:r>
          </a:p>
          <a:p>
            <a:pPr marL="583469" lvl="1" indent="-214884" defTabSz="859536">
              <a:spcBef>
                <a:spcPts val="200"/>
              </a:spcBef>
              <a:buFont typeface="Verdana"/>
              <a:defRPr sz="1504"/>
            </a:pPr>
            <a:r>
              <a:t>L’utilisation des démarches propres à l’histoire-géographie (raisonnement, illustration par des exemples, périodisation, comparaison, caractérisation, approche multi scalaire etc.) ;</a:t>
            </a:r>
          </a:p>
          <a:p>
            <a:pPr marL="583469" lvl="1" indent="-214884" defTabSz="859536">
              <a:spcBef>
                <a:spcPts val="200"/>
              </a:spcBef>
              <a:buFont typeface="Verdana"/>
              <a:defRPr sz="1504"/>
            </a:pPr>
            <a:r>
              <a:t>Les « connaissances minimales en termes de repères ou de notions » s’apprécient en situation ; on peut demander une définition ou une date pour développer le sujet mais pas une liste de dates ou de définitions non contextualisées.</a:t>
            </a:r>
          </a:p>
        </p:txBody>
      </p:sp>
      <p:pic>
        <p:nvPicPr>
          <p:cNvPr id="14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362" y="268287"/>
            <a:ext cx="8332788" cy="646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634642" y="118825"/>
            <a:ext cx="3268038" cy="5930348"/>
          </a:xfrm>
          <a:prstGeom prst="rect">
            <a:avLst/>
          </a:prstGeom>
          <a:ln w="54999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La posture de l’examinateur, pendant la présentation et l’entretien, est la suivante : 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-écouter attentivement les propos du candidat.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-porter une attention particulière aux précisions apportées par le candidat dans sa présentation et à l’organisation de celle-ci.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-interroger l’élève, lui poser des questions élucidantes «  Comment savez-vous que… »?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-Amener l’élève à reformuler ses propos confus.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-Amener l’élève à rendre compte de sa lecture, de sa compréhension.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-Amener  l’élève à présenter et défendre un avis.</a:t>
            </a:r>
          </a:p>
        </p:txBody>
      </p:sp>
      <p:sp>
        <p:nvSpPr>
          <p:cNvPr id="151" name="Shape 151"/>
          <p:cNvSpPr/>
          <p:nvPr/>
        </p:nvSpPr>
        <p:spPr>
          <a:xfrm>
            <a:off x="5285516" y="94227"/>
            <a:ext cx="3690940" cy="5296389"/>
          </a:xfrm>
          <a:prstGeom prst="rect">
            <a:avLst/>
          </a:prstGeom>
          <a:ln w="54999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La posture de l’élève, pendant la présentation et durant l’entretien, est la suivante : 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-présenter précisément une oeuvre.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-rendre compte de sa lecture et l’expliquer.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-présenter, défendre une prise de position.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-être à l’écoute des questions et essayer d’y répondre.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r>
              <a:t>-être capable d’adapter son expression à la situation et de corriger ses erreurs à l’oral.</a:t>
            </a:r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  <a:p>
            <a:pPr>
              <a:defRPr sz="1200"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3908" y="119814"/>
            <a:ext cx="1322560" cy="657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100" b="1" u="sng"/>
            </a:pPr>
            <a:r>
              <a:t>La posture du </a:t>
            </a:r>
          </a:p>
          <a:p>
            <a:pPr>
              <a:defRPr sz="1100" b="1" u="sng"/>
            </a:pPr>
            <a:r>
              <a:t>candidat et de </a:t>
            </a:r>
          </a:p>
          <a:p>
            <a:pPr>
              <a:defRPr sz="1100" b="1" u="sng"/>
            </a:pPr>
            <a:r>
              <a:t>l’examinateur.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rille_2_E5_Epreuve_orale_de_control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568" y="-529701"/>
            <a:ext cx="5707761" cy="807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23850" y="476250"/>
            <a:ext cx="8351838" cy="96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 u="sng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Quelques points essentiels  : </a:t>
            </a:r>
          </a:p>
          <a:p>
            <a:pPr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>
              <a:defRPr sz="1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	         </a:t>
            </a:r>
          </a:p>
        </p:txBody>
      </p:sp>
      <p:sp>
        <p:nvSpPr>
          <p:cNvPr id="112" name="Shape 112"/>
          <p:cNvSpPr/>
          <p:nvPr/>
        </p:nvSpPr>
        <p:spPr>
          <a:xfrm>
            <a:off x="1042987" y="908050"/>
            <a:ext cx="649288" cy="144463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54999">
            <a:solidFill>
              <a:srgbClr val="1E768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835150" y="836612"/>
            <a:ext cx="7308850" cy="3681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600"/>
            </a:pPr>
            <a:r>
              <a:t>Peuvent se présenter à cette épreuve les candidats qui auront obtenu,  à l'issue des épreuves obligatoires et, le cas échéant, aux épreuves facultatives :</a:t>
            </a:r>
          </a:p>
          <a:p>
            <a:pPr>
              <a:lnSpc>
                <a:spcPct val="150000"/>
              </a:lnSpc>
              <a:defRPr sz="1600"/>
            </a:pPr>
            <a:r>
              <a:t> </a:t>
            </a:r>
            <a:r>
              <a:rPr b="1"/>
              <a:t>une moyenne générale égale ou supérieure à 8 et inférieure à 10 /20 </a:t>
            </a:r>
          </a:p>
          <a:p>
            <a:pPr algn="ctr">
              <a:lnSpc>
                <a:spcPct val="150000"/>
              </a:lnSpc>
              <a:defRPr sz="1600" b="1">
                <a:solidFill>
                  <a:srgbClr val="FF0000"/>
                </a:solidFill>
              </a:defRPr>
            </a:pPr>
            <a:r>
              <a:t>ET </a:t>
            </a:r>
          </a:p>
          <a:p>
            <a:pPr>
              <a:lnSpc>
                <a:spcPct val="150000"/>
              </a:lnSpc>
              <a:defRPr sz="1600" b="1"/>
            </a:pPr>
            <a:r>
              <a:t>une note au moins égale à 10 / 20  à l'épreuve qui évalue la pratique professionnelle</a:t>
            </a:r>
            <a:r>
              <a:rPr b="0"/>
              <a:t>.</a:t>
            </a:r>
          </a:p>
        </p:txBody>
      </p:sp>
      <p:sp>
        <p:nvSpPr>
          <p:cNvPr id="114" name="Shape 114"/>
          <p:cNvSpPr/>
          <p:nvPr/>
        </p:nvSpPr>
        <p:spPr>
          <a:xfrm>
            <a:off x="1835150" y="3573462"/>
            <a:ext cx="7129463" cy="202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600" b="1"/>
            </a:pPr>
            <a:r>
              <a:t>La note finale </a:t>
            </a:r>
            <a:r>
              <a:rPr b="0"/>
              <a:t>: les candidats qui ont obtenu une note finale au moins égale à 10 / 20 sont déclarés admis, après la deuxième délibération du jury.</a:t>
            </a:r>
          </a:p>
          <a:p>
            <a:pPr>
              <a:lnSpc>
                <a:spcPct val="150000"/>
              </a:lnSpc>
              <a:defRPr sz="1600"/>
            </a:pPr>
            <a:r>
              <a:t>Cette note finale est la moyenne entre la note obtenue à l’oral de contrôle et la note obtenue aux épreuves premier groupe.</a:t>
            </a:r>
          </a:p>
        </p:txBody>
      </p:sp>
      <p:sp>
        <p:nvSpPr>
          <p:cNvPr id="115" name="Shape 115"/>
          <p:cNvSpPr/>
          <p:nvPr/>
        </p:nvSpPr>
        <p:spPr>
          <a:xfrm>
            <a:off x="1116012" y="3716337"/>
            <a:ext cx="647701" cy="144463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54999">
            <a:solidFill>
              <a:srgbClr val="1E768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250825" y="333375"/>
            <a:ext cx="8642350" cy="617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u="sng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Organisation de l’épreuve: </a:t>
            </a:r>
          </a:p>
          <a:p>
            <a:pPr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>
              <a:defRPr sz="12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 algn="just">
              <a:lnSpc>
                <a:spcPct val="150000"/>
              </a:lnSpc>
              <a:defRPr sz="1400"/>
            </a:pPr>
            <a:r>
              <a:t>L’épreuve se déroule sous la forme de deux interrogations d’une durée de 15 minutes chacune. Chaque interrogation est précédée d’une préparation de 15 minutes.</a:t>
            </a:r>
          </a:p>
          <a:p>
            <a:pPr algn="just">
              <a:lnSpc>
                <a:spcPct val="150000"/>
              </a:lnSpc>
              <a:defRPr sz="1400"/>
            </a:pPr>
            <a:endParaRPr/>
          </a:p>
          <a:p>
            <a:pPr algn="just">
              <a:lnSpc>
                <a:spcPct val="150000"/>
              </a:lnSpc>
              <a:defRPr sz="1400"/>
            </a:pPr>
            <a:r>
              <a:t>               </a:t>
            </a:r>
            <a:r>
              <a:rPr b="1" u="sng"/>
              <a:t>1</a:t>
            </a:r>
            <a:r>
              <a:rPr b="1" u="sng" baseline="30000"/>
              <a:t>ère</a:t>
            </a:r>
            <a:r>
              <a:rPr b="1" u="sng"/>
              <a:t> partie de l’épreuve : /10</a:t>
            </a:r>
          </a:p>
          <a:p>
            <a:pPr algn="just">
              <a:lnSpc>
                <a:spcPct val="150000"/>
              </a:lnSpc>
              <a:defRPr sz="1400"/>
            </a:pPr>
            <a:r>
              <a:t>L’interrogation porte sur les connaissances et compétences évaluées dans le cadre de l’épreuve E1 «Epreuve scientifique à caractère professionnel». Le sujet est tiré au sort par le candidat, qui ensuite va préparer son intervention pendant 15 minutes à la suite desquelles il sera interrogé. L’examinateur peut être : SOIT un professeur de Maths/ Sciences SOIT un professeur de la spécialité professionnelle concernée.</a:t>
            </a:r>
          </a:p>
          <a:p>
            <a:pPr algn="just">
              <a:lnSpc>
                <a:spcPct val="150000"/>
              </a:lnSpc>
              <a:defRPr sz="1400"/>
            </a:pPr>
            <a:endParaRPr/>
          </a:p>
          <a:p>
            <a:pPr algn="just">
              <a:lnSpc>
                <a:spcPct val="150000"/>
              </a:lnSpc>
              <a:defRPr sz="1400"/>
            </a:pPr>
            <a:r>
              <a:t>               </a:t>
            </a:r>
            <a:r>
              <a:rPr b="1" u="sng"/>
              <a:t>2</a:t>
            </a:r>
            <a:r>
              <a:rPr b="1" u="sng" baseline="30000"/>
              <a:t>ème</a:t>
            </a:r>
            <a:r>
              <a:rPr b="1" u="sng"/>
              <a:t> partie de l’épreuve : /10</a:t>
            </a:r>
          </a:p>
          <a:p>
            <a:pPr algn="just">
              <a:lnSpc>
                <a:spcPct val="150000"/>
              </a:lnSpc>
              <a:defRPr sz="1400"/>
            </a:pPr>
            <a:r>
              <a:t>L’interrogation porte sur les connaissances et capacités évaluées dans le cadre de l’épreuve E5 «Epreuve de Français -Histoire géographie»,le sujet est tiré au sort par le candidat, il peut s’agir SOIT d’un sujet de français, SOIT d’un sujet d’histoire, SOIT de géographie.</a:t>
            </a:r>
          </a:p>
          <a:p>
            <a:pPr algn="just">
              <a:lnSpc>
                <a:spcPct val="150000"/>
              </a:lnSpc>
              <a:defRPr sz="1400">
                <a:solidFill>
                  <a:srgbClr val="FF0000"/>
                </a:solidFill>
              </a:defRPr>
            </a:pPr>
            <a:r>
              <a:t>Le candidat prépare son </a:t>
            </a:r>
            <a:r>
              <a:rPr>
                <a:solidFill>
                  <a:srgbClr val="000000"/>
                </a:solidFill>
              </a:rPr>
              <a:t>intervention pendant 15 minutes à la suite desquelles il sera interrogé.</a:t>
            </a:r>
          </a:p>
        </p:txBody>
      </p:sp>
      <p:sp>
        <p:nvSpPr>
          <p:cNvPr id="118" name="Shape 118"/>
          <p:cNvSpPr/>
          <p:nvPr/>
        </p:nvSpPr>
        <p:spPr>
          <a:xfrm>
            <a:off x="250825" y="2205037"/>
            <a:ext cx="720725" cy="144463"/>
          </a:xfrm>
          <a:prstGeom prst="right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54999">
            <a:solidFill>
              <a:srgbClr val="1E768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23850" y="4437062"/>
            <a:ext cx="719138" cy="144463"/>
          </a:xfrm>
          <a:prstGeom prst="rightArrow">
            <a:avLst>
              <a:gd name="adj1" fmla="val 50000"/>
              <a:gd name="adj2" fmla="val 50011"/>
            </a:avLst>
          </a:prstGeom>
          <a:solidFill>
            <a:schemeClr val="accent1"/>
          </a:solidFill>
          <a:ln w="54999">
            <a:solidFill>
              <a:srgbClr val="1E768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23850" y="188912"/>
            <a:ext cx="8280400" cy="726590"/>
          </a:xfrm>
          <a:prstGeom prst="rect">
            <a:avLst/>
          </a:prstGeom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/>
            </a:lvl1pPr>
          </a:lstStyle>
          <a:p>
            <a:r>
              <a:t>Concrètement comment faire passer les oraux en Français, Histoire géographie ? </a:t>
            </a:r>
          </a:p>
        </p:txBody>
      </p:sp>
      <p:sp>
        <p:nvSpPr>
          <p:cNvPr id="122" name="Shape 122"/>
          <p:cNvSpPr/>
          <p:nvPr/>
        </p:nvSpPr>
        <p:spPr>
          <a:xfrm>
            <a:off x="395287" y="836612"/>
            <a:ext cx="8280401" cy="5707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400" b="1" u="sng"/>
            </a:pPr>
            <a:r>
              <a:t>L’organisation</a:t>
            </a:r>
            <a:r>
              <a:rPr b="0" u="none"/>
              <a:t> : Le candidat doit tirer au sort un sujet parmi ceux proposés. Il doit y avoir obligatoirement le même nombre de sujets de Français et de sujets d’histoire-géographie.</a:t>
            </a:r>
          </a:p>
          <a:p>
            <a:pPr>
              <a:lnSpc>
                <a:spcPct val="150000"/>
              </a:lnSpc>
              <a:defRPr sz="1400"/>
            </a:pPr>
            <a:r>
              <a:t>Par exemple, sur 16 sujets proposés, il doit y avoir : </a:t>
            </a:r>
          </a:p>
          <a:p>
            <a:pPr>
              <a:lnSpc>
                <a:spcPct val="150000"/>
              </a:lnSpc>
              <a:defRPr sz="1400"/>
            </a:pPr>
            <a:r>
              <a:t>			-8 sujets de français ( 4 sur l’œuvre intégrale et 4 sur le groupement de texte)</a:t>
            </a:r>
          </a:p>
          <a:p>
            <a:pPr>
              <a:lnSpc>
                <a:spcPct val="150000"/>
              </a:lnSpc>
              <a:defRPr sz="1400"/>
            </a:pPr>
            <a:r>
              <a:t>			-4 sujets d’histoire : 2 sujets sur un commentaire de document et 2 sujets portant sur une question assez large du programme.</a:t>
            </a:r>
          </a:p>
          <a:p>
            <a:pPr>
              <a:lnSpc>
                <a:spcPct val="150000"/>
              </a:lnSpc>
              <a:defRPr sz="1400"/>
            </a:pPr>
            <a:r>
              <a:t>			-4 sujets de géographie  même démarche qu’en histoire.</a:t>
            </a:r>
          </a:p>
          <a:p>
            <a:pPr>
              <a:lnSpc>
                <a:spcPct val="150000"/>
              </a:lnSpc>
              <a:defRPr sz="1400"/>
            </a:pPr>
            <a:endParaRPr/>
          </a:p>
          <a:p>
            <a:pPr>
              <a:lnSpc>
                <a:spcPct val="150000"/>
              </a:lnSpc>
              <a:defRPr sz="1400"/>
            </a:pPr>
            <a:r>
              <a:t>Une fois le sujet tiré au sort le candidat dispose d’un temps de préparation de 15 minutes.</a:t>
            </a:r>
          </a:p>
          <a:p>
            <a:pPr>
              <a:lnSpc>
                <a:spcPct val="150000"/>
              </a:lnSpc>
              <a:defRPr sz="1400"/>
            </a:pPr>
            <a:r>
              <a:t> </a:t>
            </a:r>
          </a:p>
          <a:p>
            <a:pPr>
              <a:lnSpc>
                <a:spcPct val="150000"/>
              </a:lnSpc>
              <a:defRPr sz="1400" b="1" u="sng"/>
            </a:pPr>
            <a:r>
              <a:t>L’oral </a:t>
            </a:r>
            <a:r>
              <a:rPr b="0" u="none"/>
              <a:t>: celui-ci dure 15 minutes. Une fois la présentation de l’élève terminée, un échange a lieu avec l’examinateur. Celui-ci interroge  le candidat sur sa présentation et peut aussi élargir le champ de la réflexion à l’ensemble du programme de l’année de terminale. </a:t>
            </a:r>
          </a:p>
          <a:p>
            <a:pPr>
              <a:lnSpc>
                <a:spcPct val="150000"/>
              </a:lnSpc>
              <a:defRPr sz="1400"/>
            </a:pPr>
            <a:r>
              <a:t>Ensuite il remplit la grille d’évaluation.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1871662" y="333375"/>
            <a:ext cx="7272338" cy="480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u="sng"/>
            </a:pPr>
            <a:r>
              <a:t>Points sur lesquels il faut être extrêmement vigilant :</a:t>
            </a:r>
          </a:p>
          <a:p>
            <a:endParaRPr b="1" u="sng"/>
          </a:p>
          <a:p>
            <a:pPr algn="just">
              <a:lnSpc>
                <a:spcPct val="150000"/>
              </a:lnSpc>
            </a:pPr>
            <a:r>
              <a:t>	</a:t>
            </a:r>
            <a:r>
              <a:rPr sz="1600"/>
              <a:t>-Les candidats ne doivent utiliser aucun document personnel.</a:t>
            </a:r>
          </a:p>
          <a:p>
            <a:pPr>
              <a:lnSpc>
                <a:spcPct val="150000"/>
              </a:lnSpc>
              <a:defRPr sz="1600"/>
            </a:pPr>
            <a:endParaRPr sz="1600"/>
          </a:p>
          <a:p>
            <a:pPr algn="just">
              <a:lnSpc>
                <a:spcPct val="150000"/>
              </a:lnSpc>
              <a:defRPr sz="1600"/>
            </a:pPr>
            <a:r>
              <a:t>	-Il ne faut surtout pas laisser un candidat sortir avant la fin du temps. Si ce dernier tient absolument à partir, il faut exiger un écrit de sa part. S’il refuse il faut alors rédiger un rapport d’incident.</a:t>
            </a:r>
          </a:p>
          <a:p>
            <a:pPr algn="just">
              <a:lnSpc>
                <a:spcPct val="150000"/>
              </a:lnSpc>
              <a:defRPr sz="1600"/>
            </a:pPr>
            <a:endParaRPr/>
          </a:p>
          <a:p>
            <a:pPr>
              <a:lnSpc>
                <a:spcPct val="150000"/>
              </a:lnSpc>
              <a:defRPr sz="1600"/>
            </a:pPr>
            <a:r>
              <a:t>	-Rédiger une appréciation est obligatoire ainsi que signer la grille de notation et le bordereau.</a:t>
            </a:r>
          </a:p>
          <a:p>
            <a:pPr>
              <a:lnSpc>
                <a:spcPct val="150000"/>
              </a:lnSpc>
              <a:defRPr sz="1600"/>
            </a:pPr>
            <a:r>
              <a:t>	-Pour la notation : Les demi-points sont autorisés.</a:t>
            </a:r>
          </a:p>
        </p:txBody>
      </p:sp>
      <p:pic>
        <p:nvPicPr>
          <p:cNvPr id="125" name="j0301252.pdf" descr="C:\Program Files (x86)\Microsoft Office\MEDIA\CAGCAT10\j0301252.wm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262" y="265112"/>
            <a:ext cx="1425576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179387" y="4868862"/>
            <a:ext cx="856932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N.B. : La division des examens doit faire face chaque année à des recours administratifs de plus en plus nombreux.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468312" y="260350"/>
            <a:ext cx="7920038" cy="5506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u="sng"/>
            </a:pPr>
            <a:r>
              <a:t>Les sujets en Français : </a:t>
            </a:r>
          </a:p>
          <a:p>
            <a:r>
              <a:t>	</a:t>
            </a:r>
          </a:p>
          <a:p>
            <a:pPr algn="just"/>
            <a:r>
              <a:t>	</a:t>
            </a:r>
            <a:r>
              <a:rPr sz="1600"/>
              <a:t>Il ne peut y avoir que deux types de sujets qui se présentent toujours de la même façon.</a:t>
            </a:r>
          </a:p>
          <a:p>
            <a:pPr>
              <a:defRPr sz="1600"/>
            </a:pPr>
            <a:r>
              <a:t>		</a:t>
            </a:r>
          </a:p>
          <a:p>
            <a:pPr algn="just">
              <a:defRPr sz="1600"/>
            </a:pPr>
            <a:r>
              <a:t>	-« </a:t>
            </a:r>
            <a:r>
              <a:rPr>
                <a:solidFill>
                  <a:srgbClr val="105766"/>
                </a:solidFill>
              </a:rPr>
              <a:t>Après avoir présenté une œuvre le plus précisément  possible (titre(s) d'œuvre(s), auteur(s), époque(s) de publication, propos de l'œuvre/des  textes), vous expliquerez ce qui vous a intéressé dans cette étude dont vous présenterez  les principales lignes de force.»</a:t>
            </a:r>
          </a:p>
          <a:p>
            <a:pPr algn="just">
              <a:defRPr sz="1600"/>
            </a:pPr>
            <a:endParaRPr>
              <a:solidFill>
                <a:srgbClr val="105766"/>
              </a:solidFill>
            </a:endParaRPr>
          </a:p>
          <a:p>
            <a:pPr algn="just">
              <a:defRPr sz="1600"/>
            </a:pPr>
            <a:r>
              <a:t>	- « </a:t>
            </a:r>
            <a:r>
              <a:rPr>
                <a:solidFill>
                  <a:srgbClr val="105766"/>
                </a:solidFill>
              </a:rPr>
              <a:t>Après avoir présenté un groupement de textes le plus précisément possible (titre(s) d'œuvre(s), auteur(s), époque(s) de publication, propos de l'œuvre/des textes), vous expliquerez ce qui vous a intéressé dans cette étude dont vous présenterez les principales lignes de force. »</a:t>
            </a:r>
          </a:p>
          <a:p>
            <a:pPr>
              <a:defRPr sz="1600"/>
            </a:pPr>
            <a:r>
              <a:t> 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 algn="just">
              <a:defRPr sz="1600"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539750" y="908050"/>
            <a:ext cx="792163" cy="217488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54999">
            <a:solidFill>
              <a:srgbClr val="1E768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539750" y="4387618"/>
            <a:ext cx="792163" cy="215901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accent1"/>
          </a:solidFill>
          <a:ln w="54999">
            <a:solidFill>
              <a:srgbClr val="1E768C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403350" y="4316397"/>
            <a:ext cx="7596188" cy="189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sz="1600" b="1">
                <a:solidFill>
                  <a:srgbClr val="FF0000"/>
                </a:solidFill>
              </a:defRPr>
            </a:pPr>
            <a:r>
              <a:t>Attention :</a:t>
            </a:r>
            <a:r>
              <a:rPr b="0">
                <a:solidFill>
                  <a:srgbClr val="000000"/>
                </a:solidFill>
              </a:rPr>
              <a:t> -une œuvre intégrale peut être une œuvre cinématographique.</a:t>
            </a:r>
          </a:p>
          <a:p>
            <a:pPr>
              <a:defRPr sz="1600"/>
            </a:pPr>
            <a:r>
              <a:t>	   -L’élève peut choisir de présenter une œuvre pas forcément étudiée en cours. </a:t>
            </a:r>
            <a:r>
              <a:rPr i="1">
                <a:solidFill>
                  <a:srgbClr val="FF0000"/>
                </a:solidFill>
              </a:rPr>
              <a:t>Lors de l’entretien, l’examinateur peut poursuivre sur le même sujet ou bien élargir le champ de la réflexion à l’ensemble du programme de l’année de terminale</a:t>
            </a:r>
            <a:r>
              <a:rPr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  <a:defRPr sz="1600"/>
            </a:pPr>
            <a:r>
              <a:t>	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68312" y="260350"/>
            <a:ext cx="8496301" cy="5633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u="sng"/>
            </a:pPr>
            <a:r>
              <a:t>Les sujets en Histoire Géographie :  </a:t>
            </a:r>
          </a:p>
          <a:p>
            <a:endParaRPr b="1" u="sng"/>
          </a:p>
          <a:p>
            <a:r>
              <a:t>	</a:t>
            </a:r>
            <a:r>
              <a:rPr sz="1600"/>
              <a:t>Ils portent sur les sujets d’étude du programme de terminale. Ils peuvent être de deux types : </a:t>
            </a:r>
          </a:p>
          <a:p>
            <a:pPr algn="just">
              <a:defRPr sz="1600"/>
            </a:pPr>
            <a:r>
              <a:t>		- Tout d’abord le commentaire de document (texte court, image, graphique, carte thématique, etc.)   : Il s’agit pour le candidat de présenter et de commenter le document. </a:t>
            </a:r>
            <a:r>
              <a:rPr>
                <a:solidFill>
                  <a:srgbClr val="FF0000"/>
                </a:solidFill>
              </a:rPr>
              <a:t>L’intitulé du sujet d’étude doit nécessairement être présent sur le sujet donné à l’élève. </a:t>
            </a:r>
          </a:p>
          <a:p>
            <a:pPr algn="just">
              <a:defRPr sz="1600"/>
            </a:pPr>
            <a:endParaRPr>
              <a:solidFill>
                <a:srgbClr val="FF0000"/>
              </a:solidFill>
            </a:endParaRPr>
          </a:p>
          <a:p>
            <a:pPr algn="just">
              <a:defRPr sz="1600"/>
            </a:pPr>
            <a:r>
              <a:t>		- Ensuite une  question assez large portant sur un des sujets d'étude du programme. A cette question, il doit être joint un plan afin de guider l’élève lors de sa préparation et présentation.</a:t>
            </a:r>
          </a:p>
          <a:p>
            <a:pPr algn="just">
              <a:defRPr sz="1600"/>
            </a:pPr>
            <a:endParaRPr/>
          </a:p>
          <a:p>
            <a:pPr algn="just">
              <a:defRPr sz="1600" b="1" u="sng"/>
            </a:pPr>
            <a:r>
              <a:t>Voici quelques exemples de sujets.</a:t>
            </a:r>
          </a:p>
          <a:p>
            <a:pPr algn="just">
              <a:lnSpc>
                <a:spcPct val="150000"/>
              </a:lnSpc>
              <a:defRPr sz="1600" b="1"/>
            </a:pPr>
            <a:r>
              <a:t>	-</a:t>
            </a:r>
            <a:r>
              <a:rPr b="0"/>
              <a:t>Il est nécessaire  d’adopter une norme de présentation commune à tous les sujets : nom de l’épreuve, matière, nature du sujet</a:t>
            </a:r>
          </a:p>
          <a:p>
            <a:pPr algn="just">
              <a:lnSpc>
                <a:spcPct val="150000"/>
              </a:lnSpc>
              <a:defRPr sz="1600"/>
            </a:pPr>
            <a:r>
              <a:t>	-Les sujets doivent  être de même taille….</a:t>
            </a:r>
          </a:p>
          <a:p>
            <a:pPr algn="just">
              <a:lnSpc>
                <a:spcPct val="150000"/>
              </a:lnSpc>
              <a:defRPr sz="1600"/>
            </a:pPr>
            <a:r>
              <a:t>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1116012" y="404812"/>
            <a:ext cx="7343776" cy="1355389"/>
          </a:xfrm>
          <a:prstGeom prst="rect">
            <a:avLst/>
          </a:prstGeom>
          <a:ln w="127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</a:pPr>
            <a:r>
              <a:t>Epreuve E5 : </a:t>
            </a:r>
          </a:p>
          <a:p>
            <a:pPr algn="ctr">
              <a:lnSpc>
                <a:spcPct val="150000"/>
              </a:lnSpc>
            </a:pPr>
            <a:r>
              <a:t>Sujet de français n°1  : </a:t>
            </a:r>
          </a:p>
          <a:p>
            <a:pPr algn="ctr">
              <a:lnSpc>
                <a:spcPct val="150000"/>
              </a:lnSpc>
            </a:pPr>
            <a:r>
              <a:t>Présenter une œuvre intégrale.</a:t>
            </a:r>
          </a:p>
        </p:txBody>
      </p:sp>
      <p:sp>
        <p:nvSpPr>
          <p:cNvPr id="136" name="Shape 136"/>
          <p:cNvSpPr/>
          <p:nvPr/>
        </p:nvSpPr>
        <p:spPr>
          <a:xfrm>
            <a:off x="468312" y="1484312"/>
            <a:ext cx="8207376" cy="2572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800">
                <a:solidFill>
                  <a:srgbClr val="105766"/>
                </a:solidFill>
              </a:defRPr>
            </a:pPr>
            <a:endParaRPr/>
          </a:p>
          <a:p>
            <a:pPr algn="just">
              <a:defRPr sz="2800">
                <a:solidFill>
                  <a:srgbClr val="105766"/>
                </a:solidFill>
              </a:defRPr>
            </a:pPr>
            <a:endParaRPr/>
          </a:p>
          <a:p>
            <a:pPr algn="just">
              <a:lnSpc>
                <a:spcPct val="150000"/>
              </a:lnSpc>
              <a:defRPr sz="1600"/>
            </a:pPr>
            <a:r>
              <a:t>Après avoir présenté une œuvre le plus précisément  possible (titre(s) d'œuvre(s), auteur(s), époque(s) de publication, propos de l'œuvre/des  textes), vous expliquerez ce qui vous a intéressé dans cette étude dont vous présenterez  les principales lignes de force.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539750" y="333375"/>
            <a:ext cx="8208963" cy="1355388"/>
          </a:xfrm>
          <a:prstGeom prst="rect">
            <a:avLst/>
          </a:prstGeom>
          <a:ln w="127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</a:pPr>
            <a:r>
              <a:t>Epreuve E5 : </a:t>
            </a:r>
          </a:p>
          <a:p>
            <a:pPr algn="ctr">
              <a:lnSpc>
                <a:spcPct val="150000"/>
              </a:lnSpc>
            </a:pPr>
            <a:r>
              <a:t>Sujet de français n°2 : </a:t>
            </a:r>
          </a:p>
          <a:p>
            <a:pPr algn="ctr">
              <a:lnSpc>
                <a:spcPct val="150000"/>
              </a:lnSpc>
            </a:pPr>
            <a:r>
              <a:t>Présenter un groupement de textes.</a:t>
            </a:r>
          </a:p>
        </p:txBody>
      </p:sp>
      <p:sp>
        <p:nvSpPr>
          <p:cNvPr id="139" name="Shape 139"/>
          <p:cNvSpPr/>
          <p:nvPr/>
        </p:nvSpPr>
        <p:spPr>
          <a:xfrm>
            <a:off x="468312" y="2413000"/>
            <a:ext cx="8280401" cy="1607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50000"/>
              </a:lnSpc>
              <a:defRPr sz="1600"/>
            </a:lvl1pPr>
          </a:lstStyle>
          <a:p>
            <a:r>
              <a:t>Après avoir présenté un groupement de textes le plus précisément possible (titre(s) d'œuvre(s), auteur(s), époque(s) de publication, propos de l'œuvre/des textes), vous expliquerez ce qui vous a intéressé dans cette étude dont vous présenterez les principales lignes de force.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Rotonde">
  <a:themeElements>
    <a:clrScheme name="Roton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oton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otonde">
  <a:themeElements>
    <a:clrScheme name="Roton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DA2BF"/>
      </a:accent1>
      <a:accent2>
        <a:srgbClr val="DA1F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Roton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Lucida Sans Unicode"/>
            <a:ea typeface="Lucida Sans Unicode"/>
            <a:cs typeface="Lucida Sans Unicode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780</Words>
  <Application>Microsoft Macintosh PowerPoint</Application>
  <PresentationFormat>Présentation à l'écran (4:3)</PresentationFormat>
  <Paragraphs>133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Comic Sans MS</vt:lpstr>
      <vt:lpstr>Euphemia UCAS</vt:lpstr>
      <vt:lpstr>Lucida Sans Unicode</vt:lpstr>
      <vt:lpstr>Verdana</vt:lpstr>
      <vt:lpstr>Wingdings 3</vt:lpstr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Julien Texier</cp:lastModifiedBy>
  <cp:revision>1</cp:revision>
  <dcterms:modified xsi:type="dcterms:W3CDTF">2016-06-20T11:38:05Z</dcterms:modified>
</cp:coreProperties>
</file>