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7" r:id="rId3"/>
    <p:sldId id="258" r:id="rId4"/>
    <p:sldId id="261" r:id="rId5"/>
    <p:sldId id="262" r:id="rId6"/>
    <p:sldId id="263" r:id="rId7"/>
    <p:sldId id="271" r:id="rId8"/>
    <p:sldId id="264" r:id="rId9"/>
    <p:sldId id="265" r:id="rId10"/>
    <p:sldId id="266" r:id="rId11"/>
    <p:sldId id="267" r:id="rId12"/>
    <p:sldId id="268" r:id="rId13"/>
    <p:sldId id="269" r:id="rId14"/>
    <p:sldId id="273" r:id="rId15"/>
    <p:sldId id="272" r:id="rId16"/>
    <p:sldId id="274" r:id="rId17"/>
    <p:sldId id="270"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fr-FR"/>
              <a:t>Modifiez le style du titre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56359C44-8F8B-488C-BEBE-3E65A194A669}" type="datetimeFigureOut">
              <a:rPr lang="fr-FR" smtClean="0"/>
              <a:t>13/12/2023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0CA3967-3EDC-4AC8-878B-46396040B297}" type="slidenum">
              <a:rPr lang="fr-FR" smtClean="0"/>
              <a:t>‹N°›</a:t>
            </a:fld>
            <a:endParaRPr lang="fr-FR"/>
          </a:p>
        </p:txBody>
      </p:sp>
    </p:spTree>
    <p:extLst>
      <p:ext uri="{BB962C8B-B14F-4D97-AF65-F5344CB8AC3E}">
        <p14:creationId xmlns:p14="http://schemas.microsoft.com/office/powerpoint/2010/main" val="3704780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56359C44-8F8B-488C-BEBE-3E65A194A669}" type="datetimeFigureOut">
              <a:rPr lang="fr-FR" smtClean="0"/>
              <a:t>13/12/2023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0CA3967-3EDC-4AC8-878B-46396040B297}" type="slidenum">
              <a:rPr lang="fr-FR" smtClean="0"/>
              <a:t>‹N°›</a:t>
            </a:fld>
            <a:endParaRPr lang="fr-FR"/>
          </a:p>
        </p:txBody>
      </p:sp>
    </p:spTree>
    <p:extLst>
      <p:ext uri="{BB962C8B-B14F-4D97-AF65-F5344CB8AC3E}">
        <p14:creationId xmlns:p14="http://schemas.microsoft.com/office/powerpoint/2010/main" val="1196582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56359C44-8F8B-488C-BEBE-3E65A194A669}" type="datetimeFigureOut">
              <a:rPr lang="fr-FR" smtClean="0"/>
              <a:t>13/12/2023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0CA3967-3EDC-4AC8-878B-46396040B297}" type="slidenum">
              <a:rPr lang="fr-FR" smtClean="0"/>
              <a:t>‹N°›</a:t>
            </a:fld>
            <a:endParaRPr lang="fr-FR"/>
          </a:p>
        </p:txBody>
      </p:sp>
    </p:spTree>
    <p:extLst>
      <p:ext uri="{BB962C8B-B14F-4D97-AF65-F5344CB8AC3E}">
        <p14:creationId xmlns:p14="http://schemas.microsoft.com/office/powerpoint/2010/main" val="1658670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6359C44-8F8B-488C-BEBE-3E65A194A669}" type="datetimeFigureOut">
              <a:rPr lang="fr-FR" smtClean="0"/>
              <a:t>13/12/2023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0CA3967-3EDC-4AC8-878B-46396040B297}" type="slidenum">
              <a:rPr lang="fr-FR" smtClean="0"/>
              <a:t>‹N°›</a:t>
            </a:fld>
            <a:endParaRPr lang="fr-FR"/>
          </a:p>
        </p:txBody>
      </p:sp>
    </p:spTree>
    <p:extLst>
      <p:ext uri="{BB962C8B-B14F-4D97-AF65-F5344CB8AC3E}">
        <p14:creationId xmlns:p14="http://schemas.microsoft.com/office/powerpoint/2010/main" val="737244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fr-FR"/>
              <a:t>Modifiez le style du titre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6359C44-8F8B-488C-BEBE-3E65A194A669}" type="datetimeFigureOut">
              <a:rPr lang="fr-FR" smtClean="0"/>
              <a:t>13/12/2023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0CA3967-3EDC-4AC8-878B-46396040B297}" type="slidenum">
              <a:rPr lang="fr-FR" smtClean="0"/>
              <a:t>‹N°›</a:t>
            </a:fld>
            <a:endParaRPr lang="fr-FR"/>
          </a:p>
        </p:txBody>
      </p:sp>
    </p:spTree>
    <p:extLst>
      <p:ext uri="{BB962C8B-B14F-4D97-AF65-F5344CB8AC3E}">
        <p14:creationId xmlns:p14="http://schemas.microsoft.com/office/powerpoint/2010/main" val="566007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8" name="Date Placeholder 7"/>
          <p:cNvSpPr>
            <a:spLocks noGrp="1"/>
          </p:cNvSpPr>
          <p:nvPr>
            <p:ph type="dt" sz="half" idx="10"/>
          </p:nvPr>
        </p:nvSpPr>
        <p:spPr/>
        <p:txBody>
          <a:bodyPr/>
          <a:lstStyle/>
          <a:p>
            <a:fld id="{56359C44-8F8B-488C-BEBE-3E65A194A669}" type="datetimeFigureOut">
              <a:rPr lang="fr-FR" smtClean="0"/>
              <a:t>13/12/2023</a:t>
            </a:fld>
            <a:endParaRPr lang="fr-FR"/>
          </a:p>
        </p:txBody>
      </p:sp>
      <p:sp>
        <p:nvSpPr>
          <p:cNvPr id="9" name="Footer Placeholder 8"/>
          <p:cNvSpPr>
            <a:spLocks noGrp="1"/>
          </p:cNvSpPr>
          <p:nvPr>
            <p:ph type="ftr" sz="quarter" idx="11"/>
          </p:nvPr>
        </p:nvSpPr>
        <p:spPr/>
        <p:txBody>
          <a:bodyPr/>
          <a:lstStyle/>
          <a:p>
            <a:endParaRPr lang="fr-FR"/>
          </a:p>
        </p:txBody>
      </p:sp>
      <p:sp>
        <p:nvSpPr>
          <p:cNvPr id="10" name="Slide Number Placeholder 9"/>
          <p:cNvSpPr>
            <a:spLocks noGrp="1"/>
          </p:cNvSpPr>
          <p:nvPr>
            <p:ph type="sldNum" sz="quarter" idx="12"/>
          </p:nvPr>
        </p:nvSpPr>
        <p:spPr/>
        <p:txBody>
          <a:bodyPr/>
          <a:lstStyle/>
          <a:p>
            <a:fld id="{60CA3967-3EDC-4AC8-878B-46396040B297}" type="slidenum">
              <a:rPr lang="fr-FR" smtClean="0"/>
              <a:t>‹N°›</a:t>
            </a:fld>
            <a:endParaRPr lang="fr-FR"/>
          </a:p>
        </p:txBody>
      </p:sp>
    </p:spTree>
    <p:extLst>
      <p:ext uri="{BB962C8B-B14F-4D97-AF65-F5344CB8AC3E}">
        <p14:creationId xmlns:p14="http://schemas.microsoft.com/office/powerpoint/2010/main" val="150238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2" name="Date Placeholder 1"/>
          <p:cNvSpPr>
            <a:spLocks noGrp="1"/>
          </p:cNvSpPr>
          <p:nvPr>
            <p:ph type="dt" sz="half" idx="10"/>
          </p:nvPr>
        </p:nvSpPr>
        <p:spPr/>
        <p:txBody>
          <a:bodyPr/>
          <a:lstStyle/>
          <a:p>
            <a:fld id="{56359C44-8F8B-488C-BEBE-3E65A194A669}" type="datetimeFigureOut">
              <a:rPr lang="fr-FR" smtClean="0"/>
              <a:t>13/12/2023</a:t>
            </a:fld>
            <a:endParaRPr lang="fr-FR"/>
          </a:p>
        </p:txBody>
      </p:sp>
      <p:sp>
        <p:nvSpPr>
          <p:cNvPr id="11" name="Footer Placeholder 10"/>
          <p:cNvSpPr>
            <a:spLocks noGrp="1"/>
          </p:cNvSpPr>
          <p:nvPr>
            <p:ph type="ftr" sz="quarter" idx="11"/>
          </p:nvPr>
        </p:nvSpPr>
        <p:spPr/>
        <p:txBody>
          <a:bodyPr/>
          <a:lstStyle/>
          <a:p>
            <a:endParaRPr lang="fr-FR"/>
          </a:p>
        </p:txBody>
      </p:sp>
      <p:sp>
        <p:nvSpPr>
          <p:cNvPr id="12" name="Slide Number Placeholder 11"/>
          <p:cNvSpPr>
            <a:spLocks noGrp="1"/>
          </p:cNvSpPr>
          <p:nvPr>
            <p:ph type="sldNum" sz="quarter" idx="12"/>
          </p:nvPr>
        </p:nvSpPr>
        <p:spPr/>
        <p:txBody>
          <a:bodyPr/>
          <a:lstStyle/>
          <a:p>
            <a:fld id="{60CA3967-3EDC-4AC8-878B-46396040B297}" type="slidenum">
              <a:rPr lang="fr-FR" smtClean="0"/>
              <a:t>‹N°›</a:t>
            </a:fld>
            <a:endParaRPr lang="fr-FR"/>
          </a:p>
        </p:txBody>
      </p:sp>
    </p:spTree>
    <p:extLst>
      <p:ext uri="{BB962C8B-B14F-4D97-AF65-F5344CB8AC3E}">
        <p14:creationId xmlns:p14="http://schemas.microsoft.com/office/powerpoint/2010/main" val="2042763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a:t>Modifiez le style du titre</a:t>
            </a:r>
            <a:endParaRPr lang="en-US" dirty="0"/>
          </a:p>
        </p:txBody>
      </p:sp>
      <p:sp>
        <p:nvSpPr>
          <p:cNvPr id="2" name="Date Placeholder 1"/>
          <p:cNvSpPr>
            <a:spLocks noGrp="1"/>
          </p:cNvSpPr>
          <p:nvPr>
            <p:ph type="dt" sz="half" idx="10"/>
          </p:nvPr>
        </p:nvSpPr>
        <p:spPr/>
        <p:txBody>
          <a:bodyPr/>
          <a:lstStyle/>
          <a:p>
            <a:fld id="{56359C44-8F8B-488C-BEBE-3E65A194A669}" type="datetimeFigureOut">
              <a:rPr lang="fr-FR" smtClean="0"/>
              <a:t>13/12/2023</a:t>
            </a:fld>
            <a:endParaRPr lang="fr-FR"/>
          </a:p>
        </p:txBody>
      </p:sp>
      <p:sp>
        <p:nvSpPr>
          <p:cNvPr id="7" name="Footer Placeholder 6"/>
          <p:cNvSpPr>
            <a:spLocks noGrp="1"/>
          </p:cNvSpPr>
          <p:nvPr>
            <p:ph type="ftr" sz="quarter" idx="11"/>
          </p:nvPr>
        </p:nvSpPr>
        <p:spPr/>
        <p:txBody>
          <a:bodyPr/>
          <a:lstStyle/>
          <a:p>
            <a:endParaRPr lang="fr-FR"/>
          </a:p>
        </p:txBody>
      </p:sp>
      <p:sp>
        <p:nvSpPr>
          <p:cNvPr id="8" name="Slide Number Placeholder 7"/>
          <p:cNvSpPr>
            <a:spLocks noGrp="1"/>
          </p:cNvSpPr>
          <p:nvPr>
            <p:ph type="sldNum" sz="quarter" idx="12"/>
          </p:nvPr>
        </p:nvSpPr>
        <p:spPr/>
        <p:txBody>
          <a:bodyPr/>
          <a:lstStyle/>
          <a:p>
            <a:fld id="{60CA3967-3EDC-4AC8-878B-46396040B297}" type="slidenum">
              <a:rPr lang="fr-FR" smtClean="0"/>
              <a:t>‹N°›</a:t>
            </a:fld>
            <a:endParaRPr lang="fr-FR"/>
          </a:p>
        </p:txBody>
      </p:sp>
    </p:spTree>
    <p:extLst>
      <p:ext uri="{BB962C8B-B14F-4D97-AF65-F5344CB8AC3E}">
        <p14:creationId xmlns:p14="http://schemas.microsoft.com/office/powerpoint/2010/main" val="482793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6359C44-8F8B-488C-BEBE-3E65A194A669}" type="datetimeFigureOut">
              <a:rPr lang="fr-FR" smtClean="0"/>
              <a:t>13/12/2023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0CA3967-3EDC-4AC8-878B-46396040B297}" type="slidenum">
              <a:rPr lang="fr-FR" smtClean="0"/>
              <a:t>‹N°›</a:t>
            </a:fld>
            <a:endParaRPr lang="fr-FR"/>
          </a:p>
        </p:txBody>
      </p:sp>
    </p:spTree>
    <p:extLst>
      <p:ext uri="{BB962C8B-B14F-4D97-AF65-F5344CB8AC3E}">
        <p14:creationId xmlns:p14="http://schemas.microsoft.com/office/powerpoint/2010/main" val="1586629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fr-FR"/>
              <a:t>Modifiez le style du titre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8" name="Date Placeholder 7"/>
          <p:cNvSpPr>
            <a:spLocks noGrp="1"/>
          </p:cNvSpPr>
          <p:nvPr>
            <p:ph type="dt" sz="half" idx="10"/>
          </p:nvPr>
        </p:nvSpPr>
        <p:spPr/>
        <p:txBody>
          <a:bodyPr/>
          <a:lstStyle/>
          <a:p>
            <a:fld id="{56359C44-8F8B-488C-BEBE-3E65A194A669}" type="datetimeFigureOut">
              <a:rPr lang="fr-FR" smtClean="0"/>
              <a:t>13/12/2023</a:t>
            </a:fld>
            <a:endParaRPr lang="fr-FR"/>
          </a:p>
        </p:txBody>
      </p:sp>
      <p:sp>
        <p:nvSpPr>
          <p:cNvPr id="9" name="Footer Placeholder 8"/>
          <p:cNvSpPr>
            <a:spLocks noGrp="1"/>
          </p:cNvSpPr>
          <p:nvPr>
            <p:ph type="ftr" sz="quarter" idx="11"/>
          </p:nvPr>
        </p:nvSpPr>
        <p:spPr/>
        <p:txBody>
          <a:bodyPr/>
          <a:lstStyle/>
          <a:p>
            <a:endParaRPr lang="fr-FR"/>
          </a:p>
        </p:txBody>
      </p:sp>
      <p:sp>
        <p:nvSpPr>
          <p:cNvPr id="10" name="Slide Number Placeholder 9"/>
          <p:cNvSpPr>
            <a:spLocks noGrp="1"/>
          </p:cNvSpPr>
          <p:nvPr>
            <p:ph type="sldNum" sz="quarter" idx="12"/>
          </p:nvPr>
        </p:nvSpPr>
        <p:spPr/>
        <p:txBody>
          <a:bodyPr/>
          <a:lstStyle/>
          <a:p>
            <a:fld id="{60CA3967-3EDC-4AC8-878B-46396040B297}" type="slidenum">
              <a:rPr lang="fr-FR" smtClean="0"/>
              <a:t>‹N°›</a:t>
            </a:fld>
            <a:endParaRPr lang="fr-FR"/>
          </a:p>
        </p:txBody>
      </p:sp>
    </p:spTree>
    <p:extLst>
      <p:ext uri="{BB962C8B-B14F-4D97-AF65-F5344CB8AC3E}">
        <p14:creationId xmlns:p14="http://schemas.microsoft.com/office/powerpoint/2010/main" val="1705345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fr-FR"/>
              <a:t>Modifiez le style du titre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8" name="Date Placeholder 7"/>
          <p:cNvSpPr>
            <a:spLocks noGrp="1"/>
          </p:cNvSpPr>
          <p:nvPr>
            <p:ph type="dt" sz="half" idx="10"/>
          </p:nvPr>
        </p:nvSpPr>
        <p:spPr/>
        <p:txBody>
          <a:bodyPr/>
          <a:lstStyle/>
          <a:p>
            <a:fld id="{56359C44-8F8B-488C-BEBE-3E65A194A669}" type="datetimeFigureOut">
              <a:rPr lang="fr-FR" smtClean="0"/>
              <a:t>13/12/2023</a:t>
            </a:fld>
            <a:endParaRPr lang="fr-FR"/>
          </a:p>
        </p:txBody>
      </p:sp>
      <p:sp>
        <p:nvSpPr>
          <p:cNvPr id="9" name="Footer Placeholder 8"/>
          <p:cNvSpPr>
            <a:spLocks noGrp="1"/>
          </p:cNvSpPr>
          <p:nvPr>
            <p:ph type="ftr" sz="quarter" idx="11"/>
          </p:nvPr>
        </p:nvSpPr>
        <p:spPr>
          <a:xfrm>
            <a:off x="3499101" y="6356350"/>
            <a:ext cx="5911517" cy="365125"/>
          </a:xfrm>
        </p:spPr>
        <p:txBody>
          <a:bodyPr/>
          <a:lstStyle/>
          <a:p>
            <a:endParaRPr lang="fr-FR"/>
          </a:p>
        </p:txBody>
      </p:sp>
      <p:sp>
        <p:nvSpPr>
          <p:cNvPr id="10" name="Slide Number Placeholder 9"/>
          <p:cNvSpPr>
            <a:spLocks noGrp="1"/>
          </p:cNvSpPr>
          <p:nvPr>
            <p:ph type="sldNum" sz="quarter" idx="12"/>
          </p:nvPr>
        </p:nvSpPr>
        <p:spPr/>
        <p:txBody>
          <a:bodyPr/>
          <a:lstStyle/>
          <a:p>
            <a:fld id="{60CA3967-3EDC-4AC8-878B-46396040B297}" type="slidenum">
              <a:rPr lang="fr-FR" smtClean="0"/>
              <a:t>‹N°›</a:t>
            </a:fld>
            <a:endParaRPr lang="fr-FR"/>
          </a:p>
        </p:txBody>
      </p:sp>
    </p:spTree>
    <p:extLst>
      <p:ext uri="{BB962C8B-B14F-4D97-AF65-F5344CB8AC3E}">
        <p14:creationId xmlns:p14="http://schemas.microsoft.com/office/powerpoint/2010/main" val="1625496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6359C44-8F8B-488C-BEBE-3E65A194A669}" type="datetimeFigureOut">
              <a:rPr lang="fr-FR" smtClean="0"/>
              <a:t>13/12/2023</a:t>
            </a:fld>
            <a:endParaRPr lang="fr-FR"/>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fr-FR"/>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60CA3967-3EDC-4AC8-878B-46396040B297}" type="slidenum">
              <a:rPr lang="fr-FR" smtClean="0"/>
              <a:t>‹N°›</a:t>
            </a:fld>
            <a:endParaRPr lang="fr-FR"/>
          </a:p>
        </p:txBody>
      </p:sp>
    </p:spTree>
    <p:extLst>
      <p:ext uri="{BB962C8B-B14F-4D97-AF65-F5344CB8AC3E}">
        <p14:creationId xmlns:p14="http://schemas.microsoft.com/office/powerpoint/2010/main" val="756963696"/>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eduscol.education.fr/document/24337/download"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eduscol.education.fr/document/5470/download?attachmen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5D648329-C88C-E850-592E-CA8F35F3E716}"/>
              </a:ext>
            </a:extLst>
          </p:cNvPr>
          <p:cNvSpPr>
            <a:spLocks noGrp="1"/>
          </p:cNvSpPr>
          <p:nvPr>
            <p:ph type="title"/>
          </p:nvPr>
        </p:nvSpPr>
        <p:spPr/>
        <p:txBody>
          <a:bodyPr/>
          <a:lstStyle/>
          <a:p>
            <a:r>
              <a:rPr lang="fr-FR" dirty="0"/>
              <a:t>L’évaluation dans le cadre de l’EDS HLP</a:t>
            </a:r>
          </a:p>
        </p:txBody>
      </p:sp>
      <p:sp>
        <p:nvSpPr>
          <p:cNvPr id="5" name="Espace réservé du contenu 4">
            <a:extLst>
              <a:ext uri="{FF2B5EF4-FFF2-40B4-BE49-F238E27FC236}">
                <a16:creationId xmlns:a16="http://schemas.microsoft.com/office/drawing/2014/main" id="{1AC506A2-8D6F-2FB5-368F-99FF3CD813A5}"/>
              </a:ext>
            </a:extLst>
          </p:cNvPr>
          <p:cNvSpPr>
            <a:spLocks noGrp="1"/>
          </p:cNvSpPr>
          <p:nvPr>
            <p:ph idx="1"/>
          </p:nvPr>
        </p:nvSpPr>
        <p:spPr/>
        <p:txBody>
          <a:bodyPr/>
          <a:lstStyle/>
          <a:p>
            <a:pPr marL="0" indent="0">
              <a:buNone/>
            </a:pPr>
            <a:r>
              <a:rPr lang="fr-FR" u="sng" dirty="0"/>
              <a:t>Sommaire</a:t>
            </a:r>
          </a:p>
          <a:p>
            <a:pPr>
              <a:buFont typeface="Wingdings" panose="05000000000000000000" pitchFamily="2" charset="2"/>
              <a:buChar char="§"/>
            </a:pPr>
            <a:r>
              <a:rPr lang="fr-FR" dirty="0"/>
              <a:t>Evaluation du contrôle continu</a:t>
            </a:r>
          </a:p>
          <a:p>
            <a:pPr>
              <a:buFont typeface="Wingdings" panose="05000000000000000000" pitchFamily="2" charset="2"/>
              <a:buChar char="§"/>
            </a:pPr>
            <a:r>
              <a:rPr lang="fr-FR" dirty="0"/>
              <a:t>Evaluation des épreuves terminales</a:t>
            </a:r>
          </a:p>
          <a:p>
            <a:r>
              <a:rPr lang="fr-FR" dirty="0"/>
              <a:t>Quelques chiffres</a:t>
            </a:r>
          </a:p>
          <a:p>
            <a:r>
              <a:rPr lang="fr-FR" dirty="0"/>
              <a:t>Les problématiques spécifiques à l’EDS HLP</a:t>
            </a:r>
          </a:p>
          <a:p>
            <a:r>
              <a:rPr lang="fr-FR" dirty="0"/>
              <a:t>Les attendus des épreuves (réflexions autour de copies d’élèves)</a:t>
            </a:r>
          </a:p>
          <a:p>
            <a:pPr>
              <a:buFont typeface="Wingdings" panose="05000000000000000000" pitchFamily="2" charset="2"/>
              <a:buChar char="§"/>
            </a:pPr>
            <a:r>
              <a:rPr lang="fr-FR" dirty="0"/>
              <a:t>Perspectives</a:t>
            </a:r>
          </a:p>
        </p:txBody>
      </p:sp>
      <p:pic>
        <p:nvPicPr>
          <p:cNvPr id="6" name="Image 5" descr="Une image contenant texte, Police, blanc, logo&#10;&#10;Description générée automatiquement">
            <a:extLst>
              <a:ext uri="{FF2B5EF4-FFF2-40B4-BE49-F238E27FC236}">
                <a16:creationId xmlns:a16="http://schemas.microsoft.com/office/drawing/2014/main" id="{158D386C-112F-7595-AA5C-D4E17FD3E8C2}"/>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2919" y="172720"/>
            <a:ext cx="721995" cy="457200"/>
          </a:xfrm>
          <a:prstGeom prst="rect">
            <a:avLst/>
          </a:prstGeom>
          <a:noFill/>
          <a:ln>
            <a:noFill/>
          </a:ln>
        </p:spPr>
      </p:pic>
    </p:spTree>
    <p:extLst>
      <p:ext uri="{BB962C8B-B14F-4D97-AF65-F5344CB8AC3E}">
        <p14:creationId xmlns:p14="http://schemas.microsoft.com/office/powerpoint/2010/main" val="3205587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7D0CE5-A6B5-DA0C-CDBB-9C91661B773E}"/>
              </a:ext>
            </a:extLst>
          </p:cNvPr>
          <p:cNvSpPr>
            <a:spLocks noGrp="1"/>
          </p:cNvSpPr>
          <p:nvPr>
            <p:ph type="title"/>
          </p:nvPr>
        </p:nvSpPr>
        <p:spPr/>
        <p:txBody>
          <a:bodyPr/>
          <a:lstStyle/>
          <a:p>
            <a:r>
              <a:rPr lang="fr-FR" dirty="0"/>
              <a:t>Documents</a:t>
            </a:r>
            <a:br>
              <a:rPr lang="fr-FR" dirty="0"/>
            </a:br>
            <a:r>
              <a:rPr lang="fr-FR" dirty="0"/>
              <a:t>institutionnels</a:t>
            </a:r>
            <a:br>
              <a:rPr lang="fr-FR" dirty="0"/>
            </a:br>
            <a:r>
              <a:rPr lang="fr-FR" dirty="0"/>
              <a:t>(fiche Eduscol et document d’entente nationale)</a:t>
            </a:r>
          </a:p>
        </p:txBody>
      </p:sp>
      <p:sp>
        <p:nvSpPr>
          <p:cNvPr id="3" name="Espace réservé du contenu 2">
            <a:extLst>
              <a:ext uri="{FF2B5EF4-FFF2-40B4-BE49-F238E27FC236}">
                <a16:creationId xmlns:a16="http://schemas.microsoft.com/office/drawing/2014/main" id="{61975BC0-9F9F-BC59-B480-4C7D46F879C5}"/>
              </a:ext>
            </a:extLst>
          </p:cNvPr>
          <p:cNvSpPr>
            <a:spLocks noGrp="1"/>
          </p:cNvSpPr>
          <p:nvPr>
            <p:ph idx="1"/>
          </p:nvPr>
        </p:nvSpPr>
        <p:spPr/>
        <p:txBody>
          <a:bodyPr/>
          <a:lstStyle/>
          <a:p>
            <a:pPr marL="0" indent="0">
              <a:buNone/>
            </a:pPr>
            <a:r>
              <a:rPr lang="fr-FR" dirty="0">
                <a:hlinkClick r:id="rId2"/>
              </a:rPr>
              <a:t>https://eduscol.education.fr/document/24337/download</a:t>
            </a:r>
            <a:endParaRPr lang="fr-FR" dirty="0"/>
          </a:p>
          <a:p>
            <a:pPr marL="0" indent="0">
              <a:buNone/>
            </a:pPr>
            <a:endParaRPr lang="fr-FR" dirty="0"/>
          </a:p>
          <a:p>
            <a:r>
              <a:rPr lang="fr-FR" dirty="0"/>
              <a:t>Ce que l’on n’attend pas : </a:t>
            </a:r>
          </a:p>
          <a:p>
            <a:pPr marL="0" indent="0">
              <a:buNone/>
            </a:pPr>
            <a:r>
              <a:rPr lang="fr-FR" dirty="0"/>
              <a:t>Une forme arrêtée et figée qui ramènerait l’enseignement et l’évaluation à un contrôle de conformité à un modèle arbitraire. </a:t>
            </a:r>
          </a:p>
          <a:p>
            <a:pPr marL="0" indent="0">
              <a:buNone/>
            </a:pPr>
            <a:endParaRPr lang="fr-FR" dirty="0"/>
          </a:p>
          <a:p>
            <a:r>
              <a:rPr lang="fr-FR" dirty="0"/>
              <a:t>Ce que l’on attend :</a:t>
            </a:r>
          </a:p>
          <a:p>
            <a:pPr marL="0" indent="0">
              <a:lnSpc>
                <a:spcPct val="100000"/>
              </a:lnSpc>
              <a:buNone/>
            </a:pPr>
            <a:r>
              <a:rPr lang="fr-FR" dirty="0"/>
              <a:t>Dans la première question des compétences de lecture d’un texte, dans la seconde la construction d’une authentique réflexion personnelle.</a:t>
            </a:r>
          </a:p>
        </p:txBody>
      </p:sp>
      <p:pic>
        <p:nvPicPr>
          <p:cNvPr id="4" name="Image 3" descr="Une image contenant texte, Police, blanc, logo&#10;&#10;Description générée automatiquement">
            <a:extLst>
              <a:ext uri="{FF2B5EF4-FFF2-40B4-BE49-F238E27FC236}">
                <a16:creationId xmlns:a16="http://schemas.microsoft.com/office/drawing/2014/main" id="{CB652575-5922-B720-401B-2E4465FEC39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2919" y="254000"/>
            <a:ext cx="721995" cy="457200"/>
          </a:xfrm>
          <a:prstGeom prst="rect">
            <a:avLst/>
          </a:prstGeom>
          <a:noFill/>
          <a:ln>
            <a:noFill/>
          </a:ln>
        </p:spPr>
      </p:pic>
    </p:spTree>
    <p:extLst>
      <p:ext uri="{BB962C8B-B14F-4D97-AF65-F5344CB8AC3E}">
        <p14:creationId xmlns:p14="http://schemas.microsoft.com/office/powerpoint/2010/main" val="4011859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CF37FE-99AA-447F-1C5E-DAC279A16EF1}"/>
              </a:ext>
            </a:extLst>
          </p:cNvPr>
          <p:cNvSpPr>
            <a:spLocks noGrp="1"/>
          </p:cNvSpPr>
          <p:nvPr>
            <p:ph type="title"/>
          </p:nvPr>
        </p:nvSpPr>
        <p:spPr/>
        <p:txBody>
          <a:bodyPr/>
          <a:lstStyle/>
          <a:p>
            <a:r>
              <a:rPr lang="fr-FR" dirty="0"/>
              <a:t>Les attendus de la question</a:t>
            </a:r>
            <a:br>
              <a:rPr lang="fr-FR" dirty="0"/>
            </a:br>
            <a:r>
              <a:rPr lang="fr-FR" dirty="0"/>
              <a:t>de réflexion, de l’essai</a:t>
            </a:r>
          </a:p>
        </p:txBody>
      </p:sp>
      <p:sp>
        <p:nvSpPr>
          <p:cNvPr id="3" name="Espace réservé du contenu 2">
            <a:extLst>
              <a:ext uri="{FF2B5EF4-FFF2-40B4-BE49-F238E27FC236}">
                <a16:creationId xmlns:a16="http://schemas.microsoft.com/office/drawing/2014/main" id="{945321F0-4CBE-94C2-4D74-2A795B523968}"/>
              </a:ext>
            </a:extLst>
          </p:cNvPr>
          <p:cNvSpPr>
            <a:spLocks noGrp="1"/>
          </p:cNvSpPr>
          <p:nvPr>
            <p:ph idx="1"/>
          </p:nvPr>
        </p:nvSpPr>
        <p:spPr/>
        <p:txBody>
          <a:bodyPr>
            <a:normAutofit lnSpcReduction="10000"/>
          </a:bodyPr>
          <a:lstStyle/>
          <a:p>
            <a:r>
              <a:rPr lang="fr-FR" dirty="0"/>
              <a:t>Apparenté à la « question de réflexion », l’« essai » est un exercice d’argumentation ordonnée à la fois </a:t>
            </a:r>
            <a:r>
              <a:rPr lang="fr-FR" b="1" dirty="0"/>
              <a:t>plus bref et plus libre que la dissertation</a:t>
            </a:r>
            <a:r>
              <a:rPr lang="fr-FR" dirty="0"/>
              <a:t>. L’important est qu’il rende compte d’une</a:t>
            </a:r>
            <a:r>
              <a:rPr lang="fr-FR" b="1" dirty="0"/>
              <a:t> pensée personnelle, progressive et ordonnée</a:t>
            </a:r>
            <a:r>
              <a:rPr lang="fr-FR" dirty="0"/>
              <a:t>, appuyée sur</a:t>
            </a:r>
            <a:r>
              <a:rPr lang="fr-FR" b="1" dirty="0"/>
              <a:t> des références et des exemples précis</a:t>
            </a:r>
            <a:r>
              <a:rPr lang="fr-FR" dirty="0"/>
              <a:t>. Quelle qu’en soit la forme, elle permet aux candidats de développer leur réponse à la question posée </a:t>
            </a:r>
            <a:r>
              <a:rPr lang="fr-FR" b="1" dirty="0"/>
              <a:t>sans se perdre en conjectures sur le sens de cette dernière</a:t>
            </a:r>
            <a:r>
              <a:rPr lang="fr-FR" dirty="0"/>
              <a:t>. Cette </a:t>
            </a:r>
            <a:r>
              <a:rPr lang="fr-FR" b="1" dirty="0"/>
              <a:t>pensée en première personne </a:t>
            </a:r>
            <a:r>
              <a:rPr lang="fr-FR" dirty="0"/>
              <a:t>leur permet également de développer une réflexion adossée à ce que disent les œuvres et les textes et à ce qu’ils permettent de comprendre des réalités du monde. Le propos progresse </a:t>
            </a:r>
            <a:r>
              <a:rPr lang="fr-FR" b="1" dirty="0"/>
              <a:t>librement, mais avec ordre</a:t>
            </a:r>
            <a:r>
              <a:rPr lang="fr-FR" dirty="0"/>
              <a:t>, selon les contraintes logiques identifiées par son auteur. </a:t>
            </a:r>
          </a:p>
          <a:p>
            <a:pPr marL="0" indent="0">
              <a:buNone/>
            </a:pPr>
            <a:r>
              <a:rPr lang="fr-FR" dirty="0">
                <a:latin typeface="Calibri" panose="020F0502020204030204" pitchFamily="34" charset="0"/>
                <a:ea typeface="Calibri" panose="020F0502020204030204" pitchFamily="34" charset="0"/>
                <a:cs typeface="Calibri" panose="020F0502020204030204" pitchFamily="34" charset="0"/>
              </a:rPr>
              <a:t>→L</a:t>
            </a:r>
            <a:r>
              <a:rPr lang="fr-FR" dirty="0"/>
              <a:t>es compétences mobilisables par les candidats ne sont certes pas étrangères à celles qui sont travaillées dans les cours et dans les exercices du tronc commun (commentaire, dissertation), mais les formes de composition les plus habituelles ne doivent pas servir de modèle, et l’on appréciera positivement des organisations et des cheminements variés.</a:t>
            </a:r>
          </a:p>
          <a:p>
            <a:endParaRPr lang="fr-FR" dirty="0"/>
          </a:p>
        </p:txBody>
      </p:sp>
      <p:pic>
        <p:nvPicPr>
          <p:cNvPr id="4" name="Image 3" descr="Une image contenant texte, Police, blanc, logo&#10;&#10;Description générée automatiquement">
            <a:extLst>
              <a:ext uri="{FF2B5EF4-FFF2-40B4-BE49-F238E27FC236}">
                <a16:creationId xmlns:a16="http://schemas.microsoft.com/office/drawing/2014/main" id="{FE8CDFE4-9CCB-A99F-0C65-2D274DAA969F}"/>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0042" y="172720"/>
            <a:ext cx="721995" cy="457200"/>
          </a:xfrm>
          <a:prstGeom prst="rect">
            <a:avLst/>
          </a:prstGeom>
          <a:noFill/>
          <a:ln>
            <a:noFill/>
          </a:ln>
        </p:spPr>
      </p:pic>
    </p:spTree>
    <p:extLst>
      <p:ext uri="{BB962C8B-B14F-4D97-AF65-F5344CB8AC3E}">
        <p14:creationId xmlns:p14="http://schemas.microsoft.com/office/powerpoint/2010/main" val="30815809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799B8E-FBBB-5698-6F4D-F137A4E2B24F}"/>
              </a:ext>
            </a:extLst>
          </p:cNvPr>
          <p:cNvSpPr>
            <a:spLocks noGrp="1"/>
          </p:cNvSpPr>
          <p:nvPr>
            <p:ph type="title"/>
          </p:nvPr>
        </p:nvSpPr>
        <p:spPr/>
        <p:txBody>
          <a:bodyPr/>
          <a:lstStyle/>
          <a:p>
            <a:r>
              <a:rPr lang="fr-FR" dirty="0"/>
              <a:t>Les attendus de la question</a:t>
            </a:r>
            <a:br>
              <a:rPr lang="fr-FR" dirty="0"/>
            </a:br>
            <a:r>
              <a:rPr lang="fr-FR" sz="3200" dirty="0"/>
              <a:t>d’interprétation</a:t>
            </a:r>
          </a:p>
        </p:txBody>
      </p:sp>
      <p:sp>
        <p:nvSpPr>
          <p:cNvPr id="3" name="Espace réservé du contenu 2">
            <a:extLst>
              <a:ext uri="{FF2B5EF4-FFF2-40B4-BE49-F238E27FC236}">
                <a16:creationId xmlns:a16="http://schemas.microsoft.com/office/drawing/2014/main" id="{389F785B-3910-A529-7138-C6BC20F8E643}"/>
              </a:ext>
            </a:extLst>
          </p:cNvPr>
          <p:cNvSpPr>
            <a:spLocks noGrp="1"/>
          </p:cNvSpPr>
          <p:nvPr>
            <p:ph idx="1"/>
          </p:nvPr>
        </p:nvSpPr>
        <p:spPr/>
        <p:txBody>
          <a:bodyPr>
            <a:normAutofit/>
          </a:bodyPr>
          <a:lstStyle/>
          <a:p>
            <a:r>
              <a:rPr lang="fr-FR" dirty="0"/>
              <a:t>Perspective majeure : l’élucidation du sens du texte proposé. On exerce et on valorise dans l’évaluation : la précision de la lecture du texte, l’attention portée à la langue et à son lexique, aux notions et à leur déclinaison, ainsi que le choix et la présentation des éléments de sens les plus décisifs. </a:t>
            </a:r>
          </a:p>
          <a:p>
            <a:r>
              <a:rPr lang="fr-FR" dirty="0"/>
              <a:t>On n’attend pas en Lettres un commentaire ou une explication de texte tels qu’on pourrait les trouver aux EAF, (ou en Philosophie une explication réputée exhaustive,) mais un travail de lecture effectif ; l’interprétation peut suivre des voies différentes pour répondre à la question posée (analyse d’un élément particulier et de sa portée littéraire, axiologique, conceptuelle, prise en compte d’un mouvement ou déplacement dans le texte, recul réflexif mobilisant ou non des références complémentaires). </a:t>
            </a:r>
          </a:p>
          <a:p>
            <a:pPr marL="0" indent="0">
              <a:buNone/>
            </a:pPr>
            <a:r>
              <a:rPr lang="fr-FR" dirty="0">
                <a:latin typeface="Calibri" panose="020F0502020204030204" pitchFamily="34" charset="0"/>
                <a:ea typeface="Calibri" panose="020F0502020204030204" pitchFamily="34" charset="0"/>
                <a:cs typeface="Calibri" panose="020F0502020204030204" pitchFamily="34" charset="0"/>
              </a:rPr>
              <a:t>→</a:t>
            </a:r>
            <a:r>
              <a:rPr lang="fr-FR" dirty="0"/>
              <a:t>L’important tient à : </a:t>
            </a:r>
          </a:p>
          <a:p>
            <a:pPr>
              <a:buFont typeface="Arial" panose="020B0604020202020204" pitchFamily="34" charset="0"/>
              <a:buChar char="•"/>
            </a:pPr>
            <a:r>
              <a:rPr lang="fr-FR" dirty="0"/>
              <a:t>un effort de lecture attentive et précise ; </a:t>
            </a:r>
          </a:p>
          <a:p>
            <a:pPr>
              <a:buFont typeface="Arial" panose="020B0604020202020204" pitchFamily="34" charset="0"/>
              <a:buChar char="•"/>
            </a:pPr>
            <a:r>
              <a:rPr lang="fr-FR" dirty="0"/>
              <a:t>une prise en compte effective de la question posée.</a:t>
            </a:r>
          </a:p>
        </p:txBody>
      </p:sp>
      <p:pic>
        <p:nvPicPr>
          <p:cNvPr id="4" name="Image 3" descr="Une image contenant texte, Police, blanc, logo&#10;&#10;Description générée automatiquement">
            <a:extLst>
              <a:ext uri="{FF2B5EF4-FFF2-40B4-BE49-F238E27FC236}">
                <a16:creationId xmlns:a16="http://schemas.microsoft.com/office/drawing/2014/main" id="{5DBF5E87-B832-87C7-4DBE-CD1C13E168A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0682" y="193040"/>
            <a:ext cx="721995" cy="457200"/>
          </a:xfrm>
          <a:prstGeom prst="rect">
            <a:avLst/>
          </a:prstGeom>
          <a:noFill/>
          <a:ln>
            <a:noFill/>
          </a:ln>
        </p:spPr>
      </p:pic>
    </p:spTree>
    <p:extLst>
      <p:ext uri="{BB962C8B-B14F-4D97-AF65-F5344CB8AC3E}">
        <p14:creationId xmlns:p14="http://schemas.microsoft.com/office/powerpoint/2010/main" val="73592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ADD3A9-5430-6585-954F-4A526CDF964A}"/>
              </a:ext>
            </a:extLst>
          </p:cNvPr>
          <p:cNvSpPr>
            <a:spLocks noGrp="1"/>
          </p:cNvSpPr>
          <p:nvPr>
            <p:ph type="title"/>
          </p:nvPr>
        </p:nvSpPr>
        <p:spPr/>
        <p:txBody>
          <a:bodyPr/>
          <a:lstStyle/>
          <a:p>
            <a:r>
              <a:rPr lang="fr-FR" dirty="0"/>
              <a:t>Des critères d’évaluation</a:t>
            </a:r>
          </a:p>
        </p:txBody>
      </p:sp>
      <p:sp>
        <p:nvSpPr>
          <p:cNvPr id="3" name="Espace réservé du contenu 2">
            <a:extLst>
              <a:ext uri="{FF2B5EF4-FFF2-40B4-BE49-F238E27FC236}">
                <a16:creationId xmlns:a16="http://schemas.microsoft.com/office/drawing/2014/main" id="{4BA6B412-3E9C-83A1-0B6B-4F1E0E8F4147}"/>
              </a:ext>
            </a:extLst>
          </p:cNvPr>
          <p:cNvSpPr>
            <a:spLocks noGrp="1"/>
          </p:cNvSpPr>
          <p:nvPr>
            <p:ph idx="1"/>
          </p:nvPr>
        </p:nvSpPr>
        <p:spPr/>
        <p:txBody>
          <a:bodyPr>
            <a:normAutofit fontScale="92500" lnSpcReduction="10000"/>
          </a:bodyPr>
          <a:lstStyle/>
          <a:p>
            <a:r>
              <a:rPr lang="fr-FR" dirty="0"/>
              <a:t>Le principe de l’évaluation est un principe essentiellement positif, ayant vocation à valoriser les éléments pertinents dans les productions des élèves, en restant toujours</a:t>
            </a:r>
            <a:r>
              <a:rPr lang="fr-FR" b="1" dirty="0"/>
              <a:t> ouvert à la variété des formes</a:t>
            </a:r>
            <a:r>
              <a:rPr lang="fr-FR" dirty="0"/>
              <a:t> qu’elles peuvent prendre. </a:t>
            </a:r>
          </a:p>
          <a:p>
            <a:r>
              <a:rPr lang="fr-FR" dirty="0"/>
              <a:t>Être attentif aux </a:t>
            </a:r>
            <a:r>
              <a:rPr lang="fr-FR" b="1" dirty="0"/>
              <a:t>seuils et aux espaces médians de la notation</a:t>
            </a:r>
            <a:r>
              <a:rPr lang="fr-FR" dirty="0"/>
              <a:t>, notamment entre 4 et 6/10 et entre 6 et 8/10. Une approche en termes de « mentions » (passable, assez-bien, bien, très bien, excellent) a toute sa pertinence et permet d’éviter de donner la prime à des façons d’évaluer qui se voudraient seulement quantitatives ;</a:t>
            </a:r>
          </a:p>
          <a:p>
            <a:r>
              <a:rPr lang="fr-FR" dirty="0"/>
              <a:t> Envisager des observables communs pour </a:t>
            </a:r>
            <a:r>
              <a:rPr lang="fr-FR" b="1" dirty="0"/>
              <a:t>objectiver l’évaluation </a:t>
            </a:r>
            <a:r>
              <a:rPr lang="fr-FR" dirty="0"/>
              <a:t>et dégager des vecteurs de valorisation et d’appréciation positifs, par exemple :  </a:t>
            </a:r>
          </a:p>
          <a:p>
            <a:pPr lvl="1"/>
            <a:r>
              <a:rPr lang="fr-FR" dirty="0"/>
              <a:t>la mobilisation de connaissances et de références culturelles, artistiques, littéraires et philosophiques ;</a:t>
            </a:r>
          </a:p>
          <a:p>
            <a:pPr lvl="1"/>
            <a:r>
              <a:rPr lang="fr-FR" dirty="0"/>
              <a:t>la compréhension du sujet/du texte ;</a:t>
            </a:r>
          </a:p>
          <a:p>
            <a:pPr lvl="1"/>
            <a:r>
              <a:rPr lang="fr-FR" dirty="0"/>
              <a:t>la cohérence du propos articulée à l’expression d’une réflexion personnelle ;</a:t>
            </a:r>
          </a:p>
          <a:p>
            <a:pPr lvl="1"/>
            <a:r>
              <a:rPr lang="fr-FR" dirty="0"/>
              <a:t>les compétences langagières et la maîtrise de la langue dans les copies.</a:t>
            </a:r>
          </a:p>
        </p:txBody>
      </p:sp>
      <p:pic>
        <p:nvPicPr>
          <p:cNvPr id="4" name="Image 3" descr="Une image contenant texte, Police, blanc, logo&#10;&#10;Description générée automatiquement">
            <a:extLst>
              <a:ext uri="{FF2B5EF4-FFF2-40B4-BE49-F238E27FC236}">
                <a16:creationId xmlns:a16="http://schemas.microsoft.com/office/drawing/2014/main" id="{B196CA96-7CC5-C524-3E0D-F3A27577DF5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0522" y="182880"/>
            <a:ext cx="721995" cy="457200"/>
          </a:xfrm>
          <a:prstGeom prst="rect">
            <a:avLst/>
          </a:prstGeom>
          <a:noFill/>
          <a:ln>
            <a:noFill/>
          </a:ln>
        </p:spPr>
      </p:pic>
    </p:spTree>
    <p:extLst>
      <p:ext uri="{BB962C8B-B14F-4D97-AF65-F5344CB8AC3E}">
        <p14:creationId xmlns:p14="http://schemas.microsoft.com/office/powerpoint/2010/main" val="40790903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0905A1-5943-4F81-AA5F-A7579F41FF73}"/>
              </a:ext>
            </a:extLst>
          </p:cNvPr>
          <p:cNvSpPr>
            <a:spLocks noGrp="1"/>
          </p:cNvSpPr>
          <p:nvPr>
            <p:ph type="title"/>
          </p:nvPr>
        </p:nvSpPr>
        <p:spPr/>
        <p:txBody>
          <a:bodyPr/>
          <a:lstStyle/>
          <a:p>
            <a:r>
              <a:rPr lang="fr-FR" dirty="0"/>
              <a:t>La ventilation des notes à la session 2023</a:t>
            </a:r>
          </a:p>
        </p:txBody>
      </p:sp>
      <p:pic>
        <p:nvPicPr>
          <p:cNvPr id="5" name="Espace réservé du contenu 4">
            <a:extLst>
              <a:ext uri="{FF2B5EF4-FFF2-40B4-BE49-F238E27FC236}">
                <a16:creationId xmlns:a16="http://schemas.microsoft.com/office/drawing/2014/main" id="{2C8E7C51-94B2-4E06-9590-1A1A858F7E4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88909" y="1341620"/>
            <a:ext cx="8597595" cy="4165615"/>
          </a:xfrm>
        </p:spPr>
      </p:pic>
    </p:spTree>
    <p:extLst>
      <p:ext uri="{BB962C8B-B14F-4D97-AF65-F5344CB8AC3E}">
        <p14:creationId xmlns:p14="http://schemas.microsoft.com/office/powerpoint/2010/main" val="534872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9C6E67-8B43-4A1D-B2F4-BCFC541CDDCD}"/>
              </a:ext>
            </a:extLst>
          </p:cNvPr>
          <p:cNvSpPr>
            <a:spLocks noGrp="1"/>
          </p:cNvSpPr>
          <p:nvPr>
            <p:ph type="title"/>
          </p:nvPr>
        </p:nvSpPr>
        <p:spPr>
          <a:xfrm>
            <a:off x="252919" y="1123837"/>
            <a:ext cx="2947482" cy="1473589"/>
          </a:xfrm>
        </p:spPr>
        <p:txBody>
          <a:bodyPr/>
          <a:lstStyle/>
          <a:p>
            <a:r>
              <a:rPr lang="fr-FR" dirty="0"/>
              <a:t>Les boîtes à moustaches</a:t>
            </a:r>
          </a:p>
        </p:txBody>
      </p:sp>
      <p:pic>
        <p:nvPicPr>
          <p:cNvPr id="4" name="Espace réservé du contenu 3">
            <a:extLst>
              <a:ext uri="{FF2B5EF4-FFF2-40B4-BE49-F238E27FC236}">
                <a16:creationId xmlns:a16="http://schemas.microsoft.com/office/drawing/2014/main" id="{A79522C2-2824-445C-A17D-F6685029E2B2}"/>
              </a:ext>
            </a:extLst>
          </p:cNvPr>
          <p:cNvPicPr>
            <a:picLocks noGrp="1" noChangeAspect="1"/>
          </p:cNvPicPr>
          <p:nvPr>
            <p:ph idx="1"/>
          </p:nvPr>
        </p:nvPicPr>
        <p:blipFill>
          <a:blip r:embed="rId2"/>
          <a:stretch>
            <a:fillRect/>
          </a:stretch>
        </p:blipFill>
        <p:spPr>
          <a:xfrm>
            <a:off x="252919" y="2938670"/>
            <a:ext cx="11077690" cy="3465521"/>
          </a:xfrm>
          <a:prstGeom prst="rect">
            <a:avLst/>
          </a:prstGeom>
          <a:ln>
            <a:solidFill>
              <a:schemeClr val="accent1"/>
            </a:solidFill>
          </a:ln>
        </p:spPr>
      </p:pic>
      <p:pic>
        <p:nvPicPr>
          <p:cNvPr id="5" name="Image 4">
            <a:extLst>
              <a:ext uri="{FF2B5EF4-FFF2-40B4-BE49-F238E27FC236}">
                <a16:creationId xmlns:a16="http://schemas.microsoft.com/office/drawing/2014/main" id="{526AA1FF-FC4F-422C-921F-8CFE1A954968}"/>
              </a:ext>
            </a:extLst>
          </p:cNvPr>
          <p:cNvPicPr>
            <a:picLocks noChangeAspect="1"/>
          </p:cNvPicPr>
          <p:nvPr/>
        </p:nvPicPr>
        <p:blipFill>
          <a:blip r:embed="rId3"/>
          <a:stretch>
            <a:fillRect/>
          </a:stretch>
        </p:blipFill>
        <p:spPr>
          <a:xfrm>
            <a:off x="4934081" y="234044"/>
            <a:ext cx="6516009" cy="2534004"/>
          </a:xfrm>
          <a:prstGeom prst="rect">
            <a:avLst/>
          </a:prstGeom>
        </p:spPr>
      </p:pic>
    </p:spTree>
    <p:extLst>
      <p:ext uri="{BB962C8B-B14F-4D97-AF65-F5344CB8AC3E}">
        <p14:creationId xmlns:p14="http://schemas.microsoft.com/office/powerpoint/2010/main" val="31680247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B43772-FB23-4228-B286-19C2E7DEE06E}"/>
              </a:ext>
            </a:extLst>
          </p:cNvPr>
          <p:cNvSpPr>
            <a:spLocks noGrp="1"/>
          </p:cNvSpPr>
          <p:nvPr>
            <p:ph type="title"/>
          </p:nvPr>
        </p:nvSpPr>
        <p:spPr/>
        <p:txBody>
          <a:bodyPr/>
          <a:lstStyle/>
          <a:p>
            <a:r>
              <a:rPr lang="fr-FR" dirty="0"/>
              <a:t>Un modèle d’échelle évaluative basée sur la valorisation des réussites</a:t>
            </a:r>
            <a:br>
              <a:rPr lang="fr-FR" dirty="0"/>
            </a:br>
            <a:endParaRPr lang="fr-FR" dirty="0"/>
          </a:p>
        </p:txBody>
      </p:sp>
      <p:pic>
        <p:nvPicPr>
          <p:cNvPr id="4" name="Espace réservé du contenu 3">
            <a:extLst>
              <a:ext uri="{FF2B5EF4-FFF2-40B4-BE49-F238E27FC236}">
                <a16:creationId xmlns:a16="http://schemas.microsoft.com/office/drawing/2014/main" id="{02D65FFE-E171-4B78-B875-4D02C81DFD49}"/>
              </a:ext>
            </a:extLst>
          </p:cNvPr>
          <p:cNvPicPr>
            <a:picLocks noGrp="1" noChangeAspect="1"/>
          </p:cNvPicPr>
          <p:nvPr>
            <p:ph idx="1"/>
          </p:nvPr>
        </p:nvPicPr>
        <p:blipFill>
          <a:blip r:embed="rId2"/>
          <a:stretch>
            <a:fillRect/>
          </a:stretch>
        </p:blipFill>
        <p:spPr>
          <a:xfrm>
            <a:off x="4248443" y="698336"/>
            <a:ext cx="6654215" cy="5533652"/>
          </a:xfrm>
          <a:prstGeom prst="rect">
            <a:avLst/>
          </a:prstGeom>
        </p:spPr>
      </p:pic>
    </p:spTree>
    <p:extLst>
      <p:ext uri="{BB962C8B-B14F-4D97-AF65-F5344CB8AC3E}">
        <p14:creationId xmlns:p14="http://schemas.microsoft.com/office/powerpoint/2010/main" val="41398322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F0AFFA-E6B6-A6C2-0C38-2AD1DDECDC64}"/>
              </a:ext>
            </a:extLst>
          </p:cNvPr>
          <p:cNvSpPr>
            <a:spLocks noGrp="1"/>
          </p:cNvSpPr>
          <p:nvPr>
            <p:ph type="title"/>
          </p:nvPr>
        </p:nvSpPr>
        <p:spPr/>
        <p:txBody>
          <a:bodyPr/>
          <a:lstStyle/>
          <a:p>
            <a:r>
              <a:rPr lang="fr-FR" dirty="0"/>
              <a:t>Perspectives</a:t>
            </a:r>
          </a:p>
        </p:txBody>
      </p:sp>
      <p:sp>
        <p:nvSpPr>
          <p:cNvPr id="3" name="Espace réservé du contenu 2">
            <a:extLst>
              <a:ext uri="{FF2B5EF4-FFF2-40B4-BE49-F238E27FC236}">
                <a16:creationId xmlns:a16="http://schemas.microsoft.com/office/drawing/2014/main" id="{0384CB51-AD80-4435-EA7C-1DDE4BB5D00A}"/>
              </a:ext>
            </a:extLst>
          </p:cNvPr>
          <p:cNvSpPr>
            <a:spLocks noGrp="1"/>
          </p:cNvSpPr>
          <p:nvPr>
            <p:ph idx="1"/>
          </p:nvPr>
        </p:nvSpPr>
        <p:spPr/>
        <p:txBody>
          <a:bodyPr/>
          <a:lstStyle/>
          <a:p>
            <a:r>
              <a:rPr lang="fr-FR" dirty="0"/>
              <a:t>Demi-journée de formation : programme et Grand Oral, dans la perspective de la bi-disciplinarité</a:t>
            </a:r>
          </a:p>
          <a:p>
            <a:r>
              <a:rPr lang="fr-FR" dirty="0"/>
              <a:t>L’orientation</a:t>
            </a:r>
          </a:p>
        </p:txBody>
      </p:sp>
      <p:pic>
        <p:nvPicPr>
          <p:cNvPr id="4" name="Image 3" descr="Une image contenant texte, Police, blanc, logo&#10;&#10;Description générée automatiquement">
            <a:extLst>
              <a:ext uri="{FF2B5EF4-FFF2-40B4-BE49-F238E27FC236}">
                <a16:creationId xmlns:a16="http://schemas.microsoft.com/office/drawing/2014/main" id="{0E07FD8C-30F0-34C9-0FC0-69BD03C3B32F}"/>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3239" y="162560"/>
            <a:ext cx="721995" cy="457200"/>
          </a:xfrm>
          <a:prstGeom prst="rect">
            <a:avLst/>
          </a:prstGeom>
          <a:noFill/>
          <a:ln>
            <a:noFill/>
          </a:ln>
        </p:spPr>
      </p:pic>
    </p:spTree>
    <p:extLst>
      <p:ext uri="{BB962C8B-B14F-4D97-AF65-F5344CB8AC3E}">
        <p14:creationId xmlns:p14="http://schemas.microsoft.com/office/powerpoint/2010/main" val="3371289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D25DD9-99EB-07B1-6D42-656417747952}"/>
              </a:ext>
            </a:extLst>
          </p:cNvPr>
          <p:cNvSpPr>
            <a:spLocks noGrp="1"/>
          </p:cNvSpPr>
          <p:nvPr>
            <p:ph type="title"/>
          </p:nvPr>
        </p:nvSpPr>
        <p:spPr/>
        <p:txBody>
          <a:bodyPr/>
          <a:lstStyle/>
          <a:p>
            <a:r>
              <a:rPr lang="fr-FR" dirty="0"/>
              <a:t>L’évaluation </a:t>
            </a:r>
            <a:br>
              <a:rPr lang="fr-FR" dirty="0"/>
            </a:br>
            <a:r>
              <a:rPr lang="fr-FR" dirty="0"/>
              <a:t>du </a:t>
            </a:r>
            <a:br>
              <a:rPr lang="fr-FR" dirty="0"/>
            </a:br>
            <a:r>
              <a:rPr lang="fr-FR" dirty="0"/>
              <a:t>contrôle continu</a:t>
            </a:r>
          </a:p>
        </p:txBody>
      </p:sp>
      <p:sp>
        <p:nvSpPr>
          <p:cNvPr id="3" name="Espace réservé du contenu 2">
            <a:extLst>
              <a:ext uri="{FF2B5EF4-FFF2-40B4-BE49-F238E27FC236}">
                <a16:creationId xmlns:a16="http://schemas.microsoft.com/office/drawing/2014/main" id="{D0F150D9-E809-226F-BEC7-D849E5D9E2BF}"/>
              </a:ext>
            </a:extLst>
          </p:cNvPr>
          <p:cNvSpPr>
            <a:spLocks noGrp="1"/>
          </p:cNvSpPr>
          <p:nvPr>
            <p:ph idx="1"/>
          </p:nvPr>
        </p:nvSpPr>
        <p:spPr/>
        <p:txBody>
          <a:bodyPr>
            <a:normAutofit/>
          </a:bodyPr>
          <a:lstStyle/>
          <a:p>
            <a:pPr marL="0" indent="0">
              <a:buNone/>
            </a:pPr>
            <a:r>
              <a:rPr lang="fr-FR" dirty="0"/>
              <a:t>Le guide pour l’évaluation a été actualisé en novembre 2023 :</a:t>
            </a:r>
          </a:p>
          <a:p>
            <a:pPr marL="0" indent="0">
              <a:buNone/>
            </a:pPr>
            <a:r>
              <a:rPr lang="fr-FR" dirty="0">
                <a:hlinkClick r:id="rId2"/>
              </a:rPr>
              <a:t>https://eduscol.education.fr/document/5470/download?attachment</a:t>
            </a:r>
            <a:endParaRPr lang="fr-FR" dirty="0"/>
          </a:p>
          <a:p>
            <a:pPr marL="0" indent="0">
              <a:buNone/>
            </a:pPr>
            <a:endParaRPr lang="fr-FR" dirty="0"/>
          </a:p>
          <a:p>
            <a:pPr marL="0" indent="0">
              <a:buNone/>
            </a:pPr>
            <a:r>
              <a:rPr lang="fr-FR" dirty="0"/>
              <a:t>Evolution du calendrier des épreuves du baccalauréat général ou technologique : désormais, seules les moyennes de la classe de première et des deux premiers trimestres (ou du premier semestre) de la classe de terminale dans les enseignements de spécialité seront prises en compte par les formations du supérieur présentes sur </a:t>
            </a:r>
            <a:r>
              <a:rPr lang="fr-FR" dirty="0" err="1"/>
              <a:t>Parcoursup</a:t>
            </a:r>
            <a:r>
              <a:rPr lang="fr-FR" dirty="0"/>
              <a:t>. </a:t>
            </a:r>
          </a:p>
          <a:p>
            <a:pPr marL="0" indent="0">
              <a:buNone/>
            </a:pPr>
            <a:r>
              <a:rPr lang="fr-FR" dirty="0">
                <a:latin typeface="Calibri" panose="020F0502020204030204" pitchFamily="34" charset="0"/>
                <a:ea typeface="Calibri" panose="020F0502020204030204" pitchFamily="34" charset="0"/>
                <a:cs typeface="Calibri" panose="020F0502020204030204" pitchFamily="34" charset="0"/>
              </a:rPr>
              <a:t>→ L</a:t>
            </a:r>
            <a:r>
              <a:rPr lang="fr-FR" dirty="0"/>
              <a:t>es notes des bulletins ne sont pas prises en compte dans le calcul réalisé pour l’obtention du baccalauréat mais sont néanmoins concernées par le projet d’évaluation. </a:t>
            </a:r>
          </a:p>
        </p:txBody>
      </p:sp>
      <p:pic>
        <p:nvPicPr>
          <p:cNvPr id="4" name="Image 3" descr="Une image contenant texte, Police, blanc, logo&#10;&#10;Description générée automatiquement">
            <a:extLst>
              <a:ext uri="{FF2B5EF4-FFF2-40B4-BE49-F238E27FC236}">
                <a16:creationId xmlns:a16="http://schemas.microsoft.com/office/drawing/2014/main" id="{CEF0ABD7-DFEE-DB1A-017F-4CD501AE068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3719" y="162560"/>
            <a:ext cx="721995" cy="457200"/>
          </a:xfrm>
          <a:prstGeom prst="rect">
            <a:avLst/>
          </a:prstGeom>
          <a:noFill/>
          <a:ln>
            <a:noFill/>
          </a:ln>
        </p:spPr>
      </p:pic>
    </p:spTree>
    <p:extLst>
      <p:ext uri="{BB962C8B-B14F-4D97-AF65-F5344CB8AC3E}">
        <p14:creationId xmlns:p14="http://schemas.microsoft.com/office/powerpoint/2010/main" val="1851939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0CC994-2913-5E82-AA5A-61022A5F8381}"/>
              </a:ext>
            </a:extLst>
          </p:cNvPr>
          <p:cNvSpPr>
            <a:spLocks noGrp="1"/>
          </p:cNvSpPr>
          <p:nvPr>
            <p:ph type="title"/>
          </p:nvPr>
        </p:nvSpPr>
        <p:spPr/>
        <p:txBody>
          <a:bodyPr/>
          <a:lstStyle/>
          <a:p>
            <a:r>
              <a:rPr lang="fr-FR" dirty="0"/>
              <a:t>Principes généraux</a:t>
            </a:r>
          </a:p>
        </p:txBody>
      </p:sp>
      <p:sp>
        <p:nvSpPr>
          <p:cNvPr id="3" name="Espace réservé du contenu 2">
            <a:extLst>
              <a:ext uri="{FF2B5EF4-FFF2-40B4-BE49-F238E27FC236}">
                <a16:creationId xmlns:a16="http://schemas.microsoft.com/office/drawing/2014/main" id="{C3EE5C20-3158-B441-03EF-68F9ACDA7616}"/>
              </a:ext>
            </a:extLst>
          </p:cNvPr>
          <p:cNvSpPr>
            <a:spLocks noGrp="1"/>
          </p:cNvSpPr>
          <p:nvPr>
            <p:ph idx="1"/>
          </p:nvPr>
        </p:nvSpPr>
        <p:spPr/>
        <p:txBody>
          <a:bodyPr/>
          <a:lstStyle/>
          <a:p>
            <a:pPr marL="0" indent="0">
              <a:buNone/>
            </a:pPr>
            <a:r>
              <a:rPr lang="fr-FR" dirty="0"/>
              <a:t>Définir précisément les différents types d’évaluation et déterminer les évaluations qui seront à visée classante dans le cadre du dossier </a:t>
            </a:r>
            <a:r>
              <a:rPr lang="fr-FR" dirty="0" err="1"/>
              <a:t>Parcoursup</a:t>
            </a:r>
            <a:r>
              <a:rPr lang="fr-FR" dirty="0"/>
              <a:t>.</a:t>
            </a:r>
          </a:p>
          <a:p>
            <a:pPr marL="0" indent="0">
              <a:buNone/>
            </a:pPr>
            <a:r>
              <a:rPr lang="fr-FR" dirty="0"/>
              <a:t>Les évaluations à visée classante se structurent autour : </a:t>
            </a:r>
          </a:p>
          <a:p>
            <a:pPr marL="0" indent="0">
              <a:buNone/>
            </a:pPr>
            <a:r>
              <a:rPr lang="fr-FR" dirty="0"/>
              <a:t>a. Des connaissances, des compétences et des capacités travaillées dans les programmes et enseignées ; </a:t>
            </a:r>
          </a:p>
          <a:p>
            <a:pPr marL="0" indent="0">
              <a:buNone/>
            </a:pPr>
            <a:r>
              <a:rPr lang="fr-FR" dirty="0"/>
              <a:t>b. Des attendus de fin de cycle ou d’année. </a:t>
            </a:r>
          </a:p>
        </p:txBody>
      </p:sp>
      <p:pic>
        <p:nvPicPr>
          <p:cNvPr id="4" name="Image 3" descr="Une image contenant texte, Police, blanc, logo&#10;&#10;Description générée automatiquement">
            <a:extLst>
              <a:ext uri="{FF2B5EF4-FFF2-40B4-BE49-F238E27FC236}">
                <a16:creationId xmlns:a16="http://schemas.microsoft.com/office/drawing/2014/main" id="{02460AED-10AB-E308-40C6-C15D45952F09}"/>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2919" y="213360"/>
            <a:ext cx="721995" cy="457200"/>
          </a:xfrm>
          <a:prstGeom prst="rect">
            <a:avLst/>
          </a:prstGeom>
          <a:noFill/>
          <a:ln>
            <a:noFill/>
          </a:ln>
        </p:spPr>
      </p:pic>
    </p:spTree>
    <p:extLst>
      <p:ext uri="{BB962C8B-B14F-4D97-AF65-F5344CB8AC3E}">
        <p14:creationId xmlns:p14="http://schemas.microsoft.com/office/powerpoint/2010/main" val="1415528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AA18BE-1285-55A9-2008-473DC23DDB7E}"/>
              </a:ext>
            </a:extLst>
          </p:cNvPr>
          <p:cNvSpPr>
            <a:spLocks noGrp="1"/>
          </p:cNvSpPr>
          <p:nvPr>
            <p:ph type="title"/>
          </p:nvPr>
        </p:nvSpPr>
        <p:spPr/>
        <p:txBody>
          <a:bodyPr/>
          <a:lstStyle/>
          <a:p>
            <a:r>
              <a:rPr lang="fr-FR" dirty="0"/>
              <a:t>Principes généraux</a:t>
            </a:r>
          </a:p>
        </p:txBody>
      </p:sp>
      <p:sp>
        <p:nvSpPr>
          <p:cNvPr id="3" name="Espace réservé du contenu 2">
            <a:extLst>
              <a:ext uri="{FF2B5EF4-FFF2-40B4-BE49-F238E27FC236}">
                <a16:creationId xmlns:a16="http://schemas.microsoft.com/office/drawing/2014/main" id="{9EC2719D-C06A-F2C9-29F9-4C017CE786CF}"/>
              </a:ext>
            </a:extLst>
          </p:cNvPr>
          <p:cNvSpPr>
            <a:spLocks noGrp="1"/>
          </p:cNvSpPr>
          <p:nvPr>
            <p:ph idx="1"/>
          </p:nvPr>
        </p:nvSpPr>
        <p:spPr/>
        <p:txBody>
          <a:bodyPr>
            <a:normAutofit/>
          </a:bodyPr>
          <a:lstStyle/>
          <a:p>
            <a:r>
              <a:rPr lang="fr-FR" dirty="0"/>
              <a:t>Régularité des évaluations.</a:t>
            </a:r>
          </a:p>
          <a:p>
            <a:r>
              <a:rPr lang="fr-FR" dirty="0"/>
              <a:t>Diversité : « les exercices correspondant aux épreuves d’examen ne peuvent représenter à eux seuls plus de 50 % environ de la moyenne obtenue, et cela pour laisser une place significative à la diversité des exercices. »</a:t>
            </a:r>
          </a:p>
          <a:p>
            <a:pPr marL="502920" lvl="1" indent="0">
              <a:buNone/>
            </a:pPr>
            <a:r>
              <a:rPr lang="fr-FR" dirty="0"/>
              <a:t>Les formes et les savoir-faire requis par les écrits proposés aux examens dont il s’agit de préparer, progressivement, l’acquisition.</a:t>
            </a:r>
          </a:p>
          <a:p>
            <a:pPr marL="502920" lvl="1" indent="0">
              <a:buNone/>
            </a:pPr>
            <a:r>
              <a:rPr lang="fr-FR" dirty="0"/>
              <a:t>Une note traduisant une évaluation de l’oral (qui ne correspond pas seulement à une indication de « participation »).</a:t>
            </a:r>
          </a:p>
          <a:p>
            <a:pPr marL="502920" lvl="1" indent="0">
              <a:buNone/>
            </a:pPr>
            <a:r>
              <a:rPr lang="fr-FR" dirty="0"/>
              <a:t>Exercices de formes et de contenus divers, afin de proposer aux élèves des points d’appui variés et complémentaires (par exemple écrits d’appropriation ou exercices sur les lectures effectuées : des carnets de lecture, des recherches personnelles, etc.).</a:t>
            </a:r>
          </a:p>
          <a:p>
            <a:r>
              <a:rPr lang="fr-FR" dirty="0"/>
              <a:t>Représentativité : Une moyenne, pour être significative, doit reposer sur un minimum de trois notes d’écrit et d’au moins une note d’oral (pour chaque discipline) par trimestre ou par semestre.</a:t>
            </a:r>
          </a:p>
        </p:txBody>
      </p:sp>
      <p:pic>
        <p:nvPicPr>
          <p:cNvPr id="4" name="Image 3" descr="Une image contenant texte, Police, blanc, logo&#10;&#10;Description générée automatiquement">
            <a:extLst>
              <a:ext uri="{FF2B5EF4-FFF2-40B4-BE49-F238E27FC236}">
                <a16:creationId xmlns:a16="http://schemas.microsoft.com/office/drawing/2014/main" id="{2694B376-0928-0CD2-A724-F3EDFFFBA73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2919" y="162560"/>
            <a:ext cx="721995" cy="457200"/>
          </a:xfrm>
          <a:prstGeom prst="rect">
            <a:avLst/>
          </a:prstGeom>
          <a:noFill/>
          <a:ln>
            <a:noFill/>
          </a:ln>
        </p:spPr>
      </p:pic>
    </p:spTree>
    <p:extLst>
      <p:ext uri="{BB962C8B-B14F-4D97-AF65-F5344CB8AC3E}">
        <p14:creationId xmlns:p14="http://schemas.microsoft.com/office/powerpoint/2010/main" val="1611273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B203A7-9CF7-D912-5E51-963B2533675D}"/>
              </a:ext>
            </a:extLst>
          </p:cNvPr>
          <p:cNvSpPr>
            <a:spLocks noGrp="1"/>
          </p:cNvSpPr>
          <p:nvPr>
            <p:ph type="title"/>
          </p:nvPr>
        </p:nvSpPr>
        <p:spPr/>
        <p:txBody>
          <a:bodyPr/>
          <a:lstStyle/>
          <a:p>
            <a:r>
              <a:rPr lang="fr-FR" dirty="0"/>
              <a:t>Principes généraux</a:t>
            </a:r>
          </a:p>
        </p:txBody>
      </p:sp>
      <p:sp>
        <p:nvSpPr>
          <p:cNvPr id="3" name="Espace réservé du contenu 2">
            <a:extLst>
              <a:ext uri="{FF2B5EF4-FFF2-40B4-BE49-F238E27FC236}">
                <a16:creationId xmlns:a16="http://schemas.microsoft.com/office/drawing/2014/main" id="{E77551E5-8090-96F7-E9CE-85C04DB3EC69}"/>
              </a:ext>
            </a:extLst>
          </p:cNvPr>
          <p:cNvSpPr>
            <a:spLocks noGrp="1"/>
          </p:cNvSpPr>
          <p:nvPr>
            <p:ph idx="1"/>
          </p:nvPr>
        </p:nvSpPr>
        <p:spPr/>
        <p:txBody>
          <a:bodyPr>
            <a:normAutofit/>
          </a:bodyPr>
          <a:lstStyle/>
          <a:p>
            <a:r>
              <a:rPr lang="fr-FR" dirty="0"/>
              <a:t>Progressivité : La progressivité au fil des deux années de spécialité gagne à être située non dans les exercices dont la forme reste stable, mais dans les attendus et exigences permettant d’évaluer ces exercices – et donc dans</a:t>
            </a:r>
            <a:r>
              <a:rPr lang="fr-FR" b="1" dirty="0"/>
              <a:t> les critères d’évaluation, à faire évoluer au cours du cycle </a:t>
            </a:r>
            <a:r>
              <a:rPr lang="fr-FR" dirty="0"/>
              <a:t>en les indiquant au fur et à mesure aux élèves.</a:t>
            </a:r>
          </a:p>
          <a:p>
            <a:r>
              <a:rPr lang="fr-FR" dirty="0"/>
              <a:t>Explicitation : La notation traduisant des appréciations d’ordre qualitatif est toujours accompagnée d’un bilan précis du travail effectué, joint à des perspectives d’amélioration (exemple : travaux de réécriture). </a:t>
            </a:r>
          </a:p>
        </p:txBody>
      </p:sp>
      <p:pic>
        <p:nvPicPr>
          <p:cNvPr id="4" name="Image 3" descr="Une image contenant texte, Police, blanc, logo&#10;&#10;Description générée automatiquement">
            <a:extLst>
              <a:ext uri="{FF2B5EF4-FFF2-40B4-BE49-F238E27FC236}">
                <a16:creationId xmlns:a16="http://schemas.microsoft.com/office/drawing/2014/main" id="{3A46ADBB-A149-10F0-052D-E32B2810602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2919" y="233680"/>
            <a:ext cx="721995" cy="457200"/>
          </a:xfrm>
          <a:prstGeom prst="rect">
            <a:avLst/>
          </a:prstGeom>
          <a:noFill/>
          <a:ln>
            <a:noFill/>
          </a:ln>
        </p:spPr>
      </p:pic>
    </p:spTree>
    <p:extLst>
      <p:ext uri="{BB962C8B-B14F-4D97-AF65-F5344CB8AC3E}">
        <p14:creationId xmlns:p14="http://schemas.microsoft.com/office/powerpoint/2010/main" val="3539201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EEF86F-0CD4-65A5-46E2-BA81D9CB52A0}"/>
              </a:ext>
            </a:extLst>
          </p:cNvPr>
          <p:cNvSpPr>
            <a:spLocks noGrp="1"/>
          </p:cNvSpPr>
          <p:nvPr>
            <p:ph type="title"/>
          </p:nvPr>
        </p:nvSpPr>
        <p:spPr/>
        <p:txBody>
          <a:bodyPr/>
          <a:lstStyle/>
          <a:p>
            <a:r>
              <a:rPr lang="fr-FR" dirty="0"/>
              <a:t>L’évaluation des épreuves terminales : quelques chiffres</a:t>
            </a:r>
          </a:p>
        </p:txBody>
      </p:sp>
      <p:sp>
        <p:nvSpPr>
          <p:cNvPr id="3" name="Espace réservé du contenu 2">
            <a:extLst>
              <a:ext uri="{FF2B5EF4-FFF2-40B4-BE49-F238E27FC236}">
                <a16:creationId xmlns:a16="http://schemas.microsoft.com/office/drawing/2014/main" id="{D0456A33-B29A-976D-D38D-A473AC9609AC}"/>
              </a:ext>
            </a:extLst>
          </p:cNvPr>
          <p:cNvSpPr>
            <a:spLocks noGrp="1"/>
          </p:cNvSpPr>
          <p:nvPr>
            <p:ph idx="1"/>
          </p:nvPr>
        </p:nvSpPr>
        <p:spPr/>
        <p:txBody>
          <a:bodyPr/>
          <a:lstStyle/>
          <a:p>
            <a:r>
              <a:rPr lang="fr-FR" dirty="0"/>
              <a:t>Académie session 23 : entre 10,6 et 11, 6 à l’écrit</a:t>
            </a:r>
          </a:p>
          <a:p>
            <a:pPr marL="0" indent="0">
              <a:buNone/>
            </a:pPr>
            <a:r>
              <a:rPr lang="fr-FR" dirty="0"/>
              <a:t>                                                  entre 14 et 14,7 au GO</a:t>
            </a:r>
          </a:p>
          <a:p>
            <a:pPr marL="0" indent="0">
              <a:buNone/>
            </a:pPr>
            <a:endParaRPr lang="fr-FR" dirty="0"/>
          </a:p>
          <a:p>
            <a:pPr>
              <a:buFont typeface="Arial" panose="020B0604020202020204" pitchFamily="34" charset="0"/>
              <a:buChar char="•"/>
            </a:pPr>
            <a:r>
              <a:rPr lang="fr-FR" dirty="0"/>
              <a:t>Comparaison des résultats obtenus par les élèves aux épreuves terminales avec leurs moyennes annuelles.</a:t>
            </a:r>
          </a:p>
          <a:p>
            <a:pPr marL="0" indent="0">
              <a:buNone/>
            </a:pPr>
            <a:endParaRPr lang="fr-FR" dirty="0"/>
          </a:p>
        </p:txBody>
      </p:sp>
      <p:pic>
        <p:nvPicPr>
          <p:cNvPr id="4" name="Image 3" descr="Une image contenant texte, Police, blanc, logo&#10;&#10;Description générée automatiquement">
            <a:extLst>
              <a:ext uri="{FF2B5EF4-FFF2-40B4-BE49-F238E27FC236}">
                <a16:creationId xmlns:a16="http://schemas.microsoft.com/office/drawing/2014/main" id="{20F39F05-D95D-963B-9AA8-5BA38F06254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2759" y="243840"/>
            <a:ext cx="721995" cy="457200"/>
          </a:xfrm>
          <a:prstGeom prst="rect">
            <a:avLst/>
          </a:prstGeom>
          <a:noFill/>
          <a:ln>
            <a:noFill/>
          </a:ln>
        </p:spPr>
      </p:pic>
    </p:spTree>
    <p:extLst>
      <p:ext uri="{BB962C8B-B14F-4D97-AF65-F5344CB8AC3E}">
        <p14:creationId xmlns:p14="http://schemas.microsoft.com/office/powerpoint/2010/main" val="3532154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92C14F-3D4E-27C8-C7BA-18149834CE2C}"/>
              </a:ext>
            </a:extLst>
          </p:cNvPr>
          <p:cNvSpPr>
            <a:spLocks noGrp="1"/>
          </p:cNvSpPr>
          <p:nvPr>
            <p:ph type="title"/>
          </p:nvPr>
        </p:nvSpPr>
        <p:spPr/>
        <p:txBody>
          <a:bodyPr/>
          <a:lstStyle/>
          <a:p>
            <a:r>
              <a:rPr lang="fr-FR" dirty="0"/>
              <a:t>Quelques chiffres</a:t>
            </a:r>
          </a:p>
        </p:txBody>
      </p:sp>
      <p:sp>
        <p:nvSpPr>
          <p:cNvPr id="3" name="Espace réservé du contenu 2">
            <a:extLst>
              <a:ext uri="{FF2B5EF4-FFF2-40B4-BE49-F238E27FC236}">
                <a16:creationId xmlns:a16="http://schemas.microsoft.com/office/drawing/2014/main" id="{C71FDC10-DF5F-638D-672D-32F117911D48}"/>
              </a:ext>
            </a:extLst>
          </p:cNvPr>
          <p:cNvSpPr>
            <a:spLocks noGrp="1"/>
          </p:cNvSpPr>
          <p:nvPr>
            <p:ph idx="1"/>
          </p:nvPr>
        </p:nvSpPr>
        <p:spPr/>
        <p:txBody>
          <a:bodyPr/>
          <a:lstStyle/>
          <a:p>
            <a:r>
              <a:rPr lang="fr-FR" dirty="0"/>
              <a:t>Moyenne CC : 12,4</a:t>
            </a:r>
          </a:p>
          <a:p>
            <a:r>
              <a:rPr lang="fr-FR" dirty="0"/>
              <a:t>Moyenne CT : 11, 4</a:t>
            </a:r>
          </a:p>
          <a:p>
            <a:r>
              <a:rPr lang="fr-FR" dirty="0"/>
              <a:t>13 établissements sur 60 où CT &gt; CC</a:t>
            </a:r>
          </a:p>
        </p:txBody>
      </p:sp>
    </p:spTree>
    <p:extLst>
      <p:ext uri="{BB962C8B-B14F-4D97-AF65-F5344CB8AC3E}">
        <p14:creationId xmlns:p14="http://schemas.microsoft.com/office/powerpoint/2010/main" val="3529330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6E47BB-0FA5-9AFD-F256-ECFA9F6D27E9}"/>
              </a:ext>
            </a:extLst>
          </p:cNvPr>
          <p:cNvSpPr>
            <a:spLocks noGrp="1"/>
          </p:cNvSpPr>
          <p:nvPr>
            <p:ph type="title"/>
          </p:nvPr>
        </p:nvSpPr>
        <p:spPr/>
        <p:txBody>
          <a:bodyPr/>
          <a:lstStyle/>
          <a:p>
            <a:r>
              <a:rPr lang="fr-FR" dirty="0"/>
              <a:t>La situation spécifique de l’EDS HLP</a:t>
            </a:r>
          </a:p>
        </p:txBody>
      </p:sp>
      <p:sp>
        <p:nvSpPr>
          <p:cNvPr id="3" name="Espace réservé du contenu 2">
            <a:extLst>
              <a:ext uri="{FF2B5EF4-FFF2-40B4-BE49-F238E27FC236}">
                <a16:creationId xmlns:a16="http://schemas.microsoft.com/office/drawing/2014/main" id="{A0066B7A-D273-29B5-DD8D-AC7AF14C2CC9}"/>
              </a:ext>
            </a:extLst>
          </p:cNvPr>
          <p:cNvSpPr>
            <a:spLocks noGrp="1"/>
          </p:cNvSpPr>
          <p:nvPr>
            <p:ph idx="1"/>
          </p:nvPr>
        </p:nvSpPr>
        <p:spPr/>
        <p:txBody>
          <a:bodyPr/>
          <a:lstStyle/>
          <a:p>
            <a:r>
              <a:rPr lang="fr-FR" dirty="0"/>
              <a:t>L’évaluation face aux élèves qui choisissent HLP : </a:t>
            </a:r>
          </a:p>
          <a:p>
            <a:pPr marL="0" indent="0">
              <a:buNone/>
            </a:pPr>
            <a:r>
              <a:rPr lang="fr-FR" dirty="0"/>
              <a:t>    la question de l’orientation</a:t>
            </a:r>
          </a:p>
          <a:p>
            <a:pPr marL="0" indent="0">
              <a:buNone/>
            </a:pPr>
            <a:endParaRPr lang="fr-FR" dirty="0"/>
          </a:p>
          <a:p>
            <a:pPr lvl="1"/>
            <a:r>
              <a:rPr lang="fr-FR" dirty="0"/>
              <a:t>Un EDS choisi majoritairement par des filles (80%)</a:t>
            </a:r>
          </a:p>
          <a:p>
            <a:pPr lvl="1"/>
            <a:r>
              <a:rPr lang="fr-FR" dirty="0"/>
              <a:t>Un EDS marqué par les inégalités sociales</a:t>
            </a:r>
          </a:p>
          <a:p>
            <a:pPr marL="502920" lvl="1" indent="0">
              <a:buNone/>
            </a:pPr>
            <a:endParaRPr lang="fr-FR" dirty="0"/>
          </a:p>
          <a:p>
            <a:r>
              <a:rPr lang="fr-FR" dirty="0"/>
              <a:t>Un EDS qui doit composer avec la bi-disciplinarité</a:t>
            </a:r>
          </a:p>
          <a:p>
            <a:pPr marL="0" indent="0">
              <a:buNone/>
            </a:pPr>
            <a:endParaRPr lang="fr-FR" dirty="0"/>
          </a:p>
          <a:p>
            <a:pPr marL="0" indent="0">
              <a:buNone/>
            </a:pPr>
            <a:r>
              <a:rPr lang="fr-FR" dirty="0">
                <a:latin typeface="Calibri" panose="020F0502020204030204" pitchFamily="34" charset="0"/>
                <a:ea typeface="Calibri" panose="020F0502020204030204" pitchFamily="34" charset="0"/>
                <a:cs typeface="Calibri" panose="020F0502020204030204" pitchFamily="34" charset="0"/>
              </a:rPr>
              <a:t>→ Leviers : </a:t>
            </a:r>
          </a:p>
          <a:p>
            <a:pPr>
              <a:buFont typeface="Arial" panose="020B0604020202020204" pitchFamily="34" charset="0"/>
              <a:buChar char="•"/>
            </a:pPr>
            <a:r>
              <a:rPr lang="fr-FR" dirty="0">
                <a:latin typeface="Calibri" panose="020F0502020204030204" pitchFamily="34" charset="0"/>
                <a:ea typeface="Calibri" panose="020F0502020204030204" pitchFamily="34" charset="0"/>
                <a:cs typeface="Calibri" panose="020F0502020204030204" pitchFamily="34" charset="0"/>
              </a:rPr>
              <a:t>le recrutement et le travail sur l’orientation </a:t>
            </a:r>
          </a:p>
          <a:p>
            <a:pPr>
              <a:buFont typeface="Arial" panose="020B0604020202020204" pitchFamily="34" charset="0"/>
              <a:buChar char="•"/>
            </a:pPr>
            <a:r>
              <a:rPr lang="fr-FR" dirty="0">
                <a:latin typeface="Calibri" panose="020F0502020204030204" pitchFamily="34" charset="0"/>
                <a:ea typeface="Calibri" panose="020F0502020204030204" pitchFamily="34" charset="0"/>
                <a:cs typeface="Calibri" panose="020F0502020204030204" pitchFamily="34" charset="0"/>
              </a:rPr>
              <a:t>la formation, portant notamment sur la prise en compte de la bi-disciplinarité</a:t>
            </a:r>
            <a:endParaRPr lang="fr-FR" dirty="0"/>
          </a:p>
        </p:txBody>
      </p:sp>
      <p:pic>
        <p:nvPicPr>
          <p:cNvPr id="4" name="Image 3" descr="Une image contenant texte, Police, blanc, logo&#10;&#10;Description générée automatiquement">
            <a:extLst>
              <a:ext uri="{FF2B5EF4-FFF2-40B4-BE49-F238E27FC236}">
                <a16:creationId xmlns:a16="http://schemas.microsoft.com/office/drawing/2014/main" id="{29DE1B38-C53E-B2B0-9AD3-6005E41675E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2439" y="213360"/>
            <a:ext cx="721995" cy="457200"/>
          </a:xfrm>
          <a:prstGeom prst="rect">
            <a:avLst/>
          </a:prstGeom>
          <a:noFill/>
          <a:ln>
            <a:noFill/>
          </a:ln>
        </p:spPr>
      </p:pic>
    </p:spTree>
    <p:extLst>
      <p:ext uri="{BB962C8B-B14F-4D97-AF65-F5344CB8AC3E}">
        <p14:creationId xmlns:p14="http://schemas.microsoft.com/office/powerpoint/2010/main" val="1767477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88D45A-A671-5271-B741-FF3922E0A531}"/>
              </a:ext>
            </a:extLst>
          </p:cNvPr>
          <p:cNvSpPr>
            <a:spLocks noGrp="1"/>
          </p:cNvSpPr>
          <p:nvPr>
            <p:ph type="title"/>
          </p:nvPr>
        </p:nvSpPr>
        <p:spPr/>
        <p:txBody>
          <a:bodyPr/>
          <a:lstStyle/>
          <a:p>
            <a:r>
              <a:rPr lang="fr-FR" dirty="0"/>
              <a:t>Les attendus des épreuves terminales </a:t>
            </a:r>
            <a:br>
              <a:rPr lang="fr-FR" dirty="0"/>
            </a:br>
            <a:r>
              <a:rPr lang="fr-FR" dirty="0"/>
              <a:t>et</a:t>
            </a:r>
            <a:br>
              <a:rPr lang="fr-FR" dirty="0"/>
            </a:br>
            <a:r>
              <a:rPr lang="fr-FR" dirty="0"/>
              <a:t>leur évaluation</a:t>
            </a:r>
          </a:p>
        </p:txBody>
      </p:sp>
      <p:sp>
        <p:nvSpPr>
          <p:cNvPr id="3" name="Espace réservé du contenu 2">
            <a:extLst>
              <a:ext uri="{FF2B5EF4-FFF2-40B4-BE49-F238E27FC236}">
                <a16:creationId xmlns:a16="http://schemas.microsoft.com/office/drawing/2014/main" id="{7FEB9E94-0A93-B156-8D89-E2212A59738C}"/>
              </a:ext>
            </a:extLst>
          </p:cNvPr>
          <p:cNvSpPr>
            <a:spLocks noGrp="1"/>
          </p:cNvSpPr>
          <p:nvPr>
            <p:ph idx="1"/>
          </p:nvPr>
        </p:nvSpPr>
        <p:spPr/>
        <p:txBody>
          <a:bodyPr>
            <a:normAutofit/>
          </a:bodyPr>
          <a:lstStyle/>
          <a:p>
            <a:pPr marL="0" indent="0" algn="ctr">
              <a:buNone/>
            </a:pPr>
            <a:r>
              <a:rPr lang="fr-FR" sz="3600" dirty="0"/>
              <a:t>Réflexion autour de copies d’élèves</a:t>
            </a:r>
          </a:p>
        </p:txBody>
      </p:sp>
      <p:pic>
        <p:nvPicPr>
          <p:cNvPr id="4" name="Image 3" descr="Une image contenant texte, Police, blanc, logo&#10;&#10;Description générée automatiquement">
            <a:extLst>
              <a:ext uri="{FF2B5EF4-FFF2-40B4-BE49-F238E27FC236}">
                <a16:creationId xmlns:a16="http://schemas.microsoft.com/office/drawing/2014/main" id="{794E710F-6345-C026-A322-F91F366FAB29}"/>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7482" y="172720"/>
            <a:ext cx="721995" cy="457200"/>
          </a:xfrm>
          <a:prstGeom prst="rect">
            <a:avLst/>
          </a:prstGeom>
          <a:noFill/>
          <a:ln>
            <a:noFill/>
          </a:ln>
        </p:spPr>
      </p:pic>
    </p:spTree>
    <p:extLst>
      <p:ext uri="{BB962C8B-B14F-4D97-AF65-F5344CB8AC3E}">
        <p14:creationId xmlns:p14="http://schemas.microsoft.com/office/powerpoint/2010/main" val="2054365073"/>
      </p:ext>
    </p:extLst>
  </p:cSld>
  <p:clrMapOvr>
    <a:masterClrMapping/>
  </p:clrMapOvr>
</p:sld>
</file>

<file path=ppt/theme/theme1.xml><?xml version="1.0" encoding="utf-8"?>
<a:theme xmlns:a="http://schemas.openxmlformats.org/drawingml/2006/main" name="Cadre">
  <a:themeElements>
    <a:clrScheme name="Bleu chaud">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adr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adr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TM03457475[[fn=Cadre]]</Template>
  <TotalTime>0</TotalTime>
  <Words>1274</Words>
  <Application>Microsoft Office PowerPoint</Application>
  <PresentationFormat>Grand écran</PresentationFormat>
  <Paragraphs>83</Paragraphs>
  <Slides>17</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17</vt:i4>
      </vt:variant>
    </vt:vector>
  </HeadingPairs>
  <TitlesOfParts>
    <vt:vector size="23" baseType="lpstr">
      <vt:lpstr>Arial</vt:lpstr>
      <vt:lpstr>Calibri</vt:lpstr>
      <vt:lpstr>Corbel</vt:lpstr>
      <vt:lpstr>Wingdings</vt:lpstr>
      <vt:lpstr>Wingdings 2</vt:lpstr>
      <vt:lpstr>Cadre</vt:lpstr>
      <vt:lpstr>L’évaluation dans le cadre de l’EDS HLP</vt:lpstr>
      <vt:lpstr>L’évaluation  du  contrôle continu</vt:lpstr>
      <vt:lpstr>Principes généraux</vt:lpstr>
      <vt:lpstr>Principes généraux</vt:lpstr>
      <vt:lpstr>Principes généraux</vt:lpstr>
      <vt:lpstr>L’évaluation des épreuves terminales : quelques chiffres</vt:lpstr>
      <vt:lpstr>Quelques chiffres</vt:lpstr>
      <vt:lpstr>La situation spécifique de l’EDS HLP</vt:lpstr>
      <vt:lpstr>Les attendus des épreuves terminales  et leur évaluation</vt:lpstr>
      <vt:lpstr>Documents institutionnels (fiche Eduscol et document d’entente nationale)</vt:lpstr>
      <vt:lpstr>Les attendus de la question de réflexion, de l’essai</vt:lpstr>
      <vt:lpstr>Les attendus de la question d’interprétation</vt:lpstr>
      <vt:lpstr>Des critères d’évaluation</vt:lpstr>
      <vt:lpstr>La ventilation des notes à la session 2023</vt:lpstr>
      <vt:lpstr>Les boîtes à moustaches</vt:lpstr>
      <vt:lpstr>Un modèle d’échelle évaluative basée sur la valorisation des réussites </vt:lpstr>
      <vt:lpstr>Perspectives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L’évaluation dans le cadre de l’EDS HLP</dc:title>
  <dc:creator>Elsa Cellier</dc:creator>
  <cp:lastModifiedBy>Elsa Cellier</cp:lastModifiedBy>
  <cp:revision>5</cp:revision>
  <dcterms:created xsi:type="dcterms:W3CDTF">2023-12-03T08:04:48Z</dcterms:created>
  <dcterms:modified xsi:type="dcterms:W3CDTF">2023-12-13T12:06:01Z</dcterms:modified>
</cp:coreProperties>
</file>