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85" r:id="rId3"/>
    <p:sldId id="270" r:id="rId4"/>
    <p:sldId id="268" r:id="rId5"/>
    <p:sldId id="258" r:id="rId6"/>
    <p:sldId id="257" r:id="rId7"/>
    <p:sldId id="287" r:id="rId8"/>
    <p:sldId id="286" r:id="rId9"/>
    <p:sldId id="262" r:id="rId10"/>
    <p:sldId id="269" r:id="rId11"/>
    <p:sldId id="263" r:id="rId12"/>
    <p:sldId id="305" r:id="rId13"/>
    <p:sldId id="298" r:id="rId14"/>
    <p:sldId id="312" r:id="rId15"/>
    <p:sldId id="306" r:id="rId16"/>
    <p:sldId id="276" r:id="rId17"/>
    <p:sldId id="301" r:id="rId18"/>
    <p:sldId id="302" r:id="rId19"/>
    <p:sldId id="299" r:id="rId20"/>
    <p:sldId id="290" r:id="rId21"/>
    <p:sldId id="291" r:id="rId22"/>
    <p:sldId id="292" r:id="rId23"/>
    <p:sldId id="296" r:id="rId24"/>
    <p:sldId id="293" r:id="rId25"/>
    <p:sldId id="294" r:id="rId26"/>
    <p:sldId id="295" r:id="rId27"/>
    <p:sldId id="297" r:id="rId28"/>
    <p:sldId id="277" r:id="rId29"/>
    <p:sldId id="278" r:id="rId30"/>
    <p:sldId id="289" r:id="rId31"/>
    <p:sldId id="314" r:id="rId32"/>
    <p:sldId id="259" r:id="rId33"/>
    <p:sldId id="279" r:id="rId34"/>
    <p:sldId id="280" r:id="rId35"/>
    <p:sldId id="265" r:id="rId36"/>
    <p:sldId id="281" r:id="rId37"/>
    <p:sldId id="313" r:id="rId38"/>
    <p:sldId id="283" r:id="rId39"/>
    <p:sldId id="316" r:id="rId40"/>
    <p:sldId id="311" r:id="rId41"/>
    <p:sldId id="308" r:id="rId42"/>
    <p:sldId id="260" r:id="rId43"/>
    <p:sldId id="304" r:id="rId44"/>
    <p:sldId id="282" r:id="rId45"/>
    <p:sldId id="303" r:id="rId46"/>
    <p:sldId id="266" r:id="rId47"/>
    <p:sldId id="309" r:id="rId48"/>
    <p:sldId id="318" r:id="rId49"/>
    <p:sldId id="317" r:id="rId50"/>
    <p:sldId id="310" r:id="rId51"/>
    <p:sldId id="284" r:id="rId52"/>
    <p:sldId id="267" r:id="rId53"/>
    <p:sldId id="319" r:id="rId54"/>
    <p:sldId id="315" r:id="rId55"/>
    <p:sldId id="288" r:id="rId56"/>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71" d="100"/>
          <a:sy n="71" d="100"/>
        </p:scale>
        <p:origin x="84" y="624"/>
      </p:cViewPr>
      <p:guideLst/>
    </p:cSldViewPr>
  </p:slideViewPr>
  <p:notesTextViewPr>
    <p:cViewPr>
      <p:scale>
        <a:sx n="1" d="1"/>
        <a:sy n="1" d="1"/>
      </p:scale>
      <p:origin x="0" y="0"/>
    </p:cViewPr>
  </p:notesTextViewPr>
  <p:sorterViewPr>
    <p:cViewPr>
      <p:scale>
        <a:sx n="100" d="100"/>
        <a:sy n="100" d="100"/>
      </p:scale>
      <p:origin x="0" y="-6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A3453-F615-4149-AF20-1E3CF6480C25}" type="datetimeFigureOut">
              <a:rPr lang="fr-FR" smtClean="0"/>
              <a:t>07/12/2021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5CD9F-EE62-44CE-8065-CCC74BB4EF1A}" type="slidenum">
              <a:rPr lang="fr-FR" smtClean="0"/>
              <a:t>‹N°›</a:t>
            </a:fld>
            <a:endParaRPr lang="fr-FR"/>
          </a:p>
        </p:txBody>
      </p:sp>
    </p:spTree>
    <p:extLst>
      <p:ext uri="{BB962C8B-B14F-4D97-AF65-F5344CB8AC3E}">
        <p14:creationId xmlns:p14="http://schemas.microsoft.com/office/powerpoint/2010/main" val="369542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A5CD9F-EE62-44CE-8065-CCC74BB4EF1A}" type="slidenum">
              <a:rPr lang="fr-FR" smtClean="0"/>
              <a:t>10</a:t>
            </a:fld>
            <a:endParaRPr lang="fr-FR"/>
          </a:p>
        </p:txBody>
      </p:sp>
    </p:spTree>
    <p:extLst>
      <p:ext uri="{BB962C8B-B14F-4D97-AF65-F5344CB8AC3E}">
        <p14:creationId xmlns:p14="http://schemas.microsoft.com/office/powerpoint/2010/main" val="189545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BC7BD08-A2BF-416C-89B8-789A25C4E84F}" type="datetime1">
              <a:rPr lang="fr-FR" smtClean="0"/>
              <a:t>07/12/2021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45F4BED-D8B8-4F71-B5F6-096F1CF4B56D}" type="slidenum">
              <a:rPr lang="fr-FR"/>
              <a:pPr>
                <a:defRPr/>
              </a:pPr>
              <a:t>‹N°›</a:t>
            </a:fld>
            <a:endParaRPr lang="fr-FR"/>
          </a:p>
        </p:txBody>
      </p:sp>
    </p:spTree>
    <p:extLst>
      <p:ext uri="{BB962C8B-B14F-4D97-AF65-F5344CB8AC3E}">
        <p14:creationId xmlns:p14="http://schemas.microsoft.com/office/powerpoint/2010/main" val="50962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1FBAF81-0F1D-4A5E-9919-45ED383E185C}" type="datetime1">
              <a:rPr lang="fr-FR" smtClean="0"/>
              <a:t>07/12/2021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680EE09-9033-4814-BBDA-D1030D5A135F}" type="slidenum">
              <a:rPr lang="fr-FR"/>
              <a:pPr>
                <a:defRPr/>
              </a:pPr>
              <a:t>‹N°›</a:t>
            </a:fld>
            <a:endParaRPr lang="fr-FR"/>
          </a:p>
        </p:txBody>
      </p:sp>
    </p:spTree>
    <p:extLst>
      <p:ext uri="{BB962C8B-B14F-4D97-AF65-F5344CB8AC3E}">
        <p14:creationId xmlns:p14="http://schemas.microsoft.com/office/powerpoint/2010/main" val="8993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AC5131A-06CA-4B2F-AC38-0E31F16B7B04}" type="datetime1">
              <a:rPr lang="fr-FR" smtClean="0"/>
              <a:t>07/12/2021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A2C328-71C8-4C65-8232-17EB1189C02A}" type="slidenum">
              <a:rPr lang="fr-FR"/>
              <a:pPr>
                <a:defRPr/>
              </a:pPr>
              <a:t>‹N°›</a:t>
            </a:fld>
            <a:endParaRPr lang="fr-FR"/>
          </a:p>
        </p:txBody>
      </p:sp>
    </p:spTree>
    <p:extLst>
      <p:ext uri="{BB962C8B-B14F-4D97-AF65-F5344CB8AC3E}">
        <p14:creationId xmlns:p14="http://schemas.microsoft.com/office/powerpoint/2010/main" val="35379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875B05C-2A24-486D-AA64-93F8C87848DB}" type="datetime1">
              <a:rPr lang="fr-FR" smtClean="0"/>
              <a:t>07/12/2021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8148A11-8382-40C0-90D6-C7E9CEBE1F2B}" type="slidenum">
              <a:rPr lang="fr-FR"/>
              <a:pPr>
                <a:defRPr/>
              </a:pPr>
              <a:t>‹N°›</a:t>
            </a:fld>
            <a:endParaRPr lang="fr-FR"/>
          </a:p>
        </p:txBody>
      </p:sp>
    </p:spTree>
    <p:extLst>
      <p:ext uri="{BB962C8B-B14F-4D97-AF65-F5344CB8AC3E}">
        <p14:creationId xmlns:p14="http://schemas.microsoft.com/office/powerpoint/2010/main" val="271647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3CBA4CF-5AA8-470E-AE7F-C1F5EFB66449}" type="datetime1">
              <a:rPr lang="fr-FR" smtClean="0"/>
              <a:t>07/12/2021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B5B25C-8892-4504-BB09-19EE11146778}" type="slidenum">
              <a:rPr lang="fr-FR"/>
              <a:pPr>
                <a:defRPr/>
              </a:pPr>
              <a:t>‹N°›</a:t>
            </a:fld>
            <a:endParaRPr lang="fr-FR"/>
          </a:p>
        </p:txBody>
      </p:sp>
    </p:spTree>
    <p:extLst>
      <p:ext uri="{BB962C8B-B14F-4D97-AF65-F5344CB8AC3E}">
        <p14:creationId xmlns:p14="http://schemas.microsoft.com/office/powerpoint/2010/main" val="421328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97C1EF7-844E-46C5-A4AC-4211E8650C7A}" type="datetime1">
              <a:rPr lang="fr-FR" smtClean="0"/>
              <a:t>07/12/2021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3F05615-D827-4734-8A30-91F8089B0C14}" type="slidenum">
              <a:rPr lang="fr-FR"/>
              <a:pPr>
                <a:defRPr/>
              </a:pPr>
              <a:t>‹N°›</a:t>
            </a:fld>
            <a:endParaRPr lang="fr-FR"/>
          </a:p>
        </p:txBody>
      </p:sp>
    </p:spTree>
    <p:extLst>
      <p:ext uri="{BB962C8B-B14F-4D97-AF65-F5344CB8AC3E}">
        <p14:creationId xmlns:p14="http://schemas.microsoft.com/office/powerpoint/2010/main" val="93639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D6DFDF0-066A-4C71-8653-D8EFE01C2655}" type="datetime1">
              <a:rPr lang="fr-FR" smtClean="0"/>
              <a:t>07/12/2021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17C9CC6-7FDB-4794-8635-6ACB4A550F62}" type="slidenum">
              <a:rPr lang="fr-FR"/>
              <a:pPr>
                <a:defRPr/>
              </a:pPr>
              <a:t>‹N°›</a:t>
            </a:fld>
            <a:endParaRPr lang="fr-FR"/>
          </a:p>
        </p:txBody>
      </p:sp>
    </p:spTree>
    <p:extLst>
      <p:ext uri="{BB962C8B-B14F-4D97-AF65-F5344CB8AC3E}">
        <p14:creationId xmlns:p14="http://schemas.microsoft.com/office/powerpoint/2010/main" val="232921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3C11A68-2542-4DCE-B3C6-B3743891259B}" type="datetime1">
              <a:rPr lang="fr-FR" smtClean="0"/>
              <a:t>07/12/2021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DCD5B74-5BC3-415F-8E34-B6BCC28883BA}" type="slidenum">
              <a:rPr lang="fr-FR"/>
              <a:pPr>
                <a:defRPr/>
              </a:pPr>
              <a:t>‹N°›</a:t>
            </a:fld>
            <a:endParaRPr lang="fr-FR"/>
          </a:p>
        </p:txBody>
      </p:sp>
    </p:spTree>
    <p:extLst>
      <p:ext uri="{BB962C8B-B14F-4D97-AF65-F5344CB8AC3E}">
        <p14:creationId xmlns:p14="http://schemas.microsoft.com/office/powerpoint/2010/main" val="320583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BCCFE36-B16D-40B5-AE49-2FB36BE741F1}" type="datetime1">
              <a:rPr lang="fr-FR" smtClean="0"/>
              <a:t>07/12/2021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59951B6-68D9-4484-AF3C-E79358657440}" type="slidenum">
              <a:rPr lang="fr-FR"/>
              <a:pPr>
                <a:defRPr/>
              </a:pPr>
              <a:t>‹N°›</a:t>
            </a:fld>
            <a:endParaRPr lang="fr-FR"/>
          </a:p>
        </p:txBody>
      </p:sp>
    </p:spTree>
    <p:extLst>
      <p:ext uri="{BB962C8B-B14F-4D97-AF65-F5344CB8AC3E}">
        <p14:creationId xmlns:p14="http://schemas.microsoft.com/office/powerpoint/2010/main" val="382554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590564B-0804-4B0C-A554-5EBB9525C90D}" type="datetime1">
              <a:rPr lang="fr-FR" smtClean="0"/>
              <a:t>07/12/2021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4836FB6-0C8B-4DE5-A9D7-D12D6E7DB95E}" type="slidenum">
              <a:rPr lang="fr-FR"/>
              <a:pPr>
                <a:defRPr/>
              </a:pPr>
              <a:t>‹N°›</a:t>
            </a:fld>
            <a:endParaRPr lang="fr-FR"/>
          </a:p>
        </p:txBody>
      </p:sp>
    </p:spTree>
    <p:extLst>
      <p:ext uri="{BB962C8B-B14F-4D97-AF65-F5344CB8AC3E}">
        <p14:creationId xmlns:p14="http://schemas.microsoft.com/office/powerpoint/2010/main" val="321456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758CA67-9434-45B5-9827-7721FEE8A6B5}" type="datetime1">
              <a:rPr lang="fr-FR" smtClean="0"/>
              <a:t>07/12/2021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Joël Dubos Formateur Orléans-Tours</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54B2ABA-EB8C-4AFC-BD10-D063E4091C71}" type="slidenum">
              <a:rPr lang="fr-FR"/>
              <a:pPr>
                <a:defRPr/>
              </a:pPr>
              <a:t>‹N°›</a:t>
            </a:fld>
            <a:endParaRPr lang="fr-FR"/>
          </a:p>
        </p:txBody>
      </p:sp>
    </p:spTree>
    <p:extLst>
      <p:ext uri="{BB962C8B-B14F-4D97-AF65-F5344CB8AC3E}">
        <p14:creationId xmlns:p14="http://schemas.microsoft.com/office/powerpoint/2010/main" val="191332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8C7043D-C11B-49A2-AD52-A31599C89BDC}" type="datetime1">
              <a:rPr lang="fr-FR" smtClean="0"/>
              <a:t>07/12/2021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fr-FR" smtClean="0"/>
              <a:t>Joël Dubos Formateur Orléans-Tours</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543FC25-C637-4D9B-B61B-994A4A0C022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xjKOuhDNZ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www.youtube.com/watch?v=-yYOxDVGDCw"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univ-reims.fr/minisite_81/media-files/22249/evaluation-docimologie-orientation-taxonomie.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halshs.archives-ouvertes.fr/halshs-00260958v2/docume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archive-ouverte.unige.ch/unige:4144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1992085" y="925286"/>
            <a:ext cx="7903028" cy="1964192"/>
          </a:xfrm>
          <a:ln>
            <a:solidFill>
              <a:schemeClr val="accent1"/>
            </a:solidFill>
          </a:ln>
        </p:spPr>
        <p:txBody>
          <a:bodyPr/>
          <a:lstStyle/>
          <a:p>
            <a:r>
              <a:rPr lang="fr-FR" altLang="fr-FR" dirty="0" smtClean="0"/>
              <a:t>Zoom : petite histoire </a:t>
            </a:r>
            <a:br>
              <a:rPr lang="fr-FR" altLang="fr-FR" dirty="0" smtClean="0"/>
            </a:br>
            <a:r>
              <a:rPr lang="fr-FR" altLang="fr-FR" dirty="0" smtClean="0"/>
              <a:t>de la note</a:t>
            </a:r>
          </a:p>
        </p:txBody>
      </p:sp>
      <p:sp>
        <p:nvSpPr>
          <p:cNvPr id="2051" name="Sous-titre 2"/>
          <p:cNvSpPr>
            <a:spLocks noGrp="1"/>
          </p:cNvSpPr>
          <p:nvPr>
            <p:ph type="subTitle" idx="1"/>
          </p:nvPr>
        </p:nvSpPr>
        <p:spPr>
          <a:xfrm>
            <a:off x="3858984" y="3537858"/>
            <a:ext cx="4474029" cy="1219200"/>
          </a:xfrm>
          <a:ln>
            <a:solidFill>
              <a:schemeClr val="accent1"/>
            </a:solidFill>
          </a:ln>
        </p:spPr>
        <p:txBody>
          <a:bodyPr/>
          <a:lstStyle/>
          <a:p>
            <a:r>
              <a:rPr lang="fr-FR" altLang="fr-FR" dirty="0" smtClean="0"/>
              <a:t>Joël Dubos</a:t>
            </a:r>
          </a:p>
          <a:p>
            <a:r>
              <a:rPr lang="fr-FR" altLang="fr-FR" dirty="0" smtClean="0"/>
              <a:t>Formateur Orléans-Tours</a:t>
            </a:r>
          </a:p>
        </p:txBody>
      </p:sp>
      <p:pic>
        <p:nvPicPr>
          <p:cNvPr id="205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973" y="5407025"/>
            <a:ext cx="3175000" cy="106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Espace réservé du contenu 1"/>
          <p:cNvPicPr>
            <a:picLocks noChangeAspect="1"/>
          </p:cNvPicPr>
          <p:nvPr/>
        </p:nvPicPr>
        <p:blipFill rotWithShape="1">
          <a:blip r:embed="rId3"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p:txBody>
          <a:bodyPr/>
          <a:lstStyle/>
          <a:p>
            <a:pPr>
              <a:defRPr/>
            </a:pPr>
            <a:r>
              <a:rPr lang="fr-FR" smtClean="0"/>
              <a:t>Joël Dubos Formateur Orléans-Tours</a:t>
            </a: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8170" y="97899"/>
            <a:ext cx="8817429" cy="728242"/>
          </a:xfrm>
          <a:ln>
            <a:solidFill>
              <a:schemeClr val="accent1"/>
            </a:solidFill>
          </a:ln>
        </p:spPr>
        <p:txBody>
          <a:bodyPr/>
          <a:lstStyle/>
          <a:p>
            <a:pPr algn="ctr"/>
            <a:r>
              <a:rPr lang="fr-FR" dirty="0" smtClean="0"/>
              <a:t>Evolution des punitions</a:t>
            </a:r>
            <a:endParaRPr lang="fr-FR" dirty="0"/>
          </a:p>
        </p:txBody>
      </p:sp>
      <p:sp>
        <p:nvSpPr>
          <p:cNvPr id="3" name="Espace réservé du contenu 2"/>
          <p:cNvSpPr>
            <a:spLocks noGrp="1"/>
          </p:cNvSpPr>
          <p:nvPr>
            <p:ph idx="1"/>
          </p:nvPr>
        </p:nvSpPr>
        <p:spPr>
          <a:xfrm>
            <a:off x="315683" y="947058"/>
            <a:ext cx="11963403" cy="5192485"/>
          </a:xfrm>
        </p:spPr>
        <p:txBody>
          <a:bodyPr/>
          <a:lstStyle/>
          <a:p>
            <a:r>
              <a:rPr lang="fr-FR" dirty="0" smtClean="0"/>
              <a:t>4 grandes formes :</a:t>
            </a:r>
          </a:p>
          <a:p>
            <a:endParaRPr lang="fr-FR" dirty="0"/>
          </a:p>
          <a:p>
            <a:endParaRPr lang="fr-FR" dirty="0" smtClean="0"/>
          </a:p>
          <a:p>
            <a:endParaRPr lang="fr-FR" dirty="0"/>
          </a:p>
          <a:p>
            <a:endParaRPr lang="fr-FR" dirty="0" smtClean="0"/>
          </a:p>
          <a:p>
            <a:endParaRPr lang="fr-FR" dirty="0"/>
          </a:p>
          <a:p>
            <a:endParaRPr lang="fr-FR" sz="1800" dirty="0" smtClean="0"/>
          </a:p>
          <a:p>
            <a:endParaRPr lang="fr-FR" sz="2000" dirty="0"/>
          </a:p>
          <a:p>
            <a:endParaRPr lang="fr-FR" sz="2000" dirty="0" smtClean="0"/>
          </a:p>
          <a:p>
            <a:endParaRPr lang="fr-FR" dirty="0"/>
          </a:p>
          <a:p>
            <a:r>
              <a:rPr lang="fr-FR" i="1" dirty="0" smtClean="0"/>
              <a:t>Note bene </a:t>
            </a:r>
            <a:r>
              <a:rPr lang="fr-FR" dirty="0" smtClean="0"/>
              <a:t>: les indications de période n’excluent pas un maintien postérieur</a:t>
            </a:r>
          </a:p>
          <a:p>
            <a:r>
              <a:rPr lang="fr-FR" dirty="0" smtClean="0"/>
              <a:t>Une constante : fréquence, brutalité, rigueur des punitions </a:t>
            </a:r>
            <a:endParaRPr lang="fr-FR"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438815749"/>
              </p:ext>
            </p:extLst>
          </p:nvPr>
        </p:nvGraphicFramePr>
        <p:xfrm>
          <a:off x="223156" y="1427078"/>
          <a:ext cx="11745687" cy="4160883"/>
        </p:xfrm>
        <a:graphic>
          <a:graphicData uri="http://schemas.openxmlformats.org/drawingml/2006/table">
            <a:tbl>
              <a:tblPr firstRow="1" bandRow="1">
                <a:tableStyleId>{5C22544A-7EE6-4342-B048-85BDC9FD1C3A}</a:tableStyleId>
              </a:tblPr>
              <a:tblGrid>
                <a:gridCol w="3581402"/>
                <a:gridCol w="1992086"/>
                <a:gridCol w="1779813"/>
                <a:gridCol w="4392386"/>
              </a:tblGrid>
              <a:tr h="757041">
                <a:tc>
                  <a:txBody>
                    <a:bodyPr/>
                    <a:lstStyle/>
                    <a:p>
                      <a:pPr algn="ctr"/>
                      <a:r>
                        <a:rPr lang="fr-FR" sz="3200" dirty="0" smtClean="0"/>
                        <a:t>Types de punitions</a:t>
                      </a:r>
                      <a:endParaRPr lang="fr-FR" sz="3200" dirty="0"/>
                    </a:p>
                  </a:txBody>
                  <a:tcPr/>
                </a:tc>
                <a:tc>
                  <a:txBody>
                    <a:bodyPr/>
                    <a:lstStyle/>
                    <a:p>
                      <a:pPr algn="ctr"/>
                      <a:r>
                        <a:rPr lang="fr-FR" sz="3200" dirty="0" smtClean="0"/>
                        <a:t>Procédés</a:t>
                      </a:r>
                      <a:endParaRPr lang="fr-FR" sz="3200" dirty="0"/>
                    </a:p>
                  </a:txBody>
                  <a:tcPr/>
                </a:tc>
                <a:tc>
                  <a:txBody>
                    <a:bodyPr/>
                    <a:lstStyle/>
                    <a:p>
                      <a:pPr algn="ctr"/>
                      <a:r>
                        <a:rPr lang="fr-FR" sz="3200" dirty="0" smtClean="0"/>
                        <a:t>Périodes</a:t>
                      </a:r>
                      <a:endParaRPr lang="fr-FR" sz="3200" dirty="0"/>
                    </a:p>
                  </a:txBody>
                  <a:tcPr/>
                </a:tc>
                <a:tc>
                  <a:txBody>
                    <a:bodyPr/>
                    <a:lstStyle/>
                    <a:p>
                      <a:pPr algn="ctr"/>
                      <a:r>
                        <a:rPr lang="fr-FR" sz="3200" dirty="0" smtClean="0"/>
                        <a:t>Objectifs</a:t>
                      </a:r>
                      <a:endParaRPr lang="fr-FR" sz="3200" dirty="0"/>
                    </a:p>
                  </a:txBody>
                  <a:tcPr/>
                </a:tc>
              </a:tr>
              <a:tr h="757041">
                <a:tc>
                  <a:txBody>
                    <a:bodyPr/>
                    <a:lstStyle/>
                    <a:p>
                      <a:pPr algn="ctr"/>
                      <a:r>
                        <a:rPr lang="fr-FR" sz="2800" dirty="0" smtClean="0"/>
                        <a:t>Punition-expiation</a:t>
                      </a:r>
                      <a:endParaRPr lang="fr-FR" sz="2800" dirty="0"/>
                    </a:p>
                  </a:txBody>
                  <a:tcPr/>
                </a:tc>
                <a:tc>
                  <a:txBody>
                    <a:bodyPr/>
                    <a:lstStyle/>
                    <a:p>
                      <a:pPr algn="ctr"/>
                      <a:r>
                        <a:rPr lang="fr-FR" sz="2800" dirty="0" smtClean="0"/>
                        <a:t>Douleur</a:t>
                      </a:r>
                      <a:endParaRPr lang="fr-FR" sz="2800" dirty="0"/>
                    </a:p>
                  </a:txBody>
                  <a:tcPr/>
                </a:tc>
                <a:tc>
                  <a:txBody>
                    <a:bodyPr/>
                    <a:lstStyle/>
                    <a:p>
                      <a:pPr algn="ctr"/>
                      <a:r>
                        <a:rPr lang="fr-FR" sz="2800" dirty="0" smtClean="0"/>
                        <a:t>MA-XVIIe</a:t>
                      </a:r>
                      <a:endParaRPr lang="fr-FR" sz="2800" dirty="0"/>
                    </a:p>
                  </a:txBody>
                  <a:tcPr/>
                </a:tc>
                <a:tc>
                  <a:txBody>
                    <a:bodyPr/>
                    <a:lstStyle/>
                    <a:p>
                      <a:pPr algn="ctr"/>
                      <a:r>
                        <a:rPr lang="fr-FR" sz="2800" dirty="0" smtClean="0"/>
                        <a:t>Guérison</a:t>
                      </a:r>
                      <a:r>
                        <a:rPr lang="fr-FR" sz="2800" baseline="0" dirty="0" smtClean="0"/>
                        <a:t> d’</a:t>
                      </a:r>
                      <a:r>
                        <a:rPr lang="fr-FR" sz="2800" dirty="0" smtClean="0"/>
                        <a:t>un mal </a:t>
                      </a:r>
                    </a:p>
                    <a:p>
                      <a:pPr algn="ctr"/>
                      <a:r>
                        <a:rPr lang="fr-FR" sz="2800" dirty="0" smtClean="0"/>
                        <a:t>par le mal</a:t>
                      </a:r>
                      <a:endParaRPr lang="fr-FR" sz="2800" dirty="0"/>
                    </a:p>
                  </a:txBody>
                  <a:tcPr/>
                </a:tc>
              </a:tr>
              <a:tr h="757041">
                <a:tc>
                  <a:txBody>
                    <a:bodyPr/>
                    <a:lstStyle/>
                    <a:p>
                      <a:pPr algn="ctr"/>
                      <a:r>
                        <a:rPr lang="fr-FR" sz="2800" dirty="0" smtClean="0"/>
                        <a:t>Punition-signe</a:t>
                      </a:r>
                      <a:endParaRPr lang="fr-FR" sz="2800" dirty="0"/>
                    </a:p>
                  </a:txBody>
                  <a:tcPr/>
                </a:tc>
                <a:tc>
                  <a:txBody>
                    <a:bodyPr/>
                    <a:lstStyle/>
                    <a:p>
                      <a:pPr algn="ctr"/>
                      <a:r>
                        <a:rPr lang="fr-FR" sz="2800" dirty="0" smtClean="0"/>
                        <a:t>Déshonneur</a:t>
                      </a:r>
                      <a:endParaRPr lang="fr-FR" sz="2800" dirty="0"/>
                    </a:p>
                  </a:txBody>
                  <a:tcPr/>
                </a:tc>
                <a:tc>
                  <a:txBody>
                    <a:bodyPr/>
                    <a:lstStyle/>
                    <a:p>
                      <a:pPr algn="ctr"/>
                      <a:r>
                        <a:rPr lang="fr-FR" sz="2800" dirty="0" smtClean="0"/>
                        <a:t>XVII/XVIIIe</a:t>
                      </a:r>
                      <a:endParaRPr lang="fr-FR" sz="2800" dirty="0"/>
                    </a:p>
                  </a:txBody>
                  <a:tcPr/>
                </a:tc>
                <a:tc>
                  <a:txBody>
                    <a:bodyPr/>
                    <a:lstStyle/>
                    <a:p>
                      <a:pPr algn="ctr"/>
                      <a:r>
                        <a:rPr lang="fr-FR" sz="2800" dirty="0" smtClean="0"/>
                        <a:t>Dissuasion</a:t>
                      </a:r>
                      <a:endParaRPr lang="fr-FR" sz="2800" dirty="0"/>
                    </a:p>
                  </a:txBody>
                  <a:tcPr/>
                </a:tc>
              </a:tr>
              <a:tr h="757041">
                <a:tc>
                  <a:txBody>
                    <a:bodyPr/>
                    <a:lstStyle/>
                    <a:p>
                      <a:pPr algn="ctr"/>
                      <a:r>
                        <a:rPr lang="fr-FR" sz="2800" dirty="0" smtClean="0"/>
                        <a:t>Punition-exercice</a:t>
                      </a:r>
                      <a:endParaRPr lang="fr-FR" sz="2800" dirty="0"/>
                    </a:p>
                  </a:txBody>
                  <a:tcPr/>
                </a:tc>
                <a:tc>
                  <a:txBody>
                    <a:bodyPr/>
                    <a:lstStyle/>
                    <a:p>
                      <a:pPr algn="ctr"/>
                      <a:r>
                        <a:rPr lang="fr-FR" sz="2800" dirty="0" smtClean="0"/>
                        <a:t>Pensum</a:t>
                      </a:r>
                      <a:endParaRPr lang="fr-FR" sz="2800" dirty="0"/>
                    </a:p>
                  </a:txBody>
                  <a:tcPr/>
                </a:tc>
                <a:tc>
                  <a:txBody>
                    <a:bodyPr/>
                    <a:lstStyle/>
                    <a:p>
                      <a:pPr algn="ctr"/>
                      <a:r>
                        <a:rPr lang="fr-FR" sz="2800" dirty="0" smtClean="0"/>
                        <a:t>XIXe</a:t>
                      </a:r>
                      <a:endParaRPr lang="fr-FR" sz="2800" dirty="0"/>
                    </a:p>
                  </a:txBody>
                  <a:tcPr/>
                </a:tc>
                <a:tc>
                  <a:txBody>
                    <a:bodyPr/>
                    <a:lstStyle/>
                    <a:p>
                      <a:pPr algn="ctr"/>
                      <a:r>
                        <a:rPr lang="fr-FR" sz="2800" dirty="0" smtClean="0"/>
                        <a:t>Dressage</a:t>
                      </a:r>
                      <a:endParaRPr lang="fr-FR" sz="2800" dirty="0"/>
                    </a:p>
                  </a:txBody>
                  <a:tcPr/>
                </a:tc>
              </a:tr>
              <a:tr h="757041">
                <a:tc>
                  <a:txBody>
                    <a:bodyPr/>
                    <a:lstStyle/>
                    <a:p>
                      <a:pPr algn="ctr"/>
                      <a:r>
                        <a:rPr lang="fr-FR" sz="2800" dirty="0" smtClean="0"/>
                        <a:t>Punition-bannissement</a:t>
                      </a:r>
                      <a:endParaRPr lang="fr-FR" sz="2800" dirty="0"/>
                    </a:p>
                  </a:txBody>
                  <a:tcPr/>
                </a:tc>
                <a:tc>
                  <a:txBody>
                    <a:bodyPr/>
                    <a:lstStyle/>
                    <a:p>
                      <a:pPr algn="ctr"/>
                      <a:r>
                        <a:rPr lang="fr-FR" sz="2800" dirty="0" smtClean="0"/>
                        <a:t>Exclusion</a:t>
                      </a:r>
                      <a:endParaRPr lang="fr-FR" sz="2800" dirty="0"/>
                    </a:p>
                  </a:txBody>
                  <a:tcPr/>
                </a:tc>
                <a:tc>
                  <a:txBody>
                    <a:bodyPr/>
                    <a:lstStyle/>
                    <a:p>
                      <a:pPr algn="ctr"/>
                      <a:r>
                        <a:rPr lang="fr-FR" sz="2800" dirty="0" smtClean="0"/>
                        <a:t>XXe</a:t>
                      </a:r>
                      <a:endParaRPr lang="fr-FR" sz="2800" dirty="0"/>
                    </a:p>
                  </a:txBody>
                  <a:tcPr/>
                </a:tc>
                <a:tc>
                  <a:txBody>
                    <a:bodyPr/>
                    <a:lstStyle/>
                    <a:p>
                      <a:pPr algn="ctr"/>
                      <a:r>
                        <a:rPr lang="fr-FR" sz="2800" dirty="0" smtClean="0"/>
                        <a:t>Ejecter le corps quand l’esprit devient hors contrôle</a:t>
                      </a:r>
                      <a:endParaRPr lang="fr-FR" sz="2800" dirty="0"/>
                    </a:p>
                  </a:txBody>
                  <a:tcPr/>
                </a:tc>
              </a:tr>
            </a:tbl>
          </a:graphicData>
        </a:graphic>
      </p:graphicFrame>
      <p:sp>
        <p:nvSpPr>
          <p:cNvPr id="5" name="Espace réservé du pied de page 4"/>
          <p:cNvSpPr>
            <a:spLocks noGrp="1"/>
          </p:cNvSpPr>
          <p:nvPr>
            <p:ph type="ftr" sz="quarter" idx="11"/>
          </p:nvPr>
        </p:nvSpPr>
        <p:spPr>
          <a:xfrm>
            <a:off x="4974771" y="6612586"/>
            <a:ext cx="4114800" cy="365125"/>
          </a:xfrm>
        </p:spPr>
        <p:txBody>
          <a:bodyPr/>
          <a:lstStyle/>
          <a:p>
            <a:pPr>
              <a:defRPr/>
            </a:pPr>
            <a:r>
              <a:rPr lang="fr-FR" dirty="0" smtClean="0"/>
              <a:t>Joël Dubos Formateur Orléans-Tours</a:t>
            </a:r>
            <a:endParaRPr lang="fr-FR" dirty="0"/>
          </a:p>
        </p:txBody>
      </p:sp>
      <p:sp>
        <p:nvSpPr>
          <p:cNvPr id="6" name="Rectangle 5"/>
          <p:cNvSpPr/>
          <p:nvPr/>
        </p:nvSpPr>
        <p:spPr>
          <a:xfrm>
            <a:off x="185057" y="1426029"/>
            <a:ext cx="11811000" cy="420188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5053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328057" y="158296"/>
            <a:ext cx="8098971" cy="712561"/>
          </a:xfrm>
          <a:ln>
            <a:solidFill>
              <a:schemeClr val="accent1"/>
            </a:solidFill>
          </a:ln>
        </p:spPr>
        <p:txBody>
          <a:bodyPr/>
          <a:lstStyle/>
          <a:p>
            <a:pPr algn="ctr"/>
            <a:r>
              <a:rPr lang="fr-FR" altLang="fr-FR" dirty="0" smtClean="0"/>
              <a:t>Bilan, classement et sélection</a:t>
            </a:r>
          </a:p>
        </p:txBody>
      </p:sp>
      <p:sp>
        <p:nvSpPr>
          <p:cNvPr id="3075" name="Espace réservé du contenu 2"/>
          <p:cNvSpPr>
            <a:spLocks noGrp="1"/>
          </p:cNvSpPr>
          <p:nvPr>
            <p:ph idx="1"/>
          </p:nvPr>
        </p:nvSpPr>
        <p:spPr>
          <a:xfrm>
            <a:off x="489857" y="1132115"/>
            <a:ext cx="11114314" cy="3825648"/>
          </a:xfrm>
          <a:ln>
            <a:solidFill>
              <a:schemeClr val="accent1"/>
            </a:solidFill>
          </a:ln>
        </p:spPr>
        <p:txBody>
          <a:bodyPr/>
          <a:lstStyle/>
          <a:p>
            <a:r>
              <a:rPr lang="fr-FR" altLang="fr-FR" dirty="0" smtClean="0"/>
              <a:t>A partir du XVIIe, </a:t>
            </a:r>
            <a:r>
              <a:rPr lang="fr-FR" altLang="fr-FR" b="1" dirty="0" smtClean="0"/>
              <a:t>système du rang distingue les individus </a:t>
            </a:r>
            <a:r>
              <a:rPr lang="fr-FR" altLang="fr-FR" dirty="0" smtClean="0"/>
              <a:t>:</a:t>
            </a:r>
          </a:p>
          <a:p>
            <a:pPr lvl="1"/>
            <a:r>
              <a:rPr lang="fr-FR" altLang="fr-FR" dirty="0" smtClean="0"/>
              <a:t>Distinction bons et mauvais élèves devient possible</a:t>
            </a:r>
          </a:p>
          <a:p>
            <a:pPr lvl="1"/>
            <a:r>
              <a:rPr lang="fr-FR" altLang="fr-FR" dirty="0" smtClean="0"/>
              <a:t>Procédé du classement vient des Ecoles militaires</a:t>
            </a:r>
          </a:p>
          <a:p>
            <a:pPr lvl="1"/>
            <a:r>
              <a:rPr lang="fr-FR" altLang="fr-FR" dirty="0" smtClean="0"/>
              <a:t>Repris par Ecoles chrétiennes et Jésuites</a:t>
            </a:r>
          </a:p>
          <a:p>
            <a:r>
              <a:rPr lang="fr-FR" altLang="fr-FR" dirty="0"/>
              <a:t>Punition vise plus à normaliser qu’à </a:t>
            </a:r>
            <a:r>
              <a:rPr lang="fr-FR" altLang="fr-FR" dirty="0" smtClean="0"/>
              <a:t>réprimer</a:t>
            </a:r>
          </a:p>
          <a:p>
            <a:r>
              <a:rPr lang="fr-FR" altLang="fr-FR" dirty="0" smtClean="0"/>
              <a:t>En réalité, cohabitent </a:t>
            </a:r>
            <a:r>
              <a:rPr lang="fr-FR" altLang="fr-FR" u="sng" dirty="0" smtClean="0"/>
              <a:t>2 grandes méthodes </a:t>
            </a:r>
            <a:r>
              <a:rPr lang="fr-FR" altLang="fr-FR" dirty="0" smtClean="0"/>
              <a:t>:</a:t>
            </a:r>
          </a:p>
          <a:p>
            <a:pPr lvl="1"/>
            <a:r>
              <a:rPr lang="fr-FR" altLang="fr-FR" u="sng" dirty="0" smtClean="0"/>
              <a:t>Religieux</a:t>
            </a:r>
            <a:r>
              <a:rPr lang="fr-FR" altLang="fr-FR" dirty="0" smtClean="0"/>
              <a:t> : compétition chez les Jésuites/Économie de points (donnés/ôtés) dans les Ecoles chrétiennes</a:t>
            </a:r>
          </a:p>
          <a:p>
            <a:pPr lvl="1"/>
            <a:r>
              <a:rPr lang="fr-FR" altLang="fr-FR" u="sng" dirty="0" smtClean="0"/>
              <a:t>Petites écoles laïques </a:t>
            </a:r>
            <a:r>
              <a:rPr lang="fr-FR" altLang="fr-FR" dirty="0" smtClean="0"/>
              <a:t>: contrat visant la maîtrise de compétences (ex : lecture)</a:t>
            </a:r>
            <a:endParaRPr lang="fr-FR" altLang="fr-FR" dirty="0"/>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038600" y="6492875"/>
            <a:ext cx="4114800" cy="365125"/>
          </a:xfrm>
        </p:spPr>
        <p:txBody>
          <a:bodyPr/>
          <a:lstStyle/>
          <a:p>
            <a:pPr>
              <a:defRPr/>
            </a:pPr>
            <a:r>
              <a:rPr lang="fr-FR" dirty="0" smtClean="0"/>
              <a:t>Joël Dubos Formateur Orléans-Tours</a:t>
            </a:r>
            <a:endParaRPr lang="fr-FR" dirty="0"/>
          </a:p>
        </p:txBody>
      </p:sp>
    </p:spTree>
    <p:extLst>
      <p:ext uri="{BB962C8B-B14F-4D97-AF65-F5344CB8AC3E}">
        <p14:creationId xmlns:p14="http://schemas.microsoft.com/office/powerpoint/2010/main" val="2850199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b="1" dirty="0" smtClean="0">
                <a:solidFill>
                  <a:srgbClr val="FF0000"/>
                </a:solidFill>
              </a:rPr>
              <a:t>La rupture des XVII-XVIIIe siècles</a:t>
            </a:r>
            <a:endParaRPr lang="fr-FR" b="1" dirty="0">
              <a:solidFill>
                <a:srgbClr val="FF0000"/>
              </a:solidFill>
            </a:endParaRPr>
          </a:p>
        </p:txBody>
      </p:sp>
      <p:sp>
        <p:nvSpPr>
          <p:cNvPr id="3" name="Espace réservé du contenu 2"/>
          <p:cNvSpPr>
            <a:spLocks noGrp="1"/>
          </p:cNvSpPr>
          <p:nvPr>
            <p:ph idx="1"/>
          </p:nvPr>
        </p:nvSpPr>
        <p:spPr>
          <a:xfrm>
            <a:off x="522515" y="1825625"/>
            <a:ext cx="11027228" cy="4351338"/>
          </a:xfrm>
          <a:ln>
            <a:solidFill>
              <a:schemeClr val="accent1"/>
            </a:solidFill>
          </a:ln>
        </p:spPr>
        <p:txBody>
          <a:bodyPr/>
          <a:lstStyle/>
          <a:p>
            <a:endParaRPr lang="fr-FR" dirty="0" smtClean="0"/>
          </a:p>
          <a:p>
            <a:r>
              <a:rPr lang="fr-FR" dirty="0" smtClean="0"/>
              <a:t>L’abandon (progressif) des châtiments corporels généralisés et cruels</a:t>
            </a:r>
          </a:p>
          <a:p>
            <a:endParaRPr lang="fr-FR" dirty="0"/>
          </a:p>
          <a:p>
            <a:r>
              <a:rPr lang="fr-FR" dirty="0" smtClean="0"/>
              <a:t>Le remplacement par l’évaluation et l’émulation</a:t>
            </a:r>
          </a:p>
          <a:p>
            <a:endParaRPr lang="fr-FR" dirty="0"/>
          </a:p>
          <a:p>
            <a:r>
              <a:rPr lang="fr-FR" dirty="0" smtClean="0"/>
              <a:t>Corollaire </a:t>
            </a:r>
            <a:r>
              <a:rPr lang="fr-FR" dirty="0" smtClean="0"/>
              <a:t>: la mise en comparaison et en compétition relative entre les élèves et non pas absolue par rapport à la maîtrise de compétences</a:t>
            </a:r>
            <a:endParaRPr lang="fr-FR" dirty="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44690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12" y="365125"/>
            <a:ext cx="11838432" cy="671195"/>
          </a:xfrm>
          <a:ln>
            <a:solidFill>
              <a:schemeClr val="accent1"/>
            </a:solidFill>
          </a:ln>
        </p:spPr>
        <p:txBody>
          <a:bodyPr/>
          <a:lstStyle/>
          <a:p>
            <a:r>
              <a:rPr lang="fr-FR" b="1" dirty="0" smtClean="0">
                <a:solidFill>
                  <a:srgbClr val="7030A0"/>
                </a:solidFill>
              </a:rPr>
              <a:t>B Les trois systèmes d’éducation de l’Ancien Régime</a:t>
            </a:r>
            <a:endParaRPr lang="fr-FR" b="1" dirty="0">
              <a:solidFill>
                <a:srgbClr val="7030A0"/>
              </a:solidFill>
            </a:endParaRPr>
          </a:p>
        </p:txBody>
      </p:sp>
      <p:sp>
        <p:nvSpPr>
          <p:cNvPr id="3" name="Espace réservé du contenu 2"/>
          <p:cNvSpPr>
            <a:spLocks noGrp="1"/>
          </p:cNvSpPr>
          <p:nvPr>
            <p:ph idx="1"/>
          </p:nvPr>
        </p:nvSpPr>
        <p:spPr>
          <a:xfrm>
            <a:off x="707571" y="1288369"/>
            <a:ext cx="10395858" cy="3261860"/>
          </a:xfrm>
          <a:ln>
            <a:solidFill>
              <a:schemeClr val="accent1"/>
            </a:solidFill>
          </a:ln>
        </p:spPr>
        <p:txBody>
          <a:bodyPr/>
          <a:lstStyle/>
          <a:p>
            <a:endParaRPr lang="fr-FR" dirty="0" smtClean="0"/>
          </a:p>
          <a:p>
            <a:r>
              <a:rPr lang="fr-FR" dirty="0" smtClean="0"/>
              <a:t>La formation des élites par les institutions religieuses</a:t>
            </a:r>
          </a:p>
          <a:p>
            <a:pPr lvl="1"/>
            <a:r>
              <a:rPr lang="fr-FR" dirty="0" smtClean="0"/>
              <a:t>Les collèges des Jésuites</a:t>
            </a:r>
          </a:p>
          <a:p>
            <a:pPr lvl="1"/>
            <a:r>
              <a:rPr lang="fr-FR" dirty="0" smtClean="0"/>
              <a:t>Les écoles des Frères des écoles Chrétiennes</a:t>
            </a:r>
          </a:p>
          <a:p>
            <a:pPr lvl="1"/>
            <a:endParaRPr lang="fr-FR" dirty="0"/>
          </a:p>
          <a:p>
            <a:r>
              <a:rPr lang="fr-FR" dirty="0" smtClean="0"/>
              <a:t>L’école du peuple </a:t>
            </a:r>
          </a:p>
          <a:p>
            <a:pPr lvl="1"/>
            <a:r>
              <a:rPr lang="fr-FR" dirty="0" smtClean="0"/>
              <a:t>Les petites écoles laïques</a:t>
            </a:r>
            <a:endParaRPr lang="fr-FR" dirty="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192000"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34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2983"/>
            <a:ext cx="10515600" cy="636361"/>
          </a:xfrm>
          <a:ln>
            <a:solidFill>
              <a:schemeClr val="accent1"/>
            </a:solidFill>
          </a:ln>
        </p:spPr>
        <p:txBody>
          <a:bodyPr/>
          <a:lstStyle/>
          <a:p>
            <a:pPr algn="ctr"/>
            <a:r>
              <a:rPr lang="fr-FR" b="1" dirty="0" smtClean="0">
                <a:solidFill>
                  <a:srgbClr val="00B050"/>
                </a:solidFill>
              </a:rPr>
              <a:t>Zoom 1 : les Jésuites et la compétition</a:t>
            </a:r>
            <a:endParaRPr lang="fr-FR" b="1" dirty="0">
              <a:solidFill>
                <a:srgbClr val="00B050"/>
              </a:solidFill>
            </a:endParaRPr>
          </a:p>
        </p:txBody>
      </p:sp>
      <p:sp>
        <p:nvSpPr>
          <p:cNvPr id="3" name="Espace réservé du contenu 2"/>
          <p:cNvSpPr>
            <a:spLocks noGrp="1"/>
          </p:cNvSpPr>
          <p:nvPr>
            <p:ph idx="1"/>
          </p:nvPr>
        </p:nvSpPr>
        <p:spPr>
          <a:xfrm>
            <a:off x="838200" y="968830"/>
            <a:ext cx="10384971" cy="3864428"/>
          </a:xfrm>
          <a:ln>
            <a:solidFill>
              <a:schemeClr val="accent1"/>
            </a:solidFill>
          </a:ln>
        </p:spPr>
        <p:txBody>
          <a:bodyPr/>
          <a:lstStyle/>
          <a:p>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192000"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5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97618"/>
          </a:xfrm>
          <a:ln>
            <a:solidFill>
              <a:schemeClr val="accent1"/>
            </a:solidFill>
          </a:ln>
        </p:spPr>
        <p:txBody>
          <a:bodyPr/>
          <a:lstStyle/>
          <a:p>
            <a:pPr algn="ctr"/>
            <a:r>
              <a:rPr lang="fr-FR" sz="4200" dirty="0" smtClean="0"/>
              <a:t>Inducteur : Harry Potter à l’école des Jésuites ?</a:t>
            </a:r>
            <a:endParaRPr lang="fr-FR" sz="4200" dirty="0"/>
          </a:p>
        </p:txBody>
      </p:sp>
      <p:sp>
        <p:nvSpPr>
          <p:cNvPr id="3" name="Espace réservé du contenu 2"/>
          <p:cNvSpPr>
            <a:spLocks noGrp="1"/>
          </p:cNvSpPr>
          <p:nvPr>
            <p:ph idx="1"/>
          </p:nvPr>
        </p:nvSpPr>
        <p:spPr/>
        <p:txBody>
          <a:bodyPr/>
          <a:lstStyle/>
          <a:p>
            <a:r>
              <a:rPr lang="fr-FR" dirty="0"/>
              <a:t>E</a:t>
            </a:r>
            <a:r>
              <a:rPr lang="fr-FR" dirty="0" smtClean="0"/>
              <a:t>pilogue du second opus : </a:t>
            </a:r>
            <a:r>
              <a:rPr lang="fr-FR" i="1" dirty="0" smtClean="0"/>
              <a:t>Harry Potter et la chambre des secrets</a:t>
            </a:r>
          </a:p>
          <a:p>
            <a:endParaRPr lang="fr-FR" dirty="0"/>
          </a:p>
          <a:p>
            <a:endParaRPr lang="fr-FR" dirty="0" smtClean="0"/>
          </a:p>
          <a:p>
            <a:endParaRPr lang="fr-FR" dirty="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pic>
        <p:nvPicPr>
          <p:cNvPr id="2052" name="Picture 4" descr="Combien d&amp;#39;élèves y a-t-il à Poudlard ? Le calcul ! — La Gazette du Sorc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59049"/>
            <a:ext cx="6667500" cy="375285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001000" y="2756647"/>
            <a:ext cx="3352800" cy="1754326"/>
          </a:xfrm>
          <a:prstGeom prst="rect">
            <a:avLst/>
          </a:prstGeom>
          <a:noFill/>
          <a:ln>
            <a:solidFill>
              <a:schemeClr val="accent1"/>
            </a:solidFill>
          </a:ln>
        </p:spPr>
        <p:txBody>
          <a:bodyPr wrap="square" rtlCol="0">
            <a:spAutoFit/>
          </a:bodyPr>
          <a:lstStyle/>
          <a:p>
            <a:r>
              <a:rPr lang="fr-FR" dirty="0" smtClean="0">
                <a:hlinkClick r:id="rId3"/>
              </a:rPr>
              <a:t>https://www.youtube.com/watch?v=fxjKOuhDNZM</a:t>
            </a:r>
            <a:endParaRPr lang="fr-FR" dirty="0" smtClean="0"/>
          </a:p>
          <a:p>
            <a:r>
              <a:rPr lang="fr-FR" dirty="0" smtClean="0"/>
              <a:t>2’24’’</a:t>
            </a:r>
          </a:p>
          <a:p>
            <a:r>
              <a:rPr lang="fr-FR" dirty="0">
                <a:hlinkClick r:id="rId4"/>
              </a:rPr>
              <a:t>https://www.youtube.com/watch?v=-</a:t>
            </a:r>
            <a:r>
              <a:rPr lang="fr-FR" dirty="0" smtClean="0">
                <a:hlinkClick r:id="rId4"/>
              </a:rPr>
              <a:t>yYOxDVGDCw</a:t>
            </a:r>
            <a:endParaRPr lang="fr-FR" dirty="0" smtClean="0"/>
          </a:p>
          <a:p>
            <a:r>
              <a:rPr lang="fr-FR" dirty="0" smtClean="0"/>
              <a:t>6’43’’</a:t>
            </a:r>
            <a:endParaRPr lang="fr-FR" dirty="0"/>
          </a:p>
        </p:txBody>
      </p:sp>
    </p:spTree>
    <p:extLst>
      <p:ext uri="{BB962C8B-B14F-4D97-AF65-F5344CB8AC3E}">
        <p14:creationId xmlns:p14="http://schemas.microsoft.com/office/powerpoint/2010/main" val="1289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2983"/>
            <a:ext cx="10515600" cy="636361"/>
          </a:xfrm>
          <a:ln>
            <a:solidFill>
              <a:schemeClr val="accent1"/>
            </a:solidFill>
          </a:ln>
        </p:spPr>
        <p:txBody>
          <a:bodyPr/>
          <a:lstStyle/>
          <a:p>
            <a:pPr algn="ctr"/>
            <a:r>
              <a:rPr lang="fr-FR" b="1" dirty="0" smtClean="0">
                <a:solidFill>
                  <a:srgbClr val="00B050"/>
                </a:solidFill>
              </a:rPr>
              <a:t>Zoom 1 : les Jésuites et la compétition</a:t>
            </a:r>
            <a:endParaRPr lang="fr-FR" b="1" dirty="0">
              <a:solidFill>
                <a:srgbClr val="00B050"/>
              </a:solidFill>
            </a:endParaRPr>
          </a:p>
        </p:txBody>
      </p:sp>
      <p:sp>
        <p:nvSpPr>
          <p:cNvPr id="3" name="Espace réservé du contenu 2"/>
          <p:cNvSpPr>
            <a:spLocks noGrp="1"/>
          </p:cNvSpPr>
          <p:nvPr>
            <p:ph idx="1"/>
          </p:nvPr>
        </p:nvSpPr>
        <p:spPr>
          <a:xfrm>
            <a:off x="838200" y="968830"/>
            <a:ext cx="10384971" cy="3864428"/>
          </a:xfrm>
          <a:ln>
            <a:solidFill>
              <a:schemeClr val="accent1"/>
            </a:solidFill>
          </a:ln>
        </p:spPr>
        <p:txBody>
          <a:bodyPr/>
          <a:lstStyle/>
          <a:p>
            <a:r>
              <a:rPr lang="fr-FR" dirty="0" smtClean="0"/>
              <a:t>XVIe : remplacement des châtiments corporels par :</a:t>
            </a:r>
          </a:p>
          <a:p>
            <a:pPr lvl="1"/>
            <a:r>
              <a:rPr lang="fr-FR" dirty="0" smtClean="0"/>
              <a:t>Renforcement de la surveillance (préfets) et mise en compétition</a:t>
            </a:r>
          </a:p>
          <a:p>
            <a:pPr lvl="1"/>
            <a:r>
              <a:rPr lang="fr-FR" i="1" dirty="0" smtClean="0"/>
              <a:t>Nota bene </a:t>
            </a:r>
            <a:r>
              <a:rPr lang="fr-FR" dirty="0" smtClean="0"/>
              <a:t>: familles aristocratiques supportent mal humiliations corporelles</a:t>
            </a:r>
          </a:p>
          <a:p>
            <a:r>
              <a:rPr lang="fr-FR" dirty="0"/>
              <a:t> </a:t>
            </a:r>
            <a:r>
              <a:rPr lang="fr-FR" dirty="0" smtClean="0"/>
              <a:t>Élèves classés en 6 catégories : d’excellents à insuffisants (renvoyés)</a:t>
            </a:r>
          </a:p>
          <a:p>
            <a:r>
              <a:rPr lang="fr-FR" dirty="0" smtClean="0"/>
              <a:t>Compétitions à tous les niveaux : </a:t>
            </a:r>
          </a:p>
          <a:p>
            <a:pPr lvl="1"/>
            <a:r>
              <a:rPr lang="fr-FR" dirty="0" smtClean="0"/>
              <a:t>2 camps (Grecs et Troyens)</a:t>
            </a:r>
          </a:p>
          <a:p>
            <a:pPr lvl="1"/>
            <a:r>
              <a:rPr lang="fr-FR" dirty="0" smtClean="0"/>
              <a:t>À l’intérieur de chaque camps et entre élèves (vis-à-vis)</a:t>
            </a:r>
          </a:p>
          <a:p>
            <a:pPr lvl="1"/>
            <a:r>
              <a:rPr lang="fr-FR" dirty="0"/>
              <a:t>Classement constant sur chaque </a:t>
            </a:r>
            <a:r>
              <a:rPr lang="fr-FR" dirty="0" smtClean="0"/>
              <a:t>devoir</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192000"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817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4248" y="96231"/>
            <a:ext cx="6440424" cy="636361"/>
          </a:xfrm>
          <a:ln>
            <a:solidFill>
              <a:schemeClr val="accent1"/>
            </a:solidFill>
          </a:ln>
        </p:spPr>
        <p:txBody>
          <a:bodyPr/>
          <a:lstStyle/>
          <a:p>
            <a:pPr algn="ctr"/>
            <a:r>
              <a:rPr lang="fr-FR" dirty="0" smtClean="0"/>
              <a:t>Résultats</a:t>
            </a:r>
            <a:endParaRPr lang="fr-FR" dirty="0"/>
          </a:p>
        </p:txBody>
      </p:sp>
      <p:sp>
        <p:nvSpPr>
          <p:cNvPr id="3" name="Espace réservé du contenu 2"/>
          <p:cNvSpPr>
            <a:spLocks noGrp="1"/>
          </p:cNvSpPr>
          <p:nvPr>
            <p:ph idx="1"/>
          </p:nvPr>
        </p:nvSpPr>
        <p:spPr>
          <a:xfrm>
            <a:off x="837400" y="885481"/>
            <a:ext cx="10415016" cy="3923320"/>
          </a:xfrm>
          <a:ln>
            <a:solidFill>
              <a:schemeClr val="accent1"/>
            </a:solidFill>
          </a:ln>
        </p:spPr>
        <p:txBody>
          <a:bodyPr/>
          <a:lstStyle/>
          <a:p>
            <a:r>
              <a:rPr lang="fr-FR" b="1" dirty="0" smtClean="0"/>
              <a:t>Chez les Jésuites, le professeur ne note pas, il classe</a:t>
            </a:r>
          </a:p>
          <a:p>
            <a:endParaRPr lang="fr-FR" dirty="0"/>
          </a:p>
          <a:p>
            <a:r>
              <a:rPr lang="fr-FR" u="sng" dirty="0" smtClean="0"/>
              <a:t>Valeur de l’élève est relative / aux autres</a:t>
            </a:r>
          </a:p>
          <a:p>
            <a:pPr lvl="1"/>
            <a:r>
              <a:rPr lang="fr-FR" dirty="0"/>
              <a:t>Formule de cumul de points et de pertes par </a:t>
            </a:r>
            <a:r>
              <a:rPr lang="fr-FR" dirty="0" smtClean="0"/>
              <a:t>punitions</a:t>
            </a:r>
          </a:p>
          <a:p>
            <a:pPr lvl="1"/>
            <a:endParaRPr lang="fr-FR" dirty="0" smtClean="0"/>
          </a:p>
          <a:p>
            <a:r>
              <a:rPr lang="fr-FR" dirty="0" smtClean="0"/>
              <a:t>Publicité : rituel social du palmarès légitime et ancre le processus</a:t>
            </a:r>
            <a:endParaRPr lang="fr-FR" dirty="0"/>
          </a:p>
          <a:p>
            <a:pPr marL="0" indent="0">
              <a:buNone/>
            </a:pPr>
            <a:endParaRPr lang="fr-FR" dirty="0" smtClean="0"/>
          </a:p>
          <a:p>
            <a:pPr marL="0" indent="0">
              <a:buNone/>
            </a:pPr>
            <a:r>
              <a:rPr lang="fr-FR" dirty="0" smtClean="0"/>
              <a:t>=&gt;  Un champ de bataille social</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86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b="1" dirty="0">
                <a:solidFill>
                  <a:srgbClr val="00B050"/>
                </a:solidFill>
              </a:rPr>
              <a:t>Zoom 2 : les E</a:t>
            </a:r>
            <a:r>
              <a:rPr lang="fr-FR" b="1" dirty="0" smtClean="0">
                <a:solidFill>
                  <a:srgbClr val="00B050"/>
                </a:solidFill>
              </a:rPr>
              <a:t>coles </a:t>
            </a:r>
            <a:r>
              <a:rPr lang="fr-FR" b="1" dirty="0">
                <a:solidFill>
                  <a:srgbClr val="00B050"/>
                </a:solidFill>
              </a:rPr>
              <a:t>chrétiennes</a:t>
            </a:r>
            <a:endParaRPr lang="fr-FR" dirty="0"/>
          </a:p>
        </p:txBody>
      </p:sp>
      <p:sp>
        <p:nvSpPr>
          <p:cNvPr id="3" name="Espace réservé du contenu 2"/>
          <p:cNvSpPr>
            <a:spLocks noGrp="1"/>
          </p:cNvSpPr>
          <p:nvPr>
            <p:ph idx="1"/>
          </p:nvPr>
        </p:nvSpPr>
        <p:spPr>
          <a:xfrm>
            <a:off x="370114" y="1099457"/>
            <a:ext cx="11440886" cy="3701143"/>
          </a:xfrm>
          <a:ln>
            <a:solidFill>
              <a:schemeClr val="accent1"/>
            </a:solidFill>
          </a:ln>
        </p:spPr>
        <p:txBody>
          <a:bodyPr/>
          <a:lstStyle/>
          <a:p>
            <a:r>
              <a:rPr lang="fr-FR" dirty="0" smtClean="0"/>
              <a:t>1680 : Jean-Baptiste de la Salle crée l’Institut des Frères des Ecoles chrétiennes</a:t>
            </a:r>
          </a:p>
          <a:p>
            <a:endParaRPr lang="fr-FR" sz="1200" dirty="0" smtClean="0"/>
          </a:p>
          <a:p>
            <a:r>
              <a:rPr lang="fr-FR" u="sng" dirty="0" smtClean="0"/>
              <a:t>Répartition selon la maîtrise des niveaux scolaires (=compétences) </a:t>
            </a:r>
            <a:r>
              <a:rPr lang="fr-FR" dirty="0" smtClean="0"/>
              <a:t>:</a:t>
            </a:r>
          </a:p>
          <a:p>
            <a:pPr lvl="1"/>
            <a:r>
              <a:rPr lang="fr-FR" dirty="0" smtClean="0"/>
              <a:t>Commençants / Médiocres / Avancés et parfaits</a:t>
            </a:r>
          </a:p>
          <a:p>
            <a:pPr lvl="1"/>
            <a:r>
              <a:rPr lang="fr-FR" dirty="0" smtClean="0"/>
              <a:t>Indépendant de l’âge ou du nombre d’années de scolarisation</a:t>
            </a:r>
          </a:p>
          <a:p>
            <a:pPr lvl="1"/>
            <a:r>
              <a:rPr lang="fr-FR" dirty="0" smtClean="0"/>
              <a:t>Progression personnelle dans un parcours d’apprentissage</a:t>
            </a:r>
          </a:p>
          <a:p>
            <a:pPr lvl="1"/>
            <a:endParaRPr lang="fr-FR" sz="1200" dirty="0" smtClean="0"/>
          </a:p>
          <a:p>
            <a:pPr marL="0" indent="0">
              <a:buNone/>
            </a:pPr>
            <a:r>
              <a:rPr lang="fr-FR" dirty="0" smtClean="0"/>
              <a:t>=&gt; Pas un classement relatif mais absolu selon la maîtrise des apprentissages</a:t>
            </a:r>
          </a:p>
          <a:p>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656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b="1" dirty="0">
                <a:solidFill>
                  <a:srgbClr val="00B050"/>
                </a:solidFill>
              </a:rPr>
              <a:t>Zoom </a:t>
            </a:r>
            <a:r>
              <a:rPr lang="fr-FR" b="1" dirty="0" smtClean="0">
                <a:solidFill>
                  <a:srgbClr val="00B050"/>
                </a:solidFill>
              </a:rPr>
              <a:t>3 </a:t>
            </a:r>
            <a:r>
              <a:rPr lang="fr-FR" b="1" dirty="0">
                <a:solidFill>
                  <a:srgbClr val="00B050"/>
                </a:solidFill>
              </a:rPr>
              <a:t>: les Petites </a:t>
            </a:r>
            <a:r>
              <a:rPr lang="fr-FR" b="1" dirty="0" smtClean="0">
                <a:solidFill>
                  <a:srgbClr val="00B050"/>
                </a:solidFill>
              </a:rPr>
              <a:t>écoles laïques</a:t>
            </a:r>
            <a:endParaRPr lang="fr-FR" dirty="0"/>
          </a:p>
        </p:txBody>
      </p:sp>
      <p:sp>
        <p:nvSpPr>
          <p:cNvPr id="3" name="Espace réservé du contenu 2"/>
          <p:cNvSpPr>
            <a:spLocks noGrp="1"/>
          </p:cNvSpPr>
          <p:nvPr>
            <p:ph idx="1"/>
          </p:nvPr>
        </p:nvSpPr>
        <p:spPr>
          <a:ln>
            <a:solidFill>
              <a:schemeClr val="accent1"/>
            </a:solidFill>
          </a:ln>
        </p:spPr>
        <p:txBody>
          <a:bodyPr/>
          <a:lstStyle/>
          <a:p>
            <a:endParaRPr lang="fr-FR" dirty="0" smtClean="0"/>
          </a:p>
          <a:p>
            <a:r>
              <a:rPr lang="fr-FR" dirty="0" smtClean="0"/>
              <a:t>Très développées dans le monde germanique et protestant</a:t>
            </a:r>
          </a:p>
          <a:p>
            <a:endParaRPr lang="fr-FR" dirty="0"/>
          </a:p>
          <a:p>
            <a:r>
              <a:rPr lang="fr-FR" dirty="0" smtClean="0"/>
              <a:t>Explique la révolution de l’apprentissage généralisée de l’alphabétisation</a:t>
            </a:r>
          </a:p>
          <a:p>
            <a:pPr lvl="1"/>
            <a:r>
              <a:rPr lang="fr-FR" i="1" dirty="0" smtClean="0"/>
              <a:t>Cf</a:t>
            </a:r>
            <a:r>
              <a:rPr lang="fr-FR" dirty="0" smtClean="0"/>
              <a:t>. Emmanuel Todd</a:t>
            </a:r>
          </a:p>
          <a:p>
            <a:endParaRPr lang="fr-FR" dirty="0"/>
          </a:p>
          <a:p>
            <a:r>
              <a:rPr lang="fr-FR" dirty="0" smtClean="0"/>
              <a:t>Conditions : </a:t>
            </a:r>
          </a:p>
          <a:p>
            <a:pPr lvl="1"/>
            <a:r>
              <a:rPr lang="fr-FR" dirty="0" smtClean="0"/>
              <a:t>Contexte du contrat, objectif de maîtrise, méthode individuelle</a:t>
            </a:r>
            <a:endParaRPr lang="fr-FR" dirty="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2719314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6992" y="365125"/>
            <a:ext cx="11036808" cy="936117"/>
          </a:xfrm>
          <a:ln>
            <a:solidFill>
              <a:schemeClr val="accent1"/>
            </a:solidFill>
          </a:ln>
        </p:spPr>
        <p:txBody>
          <a:bodyPr/>
          <a:lstStyle/>
          <a:p>
            <a:pPr algn="ctr"/>
            <a:r>
              <a:rPr lang="fr-FR" dirty="0" smtClean="0"/>
              <a:t>La note est-elle une tradition incontournable ? </a:t>
            </a:r>
            <a:endParaRPr lang="fr-FR" dirty="0"/>
          </a:p>
        </p:txBody>
      </p:sp>
      <p:sp>
        <p:nvSpPr>
          <p:cNvPr id="3" name="Espace réservé du contenu 2"/>
          <p:cNvSpPr>
            <a:spLocks noGrp="1"/>
          </p:cNvSpPr>
          <p:nvPr>
            <p:ph idx="1"/>
          </p:nvPr>
        </p:nvSpPr>
        <p:spPr>
          <a:xfrm>
            <a:off x="316992" y="1825625"/>
            <a:ext cx="11036808" cy="3709543"/>
          </a:xfrm>
          <a:ln>
            <a:solidFill>
              <a:schemeClr val="accent1"/>
            </a:solidFill>
          </a:ln>
        </p:spPr>
        <p:txBody>
          <a:bodyPr/>
          <a:lstStyle/>
          <a:p>
            <a:r>
              <a:rPr lang="fr-FR" b="1" dirty="0" smtClean="0"/>
              <a:t>Les tentatives</a:t>
            </a:r>
            <a:r>
              <a:rPr lang="fr-FR" dirty="0" smtClean="0"/>
              <a:t> récentes d’abandonner la note ont provoqué des levées de boucliers :</a:t>
            </a:r>
          </a:p>
          <a:p>
            <a:pPr lvl="1"/>
            <a:r>
              <a:rPr lang="fr-FR" dirty="0" smtClean="0"/>
              <a:t>1968 : le ministre Edgar Faure prône le passage à une échelle A à E</a:t>
            </a:r>
          </a:p>
          <a:p>
            <a:pPr lvl="1"/>
            <a:r>
              <a:rPr lang="fr-FR" dirty="0" smtClean="0"/>
              <a:t>2008 : livret de compétences</a:t>
            </a:r>
          </a:p>
          <a:p>
            <a:r>
              <a:rPr lang="fr-FR" b="1" dirty="0" smtClean="0"/>
              <a:t>Argument</a:t>
            </a:r>
            <a:r>
              <a:rPr lang="fr-FR" dirty="0" smtClean="0"/>
              <a:t> : la note est le pilier et le garant du système scolaire français </a:t>
            </a:r>
          </a:p>
          <a:p>
            <a:endParaRPr lang="fr-FR" dirty="0"/>
          </a:p>
          <a:p>
            <a:r>
              <a:rPr lang="fr-FR" b="1" dirty="0" smtClean="0">
                <a:solidFill>
                  <a:srgbClr val="FF0000"/>
                </a:solidFill>
              </a:rPr>
              <a:t>La note est-elle réellement consubstantielle à la tradition française ? </a:t>
            </a:r>
            <a:r>
              <a:rPr lang="fr-FR" b="1" dirty="0" smtClean="0">
                <a:solidFill>
                  <a:srgbClr val="FF0000"/>
                </a:solidFill>
              </a:rPr>
              <a:t>Quels </a:t>
            </a:r>
            <a:r>
              <a:rPr lang="fr-FR" b="1" dirty="0" smtClean="0">
                <a:solidFill>
                  <a:srgbClr val="FF0000"/>
                </a:solidFill>
              </a:rPr>
              <a:t>sont les origine et contexte de son adoption ?</a:t>
            </a:r>
            <a:endParaRPr lang="fr-FR" b="1" dirty="0">
              <a:solidFill>
                <a:srgbClr val="FF0000"/>
              </a:solidFill>
            </a:endParaRPr>
          </a:p>
        </p:txBody>
      </p:sp>
      <p:sp>
        <p:nvSpPr>
          <p:cNvPr id="4" name="Espace réservé du pied de page 3"/>
          <p:cNvSpPr>
            <a:spLocks noGrp="1"/>
          </p:cNvSpPr>
          <p:nvPr>
            <p:ph type="ftr" sz="quarter" idx="11"/>
          </p:nvPr>
        </p:nvSpPr>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88451"/>
          <a:stretch/>
        </p:blipFill>
        <p:spPr bwMode="auto">
          <a:xfrm>
            <a:off x="0" y="6059551"/>
            <a:ext cx="12192000" cy="75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space réservé du contenu 1"/>
          <p:cNvPicPr>
            <a:picLocks noChangeAspect="1"/>
          </p:cNvPicPr>
          <p:nvPr/>
        </p:nvPicPr>
        <p:blipFill rotWithShape="1">
          <a:blip r:embed="rId3" cstate="print">
            <a:extLst>
              <a:ext uri="{28A0092B-C50C-407E-A947-70E740481C1C}">
                <a14:useLocalDpi xmlns:a14="http://schemas.microsoft.com/office/drawing/2010/main" val="0"/>
              </a:ext>
            </a:extLst>
          </a:blip>
          <a:srcRect l="1697" t="73910" r="84911" b="10755"/>
          <a:stretch/>
        </p:blipFill>
        <p:spPr bwMode="auto">
          <a:xfrm>
            <a:off x="2383971" y="5768874"/>
            <a:ext cx="1632857" cy="10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620985" y="6593085"/>
            <a:ext cx="3559628" cy="307777"/>
          </a:xfrm>
          <a:prstGeom prst="rect">
            <a:avLst/>
          </a:prstGeom>
          <a:noFill/>
          <a:ln>
            <a:solidFill>
              <a:schemeClr val="accent1"/>
            </a:solidFill>
          </a:ln>
        </p:spPr>
        <p:txBody>
          <a:bodyPr wrap="square" rtlCol="0">
            <a:spAutoFit/>
          </a:bodyPr>
          <a:lstStyle/>
          <a:p>
            <a:r>
              <a:rPr lang="fr-FR" sz="1400" dirty="0" smtClean="0"/>
              <a:t>Joël Dubos Formateur Orléans-Tours</a:t>
            </a:r>
            <a:endParaRPr lang="fr-FR" sz="1400" dirty="0"/>
          </a:p>
        </p:txBody>
      </p:sp>
    </p:spTree>
    <p:extLst>
      <p:ext uri="{BB962C8B-B14F-4D97-AF65-F5344CB8AC3E}">
        <p14:creationId xmlns:p14="http://schemas.microsoft.com/office/powerpoint/2010/main" val="46366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5" y="1"/>
            <a:ext cx="11824854" cy="955964"/>
          </a:xfrm>
          <a:ln>
            <a:solidFill>
              <a:srgbClr val="92D050"/>
            </a:solidFill>
          </a:ln>
        </p:spPr>
        <p:txBody>
          <a:bodyPr/>
          <a:lstStyle/>
          <a:p>
            <a:pPr algn="ctr"/>
            <a:r>
              <a:rPr lang="fr-FR" sz="3600" dirty="0" smtClean="0"/>
              <a:t>Zoom 3 : grandeur et limites de la méthode des petites écoles</a:t>
            </a:r>
            <a:endParaRPr lang="fr-FR" sz="3600" dirty="0"/>
          </a:p>
        </p:txBody>
      </p:sp>
      <p:sp>
        <p:nvSpPr>
          <p:cNvPr id="5" name="Espace réservé du contenu 4"/>
          <p:cNvSpPr>
            <a:spLocks noGrp="1"/>
          </p:cNvSpPr>
          <p:nvPr>
            <p:ph sz="half" idx="1"/>
          </p:nvPr>
        </p:nvSpPr>
        <p:spPr>
          <a:xfrm>
            <a:off x="166255" y="4838990"/>
            <a:ext cx="11824854" cy="516781"/>
          </a:xfrm>
          <a:ln>
            <a:solidFill>
              <a:srgbClr val="92D050"/>
            </a:solidFill>
          </a:ln>
        </p:spPr>
        <p:txBody>
          <a:bodyPr/>
          <a:lstStyle/>
          <a:p>
            <a:r>
              <a:rPr lang="fr-FR" sz="2400" dirty="0"/>
              <a:t>Egbert van </a:t>
            </a:r>
            <a:r>
              <a:rPr lang="fr-FR" sz="2400" dirty="0" err="1"/>
              <a:t>Heemskerck</a:t>
            </a:r>
            <a:r>
              <a:rPr lang="fr-FR" sz="2400" dirty="0"/>
              <a:t> le </a:t>
            </a:r>
            <a:r>
              <a:rPr lang="fr-FR" sz="2400" dirty="0" smtClean="0"/>
              <a:t>Jeune, </a:t>
            </a:r>
            <a:r>
              <a:rPr lang="fr-FR" sz="2400" i="1" dirty="0" smtClean="0"/>
              <a:t>La </a:t>
            </a:r>
            <a:r>
              <a:rPr lang="fr-FR" sz="2400" i="1" dirty="0"/>
              <a:t>petite </a:t>
            </a:r>
            <a:r>
              <a:rPr lang="fr-FR" sz="2400" i="1" dirty="0" smtClean="0"/>
              <a:t>école, circa</a:t>
            </a:r>
            <a:r>
              <a:rPr lang="fr-FR" sz="2400" dirty="0" smtClean="0"/>
              <a:t> 1670, et </a:t>
            </a:r>
            <a:r>
              <a:rPr lang="fr-FR" sz="2400" i="1" dirty="0" smtClean="0"/>
              <a:t>Le </a:t>
            </a:r>
            <a:r>
              <a:rPr lang="fr-FR" sz="2400" i="1" dirty="0"/>
              <a:t>maître d’école</a:t>
            </a:r>
            <a:r>
              <a:rPr lang="fr-FR" sz="2400" dirty="0"/>
              <a:t>, 1687 </a:t>
            </a:r>
          </a:p>
        </p:txBody>
      </p:sp>
      <p:sp>
        <p:nvSpPr>
          <p:cNvPr id="6" name="Espace réservé du contenu 5"/>
          <p:cNvSpPr>
            <a:spLocks noGrp="1"/>
          </p:cNvSpPr>
          <p:nvPr>
            <p:ph sz="half" idx="2"/>
          </p:nvPr>
        </p:nvSpPr>
        <p:spPr>
          <a:xfrm>
            <a:off x="2897579" y="5529942"/>
            <a:ext cx="6362205" cy="652236"/>
          </a:xfrm>
          <a:ln>
            <a:solidFill>
              <a:srgbClr val="92D050"/>
            </a:solidFill>
          </a:ln>
        </p:spPr>
        <p:txBody>
          <a:bodyPr/>
          <a:lstStyle/>
          <a:p>
            <a:r>
              <a:rPr lang="fr-FR" dirty="0" smtClean="0">
                <a:solidFill>
                  <a:srgbClr val="FF0000"/>
                </a:solidFill>
              </a:rPr>
              <a:t>Une pédagogie ingérable : pourquoi ?</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pic>
        <p:nvPicPr>
          <p:cNvPr id="3074" name="Picture 2" descr="https://www.reseau-canope.fr/musee/collections/cache/82fa8c67-c64e-421e-81e0-ee08dde7b76f/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9" y="1135352"/>
            <a:ext cx="3287548"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099" y="1130136"/>
            <a:ext cx="4581525" cy="352425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354286" y="1894114"/>
            <a:ext cx="1665514" cy="1569660"/>
          </a:xfrm>
          <a:prstGeom prst="rect">
            <a:avLst/>
          </a:prstGeom>
          <a:noFill/>
          <a:ln>
            <a:solidFill>
              <a:schemeClr val="accent1"/>
            </a:solidFill>
          </a:ln>
        </p:spPr>
        <p:txBody>
          <a:bodyPr wrap="square" rtlCol="0">
            <a:spAutoFit/>
          </a:bodyPr>
          <a:lstStyle/>
          <a:p>
            <a:pPr algn="ctr"/>
            <a:r>
              <a:rPr lang="fr-FR" sz="2400" dirty="0" smtClean="0"/>
              <a:t>Un topos de la scène de genre du XVIIe siècle</a:t>
            </a:r>
            <a:endParaRPr lang="fr-FR" sz="2400" dirty="0"/>
          </a:p>
        </p:txBody>
      </p:sp>
    </p:spTree>
    <p:extLst>
      <p:ext uri="{BB962C8B-B14F-4D97-AF65-F5344CB8AC3E}">
        <p14:creationId xmlns:p14="http://schemas.microsoft.com/office/powerpoint/2010/main" val="360210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5" y="206829"/>
            <a:ext cx="11824854" cy="749136"/>
          </a:xfrm>
          <a:ln>
            <a:solidFill>
              <a:srgbClr val="92D050"/>
            </a:solidFill>
          </a:ln>
        </p:spPr>
        <p:txBody>
          <a:bodyPr/>
          <a:lstStyle/>
          <a:p>
            <a:pPr algn="ctr"/>
            <a:r>
              <a:rPr lang="fr-FR" sz="3600" dirty="0" smtClean="0"/>
              <a:t>Zoom 3 : grandeur et limites des petites écoles laïques</a:t>
            </a:r>
            <a:endParaRPr lang="fr-FR" sz="3600" dirty="0"/>
          </a:p>
        </p:txBody>
      </p:sp>
      <p:sp>
        <p:nvSpPr>
          <p:cNvPr id="5" name="Espace réservé du contenu 4"/>
          <p:cNvSpPr>
            <a:spLocks noGrp="1"/>
          </p:cNvSpPr>
          <p:nvPr>
            <p:ph sz="half" idx="1"/>
          </p:nvPr>
        </p:nvSpPr>
        <p:spPr>
          <a:xfrm>
            <a:off x="166255" y="4838990"/>
            <a:ext cx="11824854" cy="516781"/>
          </a:xfrm>
          <a:ln>
            <a:solidFill>
              <a:srgbClr val="92D050"/>
            </a:solidFill>
          </a:ln>
        </p:spPr>
        <p:txBody>
          <a:bodyPr/>
          <a:lstStyle/>
          <a:p>
            <a:r>
              <a:rPr lang="fr-FR" sz="2400" dirty="0"/>
              <a:t>Egbert van </a:t>
            </a:r>
            <a:r>
              <a:rPr lang="fr-FR" sz="2400" dirty="0" err="1"/>
              <a:t>Heemskerck</a:t>
            </a:r>
            <a:r>
              <a:rPr lang="fr-FR" sz="2400" dirty="0"/>
              <a:t> le </a:t>
            </a:r>
            <a:r>
              <a:rPr lang="fr-FR" sz="2400" dirty="0" smtClean="0"/>
              <a:t>Jeune, </a:t>
            </a:r>
            <a:r>
              <a:rPr lang="fr-FR" sz="2400" i="1" dirty="0" smtClean="0"/>
              <a:t>La </a:t>
            </a:r>
            <a:r>
              <a:rPr lang="fr-FR" sz="2400" i="1" dirty="0"/>
              <a:t>petite </a:t>
            </a:r>
            <a:r>
              <a:rPr lang="fr-FR" sz="2400" i="1" dirty="0" smtClean="0"/>
              <a:t>école, circa</a:t>
            </a:r>
            <a:r>
              <a:rPr lang="fr-FR" sz="2400" dirty="0" smtClean="0"/>
              <a:t> 1670 et </a:t>
            </a:r>
            <a:r>
              <a:rPr lang="fr-FR" sz="2400" i="1" dirty="0" smtClean="0"/>
              <a:t>Le </a:t>
            </a:r>
            <a:r>
              <a:rPr lang="fr-FR" sz="2400" i="1" dirty="0"/>
              <a:t>maître d’école</a:t>
            </a:r>
            <a:r>
              <a:rPr lang="fr-FR" sz="2400" dirty="0"/>
              <a:t>, 1687 </a:t>
            </a:r>
          </a:p>
        </p:txBody>
      </p:sp>
      <p:sp>
        <p:nvSpPr>
          <p:cNvPr id="6" name="Espace réservé du contenu 5"/>
          <p:cNvSpPr>
            <a:spLocks noGrp="1"/>
          </p:cNvSpPr>
          <p:nvPr>
            <p:ph sz="half" idx="2"/>
          </p:nvPr>
        </p:nvSpPr>
        <p:spPr>
          <a:xfrm>
            <a:off x="278081" y="5529942"/>
            <a:ext cx="11601202" cy="652236"/>
          </a:xfrm>
          <a:ln>
            <a:solidFill>
              <a:srgbClr val="92D050"/>
            </a:solidFill>
          </a:ln>
        </p:spPr>
        <p:txBody>
          <a:bodyPr/>
          <a:lstStyle/>
          <a:p>
            <a:r>
              <a:rPr lang="fr-FR" dirty="0" smtClean="0">
                <a:solidFill>
                  <a:srgbClr val="FF0000"/>
                </a:solidFill>
              </a:rPr>
              <a:t>Explicitation : contrat, pauvreté, compétences, individualisation et … CHAHUT </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pic>
        <p:nvPicPr>
          <p:cNvPr id="3074" name="Picture 2" descr="https://www.reseau-canope.fr/musee/collections/cache/82fa8c67-c64e-421e-81e0-ee08dde7b76f/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439" y="1135352"/>
            <a:ext cx="3287548"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35352"/>
            <a:ext cx="4581525"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03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pied de page 4"/>
          <p:cNvSpPr>
            <a:spLocks noGrp="1"/>
          </p:cNvSpPr>
          <p:nvPr>
            <p:ph type="ftr" sz="quarter" idx="11"/>
          </p:nvPr>
        </p:nvSpPr>
        <p:spPr/>
        <p:txBody>
          <a:bodyPr/>
          <a:lstStyle/>
          <a:p>
            <a:pPr>
              <a:defRPr/>
            </a:pPr>
            <a:r>
              <a:rPr lang="fr-FR" smtClean="0"/>
              <a:t>Joël Dubos Formateur Orléans-Tours</a:t>
            </a:r>
            <a:endParaRPr lang="fr-FR"/>
          </a:p>
        </p:txBody>
      </p:sp>
      <p:pic>
        <p:nvPicPr>
          <p:cNvPr id="4098" name="Picture 2" descr="https://i.pinimg.com/564x/b1/1f/29/b11f29b25d67105f23f34dfc636a68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7" y="0"/>
            <a:ext cx="7913914" cy="6875565"/>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8556172" y="3903323"/>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755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pied de page 4"/>
          <p:cNvSpPr>
            <a:spLocks noGrp="1"/>
          </p:cNvSpPr>
          <p:nvPr>
            <p:ph type="ftr" sz="quarter" idx="11"/>
          </p:nvPr>
        </p:nvSpPr>
        <p:spPr/>
        <p:txBody>
          <a:bodyPr/>
          <a:lstStyle/>
          <a:p>
            <a:pPr>
              <a:defRPr/>
            </a:pPr>
            <a:r>
              <a:rPr lang="fr-FR" smtClean="0"/>
              <a:t>Joël Dubos Formateur Orléans-Tours</a:t>
            </a:r>
            <a:endParaRPr lang="fr-FR"/>
          </a:p>
        </p:txBody>
      </p:sp>
      <p:pic>
        <p:nvPicPr>
          <p:cNvPr id="4098" name="Picture 2" descr="https://i.pinimg.com/564x/b1/1f/29/b11f29b25d67105f23f34dfc636a68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7" y="0"/>
            <a:ext cx="7913914" cy="6875565"/>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5715001" y="4001294"/>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6170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pied de page 4"/>
          <p:cNvSpPr>
            <a:spLocks noGrp="1"/>
          </p:cNvSpPr>
          <p:nvPr>
            <p:ph type="ftr" sz="quarter" idx="11"/>
          </p:nvPr>
        </p:nvSpPr>
        <p:spPr/>
        <p:txBody>
          <a:bodyPr/>
          <a:lstStyle/>
          <a:p>
            <a:pPr>
              <a:defRPr/>
            </a:pPr>
            <a:r>
              <a:rPr lang="fr-FR" smtClean="0"/>
              <a:t>Joël Dubos Formateur Orléans-Tours</a:t>
            </a:r>
            <a:endParaRPr lang="fr-FR"/>
          </a:p>
        </p:txBody>
      </p:sp>
      <p:pic>
        <p:nvPicPr>
          <p:cNvPr id="4098" name="Picture 2" descr="https://i.pinimg.com/564x/b1/1f/29/b11f29b25d67105f23f34dfc636a68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7" y="0"/>
            <a:ext cx="7913914" cy="6875565"/>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5715001" y="4001294"/>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690757" y="4414951"/>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1078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pied de page 4"/>
          <p:cNvSpPr>
            <a:spLocks noGrp="1"/>
          </p:cNvSpPr>
          <p:nvPr>
            <p:ph type="ftr" sz="quarter" idx="11"/>
          </p:nvPr>
        </p:nvSpPr>
        <p:spPr/>
        <p:txBody>
          <a:bodyPr/>
          <a:lstStyle/>
          <a:p>
            <a:pPr>
              <a:defRPr/>
            </a:pPr>
            <a:r>
              <a:rPr lang="fr-FR" smtClean="0"/>
              <a:t>Joël Dubos Formateur Orléans-Tours</a:t>
            </a:r>
            <a:endParaRPr lang="fr-FR"/>
          </a:p>
        </p:txBody>
      </p:sp>
      <p:pic>
        <p:nvPicPr>
          <p:cNvPr id="4098" name="Picture 2" descr="https://i.pinimg.com/564x/b1/1f/29/b11f29b25d67105f23f34dfc636a68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7" y="0"/>
            <a:ext cx="7913914" cy="6875565"/>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5715001" y="4001294"/>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690757" y="4414951"/>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710542" y="3356712"/>
            <a:ext cx="1502229" cy="11608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2202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pied de page 4"/>
          <p:cNvSpPr>
            <a:spLocks noGrp="1"/>
          </p:cNvSpPr>
          <p:nvPr>
            <p:ph type="ftr" sz="quarter" idx="11"/>
          </p:nvPr>
        </p:nvSpPr>
        <p:spPr/>
        <p:txBody>
          <a:bodyPr/>
          <a:lstStyle/>
          <a:p>
            <a:pPr>
              <a:defRPr/>
            </a:pPr>
            <a:r>
              <a:rPr lang="fr-FR" smtClean="0"/>
              <a:t>Joël Dubos Formateur Orléans-Tours</a:t>
            </a:r>
            <a:endParaRPr lang="fr-FR"/>
          </a:p>
        </p:txBody>
      </p:sp>
      <p:pic>
        <p:nvPicPr>
          <p:cNvPr id="4098" name="Picture 2" descr="https://i.pinimg.com/564x/b1/1f/29/b11f29b25d67105f23f34dfc636a68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7" y="0"/>
            <a:ext cx="7913914" cy="6875565"/>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5715001" y="4001294"/>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690757" y="4414951"/>
            <a:ext cx="925286" cy="12891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710542" y="3356712"/>
            <a:ext cx="1502229" cy="11608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flipV="1">
            <a:off x="5715001" y="2525487"/>
            <a:ext cx="1556656" cy="13408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4718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1514"/>
            <a:ext cx="10515600" cy="870858"/>
          </a:xfrm>
          <a:ln>
            <a:solidFill>
              <a:srgbClr val="FF0000"/>
            </a:solidFill>
          </a:ln>
        </p:spPr>
        <p:txBody>
          <a:bodyPr/>
          <a:lstStyle/>
          <a:p>
            <a:pPr algn="ctr"/>
            <a:r>
              <a:rPr lang="fr-FR" dirty="0" smtClean="0"/>
              <a:t>Mise en comparaison de deux poncifs</a:t>
            </a:r>
            <a:endParaRPr lang="fr-FR" dirty="0"/>
          </a:p>
        </p:txBody>
      </p:sp>
      <p:sp>
        <p:nvSpPr>
          <p:cNvPr id="3" name="Espace réservé du contenu 2"/>
          <p:cNvSpPr>
            <a:spLocks noGrp="1"/>
          </p:cNvSpPr>
          <p:nvPr>
            <p:ph sz="half" idx="1"/>
          </p:nvPr>
        </p:nvSpPr>
        <p:spPr>
          <a:xfrm>
            <a:off x="838199" y="5626779"/>
            <a:ext cx="10776858" cy="550183"/>
          </a:xfrm>
          <a:ln>
            <a:solidFill>
              <a:schemeClr val="accent1"/>
            </a:solidFill>
          </a:ln>
        </p:spPr>
        <p:txBody>
          <a:bodyPr/>
          <a:lstStyle/>
          <a:p>
            <a:r>
              <a:rPr lang="fr-FR" dirty="0" smtClean="0"/>
              <a:t>Par delà les évolutions persistances des représentations et des enjeux</a:t>
            </a:r>
            <a:endParaRPr lang="fr-FR" dirty="0"/>
          </a:p>
        </p:txBody>
      </p:sp>
      <p:sp>
        <p:nvSpPr>
          <p:cNvPr id="5" name="Espace réservé du pied de page 4"/>
          <p:cNvSpPr>
            <a:spLocks noGrp="1"/>
          </p:cNvSpPr>
          <p:nvPr>
            <p:ph type="ftr" sz="quarter" idx="11"/>
          </p:nvPr>
        </p:nvSpPr>
        <p:spPr/>
        <p:txBody>
          <a:bodyPr/>
          <a:lstStyle/>
          <a:p>
            <a:pPr>
              <a:defRPr/>
            </a:pPr>
            <a:r>
              <a:rPr lang="fr-FR" smtClean="0"/>
              <a:t>Joël Dubos Formateur Orléans-Tours</a:t>
            </a:r>
            <a:endParaRPr lang="fr-FR"/>
          </a:p>
        </p:txBody>
      </p:sp>
      <p:pic>
        <p:nvPicPr>
          <p:cNvPr id="6146" name="Picture 2" descr="https://petitesindiscretionsdelhistoire.files.wordpress.com/2011/12/e68e8-ferule.jpg?w=400&amp;h=2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1759"/>
            <a:ext cx="5895826" cy="42556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b de La Salle, enseignant (tableau de Cesare Mari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91759"/>
            <a:ext cx="609600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23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171" y="180068"/>
            <a:ext cx="11756572" cy="820511"/>
          </a:xfrm>
          <a:ln>
            <a:solidFill>
              <a:schemeClr val="accent1"/>
            </a:solidFill>
          </a:ln>
        </p:spPr>
        <p:txBody>
          <a:bodyPr/>
          <a:lstStyle/>
          <a:p>
            <a:pPr algn="ctr"/>
            <a:r>
              <a:rPr lang="fr-FR" b="1" dirty="0" smtClean="0">
                <a:solidFill>
                  <a:srgbClr val="7030A0"/>
                </a:solidFill>
              </a:rPr>
              <a:t>C Un système de compétition</a:t>
            </a:r>
            <a:endParaRPr lang="fr-FR" b="1" dirty="0">
              <a:solidFill>
                <a:srgbClr val="7030A0"/>
              </a:solidFill>
            </a:endParaRPr>
          </a:p>
        </p:txBody>
      </p:sp>
      <p:sp>
        <p:nvSpPr>
          <p:cNvPr id="3" name="Espace réservé du contenu 2"/>
          <p:cNvSpPr>
            <a:spLocks noGrp="1"/>
          </p:cNvSpPr>
          <p:nvPr>
            <p:ph idx="1"/>
          </p:nvPr>
        </p:nvSpPr>
        <p:spPr>
          <a:xfrm>
            <a:off x="174171" y="1267732"/>
            <a:ext cx="11756572" cy="3864429"/>
          </a:xfrm>
          <a:ln>
            <a:solidFill>
              <a:schemeClr val="accent1"/>
            </a:solidFill>
          </a:ln>
        </p:spPr>
        <p:txBody>
          <a:bodyPr/>
          <a:lstStyle/>
          <a:p>
            <a:r>
              <a:rPr lang="fr-FR" dirty="0" smtClean="0"/>
              <a:t>Alimenté par la rivalité bourgeoisie/aristocratie</a:t>
            </a:r>
          </a:p>
          <a:p>
            <a:r>
              <a:rPr lang="fr-FR" dirty="0" smtClean="0"/>
              <a:t>Le système religieux d’éducation des élites :</a:t>
            </a:r>
          </a:p>
          <a:p>
            <a:pPr lvl="1"/>
            <a:r>
              <a:rPr lang="fr-FR" dirty="0" smtClean="0"/>
              <a:t>Refus des punitions humiliantes</a:t>
            </a:r>
          </a:p>
          <a:p>
            <a:pPr lvl="1"/>
            <a:r>
              <a:rPr lang="fr-FR" dirty="0" smtClean="0"/>
              <a:t>Distinguer les meilleurs et non les privilégiés</a:t>
            </a:r>
            <a:endParaRPr lang="fr-FR" dirty="0"/>
          </a:p>
          <a:p>
            <a:r>
              <a:rPr lang="fr-FR" dirty="0" smtClean="0"/>
              <a:t> </a:t>
            </a:r>
            <a:r>
              <a:rPr lang="fr-FR" b="1" dirty="0"/>
              <a:t>Aboutissement : tri</a:t>
            </a:r>
          </a:p>
          <a:p>
            <a:pPr lvl="1"/>
            <a:endParaRPr lang="fr-FR" u="sng" dirty="0"/>
          </a:p>
          <a:p>
            <a:pPr marL="0" indent="0">
              <a:buNone/>
            </a:pPr>
            <a:r>
              <a:rPr lang="fr-FR" dirty="0" smtClean="0">
                <a:solidFill>
                  <a:srgbClr val="FF0000"/>
                </a:solidFill>
              </a:rPr>
              <a:t>=&gt; Principe du classement substitué aux pénitence-châtiments corporels</a:t>
            </a:r>
            <a:endParaRPr lang="fr-FR" u="sng" dirty="0" smtClean="0">
              <a:solidFill>
                <a:srgbClr val="FF0000"/>
              </a:solidFill>
            </a:endParaRPr>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5399314"/>
            <a:ext cx="12089816" cy="123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904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dirty="0" smtClean="0"/>
              <a:t>L’enjeu : classer à n’importe quel prix</a:t>
            </a:r>
            <a:endParaRPr lang="fr-FR" dirty="0"/>
          </a:p>
        </p:txBody>
      </p:sp>
      <p:sp>
        <p:nvSpPr>
          <p:cNvPr id="3" name="Espace réservé du contenu 2"/>
          <p:cNvSpPr>
            <a:spLocks noGrp="1"/>
          </p:cNvSpPr>
          <p:nvPr>
            <p:ph idx="1"/>
          </p:nvPr>
        </p:nvSpPr>
        <p:spPr>
          <a:xfrm>
            <a:off x="7043056" y="1295399"/>
            <a:ext cx="4310743" cy="4881563"/>
          </a:xfrm>
        </p:spPr>
        <p:txBody>
          <a:bodyPr/>
          <a:lstStyle/>
          <a:p>
            <a:r>
              <a:rPr lang="fr-FR" dirty="0" smtClean="0"/>
              <a:t> </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stretch>
            <a:fillRect/>
          </a:stretch>
        </p:blipFill>
        <p:spPr>
          <a:xfrm>
            <a:off x="571500" y="1032939"/>
            <a:ext cx="7581900" cy="3582656"/>
          </a:xfrm>
          <a:prstGeom prst="rect">
            <a:avLst/>
          </a:prstGeom>
          <a:ln w="38100">
            <a:solidFill>
              <a:srgbClr val="92D050"/>
            </a:solidFill>
          </a:ln>
        </p:spPr>
      </p:pic>
      <p:sp>
        <p:nvSpPr>
          <p:cNvPr id="7" name="ZoneTexte 6"/>
          <p:cNvSpPr txBox="1"/>
          <p:nvPr/>
        </p:nvSpPr>
        <p:spPr>
          <a:xfrm>
            <a:off x="8958941" y="1069253"/>
            <a:ext cx="2394857" cy="923330"/>
          </a:xfrm>
          <a:prstGeom prst="rect">
            <a:avLst/>
          </a:prstGeom>
          <a:noFill/>
          <a:ln>
            <a:solidFill>
              <a:schemeClr val="accent1"/>
            </a:solidFill>
          </a:ln>
        </p:spPr>
        <p:txBody>
          <a:bodyPr wrap="square" rtlCol="0">
            <a:spAutoFit/>
          </a:bodyPr>
          <a:lstStyle/>
          <a:p>
            <a:r>
              <a:rPr lang="fr-FR" dirty="0" smtClean="0"/>
              <a:t>Fiche d’élève, collège de Cahors, vers 1780</a:t>
            </a:r>
          </a:p>
          <a:p>
            <a:r>
              <a:rPr lang="fr-FR" dirty="0" smtClean="0"/>
              <a:t>Source : </a:t>
            </a:r>
            <a:r>
              <a:rPr lang="fr-FR" dirty="0" err="1" smtClean="0"/>
              <a:t>Bugnard</a:t>
            </a:r>
            <a:r>
              <a:rPr lang="fr-FR" dirty="0" smtClean="0"/>
              <a:t>, 2004</a:t>
            </a:r>
            <a:endParaRPr lang="fr-FR" dirty="0"/>
          </a:p>
        </p:txBody>
      </p:sp>
    </p:spTree>
    <p:extLst>
      <p:ext uri="{BB962C8B-B14F-4D97-AF65-F5344CB8AC3E}">
        <p14:creationId xmlns:p14="http://schemas.microsoft.com/office/powerpoint/2010/main" val="145838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altLang="fr-FR" dirty="0"/>
              <a:t>Vocabulaire</a:t>
            </a:r>
            <a:endParaRPr lang="fr-FR" dirty="0"/>
          </a:p>
        </p:txBody>
      </p:sp>
      <p:sp>
        <p:nvSpPr>
          <p:cNvPr id="3" name="Espace réservé du contenu 2"/>
          <p:cNvSpPr>
            <a:spLocks noGrp="1"/>
          </p:cNvSpPr>
          <p:nvPr>
            <p:ph idx="1"/>
          </p:nvPr>
        </p:nvSpPr>
        <p:spPr>
          <a:xfrm>
            <a:off x="424544" y="2173969"/>
            <a:ext cx="11274398" cy="2481942"/>
          </a:xfrm>
          <a:ln>
            <a:solidFill>
              <a:schemeClr val="accent1"/>
            </a:solidFill>
          </a:ln>
        </p:spPr>
        <p:txBody>
          <a:bodyPr/>
          <a:lstStyle/>
          <a:p>
            <a:endParaRPr lang="fr-FR" sz="3200" dirty="0" smtClean="0"/>
          </a:p>
          <a:p>
            <a:r>
              <a:rPr lang="fr-FR" sz="3200" u="sng" dirty="0" smtClean="0"/>
              <a:t>Note</a:t>
            </a:r>
            <a:r>
              <a:rPr lang="fr-FR" sz="3200" dirty="0" smtClean="0"/>
              <a:t> : Du latin n</a:t>
            </a:r>
            <a:r>
              <a:rPr lang="fr-FR" sz="3200" i="1" dirty="0" smtClean="0"/>
              <a:t>ota-</a:t>
            </a:r>
            <a:r>
              <a:rPr lang="fr-FR" sz="3200" i="1" dirty="0" err="1" smtClean="0"/>
              <a:t>notus</a:t>
            </a:r>
            <a:r>
              <a:rPr lang="fr-FR" sz="3200" dirty="0" smtClean="0"/>
              <a:t> : connu / </a:t>
            </a:r>
            <a:r>
              <a:rPr lang="fr-FR" sz="3200" i="1" dirty="0" err="1" smtClean="0"/>
              <a:t>noscere</a:t>
            </a:r>
            <a:r>
              <a:rPr lang="fr-FR" sz="3200" dirty="0" smtClean="0"/>
              <a:t> : connaître</a:t>
            </a:r>
          </a:p>
          <a:p>
            <a:pPr marL="0" indent="0">
              <a:buNone/>
            </a:pPr>
            <a:r>
              <a:rPr lang="fr-FR" sz="3200" dirty="0" smtClean="0"/>
              <a:t>               Marque de reconnaissance, signe, appréciation </a:t>
            </a:r>
          </a:p>
          <a:p>
            <a:pPr marL="0" indent="0" algn="r">
              <a:buNone/>
            </a:pPr>
            <a:r>
              <a:rPr lang="fr-FR" sz="3200" dirty="0" smtClean="0"/>
              <a:t>(Larousse, 1845)  </a:t>
            </a:r>
            <a:endParaRPr lang="fr-FR" sz="3200" dirty="0"/>
          </a:p>
          <a:p>
            <a:endParaRPr lang="fr-FR" sz="3200" dirty="0" smtClean="0"/>
          </a:p>
          <a:p>
            <a:endParaRPr lang="fr-FR" sz="3200"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18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dirty="0" smtClean="0"/>
              <a:t>Le résultat : classer à n’importe quel prix</a:t>
            </a:r>
            <a:endParaRPr lang="fr-FR" dirty="0"/>
          </a:p>
        </p:txBody>
      </p:sp>
      <p:sp>
        <p:nvSpPr>
          <p:cNvPr id="3" name="Espace réservé du contenu 2"/>
          <p:cNvSpPr>
            <a:spLocks noGrp="1"/>
          </p:cNvSpPr>
          <p:nvPr>
            <p:ph idx="1"/>
          </p:nvPr>
        </p:nvSpPr>
        <p:spPr>
          <a:xfrm>
            <a:off x="7043056" y="1295399"/>
            <a:ext cx="4310743" cy="4881563"/>
          </a:xfrm>
        </p:spPr>
        <p:txBody>
          <a:bodyPr/>
          <a:lstStyle/>
          <a:p>
            <a:r>
              <a:rPr lang="fr-FR" dirty="0" smtClean="0"/>
              <a:t> </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stretch>
            <a:fillRect/>
          </a:stretch>
        </p:blipFill>
        <p:spPr>
          <a:xfrm>
            <a:off x="571500" y="1032939"/>
            <a:ext cx="7581900" cy="3582656"/>
          </a:xfrm>
          <a:prstGeom prst="rect">
            <a:avLst/>
          </a:prstGeom>
          <a:ln w="38100">
            <a:solidFill>
              <a:srgbClr val="92D050"/>
            </a:solidFill>
          </a:ln>
        </p:spPr>
      </p:pic>
      <p:sp>
        <p:nvSpPr>
          <p:cNvPr id="7" name="ZoneTexte 6"/>
          <p:cNvSpPr txBox="1"/>
          <p:nvPr/>
        </p:nvSpPr>
        <p:spPr>
          <a:xfrm>
            <a:off x="8958942" y="1069253"/>
            <a:ext cx="2394858" cy="923330"/>
          </a:xfrm>
          <a:prstGeom prst="rect">
            <a:avLst/>
          </a:prstGeom>
          <a:noFill/>
          <a:ln>
            <a:solidFill>
              <a:schemeClr val="accent1"/>
            </a:solidFill>
          </a:ln>
        </p:spPr>
        <p:txBody>
          <a:bodyPr wrap="square" rtlCol="0">
            <a:spAutoFit/>
          </a:bodyPr>
          <a:lstStyle/>
          <a:p>
            <a:r>
              <a:rPr lang="fr-FR" dirty="0" smtClean="0"/>
              <a:t>Fiche d’élève, collège de Cahors, vers 1780</a:t>
            </a:r>
          </a:p>
          <a:p>
            <a:r>
              <a:rPr lang="fr-FR" dirty="0" smtClean="0"/>
              <a:t>Source : </a:t>
            </a:r>
            <a:r>
              <a:rPr lang="fr-FR" dirty="0" err="1" smtClean="0"/>
              <a:t>Bugnard</a:t>
            </a:r>
            <a:r>
              <a:rPr lang="fr-FR" dirty="0" smtClean="0"/>
              <a:t>, 2004</a:t>
            </a:r>
            <a:endParaRPr lang="fr-FR" dirty="0"/>
          </a:p>
        </p:txBody>
      </p:sp>
      <p:sp>
        <p:nvSpPr>
          <p:cNvPr id="9" name="Rectangle à coins arrondis 8"/>
          <p:cNvSpPr/>
          <p:nvPr/>
        </p:nvSpPr>
        <p:spPr>
          <a:xfrm>
            <a:off x="838200" y="2133600"/>
            <a:ext cx="6977743" cy="16219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294914" y="2486765"/>
            <a:ext cx="3794902" cy="2893100"/>
          </a:xfrm>
          <a:prstGeom prst="rect">
            <a:avLst/>
          </a:prstGeom>
          <a:noFill/>
          <a:ln w="57150">
            <a:solidFill>
              <a:srgbClr val="FF0000"/>
            </a:solidFill>
          </a:ln>
        </p:spPr>
        <p:txBody>
          <a:bodyPr wrap="square" rtlCol="0">
            <a:spAutoFit/>
          </a:bodyPr>
          <a:lstStyle/>
          <a:p>
            <a:r>
              <a:rPr lang="fr-FR" sz="2600" dirty="0" smtClean="0"/>
              <a:t>- Comparaison entre élève devient une fin en soi</a:t>
            </a:r>
          </a:p>
          <a:p>
            <a:r>
              <a:rPr lang="fr-FR" sz="2600" dirty="0" smtClean="0"/>
              <a:t>- Aucune référence à des acquis</a:t>
            </a:r>
          </a:p>
          <a:p>
            <a:r>
              <a:rPr lang="fr-FR" sz="2600" dirty="0" smtClean="0"/>
              <a:t>- Palmarès public</a:t>
            </a:r>
          </a:p>
          <a:p>
            <a:r>
              <a:rPr lang="fr-FR" sz="2600" dirty="0" smtClean="0"/>
              <a:t>- Elément de la distinction sociale</a:t>
            </a:r>
            <a:endParaRPr lang="fr-FR" sz="2600" dirty="0"/>
          </a:p>
        </p:txBody>
      </p:sp>
    </p:spTree>
    <p:extLst>
      <p:ext uri="{BB962C8B-B14F-4D97-AF65-F5344CB8AC3E}">
        <p14:creationId xmlns:p14="http://schemas.microsoft.com/office/powerpoint/2010/main" val="2703538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dirty="0" smtClean="0"/>
              <a:t>Le résultat : classer à n’importe quel prix</a:t>
            </a:r>
            <a:endParaRPr lang="fr-FR" dirty="0"/>
          </a:p>
        </p:txBody>
      </p:sp>
      <p:sp>
        <p:nvSpPr>
          <p:cNvPr id="3" name="Espace réservé du contenu 2"/>
          <p:cNvSpPr>
            <a:spLocks noGrp="1"/>
          </p:cNvSpPr>
          <p:nvPr>
            <p:ph idx="1"/>
          </p:nvPr>
        </p:nvSpPr>
        <p:spPr>
          <a:xfrm>
            <a:off x="7043056" y="1295399"/>
            <a:ext cx="4310743" cy="4881563"/>
          </a:xfrm>
        </p:spPr>
        <p:txBody>
          <a:bodyPr/>
          <a:lstStyle/>
          <a:p>
            <a:r>
              <a:rPr lang="fr-FR" dirty="0" smtClean="0"/>
              <a:t> </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stretch>
            <a:fillRect/>
          </a:stretch>
        </p:blipFill>
        <p:spPr>
          <a:xfrm>
            <a:off x="571500" y="1032939"/>
            <a:ext cx="7581900" cy="3582656"/>
          </a:xfrm>
          <a:prstGeom prst="rect">
            <a:avLst/>
          </a:prstGeom>
          <a:ln w="38100">
            <a:solidFill>
              <a:srgbClr val="92D050"/>
            </a:solidFill>
          </a:ln>
        </p:spPr>
      </p:pic>
      <p:sp>
        <p:nvSpPr>
          <p:cNvPr id="7" name="ZoneTexte 6"/>
          <p:cNvSpPr txBox="1"/>
          <p:nvPr/>
        </p:nvSpPr>
        <p:spPr>
          <a:xfrm>
            <a:off x="8958942" y="1069253"/>
            <a:ext cx="2394858" cy="923330"/>
          </a:xfrm>
          <a:prstGeom prst="rect">
            <a:avLst/>
          </a:prstGeom>
          <a:noFill/>
          <a:ln>
            <a:solidFill>
              <a:schemeClr val="accent1"/>
            </a:solidFill>
          </a:ln>
        </p:spPr>
        <p:txBody>
          <a:bodyPr wrap="square" rtlCol="0">
            <a:spAutoFit/>
          </a:bodyPr>
          <a:lstStyle/>
          <a:p>
            <a:r>
              <a:rPr lang="fr-FR" dirty="0" smtClean="0"/>
              <a:t>Fiche d’élève, collège de Cahors, vers 1780</a:t>
            </a:r>
          </a:p>
          <a:p>
            <a:r>
              <a:rPr lang="fr-FR" dirty="0" smtClean="0"/>
              <a:t>Source : </a:t>
            </a:r>
            <a:r>
              <a:rPr lang="fr-FR" dirty="0" err="1" smtClean="0"/>
              <a:t>Bugnard</a:t>
            </a:r>
            <a:r>
              <a:rPr lang="fr-FR" dirty="0" smtClean="0"/>
              <a:t>, 2004</a:t>
            </a:r>
            <a:endParaRPr lang="fr-FR" dirty="0"/>
          </a:p>
        </p:txBody>
      </p:sp>
      <p:sp>
        <p:nvSpPr>
          <p:cNvPr id="9" name="Rectangle à coins arrondis 8"/>
          <p:cNvSpPr/>
          <p:nvPr/>
        </p:nvSpPr>
        <p:spPr>
          <a:xfrm>
            <a:off x="838200" y="2133600"/>
            <a:ext cx="6977743" cy="16219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784771" y="2471553"/>
            <a:ext cx="3094880" cy="2893100"/>
          </a:xfrm>
          <a:prstGeom prst="rect">
            <a:avLst/>
          </a:prstGeom>
          <a:noFill/>
          <a:ln w="57150">
            <a:solidFill>
              <a:srgbClr val="FF0000"/>
            </a:solidFill>
          </a:ln>
        </p:spPr>
        <p:txBody>
          <a:bodyPr wrap="square" rtlCol="0">
            <a:spAutoFit/>
          </a:bodyPr>
          <a:lstStyle/>
          <a:p>
            <a:r>
              <a:rPr lang="fr-FR" sz="2600" dirty="0" smtClean="0"/>
              <a:t>- </a:t>
            </a:r>
            <a:r>
              <a:rPr lang="fr-FR" sz="2600" i="1" dirty="0" smtClean="0"/>
              <a:t>Nota bene </a:t>
            </a:r>
            <a:r>
              <a:rPr lang="fr-FR" sz="2600" dirty="0" smtClean="0"/>
              <a:t>: la simplification et la normalisation des commentaires est liée à l’augmentation des effectifs (</a:t>
            </a:r>
            <a:r>
              <a:rPr lang="fr-FR" sz="2600" dirty="0" err="1" smtClean="0"/>
              <a:t>Maulini</a:t>
            </a:r>
            <a:r>
              <a:rPr lang="fr-FR" sz="2600" dirty="0" smtClean="0"/>
              <a:t>, 1996)</a:t>
            </a:r>
            <a:endParaRPr lang="fr-FR" sz="2600" dirty="0"/>
          </a:p>
        </p:txBody>
      </p:sp>
    </p:spTree>
    <p:extLst>
      <p:ext uri="{BB962C8B-B14F-4D97-AF65-F5344CB8AC3E}">
        <p14:creationId xmlns:p14="http://schemas.microsoft.com/office/powerpoint/2010/main" val="719474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ln>
            <a:solidFill>
              <a:schemeClr val="accent1"/>
            </a:solidFill>
            <a:miter lim="800000"/>
            <a:headEnd/>
            <a:tailEnd/>
          </a:ln>
        </p:spPr>
        <p:txBody>
          <a:bodyPr/>
          <a:lstStyle/>
          <a:p>
            <a:r>
              <a:rPr lang="fr-FR" altLang="fr-FR" b="1" smtClean="0">
                <a:solidFill>
                  <a:srgbClr val="00B0F0"/>
                </a:solidFill>
              </a:rPr>
              <a:t>II L’invention de la note : une remédiation</a:t>
            </a:r>
          </a:p>
        </p:txBody>
      </p:sp>
      <p:sp>
        <p:nvSpPr>
          <p:cNvPr id="5123" name="Espace réservé du contenu 2"/>
          <p:cNvSpPr>
            <a:spLocks noGrp="1"/>
          </p:cNvSpPr>
          <p:nvPr>
            <p:ph idx="1"/>
          </p:nvPr>
        </p:nvSpPr>
        <p:spPr>
          <a:xfrm>
            <a:off x="838200" y="1825625"/>
            <a:ext cx="10402824" cy="3075559"/>
          </a:xfrm>
          <a:ln>
            <a:solidFill>
              <a:schemeClr val="accent1"/>
            </a:solidFill>
          </a:ln>
        </p:spPr>
        <p:txBody>
          <a:bodyPr/>
          <a:lstStyle/>
          <a:p>
            <a:endParaRPr lang="fr-FR" altLang="fr-FR" dirty="0" smtClean="0"/>
          </a:p>
          <a:p>
            <a:r>
              <a:rPr lang="fr-FR" altLang="fr-FR" dirty="0" smtClean="0"/>
              <a:t>La boule avant la note </a:t>
            </a:r>
          </a:p>
          <a:p>
            <a:endParaRPr lang="fr-FR" altLang="fr-FR" dirty="0" smtClean="0"/>
          </a:p>
          <a:p>
            <a:r>
              <a:rPr lang="fr-FR" altLang="fr-FR" dirty="0" smtClean="0"/>
              <a:t>L’origine de la note : concours et Grandes écoles</a:t>
            </a:r>
          </a:p>
          <a:p>
            <a:endParaRPr lang="fr-FR" altLang="fr-FR" dirty="0" smtClean="0"/>
          </a:p>
          <a:p>
            <a:r>
              <a:rPr lang="fr-FR" altLang="fr-FR" dirty="0" smtClean="0"/>
              <a:t>L’adoption généralisée par la République</a:t>
            </a:r>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smtClean="0"/>
              <a:t>Joël Dubos Formateur Orléans-Tours</a:t>
            </a: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5480" y="195943"/>
            <a:ext cx="7147560" cy="636361"/>
          </a:xfrm>
          <a:ln>
            <a:solidFill>
              <a:schemeClr val="accent1"/>
            </a:solidFill>
          </a:ln>
        </p:spPr>
        <p:txBody>
          <a:bodyPr/>
          <a:lstStyle/>
          <a:p>
            <a:pPr algn="ctr"/>
            <a:r>
              <a:rPr lang="fr-FR" b="1" dirty="0" smtClean="0">
                <a:solidFill>
                  <a:srgbClr val="7030A0"/>
                </a:solidFill>
              </a:rPr>
              <a:t>A Tu as la boule ?</a:t>
            </a:r>
            <a:endParaRPr lang="fr-FR" b="1" dirty="0">
              <a:solidFill>
                <a:srgbClr val="7030A0"/>
              </a:solidFill>
            </a:endParaRPr>
          </a:p>
        </p:txBody>
      </p:sp>
      <p:sp>
        <p:nvSpPr>
          <p:cNvPr id="3" name="Espace réservé du contenu 2"/>
          <p:cNvSpPr>
            <a:spLocks noGrp="1"/>
          </p:cNvSpPr>
          <p:nvPr>
            <p:ph idx="1"/>
          </p:nvPr>
        </p:nvSpPr>
        <p:spPr>
          <a:xfrm>
            <a:off x="816428" y="1042079"/>
            <a:ext cx="11125200" cy="3823608"/>
          </a:xfrm>
          <a:ln>
            <a:solidFill>
              <a:schemeClr val="accent1"/>
            </a:solidFill>
          </a:ln>
        </p:spPr>
        <p:txBody>
          <a:bodyPr/>
          <a:lstStyle/>
          <a:p>
            <a:r>
              <a:rPr lang="fr-FR" dirty="0"/>
              <a:t>La boule avant la </a:t>
            </a:r>
            <a:r>
              <a:rPr lang="fr-FR" dirty="0" smtClean="0"/>
              <a:t>note</a:t>
            </a:r>
            <a:endParaRPr lang="fr-FR" sz="800" dirty="0"/>
          </a:p>
          <a:p>
            <a:r>
              <a:rPr lang="fr-FR" u="sng" dirty="0" smtClean="0"/>
              <a:t>Baccalauréat</a:t>
            </a:r>
            <a:r>
              <a:rPr lang="fr-FR" dirty="0" smtClean="0"/>
              <a:t> : </a:t>
            </a:r>
          </a:p>
          <a:p>
            <a:pPr lvl="1"/>
            <a:r>
              <a:rPr lang="fr-FR" dirty="0" smtClean="0"/>
              <a:t>1808 : création </a:t>
            </a:r>
          </a:p>
          <a:p>
            <a:pPr lvl="1"/>
            <a:r>
              <a:rPr lang="fr-FR" dirty="0"/>
              <a:t>Contexte : en 1809 31 bacheliers </a:t>
            </a:r>
            <a:r>
              <a:rPr lang="fr-FR" dirty="0" smtClean="0"/>
              <a:t>ont passé </a:t>
            </a:r>
            <a:r>
              <a:rPr lang="fr-FR" dirty="0"/>
              <a:t>une unique épreuve orale en latin</a:t>
            </a:r>
            <a:endParaRPr lang="fr-FR" sz="1200" dirty="0"/>
          </a:p>
          <a:p>
            <a:pPr lvl="1"/>
            <a:r>
              <a:rPr lang="fr-FR" dirty="0" smtClean="0"/>
              <a:t>1830 : 1</a:t>
            </a:r>
            <a:r>
              <a:rPr lang="fr-FR" baseline="30000" dirty="0" smtClean="0"/>
              <a:t>er</a:t>
            </a:r>
            <a:r>
              <a:rPr lang="fr-FR" dirty="0" smtClean="0"/>
              <a:t> écrit = filtre pour l’oral</a:t>
            </a:r>
          </a:p>
          <a:p>
            <a:r>
              <a:rPr lang="fr-FR" dirty="0" smtClean="0"/>
              <a:t>Notation par un système de couleurs depuis le départ : </a:t>
            </a:r>
          </a:p>
          <a:p>
            <a:pPr lvl="1"/>
            <a:r>
              <a:rPr lang="fr-FR" dirty="0" smtClean="0"/>
              <a:t>Boule rouge : favorable / Noire : refusé / Blanche : abstention</a:t>
            </a:r>
          </a:p>
          <a:p>
            <a:pPr marL="0" indent="0">
              <a:buNone/>
            </a:pPr>
            <a:r>
              <a:rPr lang="fr-FR" b="1" dirty="0" smtClean="0">
                <a:solidFill>
                  <a:srgbClr val="FF0000"/>
                </a:solidFill>
              </a:rPr>
              <a:t>=&gt; Pas de note, pas de moyenne, pas de mention</a:t>
            </a:r>
            <a:endParaRPr lang="fr-FR" b="1" dirty="0">
              <a:solidFill>
                <a:srgbClr val="FF0000"/>
              </a:solidFill>
            </a:endParaRPr>
          </a:p>
          <a:p>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02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dirty="0" smtClean="0"/>
              <a:t>Des facteurs d’évolution</a:t>
            </a:r>
            <a:endParaRPr lang="fr-FR" dirty="0"/>
          </a:p>
        </p:txBody>
      </p:sp>
      <p:sp>
        <p:nvSpPr>
          <p:cNvPr id="3" name="Espace réservé du contenu 2"/>
          <p:cNvSpPr>
            <a:spLocks noGrp="1"/>
          </p:cNvSpPr>
          <p:nvPr>
            <p:ph idx="1"/>
          </p:nvPr>
        </p:nvSpPr>
        <p:spPr>
          <a:xfrm>
            <a:off x="625928" y="957943"/>
            <a:ext cx="10940144" cy="3823607"/>
          </a:xfrm>
          <a:ln>
            <a:solidFill>
              <a:schemeClr val="accent1"/>
            </a:solidFill>
          </a:ln>
        </p:spPr>
        <p:txBody>
          <a:bodyPr/>
          <a:lstStyle/>
          <a:p>
            <a:r>
              <a:rPr lang="fr-FR" dirty="0" smtClean="0"/>
              <a:t>1833 : Loi Guizot développe l’enseignement primaire</a:t>
            </a:r>
          </a:p>
          <a:p>
            <a:pPr lvl="1"/>
            <a:r>
              <a:rPr lang="fr-FR" dirty="0" smtClean="0"/>
              <a:t>Pas de note ni de classement</a:t>
            </a:r>
          </a:p>
          <a:p>
            <a:pPr lvl="1"/>
            <a:r>
              <a:rPr lang="fr-FR" dirty="0" smtClean="0"/>
              <a:t>1866 : création sur CEP (Certificat)</a:t>
            </a:r>
          </a:p>
          <a:p>
            <a:pPr lvl="2"/>
            <a:r>
              <a:rPr lang="fr-FR" dirty="0" smtClean="0"/>
              <a:t>Seuls les meilleurs élèves sont présentés par l’instituteur pour le Certificat (CEP)</a:t>
            </a:r>
          </a:p>
          <a:p>
            <a:pPr lvl="1"/>
            <a:r>
              <a:rPr lang="fr-FR" dirty="0" smtClean="0"/>
              <a:t>Conditions variables et aléatoires d’obtention selon les lieux</a:t>
            </a:r>
            <a:endParaRPr lang="fr-FR" dirty="0"/>
          </a:p>
          <a:p>
            <a:r>
              <a:rPr lang="fr-FR" dirty="0" smtClean="0"/>
              <a:t>Après la loi Falloux (1850), les établissements privés religieux assouplissent leurs conditions d’accès et de passage (enjeux financiers)</a:t>
            </a:r>
          </a:p>
          <a:p>
            <a:r>
              <a:rPr lang="fr-FR" dirty="0" smtClean="0"/>
              <a:t>2 systèmes : classement uniquement dans collèges-lycées synonymes d’excellence/pas de notes ni classement dans le primaire «public»</a:t>
            </a:r>
            <a:endParaRPr lang="fr-FR" dirty="0"/>
          </a:p>
          <a:p>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61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ln>
            <a:solidFill>
              <a:schemeClr val="accent1"/>
            </a:solidFill>
          </a:ln>
        </p:spPr>
        <p:txBody>
          <a:bodyPr/>
          <a:lstStyle/>
          <a:p>
            <a:pPr algn="ctr"/>
            <a:r>
              <a:rPr lang="fr-FR" altLang="fr-FR" dirty="0" smtClean="0"/>
              <a:t>L’impact de la révolution et de l’exigence méritocratique</a:t>
            </a:r>
          </a:p>
        </p:txBody>
      </p:sp>
      <p:sp>
        <p:nvSpPr>
          <p:cNvPr id="3075" name="Espace réservé du contenu 2"/>
          <p:cNvSpPr>
            <a:spLocks noGrp="1"/>
          </p:cNvSpPr>
          <p:nvPr>
            <p:ph idx="1"/>
          </p:nvPr>
        </p:nvSpPr>
        <p:spPr>
          <a:xfrm>
            <a:off x="838200" y="2019413"/>
            <a:ext cx="10515600" cy="2988242"/>
          </a:xfrm>
          <a:ln>
            <a:solidFill>
              <a:schemeClr val="accent1"/>
            </a:solidFill>
          </a:ln>
        </p:spPr>
        <p:txBody>
          <a:bodyPr/>
          <a:lstStyle/>
          <a:p>
            <a:endParaRPr lang="fr-FR" altLang="fr-FR" sz="2700" dirty="0" smtClean="0"/>
          </a:p>
          <a:p>
            <a:r>
              <a:rPr lang="fr-FR" altLang="fr-FR" sz="2700" dirty="0" smtClean="0"/>
              <a:t>Refus privilèges,  fin vénalité des charges, reconnaissance compétences</a:t>
            </a:r>
          </a:p>
          <a:p>
            <a:endParaRPr lang="fr-FR" altLang="fr-FR" sz="2700" dirty="0"/>
          </a:p>
          <a:p>
            <a:r>
              <a:rPr lang="fr-FR" altLang="fr-FR" sz="2700" dirty="0" smtClean="0"/>
              <a:t>Etat modèle et garant de justice sociale</a:t>
            </a:r>
          </a:p>
          <a:p>
            <a:endParaRPr lang="fr-FR" altLang="fr-FR" sz="2700" dirty="0" smtClean="0"/>
          </a:p>
          <a:p>
            <a:r>
              <a:rPr lang="fr-FR" altLang="fr-FR" sz="2700" dirty="0" smtClean="0"/>
              <a:t>Nouveau rôle et responsabilité des institutions éducatives</a:t>
            </a:r>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3947551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11861215" cy="636361"/>
          </a:xfrm>
          <a:ln>
            <a:solidFill>
              <a:schemeClr val="accent1"/>
            </a:solidFill>
          </a:ln>
        </p:spPr>
        <p:txBody>
          <a:bodyPr/>
          <a:lstStyle/>
          <a:p>
            <a:r>
              <a:rPr lang="fr-FR" sz="3600" b="1" dirty="0" smtClean="0">
                <a:solidFill>
                  <a:srgbClr val="7030A0"/>
                </a:solidFill>
              </a:rPr>
              <a:t>B </a:t>
            </a:r>
            <a:r>
              <a:rPr lang="fr-FR" altLang="fr-FR" sz="3600" b="1" dirty="0" smtClean="0">
                <a:solidFill>
                  <a:srgbClr val="7030A0"/>
                </a:solidFill>
              </a:rPr>
              <a:t>L’origine </a:t>
            </a:r>
            <a:r>
              <a:rPr lang="fr-FR" altLang="fr-FR" sz="3600" b="1" dirty="0">
                <a:solidFill>
                  <a:srgbClr val="7030A0"/>
                </a:solidFill>
              </a:rPr>
              <a:t>de la note : </a:t>
            </a:r>
            <a:r>
              <a:rPr lang="fr-FR" altLang="fr-FR" sz="3600" b="1" dirty="0" smtClean="0">
                <a:solidFill>
                  <a:srgbClr val="7030A0"/>
                </a:solidFill>
              </a:rPr>
              <a:t>la recherche d’équité dans les concours</a:t>
            </a:r>
            <a:endParaRPr lang="fr-FR" sz="3600" b="1" dirty="0">
              <a:solidFill>
                <a:srgbClr val="7030A0"/>
              </a:solidFill>
            </a:endParaRPr>
          </a:p>
        </p:txBody>
      </p:sp>
      <p:sp>
        <p:nvSpPr>
          <p:cNvPr id="3" name="Espace réservé du contenu 2"/>
          <p:cNvSpPr>
            <a:spLocks noGrp="1"/>
          </p:cNvSpPr>
          <p:nvPr>
            <p:ph idx="1"/>
          </p:nvPr>
        </p:nvSpPr>
        <p:spPr>
          <a:xfrm>
            <a:off x="228600" y="718458"/>
            <a:ext cx="11963399" cy="4800599"/>
          </a:xfrm>
          <a:ln>
            <a:solidFill>
              <a:schemeClr val="accent1"/>
            </a:solidFill>
          </a:ln>
        </p:spPr>
        <p:txBody>
          <a:bodyPr/>
          <a:lstStyle/>
          <a:p>
            <a:r>
              <a:rPr lang="fr-FR" sz="2200" b="1" dirty="0" smtClean="0"/>
              <a:t>Ecole de marine </a:t>
            </a:r>
            <a:r>
              <a:rPr lang="fr-FR" sz="2200" dirty="0" smtClean="0"/>
              <a:t>: apparition du concours vers 1780/</a:t>
            </a:r>
            <a:r>
              <a:rPr lang="fr-FR" sz="2200" i="1" dirty="0" smtClean="0"/>
              <a:t>Numerus clausus</a:t>
            </a:r>
          </a:p>
          <a:p>
            <a:pPr lvl="1"/>
            <a:r>
              <a:rPr lang="fr-FR" sz="2000" dirty="0" smtClean="0"/>
              <a:t>Le mathématicien </a:t>
            </a:r>
            <a:r>
              <a:rPr lang="fr-FR" sz="2000" b="1" dirty="0" smtClean="0"/>
              <a:t>Gaspard Monge</a:t>
            </a:r>
            <a:r>
              <a:rPr lang="fr-FR" sz="2000" b="1" u="sng" dirty="0" smtClean="0"/>
              <a:t> </a:t>
            </a:r>
            <a:r>
              <a:rPr lang="fr-FR" sz="2000" dirty="0" smtClean="0"/>
              <a:t>en est l’examinateur</a:t>
            </a:r>
          </a:p>
          <a:p>
            <a:pPr lvl="1"/>
            <a:r>
              <a:rPr lang="fr-FR" sz="2000" dirty="0" smtClean="0"/>
              <a:t>Il met au point un </a:t>
            </a:r>
            <a:r>
              <a:rPr lang="fr-FR" sz="2000" u="sng" dirty="0" smtClean="0"/>
              <a:t>barème personnel de lettres de A à G</a:t>
            </a:r>
          </a:p>
          <a:p>
            <a:pPr lvl="1"/>
            <a:r>
              <a:rPr lang="fr-FR" sz="2000" dirty="0" smtClean="0"/>
              <a:t>Appliqué dans les trois ports où se passe l’examen/concours</a:t>
            </a:r>
          </a:p>
          <a:p>
            <a:pPr marL="457200" lvl="1" indent="0">
              <a:buNone/>
            </a:pPr>
            <a:r>
              <a:rPr lang="fr-FR" sz="2200" dirty="0" smtClean="0"/>
              <a:t>=&gt; </a:t>
            </a:r>
            <a:r>
              <a:rPr lang="fr-FR" sz="2200" u="sng" dirty="0" smtClean="0"/>
              <a:t>Origine d’une nouvelle méthode d’évaluation</a:t>
            </a:r>
            <a:endParaRPr lang="fr-FR" sz="2200" u="sng" dirty="0"/>
          </a:p>
          <a:p>
            <a:r>
              <a:rPr lang="fr-FR" sz="2200" b="1" dirty="0" smtClean="0"/>
              <a:t>Ponts et chaussées </a:t>
            </a:r>
            <a:r>
              <a:rPr lang="fr-FR" sz="2200" dirty="0" smtClean="0"/>
              <a:t>: création en 1747 avec 16 concours</a:t>
            </a:r>
          </a:p>
          <a:p>
            <a:pPr lvl="1"/>
            <a:r>
              <a:rPr lang="fr-FR" sz="2000" dirty="0" smtClean="0"/>
              <a:t>Principe de classement relatif </a:t>
            </a:r>
          </a:p>
          <a:p>
            <a:pPr lvl="1"/>
            <a:r>
              <a:rPr lang="fr-FR" sz="2000" dirty="0" smtClean="0"/>
              <a:t>mais avec </a:t>
            </a:r>
            <a:r>
              <a:rPr lang="fr-FR" sz="2000" u="sng" dirty="0" smtClean="0"/>
              <a:t>une évaluation sommative chiffrée </a:t>
            </a:r>
            <a:r>
              <a:rPr lang="fr-FR" sz="2000" dirty="0" smtClean="0"/>
              <a:t>(« les degrés d’instruction »)</a:t>
            </a:r>
            <a:endParaRPr lang="fr-FR" sz="2000" dirty="0"/>
          </a:p>
          <a:p>
            <a:r>
              <a:rPr lang="fr-FR" sz="2200" b="1" dirty="0" smtClean="0"/>
              <a:t>Polytechnique</a:t>
            </a:r>
            <a:r>
              <a:rPr lang="fr-FR" sz="2200" dirty="0" smtClean="0"/>
              <a:t> : concours ouverts en 1795 dans 22 villes avec des jurys différents</a:t>
            </a:r>
          </a:p>
          <a:p>
            <a:pPr lvl="1"/>
            <a:r>
              <a:rPr lang="fr-FR" sz="2000" dirty="0" smtClean="0"/>
              <a:t>Problème des variations des critères et essor des contestations (enjeux individuels et sociaux)</a:t>
            </a:r>
          </a:p>
          <a:p>
            <a:pPr lvl="1"/>
            <a:r>
              <a:rPr lang="fr-FR" sz="2000" u="sng" dirty="0" smtClean="0"/>
              <a:t>1852 : instauration d’une note sur 20 </a:t>
            </a:r>
            <a:r>
              <a:rPr lang="fr-FR" sz="2000" dirty="0" smtClean="0"/>
              <a:t>(adoptée en interne depuis 1808) par souci d’équité</a:t>
            </a:r>
          </a:p>
          <a:p>
            <a:pPr lvl="1"/>
            <a:r>
              <a:rPr lang="fr-FR" sz="2000" dirty="0" smtClean="0"/>
              <a:t>Adoptée ensuite dans les classes préparatoires </a:t>
            </a:r>
          </a:p>
          <a:p>
            <a:pPr marL="457200" lvl="1" indent="0">
              <a:buNone/>
            </a:pPr>
            <a:r>
              <a:rPr lang="fr-FR" sz="2200" b="1" dirty="0" smtClean="0">
                <a:solidFill>
                  <a:srgbClr val="FF0000"/>
                </a:solidFill>
              </a:rPr>
              <a:t>=&gt; Passage de l’arbitraire de la sentence (le jugement) à l’évaluation par la mesure (la notation)</a:t>
            </a:r>
          </a:p>
          <a:p>
            <a:endParaRPr lang="fr-FR" sz="2200" dirty="0"/>
          </a:p>
          <a:p>
            <a:endParaRPr lang="fr-FR" sz="2200"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5519057"/>
            <a:ext cx="12089816" cy="111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21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171" y="180068"/>
            <a:ext cx="11756572" cy="820511"/>
          </a:xfrm>
          <a:ln>
            <a:solidFill>
              <a:schemeClr val="accent1"/>
            </a:solidFill>
          </a:ln>
        </p:spPr>
        <p:txBody>
          <a:bodyPr/>
          <a:lstStyle/>
          <a:p>
            <a:pPr algn="ctr"/>
            <a:r>
              <a:rPr lang="fr-FR" b="1" dirty="0" smtClean="0">
                <a:solidFill>
                  <a:srgbClr val="7030A0"/>
                </a:solidFill>
              </a:rPr>
              <a:t>C XIXe s : l’Etat se rallie au système compétitif</a:t>
            </a:r>
            <a:endParaRPr lang="fr-FR" b="1" dirty="0">
              <a:solidFill>
                <a:srgbClr val="7030A0"/>
              </a:solidFill>
            </a:endParaRPr>
          </a:p>
        </p:txBody>
      </p:sp>
      <p:sp>
        <p:nvSpPr>
          <p:cNvPr id="3" name="Espace réservé du contenu 2"/>
          <p:cNvSpPr>
            <a:spLocks noGrp="1"/>
          </p:cNvSpPr>
          <p:nvPr>
            <p:ph idx="1"/>
          </p:nvPr>
        </p:nvSpPr>
        <p:spPr>
          <a:xfrm>
            <a:off x="174171" y="1267732"/>
            <a:ext cx="11756572" cy="4000954"/>
          </a:xfrm>
          <a:ln>
            <a:solidFill>
              <a:schemeClr val="accent1"/>
            </a:solidFill>
          </a:ln>
        </p:spPr>
        <p:txBody>
          <a:bodyPr/>
          <a:lstStyle/>
          <a:p>
            <a:r>
              <a:rPr lang="fr-FR" dirty="0" smtClean="0"/>
              <a:t>Contexte de rivalité sociale et de besoin de qualifications</a:t>
            </a:r>
          </a:p>
          <a:p>
            <a:pPr lvl="1"/>
            <a:r>
              <a:rPr lang="fr-FR" dirty="0" smtClean="0"/>
              <a:t>Double objectif : les masses et dégager les élites</a:t>
            </a:r>
          </a:p>
          <a:p>
            <a:r>
              <a:rPr lang="fr-FR" b="1" dirty="0" smtClean="0"/>
              <a:t>L’Etat reprend pour les masses le système religieux d’éducation des élites :</a:t>
            </a:r>
            <a:endParaRPr lang="fr-FR" dirty="0" smtClean="0"/>
          </a:p>
          <a:p>
            <a:pPr lvl="1"/>
            <a:r>
              <a:rPr lang="fr-FR" dirty="0" smtClean="0"/>
              <a:t>Contrôle, compétition, distinction</a:t>
            </a:r>
          </a:p>
          <a:p>
            <a:pPr lvl="1"/>
            <a:r>
              <a:rPr lang="fr-FR" dirty="0" smtClean="0"/>
              <a:t>Enjeu méritocratique :  les meilleurs et non les privilégiés</a:t>
            </a:r>
          </a:p>
          <a:p>
            <a:pPr lvl="1"/>
            <a:r>
              <a:rPr lang="fr-FR" dirty="0" smtClean="0"/>
              <a:t>Implique sélection et élimination</a:t>
            </a:r>
            <a:endParaRPr lang="fr-FR" dirty="0"/>
          </a:p>
          <a:p>
            <a:r>
              <a:rPr lang="fr-FR" u="sng" dirty="0" smtClean="0"/>
              <a:t>Evaluation, </a:t>
            </a:r>
            <a:r>
              <a:rPr lang="fr-FR" u="sng" dirty="0"/>
              <a:t>classement, </a:t>
            </a:r>
            <a:r>
              <a:rPr lang="fr-FR" u="sng" dirty="0" smtClean="0"/>
              <a:t>notation deviennent synonymes ET POSITIFS</a:t>
            </a:r>
          </a:p>
          <a:p>
            <a:pPr lvl="1"/>
            <a:endParaRPr lang="fr-FR" u="sng" dirty="0"/>
          </a:p>
          <a:p>
            <a:pPr marL="0" indent="0">
              <a:buNone/>
            </a:pPr>
            <a:r>
              <a:rPr lang="fr-FR" dirty="0" smtClean="0">
                <a:solidFill>
                  <a:srgbClr val="FF0000"/>
                </a:solidFill>
              </a:rPr>
              <a:t>=&gt; Principe du classement-notes devient un repère républicain</a:t>
            </a:r>
            <a:endParaRPr lang="fr-FR" u="sng" dirty="0" smtClean="0">
              <a:solidFill>
                <a:srgbClr val="FF0000"/>
              </a:solidFill>
            </a:endParaRPr>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5399314"/>
            <a:ext cx="12089816" cy="123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49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altLang="fr-FR" dirty="0" smtClean="0"/>
              <a:t>L’adoption </a:t>
            </a:r>
            <a:r>
              <a:rPr lang="fr-FR" altLang="fr-FR" dirty="0"/>
              <a:t>généralisée par la République</a:t>
            </a:r>
            <a:endParaRPr lang="fr-FR" dirty="0"/>
          </a:p>
        </p:txBody>
      </p:sp>
      <p:sp>
        <p:nvSpPr>
          <p:cNvPr id="3" name="Espace réservé du contenu 2"/>
          <p:cNvSpPr>
            <a:spLocks noGrp="1"/>
          </p:cNvSpPr>
          <p:nvPr>
            <p:ph idx="1"/>
          </p:nvPr>
        </p:nvSpPr>
        <p:spPr>
          <a:xfrm>
            <a:off x="838200" y="1099456"/>
            <a:ext cx="10515600" cy="3823607"/>
          </a:xfrm>
          <a:ln>
            <a:solidFill>
              <a:schemeClr val="accent1"/>
            </a:solidFill>
          </a:ln>
        </p:spPr>
        <p:txBody>
          <a:bodyPr/>
          <a:lstStyle/>
          <a:p>
            <a:pPr marL="0" indent="0">
              <a:buNone/>
            </a:pPr>
            <a:r>
              <a:rPr lang="fr-FR" b="1" dirty="0" smtClean="0"/>
              <a:t>1890 : l’année clé</a:t>
            </a:r>
          </a:p>
          <a:p>
            <a:endParaRPr lang="fr-FR" dirty="0"/>
          </a:p>
          <a:p>
            <a:r>
              <a:rPr lang="fr-FR" dirty="0" smtClean="0"/>
              <a:t>Instauration par arrêté ministériel de la notation sur 20 dans les collèges et lycée (5 juillet) et au baccalauréat (8 août)</a:t>
            </a:r>
          </a:p>
          <a:p>
            <a:r>
              <a:rPr lang="fr-FR" dirty="0" smtClean="0"/>
              <a:t>Notation sur 10 dans les écoles primaires</a:t>
            </a:r>
          </a:p>
          <a:p>
            <a:r>
              <a:rPr lang="fr-FR" dirty="0" smtClean="0"/>
              <a:t>Vu comme un progrès pour corriger les abus de l’émulation</a:t>
            </a:r>
          </a:p>
          <a:p>
            <a:pPr marL="0" indent="0">
              <a:buNone/>
            </a:pPr>
            <a:r>
              <a:rPr lang="fr-FR" b="1" dirty="0" smtClean="0"/>
              <a:t>=&gt; Espoir d’évaluer la place de l’élève sur une échelle universelle et non dans une classe particulière</a:t>
            </a:r>
            <a:endParaRPr lang="fr-FR" b="1"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57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t>Une question philosophique</a:t>
            </a:r>
            <a:endParaRPr lang="fr-FR" dirty="0"/>
          </a:p>
        </p:txBody>
      </p:sp>
      <p:sp>
        <p:nvSpPr>
          <p:cNvPr id="3" name="Espace réservé du contenu 2"/>
          <p:cNvSpPr>
            <a:spLocks noGrp="1"/>
          </p:cNvSpPr>
          <p:nvPr>
            <p:ph idx="1"/>
          </p:nvPr>
        </p:nvSpPr>
        <p:spPr>
          <a:xfrm>
            <a:off x="838200" y="2282825"/>
            <a:ext cx="10439400" cy="2419804"/>
          </a:xfrm>
          <a:ln>
            <a:solidFill>
              <a:srgbClr val="FF0000"/>
            </a:solidFill>
          </a:ln>
        </p:spPr>
        <p:txBody>
          <a:bodyPr/>
          <a:lstStyle/>
          <a:p>
            <a:endParaRPr lang="fr-FR" dirty="0" smtClean="0"/>
          </a:p>
          <a:p>
            <a:endParaRPr lang="fr-FR" dirty="0"/>
          </a:p>
          <a:p>
            <a:pPr algn="ctr"/>
            <a:r>
              <a:rPr lang="fr-FR" sz="4000" dirty="0" smtClean="0">
                <a:solidFill>
                  <a:srgbClr val="FF0000"/>
                </a:solidFill>
              </a:rPr>
              <a:t>Qu’est-ce que réussir si personne n’échoue ?</a:t>
            </a:r>
            <a:endParaRPr lang="fr-FR" sz="4000" dirty="0">
              <a:solidFill>
                <a:srgbClr val="FF0000"/>
              </a:solidFill>
            </a:endParaRPr>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122993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2714" y="190954"/>
            <a:ext cx="8066314" cy="872672"/>
          </a:xfrm>
          <a:ln>
            <a:solidFill>
              <a:schemeClr val="accent1"/>
            </a:solidFill>
          </a:ln>
        </p:spPr>
        <p:txBody>
          <a:bodyPr/>
          <a:lstStyle/>
          <a:p>
            <a:pPr algn="ctr"/>
            <a:r>
              <a:rPr lang="fr-FR" dirty="0" smtClean="0"/>
              <a:t>Quelques repères</a:t>
            </a:r>
            <a:endParaRPr lang="fr-FR" dirty="0"/>
          </a:p>
        </p:txBody>
      </p:sp>
      <p:sp>
        <p:nvSpPr>
          <p:cNvPr id="3" name="Espace réservé du contenu 2"/>
          <p:cNvSpPr>
            <a:spLocks noGrp="1"/>
          </p:cNvSpPr>
          <p:nvPr>
            <p:ph idx="1"/>
          </p:nvPr>
        </p:nvSpPr>
        <p:spPr>
          <a:xfrm>
            <a:off x="204368" y="1258773"/>
            <a:ext cx="11790408" cy="3698989"/>
          </a:xfrm>
          <a:ln>
            <a:solidFill>
              <a:schemeClr val="accent1"/>
            </a:solidFill>
          </a:ln>
        </p:spPr>
        <p:txBody>
          <a:bodyPr/>
          <a:lstStyle/>
          <a:p>
            <a:endParaRPr lang="fr-FR" sz="1200" dirty="0" smtClean="0"/>
          </a:p>
          <a:p>
            <a:r>
              <a:rPr lang="fr-FR" dirty="0" smtClean="0"/>
              <a:t>Avant le XVIe : l’apprentissage par la punition généralisée</a:t>
            </a:r>
          </a:p>
          <a:p>
            <a:r>
              <a:rPr lang="fr-FR" dirty="0" smtClean="0"/>
              <a:t>XVIIe : Recherche de formules nouvelles </a:t>
            </a:r>
          </a:p>
          <a:p>
            <a:pPr lvl="1"/>
            <a:r>
              <a:rPr lang="fr-FR" dirty="0" smtClean="0"/>
              <a:t>Mise en compétition chez les Jésuites </a:t>
            </a:r>
            <a:r>
              <a:rPr lang="fr-FR" i="1" dirty="0" smtClean="0"/>
              <a:t>versus</a:t>
            </a:r>
            <a:r>
              <a:rPr lang="fr-FR" dirty="0" smtClean="0"/>
              <a:t> individualisation des Ecole chrétiennes</a:t>
            </a:r>
          </a:p>
          <a:p>
            <a:r>
              <a:rPr lang="fr-FR" dirty="0" smtClean="0"/>
              <a:t>Apparition de la note dans la logique de la Révolution et de la méritocratie</a:t>
            </a:r>
          </a:p>
          <a:p>
            <a:r>
              <a:rPr lang="fr-FR" dirty="0" smtClean="0"/>
              <a:t>XIXe s : adoption généralisée de la note </a:t>
            </a:r>
          </a:p>
          <a:p>
            <a:endParaRPr lang="fr-FR" sz="1200" dirty="0" smtClean="0"/>
          </a:p>
          <a:p>
            <a:pPr marL="0" indent="0">
              <a:buNone/>
            </a:pPr>
            <a:r>
              <a:rPr lang="fr-FR" dirty="0" smtClean="0"/>
              <a:t>=&gt; </a:t>
            </a:r>
            <a:r>
              <a:rPr lang="fr-FR" b="1" dirty="0" smtClean="0"/>
              <a:t>Adoption et généralisation en 1 siècle aux débouchés d’une évolution de 3s</a:t>
            </a:r>
          </a:p>
          <a:p>
            <a:endParaRPr lang="fr-FR" dirty="0"/>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11"/>
          </p:nvPr>
        </p:nvSpPr>
        <p:spPr>
          <a:xfrm>
            <a:off x="4059141" y="6492875"/>
            <a:ext cx="4114800" cy="365125"/>
          </a:xfrm>
        </p:spPr>
        <p:txBody>
          <a:bodyPr/>
          <a:lstStyle/>
          <a:p>
            <a:pPr>
              <a:defRPr/>
            </a:pPr>
            <a:r>
              <a:rPr lang="fr-FR" dirty="0" smtClean="0"/>
              <a:t>Joël Dubos Formateur Orléans-Tours</a:t>
            </a:r>
            <a:endParaRPr lang="fr-FR" dirty="0"/>
          </a:p>
        </p:txBody>
      </p:sp>
    </p:spTree>
    <p:extLst>
      <p:ext uri="{BB962C8B-B14F-4D97-AF65-F5344CB8AC3E}">
        <p14:creationId xmlns:p14="http://schemas.microsoft.com/office/powerpoint/2010/main" val="1372327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269"/>
            <a:ext cx="10515600" cy="723446"/>
          </a:xfrm>
          <a:ln>
            <a:solidFill>
              <a:schemeClr val="accent1"/>
            </a:solidFill>
          </a:ln>
        </p:spPr>
        <p:txBody>
          <a:bodyPr/>
          <a:lstStyle/>
          <a:p>
            <a:pPr algn="ctr"/>
            <a:r>
              <a:rPr lang="fr-FR" sz="3600" dirty="0" smtClean="0"/>
              <a:t>Par delà la note, la question des examens et concours</a:t>
            </a:r>
            <a:endParaRPr lang="fr-FR" sz="3600" dirty="0"/>
          </a:p>
        </p:txBody>
      </p:sp>
      <p:sp>
        <p:nvSpPr>
          <p:cNvPr id="3" name="Espace réservé du contenu 2"/>
          <p:cNvSpPr>
            <a:spLocks noGrp="1"/>
          </p:cNvSpPr>
          <p:nvPr>
            <p:ph idx="1"/>
          </p:nvPr>
        </p:nvSpPr>
        <p:spPr>
          <a:xfrm>
            <a:off x="315686" y="881743"/>
            <a:ext cx="11440885" cy="4539343"/>
          </a:xfrm>
          <a:ln>
            <a:solidFill>
              <a:schemeClr val="accent1"/>
            </a:solidFill>
          </a:ln>
        </p:spPr>
        <p:txBody>
          <a:bodyPr/>
          <a:lstStyle/>
          <a:p>
            <a:r>
              <a:rPr lang="fr-FR" sz="2600" u="sng" dirty="0" smtClean="0"/>
              <a:t>La </a:t>
            </a:r>
            <a:r>
              <a:rPr lang="fr-FR" sz="2600" u="sng" dirty="0"/>
              <a:t>nécessaire </a:t>
            </a:r>
            <a:r>
              <a:rPr lang="fr-FR" sz="2600" u="sng" dirty="0" smtClean="0"/>
              <a:t>sélection </a:t>
            </a:r>
            <a:r>
              <a:rPr lang="fr-FR" sz="2600" dirty="0" smtClean="0"/>
              <a:t>:</a:t>
            </a:r>
          </a:p>
          <a:p>
            <a:pPr lvl="1"/>
            <a:r>
              <a:rPr lang="fr-FR" sz="2200" u="sng" dirty="0" smtClean="0"/>
              <a:t>L’examen</a:t>
            </a:r>
            <a:r>
              <a:rPr lang="fr-FR" sz="2200" dirty="0" smtClean="0"/>
              <a:t> lié au besoin de compétences et à montée des exigences professionnelles avec la RI</a:t>
            </a:r>
          </a:p>
          <a:p>
            <a:pPr lvl="1"/>
            <a:r>
              <a:rPr lang="fr-FR" sz="2200" u="sng" dirty="0" smtClean="0"/>
              <a:t>Le concours </a:t>
            </a:r>
            <a:r>
              <a:rPr lang="fr-FR" sz="2200" dirty="0" smtClean="0"/>
              <a:t>répond aux mêmes considérations dans un contexte de limitation des postes (double pression à la sélection : compétence et rareté)</a:t>
            </a:r>
          </a:p>
          <a:p>
            <a:r>
              <a:rPr lang="fr-FR" sz="2600" u="sng" dirty="0" smtClean="0"/>
              <a:t>La notation </a:t>
            </a:r>
            <a:r>
              <a:rPr lang="fr-FR" sz="2600" b="1" dirty="0" smtClean="0">
                <a:solidFill>
                  <a:srgbClr val="FF0000"/>
                </a:solidFill>
              </a:rPr>
              <a:t>ne crée par le tri, elle en découle </a:t>
            </a:r>
            <a:r>
              <a:rPr lang="fr-FR" sz="2600" dirty="0" smtClean="0"/>
              <a:t>par besoin d’un instrument de mesure universel et objectivé</a:t>
            </a:r>
          </a:p>
          <a:p>
            <a:r>
              <a:rPr lang="fr-FR" sz="2600" u="sng" dirty="0" smtClean="0"/>
              <a:t>Sa généralisation </a:t>
            </a:r>
            <a:r>
              <a:rPr lang="fr-FR" sz="2600" dirty="0" smtClean="0"/>
              <a:t>dans l’enseignement tire son origine de son adoption dans les concours et examens</a:t>
            </a:r>
          </a:p>
          <a:p>
            <a:pPr marL="0" indent="0">
              <a:buNone/>
            </a:pPr>
            <a:r>
              <a:rPr lang="fr-FR" sz="2600" b="1" dirty="0" smtClean="0">
                <a:solidFill>
                  <a:srgbClr val="FF0000"/>
                </a:solidFill>
              </a:rPr>
              <a:t>=&gt; Le péché originel réside dans ce glissement de la sélection (nécessaire) pour les examens/concours vers les apprentissages (et la généralisation d’une logique de compétition, nécessitant du classement et produisant de l’exclusion) </a:t>
            </a:r>
            <a:endParaRPr lang="fr-FR" sz="2600" b="1" dirty="0">
              <a:solidFill>
                <a:srgbClr val="FF0000"/>
              </a:solidFill>
            </a:endParaRPr>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smtClean="0"/>
              <a:t>Joël Dubos Formateur Orléans-Tours</a:t>
            </a:r>
            <a:endParaRPr lang="fr-FR"/>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5421086"/>
            <a:ext cx="12089816" cy="111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21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884"/>
            <a:ext cx="10515600" cy="636361"/>
          </a:xfrm>
          <a:ln>
            <a:solidFill>
              <a:schemeClr val="accent1"/>
            </a:solidFill>
          </a:ln>
        </p:spPr>
        <p:txBody>
          <a:bodyPr/>
          <a:lstStyle/>
          <a:p>
            <a:pPr algn="ctr"/>
            <a:r>
              <a:rPr lang="fr-FR" dirty="0" smtClean="0"/>
              <a:t>L’impact de l’essor des effectifs </a:t>
            </a:r>
            <a:endParaRPr lang="fr-FR" dirty="0"/>
          </a:p>
        </p:txBody>
      </p:sp>
      <p:sp>
        <p:nvSpPr>
          <p:cNvPr id="3" name="Espace réservé du contenu 2"/>
          <p:cNvSpPr>
            <a:spLocks noGrp="1"/>
          </p:cNvSpPr>
          <p:nvPr>
            <p:ph idx="1"/>
          </p:nvPr>
        </p:nvSpPr>
        <p:spPr>
          <a:xfrm>
            <a:off x="106751" y="771606"/>
            <a:ext cx="11876314" cy="5284334"/>
          </a:xfrm>
          <a:ln>
            <a:solidFill>
              <a:schemeClr val="accent1"/>
            </a:solidFill>
          </a:ln>
        </p:spPr>
        <p:txBody>
          <a:bodyPr/>
          <a:lstStyle/>
          <a:p>
            <a:r>
              <a:rPr lang="fr-FR" dirty="0" err="1" smtClean="0"/>
              <a:t>Maulini</a:t>
            </a:r>
            <a:r>
              <a:rPr lang="fr-FR" dirty="0" smtClean="0"/>
              <a:t> (1996) insiste sur l’importance des effectifs dans l’évolution des méthodes d’évaluation : </a:t>
            </a:r>
            <a:r>
              <a:rPr lang="fr-FR" i="1" dirty="0" smtClean="0"/>
              <a:t>cf. </a:t>
            </a:r>
            <a:r>
              <a:rPr lang="fr-FR" dirty="0" smtClean="0"/>
              <a:t>Les fiches des Jésuites</a:t>
            </a:r>
          </a:p>
          <a:p>
            <a:r>
              <a:rPr lang="fr-FR" dirty="0" smtClean="0"/>
              <a:t>Ainsi, la République fait face à une demande accrue de main d’œuvre formée et accroit l’offre de scolarisation :</a:t>
            </a:r>
          </a:p>
          <a:p>
            <a:pPr lvl="1"/>
            <a:r>
              <a:rPr lang="fr-FR" dirty="0" smtClean="0"/>
              <a:t>Les classes montent donc en effectif alors que les maîtres sont également chargé de former les esprits républicains</a:t>
            </a:r>
          </a:p>
          <a:p>
            <a:pPr lvl="1"/>
            <a:r>
              <a:rPr lang="fr-FR" dirty="0" smtClean="0"/>
              <a:t>Chaque maître doit prendre en charge plus d’élèves avec plus de choses à transmettre</a:t>
            </a:r>
          </a:p>
          <a:p>
            <a:pPr lvl="1"/>
            <a:r>
              <a:rPr lang="fr-FR" dirty="0" smtClean="0"/>
              <a:t>Il faut regrouper les enfants par niveau pour rendre l’enseignement plus efficace</a:t>
            </a:r>
          </a:p>
          <a:p>
            <a:pPr marL="0" indent="0">
              <a:buNone/>
            </a:pPr>
            <a:r>
              <a:rPr lang="fr-FR" dirty="0" smtClean="0"/>
              <a:t>=&gt; L’optimisation des ressources éducatives et la volonté de former les élites conditionnent la pratique de l’évaluation orientée vers l’étiquetage et le tri</a:t>
            </a:r>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692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ln>
            <a:solidFill>
              <a:schemeClr val="accent1"/>
            </a:solidFill>
            <a:miter lim="800000"/>
            <a:headEnd/>
            <a:tailEnd/>
          </a:ln>
        </p:spPr>
        <p:txBody>
          <a:bodyPr/>
          <a:lstStyle/>
          <a:p>
            <a:pPr algn="ctr"/>
            <a:r>
              <a:rPr lang="fr-FR" altLang="fr-FR" b="1" dirty="0" smtClean="0">
                <a:solidFill>
                  <a:srgbClr val="00B0F0"/>
                </a:solidFill>
              </a:rPr>
              <a:t>III Une critique précoce de la note</a:t>
            </a:r>
          </a:p>
        </p:txBody>
      </p:sp>
      <p:sp>
        <p:nvSpPr>
          <p:cNvPr id="6147" name="Espace réservé du contenu 2"/>
          <p:cNvSpPr>
            <a:spLocks noGrp="1"/>
          </p:cNvSpPr>
          <p:nvPr>
            <p:ph idx="1"/>
          </p:nvPr>
        </p:nvSpPr>
        <p:spPr>
          <a:xfrm>
            <a:off x="838200" y="2188029"/>
            <a:ext cx="10668000" cy="2481942"/>
          </a:xfrm>
          <a:ln>
            <a:solidFill>
              <a:schemeClr val="accent1"/>
            </a:solidFill>
          </a:ln>
        </p:spPr>
        <p:txBody>
          <a:bodyPr/>
          <a:lstStyle/>
          <a:p>
            <a:r>
              <a:rPr lang="fr-FR" altLang="fr-FR" dirty="0" smtClean="0"/>
              <a:t>Les attaques contre la note ne date pas de l’arrivée de la «pédagogie moderne » et des suites de mai 68</a:t>
            </a:r>
          </a:p>
          <a:p>
            <a:endParaRPr lang="fr-FR" altLang="fr-FR" dirty="0" smtClean="0"/>
          </a:p>
          <a:p>
            <a:r>
              <a:rPr lang="fr-FR" altLang="fr-FR" dirty="0" smtClean="0"/>
              <a:t>Certains reproches portant sur la note concernent en réalité des aspects plus globaux relevant de l’enseignement en général</a:t>
            </a:r>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smtClean="0"/>
              <a:t>Joël Dubos Formateur Orléans-Tours</a:t>
            </a:r>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428514" cy="576377"/>
          </a:xfrm>
          <a:ln>
            <a:solidFill>
              <a:schemeClr val="accent1"/>
            </a:solidFill>
          </a:ln>
        </p:spPr>
        <p:txBody>
          <a:bodyPr/>
          <a:lstStyle/>
          <a:p>
            <a:pPr algn="ctr"/>
            <a:r>
              <a:rPr lang="fr-FR" b="1" dirty="0" smtClean="0">
                <a:solidFill>
                  <a:srgbClr val="7030A0"/>
                </a:solidFill>
              </a:rPr>
              <a:t>A Des critiques immédiates</a:t>
            </a:r>
            <a:endParaRPr lang="fr-FR" b="1" dirty="0">
              <a:solidFill>
                <a:srgbClr val="7030A0"/>
              </a:solidFill>
            </a:endParaRPr>
          </a:p>
        </p:txBody>
      </p:sp>
      <p:sp>
        <p:nvSpPr>
          <p:cNvPr id="3" name="Espace réservé du contenu 2"/>
          <p:cNvSpPr>
            <a:spLocks noGrp="1"/>
          </p:cNvSpPr>
          <p:nvPr>
            <p:ph idx="1"/>
          </p:nvPr>
        </p:nvSpPr>
        <p:spPr>
          <a:xfrm>
            <a:off x="204723" y="900953"/>
            <a:ext cx="11704248" cy="4343399"/>
          </a:xfrm>
          <a:ln>
            <a:solidFill>
              <a:schemeClr val="accent1"/>
            </a:solidFill>
          </a:ln>
        </p:spPr>
        <p:txBody>
          <a:bodyPr/>
          <a:lstStyle/>
          <a:p>
            <a:r>
              <a:rPr lang="fr-FR" sz="2600" b="1" dirty="0" smtClean="0"/>
              <a:t>1887 : l’inspecteur gal </a:t>
            </a:r>
            <a:r>
              <a:rPr lang="fr-FR" sz="2600" b="1" dirty="0" smtClean="0"/>
              <a:t>Félix </a:t>
            </a:r>
            <a:r>
              <a:rPr lang="fr-FR" sz="2600" b="1" dirty="0" err="1" smtClean="0"/>
              <a:t>Pécaut</a:t>
            </a:r>
            <a:r>
              <a:rPr lang="fr-FR" sz="2600" b="1" dirty="0" smtClean="0"/>
              <a:t> </a:t>
            </a:r>
            <a:r>
              <a:rPr lang="fr-FR" sz="2600" b="1" dirty="0" smtClean="0"/>
              <a:t>dénonce la notation sur 20 subtilement subdivisée pour distinguer les élites (</a:t>
            </a:r>
            <a:r>
              <a:rPr lang="fr-FR" sz="2600" i="1" dirty="0" smtClean="0"/>
              <a:t>in </a:t>
            </a:r>
            <a:r>
              <a:rPr lang="fr-FR" sz="2600" dirty="0" smtClean="0"/>
              <a:t>Buisson, </a:t>
            </a:r>
            <a:r>
              <a:rPr lang="fr-FR" sz="2600" i="1" dirty="0" smtClean="0"/>
              <a:t>Dictionnaire de pédagogie</a:t>
            </a:r>
            <a:r>
              <a:rPr lang="fr-FR" sz="2600" dirty="0" smtClean="0"/>
              <a:t>)</a:t>
            </a:r>
          </a:p>
          <a:p>
            <a:pPr lvl="1"/>
            <a:r>
              <a:rPr lang="fr-FR" sz="2200" dirty="0" smtClean="0">
                <a:solidFill>
                  <a:srgbClr val="FF0000"/>
                </a:solidFill>
              </a:rPr>
              <a:t>Notation en 20 points pour enregistrer la progression des élèves ou pour pouvoir les classer ?</a:t>
            </a:r>
          </a:p>
          <a:p>
            <a:r>
              <a:rPr lang="fr-FR" sz="2600" b="1" dirty="0" smtClean="0"/>
              <a:t>Alfred Binet </a:t>
            </a:r>
            <a:r>
              <a:rPr lang="fr-FR" sz="2600" dirty="0" smtClean="0"/>
              <a:t>(1894 : directeur du Laboratoire de psychologie physiologique de la Sorbonne ; 1905 ; Laboratoire de pédagogie expérimentale)  critique l’évaluation des élèves à l’école : </a:t>
            </a:r>
          </a:p>
          <a:p>
            <a:pPr lvl="1"/>
            <a:r>
              <a:rPr lang="fr-FR" dirty="0" smtClean="0"/>
              <a:t>Épreuves arbitraires / </a:t>
            </a:r>
            <a:r>
              <a:rPr lang="fr-FR" dirty="0" smtClean="0">
                <a:solidFill>
                  <a:srgbClr val="FF0000"/>
                </a:solidFill>
              </a:rPr>
              <a:t>difficultés non dosées rigoureusement</a:t>
            </a:r>
          </a:p>
          <a:p>
            <a:pPr lvl="1"/>
            <a:r>
              <a:rPr lang="fr-FR" dirty="0" smtClean="0">
                <a:solidFill>
                  <a:srgbClr val="FF0000"/>
                </a:solidFill>
              </a:rPr>
              <a:t>Confusion autour de ce qui est évalué</a:t>
            </a:r>
          </a:p>
          <a:p>
            <a:r>
              <a:rPr lang="fr-FR" sz="2600" dirty="0" smtClean="0"/>
              <a:t>1911 : </a:t>
            </a:r>
            <a:r>
              <a:rPr lang="fr-FR" sz="2600" b="1" dirty="0" smtClean="0"/>
              <a:t>F. Buisson </a:t>
            </a:r>
            <a:r>
              <a:rPr lang="fr-FR" sz="2600" dirty="0" smtClean="0"/>
              <a:t>dénonce des </a:t>
            </a:r>
            <a:r>
              <a:rPr lang="fr-FR" sz="2600" dirty="0" smtClean="0">
                <a:solidFill>
                  <a:srgbClr val="FF0000"/>
                </a:solidFill>
              </a:rPr>
              <a:t>divergences d’appréciation </a:t>
            </a:r>
            <a:r>
              <a:rPr lang="fr-FR" sz="2600" dirty="0" smtClean="0"/>
              <a:t>considérables et préjudiciables selon les examinateurs dans la </a:t>
            </a:r>
            <a:r>
              <a:rPr lang="fr-FR" sz="2600" dirty="0"/>
              <a:t>notation </a:t>
            </a:r>
            <a:r>
              <a:rPr lang="fr-FR" sz="2600" dirty="0" smtClean="0"/>
              <a:t>du CEP</a:t>
            </a:r>
            <a:endParaRPr lang="fr-FR" sz="2600" dirty="0"/>
          </a:p>
          <a:p>
            <a:endParaRPr lang="fr-FR" sz="2600" dirty="0"/>
          </a:p>
          <a:p>
            <a:endParaRPr lang="fr-FR" sz="2600" dirty="0" smtClean="0"/>
          </a:p>
          <a:p>
            <a:r>
              <a:rPr lang="fr-FR" sz="2600" dirty="0"/>
              <a:t> </a:t>
            </a:r>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5526741"/>
            <a:ext cx="12089816" cy="111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939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b="1" dirty="0" smtClean="0">
                <a:solidFill>
                  <a:srgbClr val="7030A0"/>
                </a:solidFill>
              </a:rPr>
              <a:t>B docimologie et dénonciation de la note </a:t>
            </a:r>
            <a:endParaRPr lang="fr-FR" b="1" dirty="0">
              <a:solidFill>
                <a:srgbClr val="7030A0"/>
              </a:solidFill>
            </a:endParaRPr>
          </a:p>
        </p:txBody>
      </p:sp>
      <p:sp>
        <p:nvSpPr>
          <p:cNvPr id="3" name="Espace réservé du contenu 2"/>
          <p:cNvSpPr>
            <a:spLocks noGrp="1"/>
          </p:cNvSpPr>
          <p:nvPr>
            <p:ph idx="1"/>
          </p:nvPr>
        </p:nvSpPr>
        <p:spPr>
          <a:xfrm>
            <a:off x="838200" y="1099456"/>
            <a:ext cx="10515600" cy="3722915"/>
          </a:xfrm>
          <a:ln>
            <a:solidFill>
              <a:schemeClr val="accent1"/>
            </a:solidFill>
          </a:ln>
        </p:spPr>
        <p:txBody>
          <a:bodyPr/>
          <a:lstStyle/>
          <a:p>
            <a:r>
              <a:rPr lang="fr-FR" dirty="0" smtClean="0"/>
              <a:t>Héritage de Binet et d’Edouard Toulouse (qui forme </a:t>
            </a:r>
            <a:r>
              <a:rPr lang="fr-FR" dirty="0" err="1" smtClean="0"/>
              <a:t>Pieron</a:t>
            </a:r>
            <a:r>
              <a:rPr lang="fr-FR" dirty="0" smtClean="0"/>
              <a:t> et Laugier)</a:t>
            </a:r>
          </a:p>
          <a:p>
            <a:r>
              <a:rPr lang="fr-FR" b="1" dirty="0" smtClean="0"/>
              <a:t>1922 : Henri Piéron, sa </a:t>
            </a:r>
            <a:r>
              <a:rPr lang="fr-FR" b="1" dirty="0" smtClean="0"/>
              <a:t>femme Mathilde P. </a:t>
            </a:r>
            <a:r>
              <a:rPr lang="fr-FR" b="1" dirty="0" smtClean="0"/>
              <a:t>et Henri Laugier</a:t>
            </a:r>
            <a:r>
              <a:rPr lang="fr-FR" dirty="0" smtClean="0"/>
              <a:t>, fondent la docimologie en France sur une base critique</a:t>
            </a:r>
          </a:p>
          <a:p>
            <a:r>
              <a:rPr lang="fr-FR" dirty="0" smtClean="0"/>
              <a:t>Forgent le mot de docimologie : science des examens (organisation, contenus, méthodes de correction, comportement des acteurs)</a:t>
            </a:r>
          </a:p>
          <a:p>
            <a:r>
              <a:rPr lang="fr-FR" dirty="0" smtClean="0"/>
              <a:t>Part de la psychologie expérimentale</a:t>
            </a:r>
          </a:p>
          <a:p>
            <a:r>
              <a:rPr lang="fr-FR" u="sng" dirty="0" smtClean="0"/>
              <a:t>Dénoncent les biais de la correction et de la notation</a:t>
            </a:r>
          </a:p>
          <a:p>
            <a:r>
              <a:rPr lang="fr-FR" dirty="0" smtClean="0"/>
              <a:t>Limites : ne proposent pas de remédiation</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228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864" y="68036"/>
            <a:ext cx="10265229" cy="1286783"/>
          </a:xfrm>
          <a:ln>
            <a:solidFill>
              <a:schemeClr val="accent1"/>
            </a:solidFill>
          </a:ln>
        </p:spPr>
        <p:txBody>
          <a:bodyPr/>
          <a:lstStyle/>
          <a:p>
            <a:pPr algn="ctr"/>
            <a:r>
              <a:rPr lang="fr-FR" b="1" dirty="0" smtClean="0">
                <a:solidFill>
                  <a:srgbClr val="7030A0"/>
                </a:solidFill>
              </a:rPr>
              <a:t>C L’évaluation n’est pas la note, </a:t>
            </a:r>
            <a:br>
              <a:rPr lang="fr-FR" b="1" dirty="0" smtClean="0">
                <a:solidFill>
                  <a:srgbClr val="7030A0"/>
                </a:solidFill>
              </a:rPr>
            </a:br>
            <a:r>
              <a:rPr lang="fr-FR" b="1" dirty="0" smtClean="0">
                <a:solidFill>
                  <a:srgbClr val="7030A0"/>
                </a:solidFill>
              </a:rPr>
              <a:t>et la note n’est pas l’évaluation</a:t>
            </a:r>
            <a:endParaRPr lang="fr-FR" b="1" dirty="0">
              <a:solidFill>
                <a:srgbClr val="7030A0"/>
              </a:solidFill>
            </a:endParaRPr>
          </a:p>
        </p:txBody>
      </p:sp>
      <p:sp>
        <p:nvSpPr>
          <p:cNvPr id="3" name="Espace réservé du contenu 2"/>
          <p:cNvSpPr>
            <a:spLocks noGrp="1"/>
          </p:cNvSpPr>
          <p:nvPr>
            <p:ph idx="1"/>
          </p:nvPr>
        </p:nvSpPr>
        <p:spPr>
          <a:xfrm>
            <a:off x="177506" y="1469573"/>
            <a:ext cx="11912309" cy="3331028"/>
          </a:xfrm>
          <a:ln>
            <a:solidFill>
              <a:schemeClr val="accent1"/>
            </a:solidFill>
          </a:ln>
        </p:spPr>
        <p:txBody>
          <a:bodyPr/>
          <a:lstStyle/>
          <a:p>
            <a:r>
              <a:rPr lang="fr-FR" dirty="0" smtClean="0"/>
              <a:t>Mesures expérimentales dès les 1930’:</a:t>
            </a:r>
          </a:p>
          <a:p>
            <a:pPr lvl="1"/>
            <a:r>
              <a:rPr lang="fr-FR" dirty="0" smtClean="0"/>
              <a:t>1931 : enquête de la fondation Carnegie</a:t>
            </a:r>
          </a:p>
          <a:p>
            <a:pPr lvl="1"/>
            <a:r>
              <a:rPr lang="fr-FR" dirty="0" smtClean="0"/>
              <a:t>100 copies dans 6 disciplines analysées pour la France par Laugier, </a:t>
            </a:r>
            <a:r>
              <a:rPr lang="fr-FR" dirty="0" err="1" smtClean="0"/>
              <a:t>Pieron</a:t>
            </a:r>
            <a:r>
              <a:rPr lang="fr-FR" dirty="0" smtClean="0"/>
              <a:t>, Toulouse, Weinberg</a:t>
            </a:r>
          </a:p>
          <a:p>
            <a:pPr lvl="1"/>
            <a:r>
              <a:rPr lang="fr-FR" u="sng" dirty="0" smtClean="0"/>
              <a:t>30% des candidats peuvent être reçus ou ajournés selon les examinateurs</a:t>
            </a:r>
          </a:p>
          <a:p>
            <a:r>
              <a:rPr lang="fr-FR" dirty="0" smtClean="0"/>
              <a:t>Pour une démonstration expérimentale contemporaine des biais de notations dans les examens, voir :</a:t>
            </a:r>
          </a:p>
          <a:p>
            <a:pPr lvl="1"/>
            <a:r>
              <a:rPr lang="fr-FR" b="1" dirty="0"/>
              <a:t>Bruno </a:t>
            </a:r>
            <a:r>
              <a:rPr lang="fr-FR" b="1" dirty="0" err="1"/>
              <a:t>Suchaut</a:t>
            </a:r>
            <a:r>
              <a:rPr lang="fr-FR" dirty="0"/>
              <a:t>, «La loterie des notes au </a:t>
            </a:r>
            <a:r>
              <a:rPr lang="fr-FR" dirty="0" smtClean="0"/>
              <a:t>bac», </a:t>
            </a:r>
            <a:r>
              <a:rPr lang="fr-FR" dirty="0"/>
              <a:t>Institut de recherche sur l'éducation, </a:t>
            </a:r>
            <a:r>
              <a:rPr lang="fr-FR" dirty="0" smtClean="0"/>
              <a:t>2008</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38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751114" y="27668"/>
            <a:ext cx="10809514" cy="679904"/>
          </a:xfrm>
          <a:ln>
            <a:solidFill>
              <a:schemeClr val="accent1"/>
            </a:solidFill>
          </a:ln>
        </p:spPr>
        <p:txBody>
          <a:bodyPr/>
          <a:lstStyle/>
          <a:p>
            <a:pPr algn="ctr"/>
            <a:r>
              <a:rPr lang="fr-FR" altLang="fr-FR" sz="3600" dirty="0" smtClean="0"/>
              <a:t>Point vocabulaire : les biais bien connus de la notation </a:t>
            </a:r>
          </a:p>
        </p:txBody>
      </p:sp>
      <p:sp>
        <p:nvSpPr>
          <p:cNvPr id="3075" name="Espace réservé du contenu 2"/>
          <p:cNvSpPr>
            <a:spLocks noGrp="1"/>
          </p:cNvSpPr>
          <p:nvPr>
            <p:ph idx="1"/>
          </p:nvPr>
        </p:nvSpPr>
        <p:spPr>
          <a:xfrm>
            <a:off x="261256" y="838201"/>
            <a:ext cx="11789230" cy="5023302"/>
          </a:xfrm>
          <a:ln>
            <a:solidFill>
              <a:schemeClr val="accent1"/>
            </a:solidFill>
          </a:ln>
        </p:spPr>
        <p:txBody>
          <a:bodyPr/>
          <a:lstStyle/>
          <a:p>
            <a:r>
              <a:rPr lang="fr-FR" altLang="fr-FR" sz="2400" u="sng" dirty="0" smtClean="0"/>
              <a:t>Coefficient subjectif </a:t>
            </a:r>
            <a:r>
              <a:rPr lang="fr-FR" altLang="fr-FR" sz="2400" dirty="0" smtClean="0"/>
              <a:t>: usage ou pas de toute l’échelle de notation</a:t>
            </a:r>
          </a:p>
          <a:p>
            <a:r>
              <a:rPr lang="fr-FR" altLang="fr-FR" sz="2400" u="sng" dirty="0" smtClean="0"/>
              <a:t>Effet pygmalion </a:t>
            </a:r>
            <a:r>
              <a:rPr lang="fr-FR" altLang="fr-FR" sz="2400" dirty="0" smtClean="0"/>
              <a:t>: biais dû aux aprioris du correcteur (identification, etc.)</a:t>
            </a:r>
          </a:p>
          <a:p>
            <a:r>
              <a:rPr lang="fr-FR" altLang="fr-FR" sz="2400" u="sng" dirty="0" smtClean="0"/>
              <a:t>Effet </a:t>
            </a:r>
            <a:r>
              <a:rPr lang="fr-FR" altLang="fr-FR" sz="2400" u="sng" dirty="0"/>
              <a:t>de halo </a:t>
            </a:r>
            <a:r>
              <a:rPr lang="fr-FR" altLang="fr-FR" sz="2400" dirty="0"/>
              <a:t>: notation influencée par des critères extra-scolaires (apparences, accent, etc</a:t>
            </a:r>
            <a:r>
              <a:rPr lang="fr-FR" altLang="fr-FR" sz="2400" dirty="0" smtClean="0"/>
              <a:t>.)</a:t>
            </a:r>
          </a:p>
          <a:p>
            <a:r>
              <a:rPr lang="fr-FR" altLang="fr-FR" sz="2400" u="sng" dirty="0" smtClean="0"/>
              <a:t>Effet </a:t>
            </a:r>
            <a:r>
              <a:rPr lang="fr-FR" altLang="fr-FR" sz="2400" u="sng" dirty="0"/>
              <a:t>de stéréotypie ou </a:t>
            </a:r>
            <a:r>
              <a:rPr lang="fr-FR" altLang="fr-FR" sz="2400" u="sng" dirty="0" smtClean="0"/>
              <a:t>d’inertie </a:t>
            </a:r>
            <a:r>
              <a:rPr lang="fr-FR" altLang="fr-FR" sz="2400" dirty="0" smtClean="0"/>
              <a:t>: l’élève vu comme brillant est surévalué, et inversement</a:t>
            </a:r>
          </a:p>
          <a:p>
            <a:r>
              <a:rPr lang="fr-FR" altLang="fr-FR" sz="2400" u="sng" dirty="0" smtClean="0"/>
              <a:t>Effet de contraste ou d’ancrage </a:t>
            </a:r>
            <a:r>
              <a:rPr lang="fr-FR" altLang="fr-FR" sz="2400" dirty="0" smtClean="0"/>
              <a:t>: note &lt; si correction après une bonne copie et inversement</a:t>
            </a:r>
          </a:p>
          <a:p>
            <a:r>
              <a:rPr lang="fr-FR" altLang="fr-FR" sz="2400" u="sng" dirty="0" smtClean="0"/>
              <a:t>Effet Rosenthal ou effet œdipien de prédiction </a:t>
            </a:r>
            <a:r>
              <a:rPr lang="fr-FR" altLang="fr-FR" sz="2400" dirty="0" smtClean="0"/>
              <a:t>: l’élève fait ce qu’il pense qu’on attend de lui</a:t>
            </a:r>
            <a:endParaRPr lang="fr-FR" altLang="fr-FR" sz="2400" dirty="0"/>
          </a:p>
          <a:p>
            <a:r>
              <a:rPr lang="fr-FR" altLang="fr-FR" sz="2400" u="sng" dirty="0" smtClean="0"/>
              <a:t>Constante macabre </a:t>
            </a:r>
            <a:r>
              <a:rPr lang="fr-FR" altLang="fr-FR" sz="2400" dirty="0" smtClean="0"/>
              <a:t>: notation en courbe de Gauss qui </a:t>
            </a:r>
            <a:r>
              <a:rPr lang="fr-FR" altLang="fr-FR" sz="2400" dirty="0"/>
              <a:t>écrase les </a:t>
            </a:r>
            <a:r>
              <a:rPr lang="fr-FR" altLang="fr-FR" sz="2400" dirty="0" smtClean="0"/>
              <a:t>résultats et crée toujours des mauvais élèves, produisant une sélection relative</a:t>
            </a:r>
          </a:p>
          <a:p>
            <a:r>
              <a:rPr lang="fr-FR" altLang="fr-FR" sz="2400" u="sng" dirty="0" smtClean="0"/>
              <a:t>Effet </a:t>
            </a:r>
            <a:r>
              <a:rPr lang="fr-FR" altLang="fr-FR" sz="2400" u="sng" dirty="0" err="1" smtClean="0"/>
              <a:t>Posthumus</a:t>
            </a:r>
            <a:r>
              <a:rPr lang="fr-FR" altLang="fr-FR" sz="2400" u="sng" dirty="0" smtClean="0"/>
              <a:t> ou sélection relative </a:t>
            </a:r>
            <a:r>
              <a:rPr lang="fr-FR" altLang="fr-FR" sz="2400" dirty="0" smtClean="0"/>
              <a:t>: classement qui dépend du niveau de la classe</a:t>
            </a:r>
          </a:p>
          <a:p>
            <a:r>
              <a:rPr lang="fr-FR" altLang="fr-FR" sz="2400" dirty="0" smtClean="0"/>
              <a:t> ≠ </a:t>
            </a:r>
            <a:r>
              <a:rPr lang="fr-FR" altLang="fr-FR" sz="2400" u="sng" dirty="0"/>
              <a:t>S</a:t>
            </a:r>
            <a:r>
              <a:rPr lang="fr-FR" altLang="fr-FR" sz="2400" u="sng" dirty="0" smtClean="0"/>
              <a:t>élection absolue </a:t>
            </a:r>
            <a:r>
              <a:rPr lang="fr-FR" altLang="fr-FR" sz="2400" dirty="0" smtClean="0"/>
              <a:t>reposant sur l’évaluation des compétences requises</a:t>
            </a:r>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87086" y="5998029"/>
            <a:ext cx="12104914" cy="85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2891929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dirty="0" smtClean="0"/>
              <a:t>Rendre à la note…</a:t>
            </a:r>
            <a:endParaRPr lang="fr-FR" dirty="0"/>
          </a:p>
        </p:txBody>
      </p:sp>
      <p:sp>
        <p:nvSpPr>
          <p:cNvPr id="3" name="Espace réservé du contenu 2"/>
          <p:cNvSpPr>
            <a:spLocks noGrp="1"/>
          </p:cNvSpPr>
          <p:nvPr>
            <p:ph idx="1"/>
          </p:nvPr>
        </p:nvSpPr>
        <p:spPr>
          <a:xfrm>
            <a:off x="838200" y="1099457"/>
            <a:ext cx="10515600" cy="5077506"/>
          </a:xfrm>
        </p:spPr>
        <p:txBody>
          <a:bodyPr/>
          <a:lstStyle/>
          <a:p>
            <a:r>
              <a:rPr lang="fr-FR" dirty="0" smtClean="0"/>
              <a:t> </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4086048774"/>
              </p:ext>
            </p:extLst>
          </p:nvPr>
        </p:nvGraphicFramePr>
        <p:xfrm>
          <a:off x="174812" y="906719"/>
          <a:ext cx="11915005" cy="4292418"/>
        </p:xfrm>
        <a:graphic>
          <a:graphicData uri="http://schemas.openxmlformats.org/drawingml/2006/table">
            <a:tbl>
              <a:tblPr firstRow="1" bandRow="1">
                <a:tableStyleId>{5C22544A-7EE6-4342-B048-85BDC9FD1C3A}</a:tableStyleId>
              </a:tblPr>
              <a:tblGrid>
                <a:gridCol w="4061012"/>
                <a:gridCol w="1869141"/>
                <a:gridCol w="2286000"/>
                <a:gridCol w="1573306"/>
                <a:gridCol w="2125546"/>
              </a:tblGrid>
              <a:tr h="502043">
                <a:tc>
                  <a:txBody>
                    <a:bodyPr/>
                    <a:lstStyle/>
                    <a:p>
                      <a:pPr algn="ctr"/>
                      <a:r>
                        <a:rPr lang="fr-FR" dirty="0" smtClean="0"/>
                        <a:t>BIAIS</a:t>
                      </a:r>
                      <a:endParaRPr lang="fr-FR" dirty="0"/>
                    </a:p>
                  </a:txBody>
                  <a:tcPr/>
                </a:tc>
                <a:tc>
                  <a:txBody>
                    <a:bodyPr/>
                    <a:lstStyle/>
                    <a:p>
                      <a:pPr algn="ctr"/>
                      <a:r>
                        <a:rPr lang="fr-FR" dirty="0" smtClean="0"/>
                        <a:t>INTERACTION PSYCHOLOGIQUE</a:t>
                      </a:r>
                      <a:endParaRPr lang="fr-FR" dirty="0"/>
                    </a:p>
                  </a:txBody>
                  <a:tcPr/>
                </a:tc>
                <a:tc>
                  <a:txBody>
                    <a:bodyPr/>
                    <a:lstStyle/>
                    <a:p>
                      <a:pPr algn="ctr"/>
                      <a:r>
                        <a:rPr lang="fr-FR" dirty="0" smtClean="0"/>
                        <a:t>DU A L’EVALUATION CLASSEMENT</a:t>
                      </a:r>
                      <a:endParaRPr lang="fr-FR" dirty="0"/>
                    </a:p>
                  </a:txBody>
                  <a:tcPr/>
                </a:tc>
                <a:tc>
                  <a:txBody>
                    <a:bodyPr/>
                    <a:lstStyle/>
                    <a:p>
                      <a:pPr algn="ctr"/>
                      <a:r>
                        <a:rPr lang="fr-FR" dirty="0" smtClean="0"/>
                        <a:t>DU A LA CORRECTION</a:t>
                      </a:r>
                      <a:endParaRPr lang="fr-FR" dirty="0"/>
                    </a:p>
                  </a:txBody>
                  <a:tcPr/>
                </a:tc>
                <a:tc>
                  <a:txBody>
                    <a:bodyPr/>
                    <a:lstStyle/>
                    <a:p>
                      <a:pPr algn="ctr"/>
                      <a:r>
                        <a:rPr lang="fr-FR" dirty="0" smtClean="0"/>
                        <a:t>DU A LA NOTE PROPREMENT</a:t>
                      </a:r>
                      <a:r>
                        <a:rPr lang="fr-FR" baseline="0" dirty="0" smtClean="0"/>
                        <a:t> DITE</a:t>
                      </a:r>
                      <a:endParaRPr lang="fr-FR" dirty="0"/>
                    </a:p>
                  </a:txBody>
                  <a:tcPr/>
                </a:tc>
              </a:tr>
              <a:tr h="502043">
                <a:tc>
                  <a:txBody>
                    <a:bodyPr/>
                    <a:lstStyle/>
                    <a:p>
                      <a:r>
                        <a:rPr lang="fr-FR" altLang="fr-FR" sz="1800" u="sng" dirty="0" smtClean="0"/>
                        <a:t>Coefficient subjectif </a:t>
                      </a: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r>
                        <a:rPr lang="fr-FR" dirty="0" smtClean="0"/>
                        <a:t>XX</a:t>
                      </a:r>
                      <a:endParaRPr lang="fr-FR" dirty="0"/>
                    </a:p>
                  </a:txBody>
                  <a:tcPr/>
                </a:tc>
                <a:tc>
                  <a:txBody>
                    <a:bodyPr/>
                    <a:lstStyle/>
                    <a:p>
                      <a:pPr algn="ctr"/>
                      <a:r>
                        <a:rPr lang="fr-FR" dirty="0" smtClean="0"/>
                        <a:t>Accentué</a:t>
                      </a:r>
                      <a:r>
                        <a:rPr lang="fr-FR" baseline="0" dirty="0" smtClean="0"/>
                        <a:t> avec la note sur 20</a:t>
                      </a:r>
                      <a:endParaRPr lang="fr-FR" dirty="0"/>
                    </a:p>
                  </a:txBody>
                  <a:tcPr/>
                </a:tc>
              </a:tr>
              <a:tr h="502043">
                <a:tc>
                  <a:txBody>
                    <a:bodyPr/>
                    <a:lstStyle/>
                    <a:p>
                      <a:r>
                        <a:rPr lang="fr-FR" altLang="fr-FR" sz="1800" u="sng" dirty="0" smtClean="0"/>
                        <a:t>Effet pygmalion </a:t>
                      </a:r>
                      <a:r>
                        <a:rPr lang="fr-FR" altLang="fr-FR" sz="1800" u="none" baseline="0" dirty="0" smtClean="0"/>
                        <a:t> &amp; </a:t>
                      </a:r>
                      <a:r>
                        <a:rPr lang="fr-FR" altLang="fr-FR" sz="1800" u="sng" dirty="0" smtClean="0"/>
                        <a:t>Effet de halo </a:t>
                      </a:r>
                      <a:r>
                        <a:rPr lang="fr-FR" altLang="fr-FR" sz="1800" dirty="0" smtClean="0"/>
                        <a:t>: </a:t>
                      </a: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r>
                        <a:rPr lang="fr-FR" dirty="0" smtClean="0"/>
                        <a:t>Idem</a:t>
                      </a:r>
                      <a:endParaRPr lang="fr-FR" dirty="0"/>
                    </a:p>
                  </a:txBody>
                  <a:tcPr/>
                </a:tc>
              </a:tr>
              <a:tr h="502043">
                <a:tc>
                  <a:txBody>
                    <a:bodyPr/>
                    <a:lstStyle/>
                    <a:p>
                      <a:r>
                        <a:rPr lang="fr-FR" altLang="fr-FR" sz="1800" u="sng" dirty="0" smtClean="0"/>
                        <a:t>Effet de stéréotypie ou d’inertie </a:t>
                      </a: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algn="ctr"/>
                      <a:r>
                        <a:rPr lang="fr-FR" dirty="0" smtClean="0"/>
                        <a:t>XXX</a:t>
                      </a:r>
                      <a:endParaRPr lang="fr-FR" dirty="0"/>
                    </a:p>
                  </a:txBody>
                  <a:tcPr/>
                </a:tc>
                <a:tc>
                  <a:txBody>
                    <a:bodyPr/>
                    <a:lstStyle/>
                    <a:p>
                      <a:pPr algn="ctr"/>
                      <a:r>
                        <a:rPr lang="fr-FR" dirty="0" smtClean="0"/>
                        <a:t>Idem</a:t>
                      </a:r>
                      <a:endParaRPr lang="fr-FR" dirty="0"/>
                    </a:p>
                  </a:txBody>
                  <a:tcPr/>
                </a:tc>
              </a:tr>
              <a:tr h="502043">
                <a:tc>
                  <a:txBody>
                    <a:bodyPr/>
                    <a:lstStyle/>
                    <a:p>
                      <a:r>
                        <a:rPr lang="fr-FR" altLang="fr-FR" sz="1800" u="sng" dirty="0" smtClean="0"/>
                        <a:t>Effet de contraste ou d’ancrage </a:t>
                      </a: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r h="502043">
                <a:tc>
                  <a:txBody>
                    <a:bodyPr/>
                    <a:lstStyle/>
                    <a:p>
                      <a:r>
                        <a:rPr lang="fr-FR" altLang="fr-FR" sz="1800" u="sng" dirty="0" smtClean="0"/>
                        <a:t>Effet Rosenthal ou œdipien de prédiction </a:t>
                      </a: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algn="ctr"/>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r h="502043">
                <a:tc>
                  <a:txBody>
                    <a:bodyPr/>
                    <a:lstStyle/>
                    <a:p>
                      <a:r>
                        <a:rPr lang="fr-FR" altLang="fr-FR" sz="1800" u="sng" dirty="0" smtClean="0"/>
                        <a:t>Constante macabre</a:t>
                      </a: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r h="502043">
                <a:tc>
                  <a:txBody>
                    <a:bodyPr/>
                    <a:lstStyle/>
                    <a:p>
                      <a:r>
                        <a:rPr lang="fr-FR" altLang="fr-FR" sz="1800" u="sng" dirty="0" smtClean="0"/>
                        <a:t>Effet </a:t>
                      </a:r>
                      <a:r>
                        <a:rPr lang="fr-FR" altLang="fr-FR" sz="1800" u="sng" dirty="0" err="1" smtClean="0"/>
                        <a:t>Posthumus</a:t>
                      </a:r>
                      <a:r>
                        <a:rPr lang="fr-FR" altLang="fr-FR" sz="1800" u="sng" dirty="0" smtClean="0"/>
                        <a:t> ou sélection relative </a:t>
                      </a: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bl>
          </a:graphicData>
        </a:graphic>
      </p:graphicFrame>
    </p:spTree>
    <p:extLst>
      <p:ext uri="{BB962C8B-B14F-4D97-AF65-F5344CB8AC3E}">
        <p14:creationId xmlns:p14="http://schemas.microsoft.com/office/powerpoint/2010/main" val="4141239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dirty="0"/>
              <a:t>L</a:t>
            </a:r>
            <a:r>
              <a:rPr lang="fr-FR" dirty="0" smtClean="0"/>
              <a:t>a note : un catalyseur</a:t>
            </a:r>
            <a:endParaRPr lang="fr-FR" dirty="0"/>
          </a:p>
        </p:txBody>
      </p:sp>
      <p:sp>
        <p:nvSpPr>
          <p:cNvPr id="3" name="Espace réservé du contenu 2"/>
          <p:cNvSpPr>
            <a:spLocks noGrp="1"/>
          </p:cNvSpPr>
          <p:nvPr>
            <p:ph idx="1"/>
          </p:nvPr>
        </p:nvSpPr>
        <p:spPr>
          <a:xfrm>
            <a:off x="838200" y="1099457"/>
            <a:ext cx="10515600" cy="5077506"/>
          </a:xfrm>
        </p:spPr>
        <p:txBody>
          <a:bodyPr/>
          <a:lstStyle/>
          <a:p>
            <a:r>
              <a:rPr lang="fr-FR" dirty="0" smtClean="0"/>
              <a:t> </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4086048774"/>
              </p:ext>
            </p:extLst>
          </p:nvPr>
        </p:nvGraphicFramePr>
        <p:xfrm>
          <a:off x="174812" y="906719"/>
          <a:ext cx="11915005" cy="4292418"/>
        </p:xfrm>
        <a:graphic>
          <a:graphicData uri="http://schemas.openxmlformats.org/drawingml/2006/table">
            <a:tbl>
              <a:tblPr firstRow="1" bandRow="1">
                <a:tableStyleId>{5C22544A-7EE6-4342-B048-85BDC9FD1C3A}</a:tableStyleId>
              </a:tblPr>
              <a:tblGrid>
                <a:gridCol w="4061012"/>
                <a:gridCol w="1869141"/>
                <a:gridCol w="2286000"/>
                <a:gridCol w="1573306"/>
                <a:gridCol w="2125546"/>
              </a:tblGrid>
              <a:tr h="502043">
                <a:tc>
                  <a:txBody>
                    <a:bodyPr/>
                    <a:lstStyle/>
                    <a:p>
                      <a:pPr algn="ctr"/>
                      <a:r>
                        <a:rPr lang="fr-FR" dirty="0" smtClean="0"/>
                        <a:t>BIAIS</a:t>
                      </a:r>
                      <a:endParaRPr lang="fr-FR" dirty="0"/>
                    </a:p>
                  </a:txBody>
                  <a:tcPr/>
                </a:tc>
                <a:tc>
                  <a:txBody>
                    <a:bodyPr/>
                    <a:lstStyle/>
                    <a:p>
                      <a:pPr algn="ctr"/>
                      <a:r>
                        <a:rPr lang="fr-FR" dirty="0" smtClean="0"/>
                        <a:t>INTERACTION PSYCHOLOGIQUE</a:t>
                      </a:r>
                      <a:endParaRPr lang="fr-FR" dirty="0"/>
                    </a:p>
                  </a:txBody>
                  <a:tcPr/>
                </a:tc>
                <a:tc>
                  <a:txBody>
                    <a:bodyPr/>
                    <a:lstStyle/>
                    <a:p>
                      <a:pPr algn="ctr"/>
                      <a:r>
                        <a:rPr lang="fr-FR" dirty="0" smtClean="0"/>
                        <a:t>DU A L’EVALUATION CLASSEMENT</a:t>
                      </a:r>
                      <a:endParaRPr lang="fr-FR" dirty="0"/>
                    </a:p>
                  </a:txBody>
                  <a:tcPr/>
                </a:tc>
                <a:tc>
                  <a:txBody>
                    <a:bodyPr/>
                    <a:lstStyle/>
                    <a:p>
                      <a:pPr algn="ctr"/>
                      <a:r>
                        <a:rPr lang="fr-FR" dirty="0" smtClean="0"/>
                        <a:t>DU A LA CORRECTION</a:t>
                      </a:r>
                      <a:endParaRPr lang="fr-FR" dirty="0"/>
                    </a:p>
                  </a:txBody>
                  <a:tcPr/>
                </a:tc>
                <a:tc>
                  <a:txBody>
                    <a:bodyPr/>
                    <a:lstStyle/>
                    <a:p>
                      <a:pPr algn="ctr"/>
                      <a:r>
                        <a:rPr lang="fr-FR" dirty="0" smtClean="0"/>
                        <a:t>DU A LA NOTE PROPREMENT</a:t>
                      </a:r>
                      <a:r>
                        <a:rPr lang="fr-FR" baseline="0" dirty="0" smtClean="0"/>
                        <a:t> DITE</a:t>
                      </a:r>
                      <a:endParaRPr lang="fr-FR" dirty="0"/>
                    </a:p>
                  </a:txBody>
                  <a:tcPr/>
                </a:tc>
              </a:tr>
              <a:tr h="502043">
                <a:tc>
                  <a:txBody>
                    <a:bodyPr/>
                    <a:lstStyle/>
                    <a:p>
                      <a:r>
                        <a:rPr lang="fr-FR" altLang="fr-FR" sz="1800" u="sng" dirty="0" smtClean="0"/>
                        <a:t>Coefficient subjectif </a:t>
                      </a: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r>
                        <a:rPr lang="fr-FR" dirty="0" smtClean="0"/>
                        <a:t>XX</a:t>
                      </a:r>
                      <a:endParaRPr lang="fr-FR" dirty="0"/>
                    </a:p>
                  </a:txBody>
                  <a:tcPr/>
                </a:tc>
                <a:tc>
                  <a:txBody>
                    <a:bodyPr/>
                    <a:lstStyle/>
                    <a:p>
                      <a:pPr algn="ctr"/>
                      <a:r>
                        <a:rPr lang="fr-FR" dirty="0" smtClean="0"/>
                        <a:t>Accentué</a:t>
                      </a:r>
                      <a:r>
                        <a:rPr lang="fr-FR" baseline="0" dirty="0" smtClean="0"/>
                        <a:t> avec la note sur 20</a:t>
                      </a:r>
                      <a:endParaRPr lang="fr-FR" dirty="0"/>
                    </a:p>
                  </a:txBody>
                  <a:tcPr/>
                </a:tc>
              </a:tr>
              <a:tr h="502043">
                <a:tc>
                  <a:txBody>
                    <a:bodyPr/>
                    <a:lstStyle/>
                    <a:p>
                      <a:r>
                        <a:rPr lang="fr-FR" altLang="fr-FR" sz="1800" u="sng" dirty="0" smtClean="0"/>
                        <a:t>Effet pygmalion </a:t>
                      </a:r>
                      <a:r>
                        <a:rPr lang="fr-FR" altLang="fr-FR" sz="1800" u="none" baseline="0" dirty="0" smtClean="0"/>
                        <a:t> &amp; </a:t>
                      </a:r>
                      <a:r>
                        <a:rPr lang="fr-FR" altLang="fr-FR" sz="1800" u="sng" dirty="0" smtClean="0"/>
                        <a:t>Effet de halo </a:t>
                      </a:r>
                      <a:r>
                        <a:rPr lang="fr-FR" altLang="fr-FR" sz="1800" dirty="0" smtClean="0"/>
                        <a:t>: </a:t>
                      </a: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r>
                        <a:rPr lang="fr-FR" dirty="0" smtClean="0"/>
                        <a:t>Idem</a:t>
                      </a:r>
                      <a:endParaRPr lang="fr-FR" dirty="0"/>
                    </a:p>
                  </a:txBody>
                  <a:tcPr/>
                </a:tc>
              </a:tr>
              <a:tr h="502043">
                <a:tc>
                  <a:txBody>
                    <a:bodyPr/>
                    <a:lstStyle/>
                    <a:p>
                      <a:r>
                        <a:rPr lang="fr-FR" altLang="fr-FR" sz="1800" u="sng" dirty="0" smtClean="0"/>
                        <a:t>Effet de stéréotypie ou d’inertie </a:t>
                      </a: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algn="ctr"/>
                      <a:r>
                        <a:rPr lang="fr-FR" dirty="0" smtClean="0"/>
                        <a:t>XXX</a:t>
                      </a:r>
                      <a:endParaRPr lang="fr-FR" dirty="0"/>
                    </a:p>
                  </a:txBody>
                  <a:tcPr/>
                </a:tc>
                <a:tc>
                  <a:txBody>
                    <a:bodyPr/>
                    <a:lstStyle/>
                    <a:p>
                      <a:pPr algn="ctr"/>
                      <a:r>
                        <a:rPr lang="fr-FR" dirty="0" smtClean="0"/>
                        <a:t>Idem</a:t>
                      </a:r>
                      <a:endParaRPr lang="fr-FR" dirty="0"/>
                    </a:p>
                  </a:txBody>
                  <a:tcPr/>
                </a:tc>
              </a:tr>
              <a:tr h="502043">
                <a:tc>
                  <a:txBody>
                    <a:bodyPr/>
                    <a:lstStyle/>
                    <a:p>
                      <a:r>
                        <a:rPr lang="fr-FR" altLang="fr-FR" sz="1800" u="sng" dirty="0" smtClean="0"/>
                        <a:t>Effet de contraste ou d’ancrage </a:t>
                      </a: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r h="502043">
                <a:tc>
                  <a:txBody>
                    <a:bodyPr/>
                    <a:lstStyle/>
                    <a:p>
                      <a:r>
                        <a:rPr lang="fr-FR" altLang="fr-FR" sz="1800" u="sng" dirty="0" smtClean="0"/>
                        <a:t>Effet Rosenthal ou œdipien de prédiction </a:t>
                      </a: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algn="ctr"/>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r h="502043">
                <a:tc>
                  <a:txBody>
                    <a:bodyPr/>
                    <a:lstStyle/>
                    <a:p>
                      <a:r>
                        <a:rPr lang="fr-FR" altLang="fr-FR" sz="1800" u="sng" dirty="0" smtClean="0"/>
                        <a:t>Constante macabre</a:t>
                      </a: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r h="502043">
                <a:tc>
                  <a:txBody>
                    <a:bodyPr/>
                    <a:lstStyle/>
                    <a:p>
                      <a:r>
                        <a:rPr lang="fr-FR" altLang="fr-FR" sz="1800" u="sng" dirty="0" smtClean="0"/>
                        <a:t>Effet </a:t>
                      </a:r>
                      <a:r>
                        <a:rPr lang="fr-FR" altLang="fr-FR" sz="1800" u="sng" dirty="0" err="1" smtClean="0"/>
                        <a:t>Posthumus</a:t>
                      </a:r>
                      <a:r>
                        <a:rPr lang="fr-FR" altLang="fr-FR" sz="1800" u="sng" dirty="0" smtClean="0"/>
                        <a:t> ou sélection relative </a:t>
                      </a:r>
                      <a:endParaRPr lang="fr-FR" dirty="0"/>
                    </a:p>
                  </a:txBody>
                  <a:tcPr/>
                </a:tc>
                <a:tc>
                  <a:txBody>
                    <a:bodyPr/>
                    <a:lstStyle/>
                    <a:p>
                      <a:pPr algn="ctr"/>
                      <a:endParaRPr lang="fr-FR" dirty="0"/>
                    </a:p>
                  </a:txBody>
                  <a:tcPr/>
                </a:tc>
                <a:tc>
                  <a:txBody>
                    <a:bodyPr/>
                    <a:lstStyle/>
                    <a:p>
                      <a:pPr algn="ctr"/>
                      <a:r>
                        <a:rPr lang="fr-FR" dirty="0" smtClean="0"/>
                        <a:t>XXX</a:t>
                      </a:r>
                      <a:endParaRPr lang="fr-FR" dirty="0"/>
                    </a:p>
                  </a:txBody>
                  <a:tcPr/>
                </a:tc>
                <a:tc>
                  <a:txBody>
                    <a:bodyPr/>
                    <a:lstStyle/>
                    <a:p>
                      <a:pPr algn="ct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Idem</a:t>
                      </a:r>
                    </a:p>
                  </a:txBody>
                  <a:tcPr/>
                </a:tc>
              </a:tr>
            </a:tbl>
          </a:graphicData>
        </a:graphic>
      </p:graphicFrame>
    </p:spTree>
    <p:extLst>
      <p:ext uri="{BB962C8B-B14F-4D97-AF65-F5344CB8AC3E}">
        <p14:creationId xmlns:p14="http://schemas.microsoft.com/office/powerpoint/2010/main" val="628147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b="1" dirty="0" smtClean="0">
                <a:solidFill>
                  <a:srgbClr val="00B0F0"/>
                </a:solidFill>
              </a:rPr>
              <a:t>Conclusion </a:t>
            </a:r>
            <a:endParaRPr lang="fr-FR" b="1" dirty="0">
              <a:solidFill>
                <a:srgbClr val="00B0F0"/>
              </a:solidFill>
            </a:endParaRPr>
          </a:p>
        </p:txBody>
      </p:sp>
      <p:sp>
        <p:nvSpPr>
          <p:cNvPr id="3" name="Espace réservé du contenu 2"/>
          <p:cNvSpPr>
            <a:spLocks noGrp="1"/>
          </p:cNvSpPr>
          <p:nvPr>
            <p:ph idx="1"/>
          </p:nvPr>
        </p:nvSpPr>
        <p:spPr>
          <a:xfrm>
            <a:off x="838200" y="1099457"/>
            <a:ext cx="10363200" cy="3461657"/>
          </a:xfrm>
          <a:ln>
            <a:solidFill>
              <a:schemeClr val="accent1"/>
            </a:solidFill>
          </a:ln>
        </p:spPr>
        <p:txBody>
          <a:bodyPr/>
          <a:lstStyle/>
          <a:p>
            <a:endParaRPr lang="fr-FR" dirty="0" smtClean="0"/>
          </a:p>
          <a:p>
            <a:r>
              <a:rPr lang="fr-FR" dirty="0" smtClean="0"/>
              <a:t>Réévaluer les origines de la notation</a:t>
            </a:r>
          </a:p>
          <a:p>
            <a:endParaRPr lang="fr-FR" dirty="0"/>
          </a:p>
          <a:p>
            <a:r>
              <a:rPr lang="fr-FR" dirty="0" smtClean="0"/>
              <a:t>Distinguer les biais liés à la note et </a:t>
            </a:r>
            <a:r>
              <a:rPr lang="fr-FR" smtClean="0"/>
              <a:t>ceux </a:t>
            </a:r>
            <a:r>
              <a:rPr lang="fr-FR" smtClean="0"/>
              <a:t>liés </a:t>
            </a:r>
            <a:r>
              <a:rPr lang="fr-FR" dirty="0" smtClean="0"/>
              <a:t>au classement-sélection</a:t>
            </a:r>
          </a:p>
          <a:p>
            <a:endParaRPr lang="fr-FR" dirty="0"/>
          </a:p>
          <a:p>
            <a:r>
              <a:rPr lang="fr-FR" dirty="0" smtClean="0"/>
              <a:t>Noter l’ancienneté des critiques envers la notation</a:t>
            </a:r>
            <a:endParaRPr lang="fr-FR"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838200" y="365125"/>
            <a:ext cx="10515600" cy="1017361"/>
          </a:xfrm>
          <a:ln>
            <a:solidFill>
              <a:schemeClr val="accent1"/>
            </a:solidFill>
            <a:miter lim="800000"/>
            <a:headEnd/>
            <a:tailEnd/>
          </a:ln>
        </p:spPr>
        <p:txBody>
          <a:bodyPr/>
          <a:lstStyle/>
          <a:p>
            <a:pPr algn="ctr"/>
            <a:r>
              <a:rPr lang="fr-FR" altLang="fr-FR" b="1" dirty="0" smtClean="0">
                <a:solidFill>
                  <a:srgbClr val="00B0F0"/>
                </a:solidFill>
              </a:rPr>
              <a:t>I Avant la note : le classement relatif</a:t>
            </a:r>
          </a:p>
        </p:txBody>
      </p:sp>
      <p:sp>
        <p:nvSpPr>
          <p:cNvPr id="4099" name="Espace réservé du contenu 2"/>
          <p:cNvSpPr>
            <a:spLocks noGrp="1"/>
          </p:cNvSpPr>
          <p:nvPr>
            <p:ph idx="1"/>
          </p:nvPr>
        </p:nvSpPr>
        <p:spPr>
          <a:xfrm>
            <a:off x="838200" y="1825625"/>
            <a:ext cx="10515600" cy="3042784"/>
          </a:xfrm>
          <a:ln>
            <a:solidFill>
              <a:schemeClr val="accent1"/>
            </a:solidFill>
          </a:ln>
        </p:spPr>
        <p:txBody>
          <a:bodyPr/>
          <a:lstStyle/>
          <a:p>
            <a:r>
              <a:rPr lang="fr-FR" altLang="fr-FR" dirty="0" smtClean="0"/>
              <a:t>L’école fait partie d’une </a:t>
            </a:r>
            <a:r>
              <a:rPr lang="fr-FR" altLang="fr-FR" dirty="0"/>
              <a:t>mise générale sous contrôle social (</a:t>
            </a:r>
            <a:r>
              <a:rPr lang="fr-FR" altLang="fr-FR" dirty="0" smtClean="0"/>
              <a:t>Foucault)</a:t>
            </a:r>
          </a:p>
          <a:p>
            <a:endParaRPr lang="fr-FR" altLang="fr-FR" dirty="0" smtClean="0"/>
          </a:p>
          <a:p>
            <a:r>
              <a:rPr lang="fr-FR" altLang="fr-FR" dirty="0"/>
              <a:t>Evolution des punitions et convergences de plusieurs systèmes</a:t>
            </a:r>
          </a:p>
          <a:p>
            <a:pPr lvl="1"/>
            <a:r>
              <a:rPr lang="fr-FR" altLang="fr-FR" dirty="0"/>
              <a:t>Armée, religion, justice, école </a:t>
            </a:r>
          </a:p>
          <a:p>
            <a:endParaRPr lang="fr-FR" altLang="fr-FR" dirty="0"/>
          </a:p>
          <a:p>
            <a:r>
              <a:rPr lang="fr-FR" altLang="fr-FR" dirty="0" smtClean="0"/>
              <a:t>Education = maillon d’un vaste bouleversement individuel et collectif</a:t>
            </a:r>
            <a:endParaRPr lang="fr-FR" alt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140784" y="6582228"/>
            <a:ext cx="4114800" cy="365125"/>
          </a:xfrm>
        </p:spPr>
        <p:txBody>
          <a:bodyPr/>
          <a:lstStyle/>
          <a:p>
            <a:pPr>
              <a:defRPr/>
            </a:pPr>
            <a:r>
              <a:rPr lang="fr-FR" dirty="0" smtClean="0"/>
              <a:t>Joël Dubos Formateur Orléans-Tours</a:t>
            </a: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dirty="0" smtClean="0"/>
              <a:t>En Résumé </a:t>
            </a:r>
            <a:endParaRPr lang="fr-FR" dirty="0"/>
          </a:p>
        </p:txBody>
      </p:sp>
      <p:sp>
        <p:nvSpPr>
          <p:cNvPr id="3" name="Espace réservé du contenu 2"/>
          <p:cNvSpPr>
            <a:spLocks noGrp="1"/>
          </p:cNvSpPr>
          <p:nvPr>
            <p:ph idx="1"/>
          </p:nvPr>
        </p:nvSpPr>
        <p:spPr>
          <a:xfrm>
            <a:off x="838200" y="1001486"/>
            <a:ext cx="10515600" cy="4106635"/>
          </a:xfrm>
          <a:ln>
            <a:solidFill>
              <a:schemeClr val="accent1"/>
            </a:solidFill>
          </a:ln>
        </p:spPr>
        <p:txBody>
          <a:bodyPr/>
          <a:lstStyle/>
          <a:p>
            <a:r>
              <a:rPr lang="fr-FR" sz="2400" dirty="0" smtClean="0"/>
              <a:t>La dénonciation au XVIe des punitions corporelles entraîne la recherche de nouvelles motivations pédagogiques</a:t>
            </a:r>
          </a:p>
          <a:p>
            <a:r>
              <a:rPr lang="fr-FR" sz="2400" dirty="0" smtClean="0"/>
              <a:t>Les solutions distinguent les Jésuites (émulation par la mise en compétition) et les Ecoles Chrétiennes (récompense-punitions par points/réussite)</a:t>
            </a:r>
          </a:p>
          <a:p>
            <a:r>
              <a:rPr lang="fr-FR" sz="2400" dirty="0" smtClean="0"/>
              <a:t>La méthode individuelle et par objectif des petites écoles laïques est alors synonyme d’échec et de souffrances pédagogiques</a:t>
            </a:r>
          </a:p>
          <a:p>
            <a:r>
              <a:rPr lang="fr-FR" sz="2400" dirty="0" smtClean="0"/>
              <a:t>L’adoption de la notation répond à un souci de justice partie des Grandes écoles d’ingénieurs dans la foulée de </a:t>
            </a:r>
            <a:r>
              <a:rPr lang="fr-FR" sz="2400" dirty="0"/>
              <a:t>la Révolution française </a:t>
            </a:r>
            <a:endParaRPr lang="fr-FR" sz="2400" dirty="0" smtClean="0"/>
          </a:p>
          <a:p>
            <a:r>
              <a:rPr lang="fr-FR" sz="2400" dirty="0" smtClean="0"/>
              <a:t>Sa généralisation sous la IIIe République reprend les systèmes de formation des élites par les institutions religieuses dans un contexte d’alourdissement du travail avec la massification de l’enseignement mais se trouve rapidement dénoncée</a:t>
            </a:r>
            <a:endParaRPr lang="fr-FR" sz="2400" dirty="0"/>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76200" y="5117757"/>
            <a:ext cx="12013615" cy="15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47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068"/>
            <a:ext cx="10515600" cy="636361"/>
          </a:xfrm>
          <a:ln>
            <a:solidFill>
              <a:schemeClr val="accent1"/>
            </a:solidFill>
          </a:ln>
        </p:spPr>
        <p:txBody>
          <a:bodyPr/>
          <a:lstStyle/>
          <a:p>
            <a:pPr algn="ctr"/>
            <a:r>
              <a:rPr lang="fr-FR" b="1" dirty="0" smtClean="0">
                <a:solidFill>
                  <a:srgbClr val="FF0000"/>
                </a:solidFill>
              </a:rPr>
              <a:t>Enseignements </a:t>
            </a:r>
            <a:endParaRPr lang="fr-FR" b="1" dirty="0">
              <a:solidFill>
                <a:srgbClr val="FF0000"/>
              </a:solidFill>
            </a:endParaRPr>
          </a:p>
        </p:txBody>
      </p:sp>
      <p:sp>
        <p:nvSpPr>
          <p:cNvPr id="3" name="Espace réservé du contenu 2"/>
          <p:cNvSpPr>
            <a:spLocks noGrp="1"/>
          </p:cNvSpPr>
          <p:nvPr>
            <p:ph idx="1"/>
          </p:nvPr>
        </p:nvSpPr>
        <p:spPr>
          <a:xfrm>
            <a:off x="642257" y="1099457"/>
            <a:ext cx="10831285" cy="3690257"/>
          </a:xfrm>
          <a:ln>
            <a:solidFill>
              <a:schemeClr val="accent1"/>
            </a:solidFill>
          </a:ln>
        </p:spPr>
        <p:txBody>
          <a:bodyPr/>
          <a:lstStyle/>
          <a:p>
            <a:r>
              <a:rPr lang="fr-FR" dirty="0" smtClean="0">
                <a:solidFill>
                  <a:srgbClr val="FF0000"/>
                </a:solidFill>
              </a:rPr>
              <a:t>Le principe du classement et de la compétition est antérieur à la note</a:t>
            </a:r>
          </a:p>
          <a:p>
            <a:endParaRPr lang="fr-FR" sz="1000" dirty="0">
              <a:solidFill>
                <a:srgbClr val="FF0000"/>
              </a:solidFill>
            </a:endParaRPr>
          </a:p>
          <a:p>
            <a:r>
              <a:rPr lang="fr-FR" dirty="0" smtClean="0">
                <a:solidFill>
                  <a:srgbClr val="FF0000"/>
                </a:solidFill>
              </a:rPr>
              <a:t>La notation a été adoptée dans un souci d’objectivité et d’équité</a:t>
            </a:r>
          </a:p>
          <a:p>
            <a:endParaRPr lang="fr-FR" sz="1000" dirty="0">
              <a:solidFill>
                <a:srgbClr val="FF0000"/>
              </a:solidFill>
            </a:endParaRPr>
          </a:p>
          <a:p>
            <a:r>
              <a:rPr lang="fr-FR" dirty="0" smtClean="0">
                <a:solidFill>
                  <a:srgbClr val="FF0000"/>
                </a:solidFill>
              </a:rPr>
              <a:t>Elle apportait aussi une réponse à la surcharge précoce des classes</a:t>
            </a:r>
          </a:p>
          <a:p>
            <a:endParaRPr lang="fr-FR" sz="1000" dirty="0">
              <a:solidFill>
                <a:srgbClr val="FF0000"/>
              </a:solidFill>
            </a:endParaRPr>
          </a:p>
          <a:p>
            <a:r>
              <a:rPr lang="fr-FR" dirty="0" smtClean="0">
                <a:solidFill>
                  <a:srgbClr val="FF0000"/>
                </a:solidFill>
              </a:rPr>
              <a:t>Elle était synonyme d’enseignement d’excellence</a:t>
            </a:r>
          </a:p>
          <a:p>
            <a:endParaRPr lang="fr-FR" sz="1000" dirty="0">
              <a:solidFill>
                <a:srgbClr val="FF0000"/>
              </a:solidFill>
            </a:endParaRPr>
          </a:p>
          <a:p>
            <a:r>
              <a:rPr lang="fr-FR" dirty="0" smtClean="0">
                <a:solidFill>
                  <a:srgbClr val="FF0000"/>
                </a:solidFill>
              </a:rPr>
              <a:t>Ses limites ont été connues dès son adoption dans l’école républicaine</a:t>
            </a:r>
            <a:endParaRPr lang="fr-FR" dirty="0">
              <a:solidFill>
                <a:srgbClr val="FF0000"/>
              </a:solidFill>
            </a:endParaRPr>
          </a:p>
        </p:txBody>
      </p:sp>
      <p:sp>
        <p:nvSpPr>
          <p:cNvPr id="4" name="Espace réservé du pied de page 3"/>
          <p:cNvSpPr>
            <a:spLocks noGrp="1"/>
          </p:cNvSpPr>
          <p:nvPr>
            <p:ph type="ftr" sz="quarter" idx="11"/>
          </p:nvPr>
        </p:nvSpPr>
        <p:spPr>
          <a:xfrm>
            <a:off x="4038600" y="6538912"/>
            <a:ext cx="4114800" cy="365125"/>
          </a:xfrm>
        </p:spPr>
        <p:txBody>
          <a:bodyPr/>
          <a:lstStyle/>
          <a:p>
            <a:pPr>
              <a:defRPr/>
            </a:pPr>
            <a:r>
              <a:rPr lang="fr-FR" dirty="0" smtClean="0"/>
              <a:t>Joël Dubos Formateur Orléans-Tours</a:t>
            </a:r>
            <a:endParaRPr lang="fr-FR" dirty="0"/>
          </a:p>
        </p:txBody>
      </p:sp>
      <p:pic>
        <p:nvPicPr>
          <p:cNvPr id="5"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0" y="4923064"/>
            <a:ext cx="12089816"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822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ln>
            <a:solidFill>
              <a:schemeClr val="accent1"/>
            </a:solidFill>
          </a:ln>
        </p:spPr>
        <p:txBody>
          <a:bodyPr/>
          <a:lstStyle/>
          <a:p>
            <a:r>
              <a:rPr lang="fr-FR" altLang="fr-FR" i="1" dirty="0" smtClean="0"/>
              <a:t>Nota bene </a:t>
            </a:r>
            <a:r>
              <a:rPr lang="fr-FR" altLang="fr-FR" dirty="0" smtClean="0"/>
              <a:t>: la </a:t>
            </a:r>
            <a:r>
              <a:rPr lang="fr-FR" altLang="fr-FR" dirty="0" err="1" smtClean="0"/>
              <a:t>barémisation</a:t>
            </a:r>
            <a:r>
              <a:rPr lang="fr-FR" altLang="fr-FR" dirty="0" smtClean="0"/>
              <a:t> baisse les notes</a:t>
            </a:r>
          </a:p>
        </p:txBody>
      </p:sp>
      <p:sp>
        <p:nvSpPr>
          <p:cNvPr id="3075" name="Espace réservé du contenu 2"/>
          <p:cNvSpPr>
            <a:spLocks noGrp="1"/>
          </p:cNvSpPr>
          <p:nvPr>
            <p:ph idx="1"/>
          </p:nvPr>
        </p:nvSpPr>
        <p:spPr>
          <a:xfrm>
            <a:off x="838200" y="1825625"/>
            <a:ext cx="10515600" cy="3182030"/>
          </a:xfrm>
          <a:ln>
            <a:solidFill>
              <a:schemeClr val="accent1"/>
            </a:solidFill>
          </a:ln>
        </p:spPr>
        <p:txBody>
          <a:bodyPr/>
          <a:lstStyle/>
          <a:p>
            <a:r>
              <a:rPr lang="fr-FR" altLang="fr-FR" dirty="0" smtClean="0"/>
              <a:t>L’application </a:t>
            </a:r>
            <a:r>
              <a:rPr lang="fr-FR" altLang="fr-FR" dirty="0" smtClean="0"/>
              <a:t>d’un barème entraine une baisse des notes </a:t>
            </a:r>
          </a:p>
          <a:p>
            <a:r>
              <a:rPr lang="fr-FR" altLang="fr-FR" dirty="0" smtClean="0"/>
              <a:t>Et accentue les écarts entre correcteurs (certains appliquent peu, pas ou mal le barème)</a:t>
            </a:r>
            <a:endParaRPr lang="fr-FR" altLang="fr-FR" dirty="0"/>
          </a:p>
          <a:p>
            <a:r>
              <a:rPr lang="fr-FR" altLang="fr-FR" i="1" dirty="0" smtClean="0"/>
              <a:t>Enquête de l’IREM</a:t>
            </a:r>
            <a:r>
              <a:rPr lang="fr-FR" altLang="fr-FR" dirty="0" smtClean="0"/>
              <a:t>, Rennes, 1975 , toujours citée dans les études de </a:t>
            </a:r>
            <a:r>
              <a:rPr lang="fr-FR" altLang="fr-FR" dirty="0" smtClean="0"/>
              <a:t>docimologie</a:t>
            </a:r>
          </a:p>
          <a:p>
            <a:r>
              <a:rPr lang="fr-FR" u="sng" dirty="0">
                <a:hlinkClick r:id="rId2"/>
              </a:rPr>
              <a:t>https://www.univ-reims.fr/minisite_81/media-files/22249/evaluation-docimologie-orientation-taxonomie.pdf</a:t>
            </a:r>
            <a:endParaRPr lang="fr-FR" altLang="fr-FR" dirty="0" smtClean="0"/>
          </a:p>
        </p:txBody>
      </p:sp>
      <p:pic>
        <p:nvPicPr>
          <p:cNvPr id="4" name="Espace réservé du contenu 1"/>
          <p:cNvPicPr>
            <a:picLocks noChangeAspect="1"/>
          </p:cNvPicPr>
          <p:nvPr/>
        </p:nvPicPr>
        <p:blipFill rotWithShape="1">
          <a:blip r:embed="rId3"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2935640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FF0000"/>
            </a:solidFill>
          </a:ln>
        </p:spPr>
        <p:txBody>
          <a:bodyPr/>
          <a:lstStyle/>
          <a:p>
            <a:pPr algn="ctr"/>
            <a:r>
              <a:rPr lang="fr-FR" smtClean="0"/>
              <a:t>Bibliographie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2500820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9029" y="136525"/>
            <a:ext cx="7097485" cy="854075"/>
          </a:xfrm>
          <a:ln>
            <a:solidFill>
              <a:schemeClr val="accent1"/>
            </a:solidFill>
          </a:ln>
        </p:spPr>
        <p:txBody>
          <a:bodyPr/>
          <a:lstStyle/>
          <a:p>
            <a:pPr algn="ctr"/>
            <a:r>
              <a:rPr lang="fr-FR" dirty="0" smtClean="0"/>
              <a:t>Trois références essentielles</a:t>
            </a:r>
            <a:endParaRPr lang="fr-FR" dirty="0"/>
          </a:p>
        </p:txBody>
      </p:sp>
      <p:sp>
        <p:nvSpPr>
          <p:cNvPr id="3" name="Espace réservé du contenu 2"/>
          <p:cNvSpPr>
            <a:spLocks noGrp="1"/>
          </p:cNvSpPr>
          <p:nvPr>
            <p:ph idx="1"/>
          </p:nvPr>
        </p:nvSpPr>
        <p:spPr>
          <a:xfrm>
            <a:off x="174171" y="1164772"/>
            <a:ext cx="11876315" cy="5023077"/>
          </a:xfrm>
          <a:ln>
            <a:solidFill>
              <a:schemeClr val="accent1"/>
            </a:solidFill>
          </a:ln>
        </p:spPr>
        <p:txBody>
          <a:bodyPr/>
          <a:lstStyle/>
          <a:p>
            <a:endParaRPr lang="fr-FR" sz="2400" dirty="0" smtClean="0"/>
          </a:p>
          <a:p>
            <a:r>
              <a:rPr lang="fr-FR" sz="2400" dirty="0" smtClean="0"/>
              <a:t>Un article de synthèse récent : Jean-Yves Séguy, « 1937-1966 : penser et organiser les parcours des élèves, entre sélection et orientation », </a:t>
            </a:r>
            <a:r>
              <a:rPr lang="fr-FR" sz="2400" i="1" dirty="0" smtClean="0"/>
              <a:t>In Administration et éducation</a:t>
            </a:r>
            <a:r>
              <a:rPr lang="fr-FR" sz="2400" dirty="0" smtClean="0"/>
              <a:t>, n° 171, septembre 2021</a:t>
            </a:r>
          </a:p>
          <a:p>
            <a:endParaRPr lang="fr-FR" sz="2400" dirty="0"/>
          </a:p>
          <a:p>
            <a:r>
              <a:rPr lang="fr-FR" sz="2400" dirty="0" smtClean="0"/>
              <a:t>Une mise en perspective historique : Pierre </a:t>
            </a:r>
            <a:r>
              <a:rPr lang="fr-FR" sz="2400" dirty="0"/>
              <a:t>Merle, </a:t>
            </a:r>
            <a:r>
              <a:rPr lang="fr-FR" sz="2400" b="1" dirty="0"/>
              <a:t>« L’école française et l’invention de la note. Un éclairage historique sur les polémiques contemporaines »</a:t>
            </a:r>
            <a:r>
              <a:rPr lang="fr-FR" sz="2400" dirty="0"/>
              <a:t>, </a:t>
            </a:r>
            <a:r>
              <a:rPr lang="fr-FR" sz="2400" i="1" dirty="0"/>
              <a:t>Revue française de pédagogie</a:t>
            </a:r>
            <a:r>
              <a:rPr lang="fr-FR" sz="2400" dirty="0"/>
              <a:t>, n°193, </a:t>
            </a:r>
            <a:r>
              <a:rPr lang="fr-FR" sz="2400" dirty="0" err="1"/>
              <a:t>oct-nov-déc</a:t>
            </a:r>
            <a:r>
              <a:rPr lang="fr-FR" sz="2400" dirty="0"/>
              <a:t> </a:t>
            </a:r>
            <a:r>
              <a:rPr lang="fr-FR" sz="2400" dirty="0" smtClean="0"/>
              <a:t>2015</a:t>
            </a:r>
            <a:endParaRPr lang="fr-FR" sz="2400" dirty="0"/>
          </a:p>
          <a:p>
            <a:endParaRPr lang="fr-FR" sz="2400" dirty="0" smtClean="0"/>
          </a:p>
          <a:p>
            <a:r>
              <a:rPr lang="fr-FR" sz="2400" dirty="0" smtClean="0"/>
              <a:t>Une étude de cas expérimentale  : </a:t>
            </a:r>
            <a:r>
              <a:rPr lang="fr-FR" sz="2400" dirty="0"/>
              <a:t>Bruno </a:t>
            </a:r>
            <a:r>
              <a:rPr lang="fr-FR" sz="2400" dirty="0" err="1"/>
              <a:t>Suchaut</a:t>
            </a:r>
            <a:r>
              <a:rPr lang="fr-FR" sz="2400" dirty="0"/>
              <a:t>, «La loterie des notes au bac », Institut de recherche sur l'éducation, 2008, </a:t>
            </a:r>
            <a:r>
              <a:rPr lang="fr-FR" sz="2400" dirty="0">
                <a:hlinkClick r:id="rId2"/>
              </a:rPr>
              <a:t>https://halshs.archives-ouvertes.fr/halshs-00260958v2/document</a:t>
            </a:r>
            <a:r>
              <a:rPr lang="fr-FR" sz="2400" dirty="0"/>
              <a:t> </a:t>
            </a:r>
          </a:p>
          <a:p>
            <a:endParaRPr lang="fr-FR" sz="2400" dirty="0" smtClean="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1697554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9029" y="136525"/>
            <a:ext cx="5584371" cy="854075"/>
          </a:xfrm>
          <a:ln>
            <a:solidFill>
              <a:schemeClr val="accent1"/>
            </a:solidFill>
          </a:ln>
        </p:spPr>
        <p:txBody>
          <a:bodyPr/>
          <a:lstStyle/>
          <a:p>
            <a:pPr algn="ctr"/>
            <a:r>
              <a:rPr lang="fr-FR" dirty="0" smtClean="0"/>
              <a:t>Pour aller plus loin</a:t>
            </a:r>
            <a:endParaRPr lang="fr-FR" dirty="0"/>
          </a:p>
        </p:txBody>
      </p:sp>
      <p:sp>
        <p:nvSpPr>
          <p:cNvPr id="3" name="Espace réservé du contenu 2"/>
          <p:cNvSpPr>
            <a:spLocks noGrp="1"/>
          </p:cNvSpPr>
          <p:nvPr>
            <p:ph idx="1"/>
          </p:nvPr>
        </p:nvSpPr>
        <p:spPr>
          <a:xfrm>
            <a:off x="174171" y="1164772"/>
            <a:ext cx="11876315" cy="5023077"/>
          </a:xfrm>
          <a:ln>
            <a:solidFill>
              <a:schemeClr val="accent1"/>
            </a:solidFill>
          </a:ln>
        </p:spPr>
        <p:txBody>
          <a:bodyPr/>
          <a:lstStyle/>
          <a:p>
            <a:endParaRPr lang="fr-FR" sz="2400" dirty="0" smtClean="0"/>
          </a:p>
          <a:p>
            <a:r>
              <a:rPr lang="fr-FR" sz="2400" dirty="0" smtClean="0"/>
              <a:t>« L’école d’autrefois », Dossier pédagogique  de l’exposition, Musée national de l’Education de Rouen, 2018</a:t>
            </a:r>
          </a:p>
          <a:p>
            <a:r>
              <a:rPr lang="fr-FR" sz="2400" dirty="0" smtClean="0"/>
              <a:t>Véronique</a:t>
            </a:r>
            <a:r>
              <a:rPr lang="fr-FR" sz="2400" dirty="0"/>
              <a:t> </a:t>
            </a:r>
            <a:r>
              <a:rPr lang="fr-FR" sz="2400" dirty="0" err="1"/>
              <a:t>Castagnet</a:t>
            </a:r>
            <a:r>
              <a:rPr lang="fr-FR" sz="2400" dirty="0"/>
              <a:t>‑Lars, « La</a:t>
            </a:r>
            <a:r>
              <a:rPr lang="fr-FR" sz="2400" i="1" dirty="0"/>
              <a:t> Ratio </a:t>
            </a:r>
            <a:r>
              <a:rPr lang="fr-FR" sz="2400" i="1" dirty="0" err="1"/>
              <a:t>studiorum</a:t>
            </a:r>
            <a:r>
              <a:rPr lang="fr-FR" sz="2400" dirty="0"/>
              <a:t> de 1599 et la normalisation de la figure du contestataire au sein des collèges de la Compagnie de Jésus », </a:t>
            </a:r>
            <a:r>
              <a:rPr lang="fr-FR" sz="2400" i="1" dirty="0"/>
              <a:t>Les Cahiers de </a:t>
            </a:r>
            <a:r>
              <a:rPr lang="fr-FR" sz="2400" i="1" dirty="0" err="1"/>
              <a:t>Framespa</a:t>
            </a:r>
            <a:r>
              <a:rPr lang="fr-FR" sz="2400" dirty="0"/>
              <a:t>, </a:t>
            </a:r>
            <a:r>
              <a:rPr lang="fr-FR" sz="2400" dirty="0" smtClean="0"/>
              <a:t>n°32</a:t>
            </a:r>
            <a:r>
              <a:rPr lang="fr-FR" sz="2400" dirty="0"/>
              <a:t>, </a:t>
            </a:r>
            <a:r>
              <a:rPr lang="fr-FR" sz="2400" dirty="0" smtClean="0"/>
              <a:t>2019</a:t>
            </a:r>
          </a:p>
          <a:p>
            <a:r>
              <a:rPr lang="fr-FR" sz="2400" dirty="0" smtClean="0"/>
              <a:t>Pierre-Philippe </a:t>
            </a:r>
            <a:r>
              <a:rPr lang="fr-FR" sz="2400" dirty="0" err="1"/>
              <a:t>Bugnard</a:t>
            </a:r>
            <a:r>
              <a:rPr lang="fr-FR" sz="2400" dirty="0"/>
              <a:t>, « La note, invention des Temps modernes », Université de Fribourg, </a:t>
            </a:r>
            <a:r>
              <a:rPr lang="fr-FR" sz="2400" dirty="0" smtClean="0"/>
              <a:t>2004</a:t>
            </a:r>
          </a:p>
          <a:p>
            <a:r>
              <a:rPr lang="fr-FR" sz="2400" dirty="0"/>
              <a:t>Jérôme Martin, « Aux origines de la « science des examens » (1920-1940) », </a:t>
            </a:r>
            <a:r>
              <a:rPr lang="fr-FR" sz="2400" i="1" dirty="0"/>
              <a:t>Histoire de l’éducation</a:t>
            </a:r>
            <a:r>
              <a:rPr lang="fr-FR" sz="2400" dirty="0"/>
              <a:t>, </a:t>
            </a:r>
            <a:r>
              <a:rPr lang="fr-FR" sz="2400" dirty="0" smtClean="0"/>
              <a:t>n°94, </a:t>
            </a:r>
            <a:r>
              <a:rPr lang="fr-FR" sz="2400" dirty="0"/>
              <a:t> 2002, </a:t>
            </a:r>
            <a:r>
              <a:rPr lang="fr-FR" sz="2400" dirty="0" smtClean="0"/>
              <a:t>pp. 177-199</a:t>
            </a:r>
            <a:r>
              <a:rPr lang="fr-FR" sz="2400" dirty="0"/>
              <a:t>.</a:t>
            </a:r>
          </a:p>
          <a:p>
            <a:r>
              <a:rPr lang="fr-FR" sz="2400" dirty="0" smtClean="0"/>
              <a:t>Olivier </a:t>
            </a:r>
            <a:r>
              <a:rPr lang="fr-FR" sz="2400" dirty="0" err="1" smtClean="0"/>
              <a:t>Maulini</a:t>
            </a:r>
            <a:r>
              <a:rPr lang="fr-FR" sz="2400" dirty="0" smtClean="0"/>
              <a:t>, « Qui </a:t>
            </a:r>
            <a:r>
              <a:rPr lang="fr-FR" sz="2400" dirty="0"/>
              <a:t>a eu cette idée folle, un jour d'inventer [les notes à] l'école </a:t>
            </a:r>
            <a:r>
              <a:rPr lang="fr-FR" sz="2400" dirty="0" smtClean="0"/>
              <a:t>? », 1996, Université de Genève, </a:t>
            </a:r>
            <a:r>
              <a:rPr lang="fr-FR" sz="2400" dirty="0">
                <a:hlinkClick r:id="rId2"/>
              </a:rPr>
              <a:t>https://</a:t>
            </a:r>
            <a:r>
              <a:rPr lang="fr-FR" sz="2400" dirty="0" smtClean="0">
                <a:hlinkClick r:id="rId2"/>
              </a:rPr>
              <a:t>archive-ouverte.unige.ch/unige:41444</a:t>
            </a:r>
            <a:r>
              <a:rPr lang="fr-FR" sz="2400" dirty="0" smtClean="0"/>
              <a:t> </a:t>
            </a:r>
          </a:p>
          <a:p>
            <a:pPr marL="0" indent="0">
              <a:buNone/>
            </a:pPr>
            <a:endParaRPr lang="fr-FR" sz="2400" dirty="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379641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838200" y="365126"/>
            <a:ext cx="10515600" cy="1224188"/>
          </a:xfrm>
          <a:ln>
            <a:solidFill>
              <a:schemeClr val="accent1"/>
            </a:solidFill>
          </a:ln>
        </p:spPr>
        <p:txBody>
          <a:bodyPr/>
          <a:lstStyle/>
          <a:p>
            <a:pPr algn="ctr"/>
            <a:r>
              <a:rPr lang="fr-FR" altLang="fr-FR" b="1" dirty="0" smtClean="0">
                <a:solidFill>
                  <a:srgbClr val="7030A0"/>
                </a:solidFill>
              </a:rPr>
              <a:t>A Contextualisation sur le temps long : surveiller, éduquer et punir</a:t>
            </a:r>
          </a:p>
        </p:txBody>
      </p:sp>
      <p:sp>
        <p:nvSpPr>
          <p:cNvPr id="3075" name="Espace réservé du contenu 2"/>
          <p:cNvSpPr>
            <a:spLocks noGrp="1"/>
          </p:cNvSpPr>
          <p:nvPr>
            <p:ph idx="1"/>
          </p:nvPr>
        </p:nvSpPr>
        <p:spPr>
          <a:xfrm>
            <a:off x="204369" y="1825625"/>
            <a:ext cx="11878774" cy="3116489"/>
          </a:xfrm>
          <a:ln>
            <a:solidFill>
              <a:schemeClr val="accent1"/>
            </a:solidFill>
          </a:ln>
        </p:spPr>
        <p:txBody>
          <a:bodyPr/>
          <a:lstStyle/>
          <a:p>
            <a:r>
              <a:rPr lang="fr-FR" altLang="fr-FR" dirty="0" smtClean="0"/>
              <a:t>« L’éducation s’inscrit dans la dynamique générale de la mise en surveillance et de l’application d’une intransigeance pénale »</a:t>
            </a:r>
          </a:p>
          <a:p>
            <a:pPr lvl="1"/>
            <a:r>
              <a:rPr lang="fr-FR" altLang="fr-FR" dirty="0" smtClean="0"/>
              <a:t>Michel Foucault, </a:t>
            </a:r>
            <a:r>
              <a:rPr lang="fr-FR" altLang="fr-FR" i="1" dirty="0" smtClean="0"/>
              <a:t>Surveiller et punir</a:t>
            </a:r>
            <a:r>
              <a:rPr lang="fr-FR" altLang="fr-FR" dirty="0" smtClean="0"/>
              <a:t>, 1975 </a:t>
            </a:r>
            <a:endParaRPr lang="fr-FR" altLang="fr-FR" dirty="0"/>
          </a:p>
          <a:p>
            <a:r>
              <a:rPr lang="fr-FR" altLang="fr-FR" dirty="0" smtClean="0"/>
              <a:t>Au XIXe s, le châtiment judiciaire public cruel provoquant la peur est remplacé par l’emprisonnement visant l’amendement du coupable</a:t>
            </a:r>
          </a:p>
          <a:p>
            <a:pPr lvl="1"/>
            <a:r>
              <a:rPr lang="fr-FR" altLang="fr-FR" dirty="0" smtClean="0"/>
              <a:t>Interdiction (théorique) des châtiments corporels à l’école dans ce contexte (1834&amp;1918)</a:t>
            </a:r>
          </a:p>
          <a:p>
            <a:r>
              <a:rPr lang="fr-FR" altLang="fr-FR" dirty="0" smtClean="0"/>
              <a:t>Concomitant avec la mise en place de la classe, de l’examen et de la note</a:t>
            </a:r>
          </a:p>
          <a:p>
            <a:endParaRPr lang="fr-FR" altLang="fr-FR" dirty="0" smtClean="0"/>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038600" y="6508523"/>
            <a:ext cx="4114800" cy="365125"/>
          </a:xfrm>
        </p:spPr>
        <p:txBody>
          <a:bodyPr/>
          <a:lstStyle/>
          <a:p>
            <a:pPr>
              <a:defRPr/>
            </a:pPr>
            <a:r>
              <a:rPr lang="fr-FR" dirty="0" smtClean="0"/>
              <a:t>Joël Dubos Formateur Orléans-Tours</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0408" y="255397"/>
            <a:ext cx="9195816" cy="939419"/>
          </a:xfrm>
          <a:ln>
            <a:solidFill>
              <a:schemeClr val="accent1"/>
            </a:solidFill>
          </a:ln>
        </p:spPr>
        <p:txBody>
          <a:bodyPr/>
          <a:lstStyle/>
          <a:p>
            <a:pPr algn="ctr"/>
            <a:r>
              <a:rPr lang="fr-FR" dirty="0" smtClean="0"/>
              <a:t>Rappel : la pédagogie médiévale</a:t>
            </a:r>
            <a:endParaRPr lang="fr-FR" dirty="0"/>
          </a:p>
        </p:txBody>
      </p:sp>
      <p:sp>
        <p:nvSpPr>
          <p:cNvPr id="3" name="Espace réservé du contenu 2"/>
          <p:cNvSpPr>
            <a:spLocks noGrp="1"/>
          </p:cNvSpPr>
          <p:nvPr>
            <p:ph idx="1"/>
          </p:nvPr>
        </p:nvSpPr>
        <p:spPr>
          <a:xfrm>
            <a:off x="838200" y="1825625"/>
            <a:ext cx="6574536" cy="4351338"/>
          </a:xfrm>
          <a:ln>
            <a:solidFill>
              <a:schemeClr val="accent1"/>
            </a:solidFill>
          </a:ln>
        </p:spPr>
        <p:txBody>
          <a:bodyPr/>
          <a:lstStyle/>
          <a:p>
            <a:r>
              <a:rPr lang="fr-FR" dirty="0" smtClean="0"/>
              <a:t>Domine sans alternative jusqu’au XVIe</a:t>
            </a:r>
          </a:p>
          <a:p>
            <a:endParaRPr lang="fr-FR" dirty="0"/>
          </a:p>
          <a:p>
            <a:r>
              <a:rPr lang="fr-FR" dirty="0" smtClean="0"/>
              <a:t>1599 : contestation dans le </a:t>
            </a:r>
            <a:r>
              <a:rPr lang="fr-FR" i="1" dirty="0" smtClean="0"/>
              <a:t>Ratio </a:t>
            </a:r>
            <a:r>
              <a:rPr lang="fr-FR" i="1" dirty="0" err="1" smtClean="0"/>
              <a:t>studiorum</a:t>
            </a:r>
            <a:r>
              <a:rPr lang="fr-FR" dirty="0" smtClean="0"/>
              <a:t> adopté par les Jésuites</a:t>
            </a:r>
          </a:p>
          <a:p>
            <a:endParaRPr lang="fr-FR" sz="2400" i="1" dirty="0"/>
          </a:p>
          <a:p>
            <a:r>
              <a:rPr lang="fr-FR" sz="2000" i="1" dirty="0" smtClean="0"/>
              <a:t>Cf</a:t>
            </a:r>
            <a:r>
              <a:rPr lang="fr-FR" sz="2000" dirty="0" smtClean="0"/>
              <a:t>. </a:t>
            </a:r>
            <a:r>
              <a:rPr lang="fr-FR" sz="2000" dirty="0"/>
              <a:t>Véronique </a:t>
            </a:r>
            <a:r>
              <a:rPr lang="fr-FR" sz="2000" dirty="0" err="1"/>
              <a:t>Castagnet</a:t>
            </a:r>
            <a:r>
              <a:rPr lang="fr-FR" sz="2000" dirty="0"/>
              <a:t>‑Lars, « La</a:t>
            </a:r>
            <a:r>
              <a:rPr lang="fr-FR" sz="2000" i="1" dirty="0"/>
              <a:t> Ratio </a:t>
            </a:r>
            <a:r>
              <a:rPr lang="fr-FR" sz="2000" i="1" dirty="0" err="1"/>
              <a:t>studiorum</a:t>
            </a:r>
            <a:r>
              <a:rPr lang="fr-FR" sz="2000" dirty="0"/>
              <a:t> de 1599 et la normalisation de la figure du contestataire au sein des collèges de la Compagnie de Jésus », </a:t>
            </a:r>
            <a:r>
              <a:rPr lang="fr-FR" sz="2000" i="1" dirty="0"/>
              <a:t>Les Cahiers de </a:t>
            </a:r>
            <a:r>
              <a:rPr lang="fr-FR" sz="2000" i="1" dirty="0" err="1" smtClean="0"/>
              <a:t>Framespa</a:t>
            </a:r>
            <a:r>
              <a:rPr lang="fr-FR" sz="2000" dirty="0" smtClean="0"/>
              <a:t>, 32, 2019</a:t>
            </a:r>
            <a:endParaRPr lang="fr-FR" sz="2000" dirty="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pic>
        <p:nvPicPr>
          <p:cNvPr id="1026" name="Picture 2" descr="Ratio Studiorum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437" y="1838025"/>
            <a:ext cx="3268667" cy="433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3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816" y="267154"/>
            <a:ext cx="4386942" cy="2007961"/>
          </a:xfrm>
          <a:ln>
            <a:solidFill>
              <a:schemeClr val="accent1"/>
            </a:solidFill>
          </a:ln>
        </p:spPr>
        <p:txBody>
          <a:bodyPr/>
          <a:lstStyle/>
          <a:p>
            <a:pPr algn="ctr"/>
            <a:r>
              <a:rPr lang="fr-FR" dirty="0" smtClean="0"/>
              <a:t>Au départ était la pédagogie des bons moines </a:t>
            </a:r>
            <a:endParaRPr lang="fr-FR" dirty="0"/>
          </a:p>
        </p:txBody>
      </p:sp>
      <p:sp>
        <p:nvSpPr>
          <p:cNvPr id="3" name="Espace réservé du contenu 2"/>
          <p:cNvSpPr>
            <a:spLocks noGrp="1"/>
          </p:cNvSpPr>
          <p:nvPr>
            <p:ph idx="1"/>
          </p:nvPr>
        </p:nvSpPr>
        <p:spPr>
          <a:xfrm>
            <a:off x="1077688" y="3363301"/>
            <a:ext cx="3505198" cy="1360488"/>
          </a:xfrm>
          <a:ln>
            <a:solidFill>
              <a:schemeClr val="accent1"/>
            </a:solidFill>
          </a:ln>
        </p:spPr>
        <p:txBody>
          <a:bodyPr/>
          <a:lstStyle/>
          <a:p>
            <a:pPr algn="ctr"/>
            <a:r>
              <a:rPr lang="it-IT" sz="3600" b="1" dirty="0"/>
              <a:t>Qui bene amat, bene castigat</a:t>
            </a:r>
            <a:endParaRPr lang="fr-FR" sz="3600" b="1" dirty="0"/>
          </a:p>
        </p:txBody>
      </p:sp>
      <p:sp>
        <p:nvSpPr>
          <p:cNvPr id="4" name="Espace réservé du pied de page 3"/>
          <p:cNvSpPr>
            <a:spLocks noGrp="1"/>
          </p:cNvSpPr>
          <p:nvPr>
            <p:ph type="ftr" sz="quarter" idx="11"/>
          </p:nvPr>
        </p:nvSpPr>
        <p:spPr/>
        <p:txBody>
          <a:bodyPr/>
          <a:lstStyle/>
          <a:p>
            <a:pPr>
              <a:defRPr/>
            </a:pPr>
            <a:r>
              <a:rPr lang="fr-FR" smtClean="0"/>
              <a:t>Joël Dubos Formateur Orléans-Tours</a:t>
            </a:r>
            <a:endParaRPr lang="fr-FR"/>
          </a:p>
        </p:txBody>
      </p:sp>
      <p:pic>
        <p:nvPicPr>
          <p:cNvPr id="1028" name="Picture 4" descr="http://www.abbayesaintgeorges.fr/wp-content/uploads/2020/09/mai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643" y="0"/>
            <a:ext cx="5411066" cy="686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95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838200" y="365126"/>
            <a:ext cx="10515600" cy="872672"/>
          </a:xfrm>
          <a:ln>
            <a:solidFill>
              <a:schemeClr val="accent1"/>
            </a:solidFill>
          </a:ln>
        </p:spPr>
        <p:txBody>
          <a:bodyPr/>
          <a:lstStyle/>
          <a:p>
            <a:pPr algn="ctr"/>
            <a:r>
              <a:rPr lang="fr-FR" altLang="fr-FR" dirty="0" smtClean="0"/>
              <a:t>L’examen : contrôler sans châtier</a:t>
            </a:r>
          </a:p>
        </p:txBody>
      </p:sp>
      <p:sp>
        <p:nvSpPr>
          <p:cNvPr id="3075" name="Espace réservé du contenu 2"/>
          <p:cNvSpPr>
            <a:spLocks noGrp="1"/>
          </p:cNvSpPr>
          <p:nvPr>
            <p:ph idx="1"/>
          </p:nvPr>
        </p:nvSpPr>
        <p:spPr>
          <a:xfrm>
            <a:off x="838200" y="1415143"/>
            <a:ext cx="10417629" cy="3592512"/>
          </a:xfrm>
          <a:ln>
            <a:solidFill>
              <a:schemeClr val="accent1"/>
            </a:solidFill>
          </a:ln>
        </p:spPr>
        <p:txBody>
          <a:bodyPr/>
          <a:lstStyle/>
          <a:p>
            <a:r>
              <a:rPr lang="fr-FR" altLang="fr-FR" u="sng" dirty="0" smtClean="0"/>
              <a:t>Du XVIe au XIXe, évolution du régime des punitions :</a:t>
            </a:r>
          </a:p>
          <a:p>
            <a:pPr lvl="1"/>
            <a:r>
              <a:rPr lang="fr-FR" altLang="fr-FR" dirty="0" smtClean="0"/>
              <a:t>Rupture entre châtier et punir s’accélère fin XVIIIe-Début XIXe</a:t>
            </a:r>
          </a:p>
          <a:p>
            <a:pPr lvl="1"/>
            <a:r>
              <a:rPr lang="fr-FR" altLang="fr-FR" b="1" dirty="0" smtClean="0"/>
              <a:t>Substitution de peines psychologiques aux cruauté corporelles</a:t>
            </a:r>
          </a:p>
          <a:p>
            <a:pPr lvl="1"/>
            <a:r>
              <a:rPr lang="fr-FR" altLang="fr-FR" dirty="0" smtClean="0"/>
              <a:t>Mais </a:t>
            </a:r>
            <a:r>
              <a:rPr lang="fr-FR" altLang="fr-FR" dirty="0"/>
              <a:t>longue période de transition</a:t>
            </a:r>
          </a:p>
          <a:p>
            <a:r>
              <a:rPr lang="fr-FR" altLang="fr-FR" u="sng" dirty="0" smtClean="0"/>
              <a:t>Corollaire </a:t>
            </a:r>
            <a:r>
              <a:rPr lang="fr-FR" altLang="fr-FR" u="sng" dirty="0" smtClean="0"/>
              <a:t>des sanctions est la récompense </a:t>
            </a:r>
            <a:r>
              <a:rPr lang="fr-FR" altLang="fr-FR" dirty="0" smtClean="0"/>
              <a:t>:</a:t>
            </a:r>
          </a:p>
          <a:p>
            <a:pPr lvl="1"/>
            <a:r>
              <a:rPr lang="fr-FR" altLang="fr-FR" b="1" dirty="0" smtClean="0"/>
              <a:t>Bilan sanctions-récompenses </a:t>
            </a:r>
            <a:r>
              <a:rPr lang="fr-FR" altLang="fr-FR" dirty="0" smtClean="0"/>
              <a:t>devient possible = </a:t>
            </a:r>
            <a:r>
              <a:rPr lang="fr-FR" altLang="fr-FR" u="sng" dirty="0" smtClean="0"/>
              <a:t>palmarès individuel</a:t>
            </a:r>
            <a:endParaRPr lang="fr-FR" altLang="fr-FR" u="sng" dirty="0"/>
          </a:p>
          <a:p>
            <a:r>
              <a:rPr lang="fr-FR" altLang="fr-FR" dirty="0" smtClean="0"/>
              <a:t>« L’examen combine les techniques de la hiérarchie qui surveille et celle de la sanction qui normalise » M. Foucault, </a:t>
            </a:r>
            <a:r>
              <a:rPr lang="fr-FR" altLang="fr-FR" i="1" dirty="0" err="1" smtClean="0"/>
              <a:t>ibid</a:t>
            </a:r>
            <a:r>
              <a:rPr lang="fr-FR" altLang="fr-FR" dirty="0" smtClean="0"/>
              <a:t>, p. 187</a:t>
            </a:r>
          </a:p>
          <a:p>
            <a:endParaRPr lang="fr-FR" altLang="fr-FR" dirty="0"/>
          </a:p>
          <a:p>
            <a:endParaRPr lang="fr-FR" altLang="fr-FR" dirty="0" smtClean="0"/>
          </a:p>
        </p:txBody>
      </p:sp>
      <p:pic>
        <p:nvPicPr>
          <p:cNvPr id="4" name="Espace réservé du contenu 1"/>
          <p:cNvPicPr>
            <a:picLocks noChangeAspect="1"/>
          </p:cNvPicPr>
          <p:nvPr/>
        </p:nvPicPr>
        <p:blipFill rotWithShape="1">
          <a:blip r:embed="rId2" cstate="print">
            <a:extLst>
              <a:ext uri="{28A0092B-C50C-407E-A947-70E740481C1C}">
                <a14:useLocalDpi xmlns:a14="http://schemas.microsoft.com/office/drawing/2010/main" val="0"/>
              </a:ext>
            </a:extLst>
          </a:blip>
          <a:srcRect t="73910"/>
          <a:stretch/>
        </p:blipFill>
        <p:spPr bwMode="auto">
          <a:xfrm>
            <a:off x="204368" y="5050971"/>
            <a:ext cx="11987632" cy="17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smtClean="0"/>
              <a:t>Joël Dubos Formateur Orléans-Tours</a:t>
            </a:r>
            <a:endParaRPr lang="fr-FR"/>
          </a:p>
        </p:txBody>
      </p:sp>
    </p:spTree>
    <p:extLst>
      <p:ext uri="{BB962C8B-B14F-4D97-AF65-F5344CB8AC3E}">
        <p14:creationId xmlns:p14="http://schemas.microsoft.com/office/powerpoint/2010/main" val="437102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4902</TotalTime>
  <Words>2832</Words>
  <Application>Microsoft Office PowerPoint</Application>
  <PresentationFormat>Grand écran</PresentationFormat>
  <Paragraphs>465</Paragraphs>
  <Slides>55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55</vt:i4>
      </vt:variant>
    </vt:vector>
  </HeadingPairs>
  <TitlesOfParts>
    <vt:vector size="59" baseType="lpstr">
      <vt:lpstr>Arial</vt:lpstr>
      <vt:lpstr>Calibri</vt:lpstr>
      <vt:lpstr>Calibri Light</vt:lpstr>
      <vt:lpstr>Thème Office</vt:lpstr>
      <vt:lpstr>Zoom : petite histoire  de la note</vt:lpstr>
      <vt:lpstr>La note est-elle une tradition incontournable ? </vt:lpstr>
      <vt:lpstr>Vocabulaire</vt:lpstr>
      <vt:lpstr>Quelques repères</vt:lpstr>
      <vt:lpstr>I Avant la note : le classement relatif</vt:lpstr>
      <vt:lpstr>A Contextualisation sur le temps long : surveiller, éduquer et punir</vt:lpstr>
      <vt:lpstr>Rappel : la pédagogie médiévale</vt:lpstr>
      <vt:lpstr>Au départ était la pédagogie des bons moines </vt:lpstr>
      <vt:lpstr>L’examen : contrôler sans châtier</vt:lpstr>
      <vt:lpstr>Evolution des punitions</vt:lpstr>
      <vt:lpstr>Bilan, classement et sélection</vt:lpstr>
      <vt:lpstr>La rupture des XVII-XVIIIe siècles</vt:lpstr>
      <vt:lpstr>B Les trois systèmes d’éducation de l’Ancien Régime</vt:lpstr>
      <vt:lpstr>Zoom 1 : les Jésuites et la compétition</vt:lpstr>
      <vt:lpstr>Inducteur : Harry Potter à l’école des Jésuites ?</vt:lpstr>
      <vt:lpstr>Zoom 1 : les Jésuites et la compétition</vt:lpstr>
      <vt:lpstr>Résultats</vt:lpstr>
      <vt:lpstr>Zoom 2 : les Ecoles chrétiennes</vt:lpstr>
      <vt:lpstr>Zoom 3 : les Petites écoles laïques</vt:lpstr>
      <vt:lpstr>Zoom 3 : grandeur et limites de la méthode des petites écoles</vt:lpstr>
      <vt:lpstr>Zoom 3 : grandeur et limites des petites écoles laïques</vt:lpstr>
      <vt:lpstr>Présentation PowerPoint</vt:lpstr>
      <vt:lpstr>Présentation PowerPoint</vt:lpstr>
      <vt:lpstr>Présentation PowerPoint</vt:lpstr>
      <vt:lpstr>Présentation PowerPoint</vt:lpstr>
      <vt:lpstr>Présentation PowerPoint</vt:lpstr>
      <vt:lpstr>Mise en comparaison de deux poncifs</vt:lpstr>
      <vt:lpstr>C Un système de compétition</vt:lpstr>
      <vt:lpstr>L’enjeu : classer à n’importe quel prix</vt:lpstr>
      <vt:lpstr>Le résultat : classer à n’importe quel prix</vt:lpstr>
      <vt:lpstr>Le résultat : classer à n’importe quel prix</vt:lpstr>
      <vt:lpstr>II L’invention de la note : une remédiation</vt:lpstr>
      <vt:lpstr>A Tu as la boule ?</vt:lpstr>
      <vt:lpstr>Des facteurs d’évolution</vt:lpstr>
      <vt:lpstr>L’impact de la révolution et de l’exigence méritocratique</vt:lpstr>
      <vt:lpstr>B L’origine de la note : la recherche d’équité dans les concours</vt:lpstr>
      <vt:lpstr>C XIXe s : l’Etat se rallie au système compétitif</vt:lpstr>
      <vt:lpstr>L’adoption généralisée par la République</vt:lpstr>
      <vt:lpstr>Une question philosophique</vt:lpstr>
      <vt:lpstr>Par delà la note, la question des examens et concours</vt:lpstr>
      <vt:lpstr>L’impact de l’essor des effectifs </vt:lpstr>
      <vt:lpstr>III Une critique précoce de la note</vt:lpstr>
      <vt:lpstr>A Des critiques immédiates</vt:lpstr>
      <vt:lpstr>B docimologie et dénonciation de la note </vt:lpstr>
      <vt:lpstr>C L’évaluation n’est pas la note,  et la note n’est pas l’évaluation</vt:lpstr>
      <vt:lpstr>Point vocabulaire : les biais bien connus de la notation </vt:lpstr>
      <vt:lpstr>Rendre à la note…</vt:lpstr>
      <vt:lpstr>La note : un catalyseur</vt:lpstr>
      <vt:lpstr>Conclusion </vt:lpstr>
      <vt:lpstr>En Résumé </vt:lpstr>
      <vt:lpstr>Enseignements </vt:lpstr>
      <vt:lpstr>Nota bene : la barémisation baisse les notes</vt:lpstr>
      <vt:lpstr>Bibliographie </vt:lpstr>
      <vt:lpstr>Trois références essentielles</vt:lpstr>
      <vt:lpstr>Pour aller plus loin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 petite histoire de la note</dc:title>
  <dc:creator>YOYA28</dc:creator>
  <cp:lastModifiedBy>YOYA28</cp:lastModifiedBy>
  <cp:revision>72</cp:revision>
  <dcterms:created xsi:type="dcterms:W3CDTF">2021-11-24T09:01:07Z</dcterms:created>
  <dcterms:modified xsi:type="dcterms:W3CDTF">2021-12-07T08:17:47Z</dcterms:modified>
</cp:coreProperties>
</file>