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82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17822-750E-4F6E-9C65-988631D4DC0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14430D-43BD-4C4C-B2D0-9E91C4E44F4E}">
      <dgm:prSet phldrT="[Texte]"/>
      <dgm:spPr/>
      <dgm:t>
        <a:bodyPr/>
        <a:lstStyle/>
        <a:p>
          <a:pPr algn="l"/>
          <a:r>
            <a:rPr lang="fr-FR" b="1" dirty="0">
              <a:solidFill>
                <a:schemeClr val="tx1"/>
              </a:solidFill>
            </a:rPr>
            <a:t>I- La Méditerranée, un carrefour marqué par 3 civilisations</a:t>
          </a:r>
        </a:p>
      </dgm:t>
    </dgm:pt>
    <dgm:pt modelId="{5078CEDA-77B1-4EAA-8B36-CB6551FB6184}" type="parTrans" cxnId="{953EDE1C-4A53-4F5C-8F0F-AB06CB1DB0ED}">
      <dgm:prSet/>
      <dgm:spPr/>
      <dgm:t>
        <a:bodyPr/>
        <a:lstStyle/>
        <a:p>
          <a:endParaRPr lang="fr-FR"/>
        </a:p>
      </dgm:t>
    </dgm:pt>
    <dgm:pt modelId="{DC50FF75-73FE-4477-B6C5-48DEBC64B7A2}" type="sibTrans" cxnId="{953EDE1C-4A53-4F5C-8F0F-AB06CB1DB0ED}">
      <dgm:prSet/>
      <dgm:spPr/>
      <dgm:t>
        <a:bodyPr/>
        <a:lstStyle/>
        <a:p>
          <a:endParaRPr lang="fr-FR"/>
        </a:p>
      </dgm:t>
    </dgm:pt>
    <dgm:pt modelId="{9DC867F6-AA6C-4391-9054-5C542ED7B7EF}">
      <dgm:prSet phldrT="[Texte]" custT="1"/>
      <dgm:spPr/>
      <dgm:t>
        <a:bodyPr/>
        <a:lstStyle/>
        <a:p>
          <a:r>
            <a:rPr lang="fr-FR" sz="2000" dirty="0"/>
            <a:t>Activité collaborative sur les 3 civilisations à partir de l’exposition virtuelle de la BNF, le monde d’al </a:t>
          </a:r>
          <a:r>
            <a:rPr lang="fr-FR" sz="2000" dirty="0" err="1"/>
            <a:t>Idrîsî</a:t>
          </a:r>
          <a:r>
            <a:rPr lang="fr-FR" sz="2000" dirty="0"/>
            <a:t> </a:t>
          </a:r>
        </a:p>
      </dgm:t>
    </dgm:pt>
    <dgm:pt modelId="{98301BEE-1FF0-4E10-B3B4-1C98743FA70C}" type="parTrans" cxnId="{1428096A-787B-4837-8DE5-DB461DF8A39F}">
      <dgm:prSet/>
      <dgm:spPr/>
      <dgm:t>
        <a:bodyPr/>
        <a:lstStyle/>
        <a:p>
          <a:endParaRPr lang="fr-FR"/>
        </a:p>
      </dgm:t>
    </dgm:pt>
    <dgm:pt modelId="{5B971A6B-AD7F-435D-89D7-157173BFC923}" type="sibTrans" cxnId="{1428096A-787B-4837-8DE5-DB461DF8A39F}">
      <dgm:prSet/>
      <dgm:spPr/>
      <dgm:t>
        <a:bodyPr/>
        <a:lstStyle/>
        <a:p>
          <a:endParaRPr lang="fr-FR"/>
        </a:p>
      </dgm:t>
    </dgm:pt>
    <dgm:pt modelId="{AED8A6EB-4A79-4B12-A4FF-A80072A2C6CA}">
      <dgm:prSet phldrT="[Texte]"/>
      <dgm:spPr/>
      <dgm:t>
        <a:bodyPr/>
        <a:lstStyle/>
        <a:p>
          <a:r>
            <a:rPr lang="fr-FR" b="1" dirty="0">
              <a:solidFill>
                <a:schemeClr val="tx1"/>
              </a:solidFill>
            </a:rPr>
            <a:t>Objectifs de l’évaluation </a:t>
          </a:r>
        </a:p>
        <a:p>
          <a:r>
            <a:rPr lang="fr-FR" b="1" dirty="0">
              <a:solidFill>
                <a:schemeClr val="tx1"/>
              </a:solidFill>
            </a:rPr>
            <a:t>Vérifier l’acquisition des savoirs</a:t>
          </a:r>
        </a:p>
      </dgm:t>
    </dgm:pt>
    <dgm:pt modelId="{C5CB2F55-411E-4292-8DF7-9AE50776C8AD}" type="parTrans" cxnId="{01388C7B-2B3F-4F78-A41B-BD38CAE83524}">
      <dgm:prSet/>
      <dgm:spPr/>
      <dgm:t>
        <a:bodyPr/>
        <a:lstStyle/>
        <a:p>
          <a:endParaRPr lang="fr-FR"/>
        </a:p>
      </dgm:t>
    </dgm:pt>
    <dgm:pt modelId="{46000BA3-9206-4667-A970-078CCE555540}" type="sibTrans" cxnId="{01388C7B-2B3F-4F78-A41B-BD38CAE83524}">
      <dgm:prSet/>
      <dgm:spPr/>
      <dgm:t>
        <a:bodyPr/>
        <a:lstStyle/>
        <a:p>
          <a:endParaRPr lang="fr-FR"/>
        </a:p>
      </dgm:t>
    </dgm:pt>
    <dgm:pt modelId="{A6DEACD9-CE99-41CC-8FCB-037922D7DBFE}">
      <dgm:prSet phldrT="[Texte]" custT="1"/>
      <dgm:spPr/>
      <dgm:t>
        <a:bodyPr/>
        <a:lstStyle/>
        <a:p>
          <a:r>
            <a:rPr lang="fr-FR" sz="2000" dirty="0"/>
            <a:t>Texte d’al </a:t>
          </a:r>
          <a:r>
            <a:rPr lang="fr-FR" sz="2000" dirty="0" err="1"/>
            <a:t>Idrîsî</a:t>
          </a:r>
          <a:endParaRPr lang="fr-FR" sz="2000" dirty="0"/>
        </a:p>
      </dgm:t>
    </dgm:pt>
    <dgm:pt modelId="{93F0226D-D8FE-4A92-B4FD-CE029BC3B952}" type="sibTrans" cxnId="{BB22AE91-36DA-4C0F-8F9B-598D205FC954}">
      <dgm:prSet/>
      <dgm:spPr/>
      <dgm:t>
        <a:bodyPr/>
        <a:lstStyle/>
        <a:p>
          <a:endParaRPr lang="fr-FR"/>
        </a:p>
      </dgm:t>
    </dgm:pt>
    <dgm:pt modelId="{C6FF3BF2-C2E3-4D47-9708-EA105A9BB290}" type="parTrans" cxnId="{BB22AE91-36DA-4C0F-8F9B-598D205FC954}">
      <dgm:prSet/>
      <dgm:spPr/>
      <dgm:t>
        <a:bodyPr/>
        <a:lstStyle/>
        <a:p>
          <a:endParaRPr lang="fr-FR"/>
        </a:p>
      </dgm:t>
    </dgm:pt>
    <dgm:pt modelId="{0157C1AA-C544-42F3-AB8B-379FD6D5884C}">
      <dgm:prSet phldrT="[Texte]" custT="1"/>
      <dgm:spPr/>
      <dgm:t>
        <a:bodyPr/>
        <a:lstStyle/>
        <a:p>
          <a:r>
            <a:rPr lang="fr-FR" sz="2000" dirty="0"/>
            <a:t>Repérage des différentes caractéristiques des 3 civilisations dans les documents</a:t>
          </a:r>
        </a:p>
      </dgm:t>
    </dgm:pt>
    <dgm:pt modelId="{C8837F48-25C6-435D-91E6-FA4676EE2EDE}" type="parTrans" cxnId="{B13BB687-8D22-4CB7-A24C-4EB0E7593EB2}">
      <dgm:prSet/>
      <dgm:spPr/>
      <dgm:t>
        <a:bodyPr/>
        <a:lstStyle/>
        <a:p>
          <a:endParaRPr lang="fr-FR"/>
        </a:p>
      </dgm:t>
    </dgm:pt>
    <dgm:pt modelId="{E74B42EF-37C8-46B1-BD3C-09342ECB986C}" type="sibTrans" cxnId="{B13BB687-8D22-4CB7-A24C-4EB0E7593EB2}">
      <dgm:prSet/>
      <dgm:spPr/>
      <dgm:t>
        <a:bodyPr/>
        <a:lstStyle/>
        <a:p>
          <a:endParaRPr lang="fr-FR"/>
        </a:p>
      </dgm:t>
    </dgm:pt>
    <dgm:pt modelId="{9BB52957-8BDF-4B0F-A712-5C3EB57C781C}">
      <dgm:prSet phldrT="[Texte]" custT="1"/>
      <dgm:spPr/>
      <dgm:t>
        <a:bodyPr/>
        <a:lstStyle/>
        <a:p>
          <a:r>
            <a:rPr lang="fr-FR" sz="2000" dirty="0"/>
            <a:t>Description de leurs caractéristiques </a:t>
          </a:r>
        </a:p>
      </dgm:t>
    </dgm:pt>
    <dgm:pt modelId="{E9EC818B-703C-4E83-8D78-30E45F8FDF9B}" type="parTrans" cxnId="{0C32FD42-DF95-4389-A15D-209226B2F2F6}">
      <dgm:prSet/>
      <dgm:spPr/>
      <dgm:t>
        <a:bodyPr/>
        <a:lstStyle/>
        <a:p>
          <a:endParaRPr lang="fr-FR"/>
        </a:p>
      </dgm:t>
    </dgm:pt>
    <dgm:pt modelId="{D69E75DD-DDCA-4213-A6A5-01C934B037B6}" type="sibTrans" cxnId="{0C32FD42-DF95-4389-A15D-209226B2F2F6}">
      <dgm:prSet/>
      <dgm:spPr/>
      <dgm:t>
        <a:bodyPr/>
        <a:lstStyle/>
        <a:p>
          <a:endParaRPr lang="fr-FR"/>
        </a:p>
      </dgm:t>
    </dgm:pt>
    <dgm:pt modelId="{727A54B8-3FA2-4FC2-82B0-DAEBF7EFC809}" type="pres">
      <dgm:prSet presAssocID="{C5D17822-750E-4F6E-9C65-988631D4DC0C}" presName="rootnode" presStyleCnt="0">
        <dgm:presLayoutVars>
          <dgm:chMax/>
          <dgm:chPref/>
          <dgm:dir/>
          <dgm:animLvl val="lvl"/>
        </dgm:presLayoutVars>
      </dgm:prSet>
      <dgm:spPr/>
    </dgm:pt>
    <dgm:pt modelId="{DBB6B3F4-4ADA-4D2C-990C-478595A6E293}" type="pres">
      <dgm:prSet presAssocID="{2214430D-43BD-4C4C-B2D0-9E91C4E44F4E}" presName="composite" presStyleCnt="0"/>
      <dgm:spPr/>
    </dgm:pt>
    <dgm:pt modelId="{39356523-2019-44D0-8634-302B5180664E}" type="pres">
      <dgm:prSet presAssocID="{2214430D-43BD-4C4C-B2D0-9E91C4E44F4E}" presName="bentUpArrow1" presStyleLbl="alignImgPlace1" presStyleIdx="0" presStyleCnt="1"/>
      <dgm:spPr/>
    </dgm:pt>
    <dgm:pt modelId="{C8F0D4F8-6D79-46FB-A2B1-F4B3D6AB99CB}" type="pres">
      <dgm:prSet presAssocID="{2214430D-43BD-4C4C-B2D0-9E91C4E44F4E}" presName="ParentText" presStyleLbl="node1" presStyleIdx="0" presStyleCnt="2" custScaleX="91057" custScaleY="101017">
        <dgm:presLayoutVars>
          <dgm:chMax val="1"/>
          <dgm:chPref val="1"/>
          <dgm:bulletEnabled val="1"/>
        </dgm:presLayoutVars>
      </dgm:prSet>
      <dgm:spPr/>
    </dgm:pt>
    <dgm:pt modelId="{4F8680F8-F12F-4343-86B6-A378E4F50D59}" type="pres">
      <dgm:prSet presAssocID="{2214430D-43BD-4C4C-B2D0-9E91C4E44F4E}" presName="ChildText" presStyleLbl="revTx" presStyleIdx="0" presStyleCnt="2" custScaleX="222221" custLinFactNeighborX="56981" custLinFactNeighborY="-6445">
        <dgm:presLayoutVars>
          <dgm:chMax val="0"/>
          <dgm:chPref val="0"/>
          <dgm:bulletEnabled val="1"/>
        </dgm:presLayoutVars>
      </dgm:prSet>
      <dgm:spPr/>
    </dgm:pt>
    <dgm:pt modelId="{3879F1C3-FDD8-4518-AD01-9919E2C3734E}" type="pres">
      <dgm:prSet presAssocID="{DC50FF75-73FE-4477-B6C5-48DEBC64B7A2}" presName="sibTrans" presStyleCnt="0"/>
      <dgm:spPr/>
    </dgm:pt>
    <dgm:pt modelId="{4356C51C-F8B3-486A-823F-76432DF1E023}" type="pres">
      <dgm:prSet presAssocID="{AED8A6EB-4A79-4B12-A4FF-A80072A2C6CA}" presName="composite" presStyleCnt="0"/>
      <dgm:spPr/>
    </dgm:pt>
    <dgm:pt modelId="{CF9C8C47-2FB7-49E7-B54A-951514E0E3AD}" type="pres">
      <dgm:prSet presAssocID="{AED8A6EB-4A79-4B12-A4FF-A80072A2C6CA}" presName="ParentText" presStyleLbl="node1" presStyleIdx="1" presStyleCnt="2" custScaleX="92602" custScaleY="99967" custLinFactNeighborX="-36404" custLinFactNeighborY="-1262">
        <dgm:presLayoutVars>
          <dgm:chMax val="1"/>
          <dgm:chPref val="1"/>
          <dgm:bulletEnabled val="1"/>
        </dgm:presLayoutVars>
      </dgm:prSet>
      <dgm:spPr/>
    </dgm:pt>
    <dgm:pt modelId="{16E75271-49E4-4191-B2E9-905A3B83DBDA}" type="pres">
      <dgm:prSet presAssocID="{AED8A6EB-4A79-4B12-A4FF-A80072A2C6CA}" presName="FinalChildText" presStyleLbl="revTx" presStyleIdx="1" presStyleCnt="2" custScaleX="148694" custLinFactNeighborX="-31567" custLinFactNeighborY="-3650">
        <dgm:presLayoutVars>
          <dgm:chMax val="0"/>
          <dgm:chPref val="0"/>
          <dgm:bulletEnabled val="1"/>
        </dgm:presLayoutVars>
      </dgm:prSet>
      <dgm:spPr/>
    </dgm:pt>
  </dgm:ptLst>
  <dgm:cxnLst>
    <dgm:cxn modelId="{953EDE1C-4A53-4F5C-8F0F-AB06CB1DB0ED}" srcId="{C5D17822-750E-4F6E-9C65-988631D4DC0C}" destId="{2214430D-43BD-4C4C-B2D0-9E91C4E44F4E}" srcOrd="0" destOrd="0" parTransId="{5078CEDA-77B1-4EAA-8B36-CB6551FB6184}" sibTransId="{DC50FF75-73FE-4477-B6C5-48DEBC64B7A2}"/>
    <dgm:cxn modelId="{F804A01E-C4C5-46DF-9D6A-AA789E2EA26C}" type="presOf" srcId="{AED8A6EB-4A79-4B12-A4FF-A80072A2C6CA}" destId="{CF9C8C47-2FB7-49E7-B54A-951514E0E3AD}" srcOrd="0" destOrd="0" presId="urn:microsoft.com/office/officeart/2005/8/layout/StepDownProcess"/>
    <dgm:cxn modelId="{0C32FD42-DF95-4389-A15D-209226B2F2F6}" srcId="{AED8A6EB-4A79-4B12-A4FF-A80072A2C6CA}" destId="{9BB52957-8BDF-4B0F-A712-5C3EB57C781C}" srcOrd="2" destOrd="0" parTransId="{E9EC818B-703C-4E83-8D78-30E45F8FDF9B}" sibTransId="{D69E75DD-DDCA-4213-A6A5-01C934B037B6}"/>
    <dgm:cxn modelId="{1428096A-787B-4837-8DE5-DB461DF8A39F}" srcId="{2214430D-43BD-4C4C-B2D0-9E91C4E44F4E}" destId="{9DC867F6-AA6C-4391-9054-5C542ED7B7EF}" srcOrd="0" destOrd="0" parTransId="{98301BEE-1FF0-4E10-B3B4-1C98743FA70C}" sibTransId="{5B971A6B-AD7F-435D-89D7-157173BFC923}"/>
    <dgm:cxn modelId="{0191844C-3C22-4EF0-BC1B-166420DEDCDC}" type="presOf" srcId="{0157C1AA-C544-42F3-AB8B-379FD6D5884C}" destId="{16E75271-49E4-4191-B2E9-905A3B83DBDA}" srcOrd="0" destOrd="1" presId="urn:microsoft.com/office/officeart/2005/8/layout/StepDownProcess"/>
    <dgm:cxn modelId="{01388C7B-2B3F-4F78-A41B-BD38CAE83524}" srcId="{C5D17822-750E-4F6E-9C65-988631D4DC0C}" destId="{AED8A6EB-4A79-4B12-A4FF-A80072A2C6CA}" srcOrd="1" destOrd="0" parTransId="{C5CB2F55-411E-4292-8DF7-9AE50776C8AD}" sibTransId="{46000BA3-9206-4667-A970-078CCE555540}"/>
    <dgm:cxn modelId="{34CD3683-1000-4449-92D8-7BF838DFE013}" type="presOf" srcId="{A6DEACD9-CE99-41CC-8FCB-037922D7DBFE}" destId="{16E75271-49E4-4191-B2E9-905A3B83DBDA}" srcOrd="0" destOrd="0" presId="urn:microsoft.com/office/officeart/2005/8/layout/StepDownProcess"/>
    <dgm:cxn modelId="{B13BB687-8D22-4CB7-A24C-4EB0E7593EB2}" srcId="{AED8A6EB-4A79-4B12-A4FF-A80072A2C6CA}" destId="{0157C1AA-C544-42F3-AB8B-379FD6D5884C}" srcOrd="1" destOrd="0" parTransId="{C8837F48-25C6-435D-91E6-FA4676EE2EDE}" sibTransId="{E74B42EF-37C8-46B1-BD3C-09342ECB986C}"/>
    <dgm:cxn modelId="{BB22AE91-36DA-4C0F-8F9B-598D205FC954}" srcId="{AED8A6EB-4A79-4B12-A4FF-A80072A2C6CA}" destId="{A6DEACD9-CE99-41CC-8FCB-037922D7DBFE}" srcOrd="0" destOrd="0" parTransId="{C6FF3BF2-C2E3-4D47-9708-EA105A9BB290}" sibTransId="{93F0226D-D8FE-4A92-B4FD-CE029BC3B952}"/>
    <dgm:cxn modelId="{3F5C59A5-516B-4CC9-AE6D-3CE3EAAD57AC}" type="presOf" srcId="{9DC867F6-AA6C-4391-9054-5C542ED7B7EF}" destId="{4F8680F8-F12F-4343-86B6-A378E4F50D59}" srcOrd="0" destOrd="0" presId="urn:microsoft.com/office/officeart/2005/8/layout/StepDownProcess"/>
    <dgm:cxn modelId="{7667C5A6-6D87-435E-888D-A36A012745B6}" type="presOf" srcId="{2214430D-43BD-4C4C-B2D0-9E91C4E44F4E}" destId="{C8F0D4F8-6D79-46FB-A2B1-F4B3D6AB99CB}" srcOrd="0" destOrd="0" presId="urn:microsoft.com/office/officeart/2005/8/layout/StepDownProcess"/>
    <dgm:cxn modelId="{3B01BDB1-A8F4-4844-B8FC-5F18D7AB3ACC}" type="presOf" srcId="{C5D17822-750E-4F6E-9C65-988631D4DC0C}" destId="{727A54B8-3FA2-4FC2-82B0-DAEBF7EFC809}" srcOrd="0" destOrd="0" presId="urn:microsoft.com/office/officeart/2005/8/layout/StepDownProcess"/>
    <dgm:cxn modelId="{DC675CEE-BFC0-496E-BA19-FE067C6DE963}" type="presOf" srcId="{9BB52957-8BDF-4B0F-A712-5C3EB57C781C}" destId="{16E75271-49E4-4191-B2E9-905A3B83DBDA}" srcOrd="0" destOrd="2" presId="urn:microsoft.com/office/officeart/2005/8/layout/StepDownProcess"/>
    <dgm:cxn modelId="{3C92D69F-845F-4F74-9700-0CB196A71817}" type="presParOf" srcId="{727A54B8-3FA2-4FC2-82B0-DAEBF7EFC809}" destId="{DBB6B3F4-4ADA-4D2C-990C-478595A6E293}" srcOrd="0" destOrd="0" presId="urn:microsoft.com/office/officeart/2005/8/layout/StepDownProcess"/>
    <dgm:cxn modelId="{4430E387-69C3-48AA-A87E-BD431460FD70}" type="presParOf" srcId="{DBB6B3F4-4ADA-4D2C-990C-478595A6E293}" destId="{39356523-2019-44D0-8634-302B5180664E}" srcOrd="0" destOrd="0" presId="urn:microsoft.com/office/officeart/2005/8/layout/StepDownProcess"/>
    <dgm:cxn modelId="{7C3F6C44-3D36-4FBD-AB65-66423B75951B}" type="presParOf" srcId="{DBB6B3F4-4ADA-4D2C-990C-478595A6E293}" destId="{C8F0D4F8-6D79-46FB-A2B1-F4B3D6AB99CB}" srcOrd="1" destOrd="0" presId="urn:microsoft.com/office/officeart/2005/8/layout/StepDownProcess"/>
    <dgm:cxn modelId="{E414B315-E564-4675-9EE8-7B286F9CDFE4}" type="presParOf" srcId="{DBB6B3F4-4ADA-4D2C-990C-478595A6E293}" destId="{4F8680F8-F12F-4343-86B6-A378E4F50D59}" srcOrd="2" destOrd="0" presId="urn:microsoft.com/office/officeart/2005/8/layout/StepDownProcess"/>
    <dgm:cxn modelId="{AAE06F68-4F92-4ED3-8D73-F5B9E8C921D0}" type="presParOf" srcId="{727A54B8-3FA2-4FC2-82B0-DAEBF7EFC809}" destId="{3879F1C3-FDD8-4518-AD01-9919E2C3734E}" srcOrd="1" destOrd="0" presId="urn:microsoft.com/office/officeart/2005/8/layout/StepDownProcess"/>
    <dgm:cxn modelId="{674A0AC9-BF57-4FC5-A118-965BBB93EF80}" type="presParOf" srcId="{727A54B8-3FA2-4FC2-82B0-DAEBF7EFC809}" destId="{4356C51C-F8B3-486A-823F-76432DF1E023}" srcOrd="2" destOrd="0" presId="urn:microsoft.com/office/officeart/2005/8/layout/StepDownProcess"/>
    <dgm:cxn modelId="{71A3135B-E68D-4E80-B63E-40C8FEEF217E}" type="presParOf" srcId="{4356C51C-F8B3-486A-823F-76432DF1E023}" destId="{CF9C8C47-2FB7-49E7-B54A-951514E0E3AD}" srcOrd="0" destOrd="0" presId="urn:microsoft.com/office/officeart/2005/8/layout/StepDownProcess"/>
    <dgm:cxn modelId="{249A3E63-3497-43E2-907D-409B24B8B213}" type="presParOf" srcId="{4356C51C-F8B3-486A-823F-76432DF1E023}" destId="{16E75271-49E4-4191-B2E9-905A3B83DBD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D17822-750E-4F6E-9C65-988631D4DC0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214430D-43BD-4C4C-B2D0-9E91C4E44F4E}">
      <dgm:prSet phldrT="[Texte]" custT="1"/>
      <dgm:spPr/>
      <dgm:t>
        <a:bodyPr/>
        <a:lstStyle/>
        <a:p>
          <a:pPr algn="l"/>
          <a:r>
            <a:rPr lang="fr-FR" sz="2400" b="1" dirty="0">
              <a:solidFill>
                <a:schemeClr val="tx1"/>
              </a:solidFill>
            </a:rPr>
            <a:t>II- La Méditerranée, un espace d’affrontements et d’échanges</a:t>
          </a:r>
        </a:p>
      </dgm:t>
    </dgm:pt>
    <dgm:pt modelId="{5078CEDA-77B1-4EAA-8B36-CB6551FB6184}" type="parTrans" cxnId="{953EDE1C-4A53-4F5C-8F0F-AB06CB1DB0ED}">
      <dgm:prSet/>
      <dgm:spPr/>
      <dgm:t>
        <a:bodyPr/>
        <a:lstStyle/>
        <a:p>
          <a:endParaRPr lang="fr-FR"/>
        </a:p>
      </dgm:t>
    </dgm:pt>
    <dgm:pt modelId="{DC50FF75-73FE-4477-B6C5-48DEBC64B7A2}" type="sibTrans" cxnId="{953EDE1C-4A53-4F5C-8F0F-AB06CB1DB0ED}">
      <dgm:prSet/>
      <dgm:spPr/>
      <dgm:t>
        <a:bodyPr/>
        <a:lstStyle/>
        <a:p>
          <a:endParaRPr lang="fr-FR"/>
        </a:p>
      </dgm:t>
    </dgm:pt>
    <dgm:pt modelId="{9DC867F6-AA6C-4391-9054-5C542ED7B7EF}">
      <dgm:prSet phldrT="[Texte]" custT="1"/>
      <dgm:spPr/>
      <dgm:t>
        <a:bodyPr/>
        <a:lstStyle/>
        <a:p>
          <a:r>
            <a:rPr lang="fr-FR" sz="2000" dirty="0"/>
            <a:t>Activité point méthode sur l’étude de documents à partir du PPO sur Bernard de Clairvaux et la 2</a:t>
          </a:r>
          <a:r>
            <a:rPr lang="fr-FR" sz="2000" baseline="30000" dirty="0"/>
            <a:t>ème</a:t>
          </a:r>
          <a:r>
            <a:rPr lang="fr-FR" sz="2000" dirty="0"/>
            <a:t> croisade. </a:t>
          </a:r>
        </a:p>
      </dgm:t>
    </dgm:pt>
    <dgm:pt modelId="{98301BEE-1FF0-4E10-B3B4-1C98743FA70C}" type="parTrans" cxnId="{1428096A-787B-4837-8DE5-DB461DF8A39F}">
      <dgm:prSet/>
      <dgm:spPr/>
      <dgm:t>
        <a:bodyPr/>
        <a:lstStyle/>
        <a:p>
          <a:endParaRPr lang="fr-FR"/>
        </a:p>
      </dgm:t>
    </dgm:pt>
    <dgm:pt modelId="{5B971A6B-AD7F-435D-89D7-157173BFC923}" type="sibTrans" cxnId="{1428096A-787B-4837-8DE5-DB461DF8A39F}">
      <dgm:prSet/>
      <dgm:spPr/>
      <dgm:t>
        <a:bodyPr/>
        <a:lstStyle/>
        <a:p>
          <a:endParaRPr lang="fr-FR"/>
        </a:p>
      </dgm:t>
    </dgm:pt>
    <dgm:pt modelId="{AED8A6EB-4A79-4B12-A4FF-A80072A2C6CA}">
      <dgm:prSet phldrT="[Texte]" custT="1"/>
      <dgm:spPr/>
      <dgm:t>
        <a:bodyPr/>
        <a:lstStyle/>
        <a:p>
          <a:pPr algn="ctr"/>
          <a:r>
            <a:rPr lang="fr-FR" sz="2400" b="1" dirty="0">
              <a:solidFill>
                <a:schemeClr val="tx1"/>
              </a:solidFill>
            </a:rPr>
            <a:t>Objectifs de l’évaluation </a:t>
          </a:r>
        </a:p>
        <a:p>
          <a:pPr algn="l"/>
          <a:r>
            <a:rPr lang="fr-FR" sz="2400" b="1" dirty="0">
              <a:solidFill>
                <a:schemeClr val="tx1"/>
              </a:solidFill>
            </a:rPr>
            <a:t>Vérifier l’acquisition des savoirs et de la méthode de l’étude de documents</a:t>
          </a:r>
        </a:p>
      </dgm:t>
    </dgm:pt>
    <dgm:pt modelId="{C5CB2F55-411E-4292-8DF7-9AE50776C8AD}" type="parTrans" cxnId="{01388C7B-2B3F-4F78-A41B-BD38CAE83524}">
      <dgm:prSet/>
      <dgm:spPr/>
      <dgm:t>
        <a:bodyPr/>
        <a:lstStyle/>
        <a:p>
          <a:endParaRPr lang="fr-FR"/>
        </a:p>
      </dgm:t>
    </dgm:pt>
    <dgm:pt modelId="{46000BA3-9206-4667-A970-078CCE555540}" type="sibTrans" cxnId="{01388C7B-2B3F-4F78-A41B-BD38CAE83524}">
      <dgm:prSet/>
      <dgm:spPr/>
      <dgm:t>
        <a:bodyPr/>
        <a:lstStyle/>
        <a:p>
          <a:endParaRPr lang="fr-FR"/>
        </a:p>
      </dgm:t>
    </dgm:pt>
    <dgm:pt modelId="{A6DEACD9-CE99-41CC-8FCB-037922D7DBFE}">
      <dgm:prSet phldrT="[Texte]"/>
      <dgm:spPr/>
      <dgm:t>
        <a:bodyPr/>
        <a:lstStyle/>
        <a:p>
          <a:r>
            <a:rPr lang="fr-FR" dirty="0"/>
            <a:t>Repérage des différents échanges et conflits</a:t>
          </a:r>
        </a:p>
      </dgm:t>
    </dgm:pt>
    <dgm:pt modelId="{93F0226D-D8FE-4A92-B4FD-CE029BC3B952}" type="sibTrans" cxnId="{BB22AE91-36DA-4C0F-8F9B-598D205FC954}">
      <dgm:prSet/>
      <dgm:spPr/>
      <dgm:t>
        <a:bodyPr/>
        <a:lstStyle/>
        <a:p>
          <a:endParaRPr lang="fr-FR"/>
        </a:p>
      </dgm:t>
    </dgm:pt>
    <dgm:pt modelId="{C6FF3BF2-C2E3-4D47-9708-EA105A9BB290}" type="parTrans" cxnId="{BB22AE91-36DA-4C0F-8F9B-598D205FC954}">
      <dgm:prSet/>
      <dgm:spPr/>
      <dgm:t>
        <a:bodyPr/>
        <a:lstStyle/>
        <a:p>
          <a:endParaRPr lang="fr-FR"/>
        </a:p>
      </dgm:t>
    </dgm:pt>
    <dgm:pt modelId="{466BB96E-80E0-4B09-A461-0DD786A48E2A}">
      <dgm:prSet phldrT="[Texte]"/>
      <dgm:spPr/>
      <dgm:t>
        <a:bodyPr/>
        <a:lstStyle/>
        <a:p>
          <a:r>
            <a:rPr lang="fr-FR" dirty="0"/>
            <a:t>Utilisation des documents pour les justifier</a:t>
          </a:r>
        </a:p>
      </dgm:t>
    </dgm:pt>
    <dgm:pt modelId="{1C16C749-0189-4689-9971-FEE1C5DF2C71}" type="parTrans" cxnId="{847CFE3C-A4A5-420C-B87C-17025CD3B40D}">
      <dgm:prSet/>
      <dgm:spPr/>
      <dgm:t>
        <a:bodyPr/>
        <a:lstStyle/>
        <a:p>
          <a:endParaRPr lang="fr-FR"/>
        </a:p>
      </dgm:t>
    </dgm:pt>
    <dgm:pt modelId="{FF65FC43-9C5A-488C-B944-A90456E1E475}" type="sibTrans" cxnId="{847CFE3C-A4A5-420C-B87C-17025CD3B40D}">
      <dgm:prSet/>
      <dgm:spPr/>
      <dgm:t>
        <a:bodyPr/>
        <a:lstStyle/>
        <a:p>
          <a:endParaRPr lang="fr-FR"/>
        </a:p>
      </dgm:t>
    </dgm:pt>
    <dgm:pt modelId="{727A54B8-3FA2-4FC2-82B0-DAEBF7EFC809}" type="pres">
      <dgm:prSet presAssocID="{C5D17822-750E-4F6E-9C65-988631D4DC0C}" presName="rootnode" presStyleCnt="0">
        <dgm:presLayoutVars>
          <dgm:chMax/>
          <dgm:chPref/>
          <dgm:dir/>
          <dgm:animLvl val="lvl"/>
        </dgm:presLayoutVars>
      </dgm:prSet>
      <dgm:spPr/>
    </dgm:pt>
    <dgm:pt modelId="{DBB6B3F4-4ADA-4D2C-990C-478595A6E293}" type="pres">
      <dgm:prSet presAssocID="{2214430D-43BD-4C4C-B2D0-9E91C4E44F4E}" presName="composite" presStyleCnt="0"/>
      <dgm:spPr/>
    </dgm:pt>
    <dgm:pt modelId="{39356523-2019-44D0-8634-302B5180664E}" type="pres">
      <dgm:prSet presAssocID="{2214430D-43BD-4C4C-B2D0-9E91C4E44F4E}" presName="bentUpArrow1" presStyleLbl="alignImgPlace1" presStyleIdx="0" presStyleCnt="1"/>
      <dgm:spPr/>
    </dgm:pt>
    <dgm:pt modelId="{C8F0D4F8-6D79-46FB-A2B1-F4B3D6AB99CB}" type="pres">
      <dgm:prSet presAssocID="{2214430D-43BD-4C4C-B2D0-9E91C4E44F4E}" presName="ParentText" presStyleLbl="node1" presStyleIdx="0" presStyleCnt="2" custScaleX="91057" custScaleY="101017">
        <dgm:presLayoutVars>
          <dgm:chMax val="1"/>
          <dgm:chPref val="1"/>
          <dgm:bulletEnabled val="1"/>
        </dgm:presLayoutVars>
      </dgm:prSet>
      <dgm:spPr/>
    </dgm:pt>
    <dgm:pt modelId="{4F8680F8-F12F-4343-86B6-A378E4F50D59}" type="pres">
      <dgm:prSet presAssocID="{2214430D-43BD-4C4C-B2D0-9E91C4E44F4E}" presName="ChildText" presStyleLbl="revTx" presStyleIdx="0" presStyleCnt="2" custScaleX="269067" custLinFactNeighborX="78941" custLinFactNeighborY="-10205">
        <dgm:presLayoutVars>
          <dgm:chMax val="0"/>
          <dgm:chPref val="0"/>
          <dgm:bulletEnabled val="1"/>
        </dgm:presLayoutVars>
      </dgm:prSet>
      <dgm:spPr/>
    </dgm:pt>
    <dgm:pt modelId="{3879F1C3-FDD8-4518-AD01-9919E2C3734E}" type="pres">
      <dgm:prSet presAssocID="{DC50FF75-73FE-4477-B6C5-48DEBC64B7A2}" presName="sibTrans" presStyleCnt="0"/>
      <dgm:spPr/>
    </dgm:pt>
    <dgm:pt modelId="{4356C51C-F8B3-486A-823F-76432DF1E023}" type="pres">
      <dgm:prSet presAssocID="{AED8A6EB-4A79-4B12-A4FF-A80072A2C6CA}" presName="composite" presStyleCnt="0"/>
      <dgm:spPr/>
    </dgm:pt>
    <dgm:pt modelId="{CF9C8C47-2FB7-49E7-B54A-951514E0E3AD}" type="pres">
      <dgm:prSet presAssocID="{AED8A6EB-4A79-4B12-A4FF-A80072A2C6CA}" presName="ParentText" presStyleLbl="node1" presStyleIdx="1" presStyleCnt="2" custScaleX="105890" custScaleY="99967" custLinFactNeighborX="-36404" custLinFactNeighborY="-1262">
        <dgm:presLayoutVars>
          <dgm:chMax val="1"/>
          <dgm:chPref val="1"/>
          <dgm:bulletEnabled val="1"/>
        </dgm:presLayoutVars>
      </dgm:prSet>
      <dgm:spPr/>
    </dgm:pt>
    <dgm:pt modelId="{16E75271-49E4-4191-B2E9-905A3B83DBDA}" type="pres">
      <dgm:prSet presAssocID="{AED8A6EB-4A79-4B12-A4FF-A80072A2C6CA}" presName="FinalChildText" presStyleLbl="revTx" presStyleIdx="1" presStyleCnt="2" custScaleX="148694" custLinFactNeighborX="-19863" custLinFactNeighborY="1514">
        <dgm:presLayoutVars>
          <dgm:chMax val="0"/>
          <dgm:chPref val="0"/>
          <dgm:bulletEnabled val="1"/>
        </dgm:presLayoutVars>
      </dgm:prSet>
      <dgm:spPr/>
    </dgm:pt>
  </dgm:ptLst>
  <dgm:cxnLst>
    <dgm:cxn modelId="{953EDE1C-4A53-4F5C-8F0F-AB06CB1DB0ED}" srcId="{C5D17822-750E-4F6E-9C65-988631D4DC0C}" destId="{2214430D-43BD-4C4C-B2D0-9E91C4E44F4E}" srcOrd="0" destOrd="0" parTransId="{5078CEDA-77B1-4EAA-8B36-CB6551FB6184}" sibTransId="{DC50FF75-73FE-4477-B6C5-48DEBC64B7A2}"/>
    <dgm:cxn modelId="{F804A01E-C4C5-46DF-9D6A-AA789E2EA26C}" type="presOf" srcId="{AED8A6EB-4A79-4B12-A4FF-A80072A2C6CA}" destId="{CF9C8C47-2FB7-49E7-B54A-951514E0E3AD}" srcOrd="0" destOrd="0" presId="urn:microsoft.com/office/officeart/2005/8/layout/StepDownProcess"/>
    <dgm:cxn modelId="{847CFE3C-A4A5-420C-B87C-17025CD3B40D}" srcId="{AED8A6EB-4A79-4B12-A4FF-A80072A2C6CA}" destId="{466BB96E-80E0-4B09-A461-0DD786A48E2A}" srcOrd="1" destOrd="0" parTransId="{1C16C749-0189-4689-9971-FEE1C5DF2C71}" sibTransId="{FF65FC43-9C5A-488C-B944-A90456E1E475}"/>
    <dgm:cxn modelId="{F182C249-9507-4739-A1AC-0BE048BD1404}" type="presOf" srcId="{466BB96E-80E0-4B09-A461-0DD786A48E2A}" destId="{16E75271-49E4-4191-B2E9-905A3B83DBDA}" srcOrd="0" destOrd="1" presId="urn:microsoft.com/office/officeart/2005/8/layout/StepDownProcess"/>
    <dgm:cxn modelId="{1428096A-787B-4837-8DE5-DB461DF8A39F}" srcId="{2214430D-43BD-4C4C-B2D0-9E91C4E44F4E}" destId="{9DC867F6-AA6C-4391-9054-5C542ED7B7EF}" srcOrd="0" destOrd="0" parTransId="{98301BEE-1FF0-4E10-B3B4-1C98743FA70C}" sibTransId="{5B971A6B-AD7F-435D-89D7-157173BFC923}"/>
    <dgm:cxn modelId="{01388C7B-2B3F-4F78-A41B-BD38CAE83524}" srcId="{C5D17822-750E-4F6E-9C65-988631D4DC0C}" destId="{AED8A6EB-4A79-4B12-A4FF-A80072A2C6CA}" srcOrd="1" destOrd="0" parTransId="{C5CB2F55-411E-4292-8DF7-9AE50776C8AD}" sibTransId="{46000BA3-9206-4667-A970-078CCE555540}"/>
    <dgm:cxn modelId="{34CD3683-1000-4449-92D8-7BF838DFE013}" type="presOf" srcId="{A6DEACD9-CE99-41CC-8FCB-037922D7DBFE}" destId="{16E75271-49E4-4191-B2E9-905A3B83DBDA}" srcOrd="0" destOrd="0" presId="urn:microsoft.com/office/officeart/2005/8/layout/StepDownProcess"/>
    <dgm:cxn modelId="{BB22AE91-36DA-4C0F-8F9B-598D205FC954}" srcId="{AED8A6EB-4A79-4B12-A4FF-A80072A2C6CA}" destId="{A6DEACD9-CE99-41CC-8FCB-037922D7DBFE}" srcOrd="0" destOrd="0" parTransId="{C6FF3BF2-C2E3-4D47-9708-EA105A9BB290}" sibTransId="{93F0226D-D8FE-4A92-B4FD-CE029BC3B952}"/>
    <dgm:cxn modelId="{3F5C59A5-516B-4CC9-AE6D-3CE3EAAD57AC}" type="presOf" srcId="{9DC867F6-AA6C-4391-9054-5C542ED7B7EF}" destId="{4F8680F8-F12F-4343-86B6-A378E4F50D59}" srcOrd="0" destOrd="0" presId="urn:microsoft.com/office/officeart/2005/8/layout/StepDownProcess"/>
    <dgm:cxn modelId="{7667C5A6-6D87-435E-888D-A36A012745B6}" type="presOf" srcId="{2214430D-43BD-4C4C-B2D0-9E91C4E44F4E}" destId="{C8F0D4F8-6D79-46FB-A2B1-F4B3D6AB99CB}" srcOrd="0" destOrd="0" presId="urn:microsoft.com/office/officeart/2005/8/layout/StepDownProcess"/>
    <dgm:cxn modelId="{3B01BDB1-A8F4-4844-B8FC-5F18D7AB3ACC}" type="presOf" srcId="{C5D17822-750E-4F6E-9C65-988631D4DC0C}" destId="{727A54B8-3FA2-4FC2-82B0-DAEBF7EFC809}" srcOrd="0" destOrd="0" presId="urn:microsoft.com/office/officeart/2005/8/layout/StepDownProcess"/>
    <dgm:cxn modelId="{3C92D69F-845F-4F74-9700-0CB196A71817}" type="presParOf" srcId="{727A54B8-3FA2-4FC2-82B0-DAEBF7EFC809}" destId="{DBB6B3F4-4ADA-4D2C-990C-478595A6E293}" srcOrd="0" destOrd="0" presId="urn:microsoft.com/office/officeart/2005/8/layout/StepDownProcess"/>
    <dgm:cxn modelId="{4430E387-69C3-48AA-A87E-BD431460FD70}" type="presParOf" srcId="{DBB6B3F4-4ADA-4D2C-990C-478595A6E293}" destId="{39356523-2019-44D0-8634-302B5180664E}" srcOrd="0" destOrd="0" presId="urn:microsoft.com/office/officeart/2005/8/layout/StepDownProcess"/>
    <dgm:cxn modelId="{7C3F6C44-3D36-4FBD-AB65-66423B75951B}" type="presParOf" srcId="{DBB6B3F4-4ADA-4D2C-990C-478595A6E293}" destId="{C8F0D4F8-6D79-46FB-A2B1-F4B3D6AB99CB}" srcOrd="1" destOrd="0" presId="urn:microsoft.com/office/officeart/2005/8/layout/StepDownProcess"/>
    <dgm:cxn modelId="{E414B315-E564-4675-9EE8-7B286F9CDFE4}" type="presParOf" srcId="{DBB6B3F4-4ADA-4D2C-990C-478595A6E293}" destId="{4F8680F8-F12F-4343-86B6-A378E4F50D59}" srcOrd="2" destOrd="0" presId="urn:microsoft.com/office/officeart/2005/8/layout/StepDownProcess"/>
    <dgm:cxn modelId="{AAE06F68-4F92-4ED3-8D73-F5B9E8C921D0}" type="presParOf" srcId="{727A54B8-3FA2-4FC2-82B0-DAEBF7EFC809}" destId="{3879F1C3-FDD8-4518-AD01-9919E2C3734E}" srcOrd="1" destOrd="0" presId="urn:microsoft.com/office/officeart/2005/8/layout/StepDownProcess"/>
    <dgm:cxn modelId="{674A0AC9-BF57-4FC5-A118-965BBB93EF80}" type="presParOf" srcId="{727A54B8-3FA2-4FC2-82B0-DAEBF7EFC809}" destId="{4356C51C-F8B3-486A-823F-76432DF1E023}" srcOrd="2" destOrd="0" presId="urn:microsoft.com/office/officeart/2005/8/layout/StepDownProcess"/>
    <dgm:cxn modelId="{71A3135B-E68D-4E80-B63E-40C8FEEF217E}" type="presParOf" srcId="{4356C51C-F8B3-486A-823F-76432DF1E023}" destId="{CF9C8C47-2FB7-49E7-B54A-951514E0E3AD}" srcOrd="0" destOrd="0" presId="urn:microsoft.com/office/officeart/2005/8/layout/StepDownProcess"/>
    <dgm:cxn modelId="{249A3E63-3497-43E2-907D-409B24B8B213}" type="presParOf" srcId="{4356C51C-F8B3-486A-823F-76432DF1E023}" destId="{16E75271-49E4-4191-B2E9-905A3B83DBD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56523-2019-44D0-8634-302B5180664E}">
      <dsp:nvSpPr>
        <dsp:cNvPr id="0" name=""/>
        <dsp:cNvSpPr/>
      </dsp:nvSpPr>
      <dsp:spPr>
        <a:xfrm rot="5400000">
          <a:off x="358118" y="2153050"/>
          <a:ext cx="1879941" cy="21402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0D4F8-6D79-46FB-A2B1-F4B3D6AB99CB}">
      <dsp:nvSpPr>
        <dsp:cNvPr id="0" name=""/>
        <dsp:cNvSpPr/>
      </dsp:nvSpPr>
      <dsp:spPr>
        <a:xfrm>
          <a:off x="1558" y="57833"/>
          <a:ext cx="2881693" cy="22377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I- La Méditerranée, un carrefour marqué par 3 civilisations</a:t>
          </a:r>
        </a:p>
      </dsp:txBody>
      <dsp:txXfrm>
        <a:off x="110814" y="167089"/>
        <a:ext cx="2663181" cy="2019213"/>
      </dsp:txXfrm>
    </dsp:sp>
    <dsp:sp modelId="{4F8680F8-F12F-4343-86B6-A378E4F50D59}">
      <dsp:nvSpPr>
        <dsp:cNvPr id="0" name=""/>
        <dsp:cNvSpPr/>
      </dsp:nvSpPr>
      <dsp:spPr>
        <a:xfrm>
          <a:off x="2929713" y="164974"/>
          <a:ext cx="5114886" cy="179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Activité collaborative sur les 3 civilisations à partir de l’exposition virtuelle de la BNF, le monde d’al </a:t>
          </a:r>
          <a:r>
            <a:rPr lang="fr-FR" sz="2000" kern="1200" dirty="0" err="1"/>
            <a:t>Idrîsî</a:t>
          </a:r>
          <a:r>
            <a:rPr lang="fr-FR" sz="2000" kern="1200" dirty="0"/>
            <a:t> </a:t>
          </a:r>
        </a:p>
      </dsp:txBody>
      <dsp:txXfrm>
        <a:off x="2929713" y="164974"/>
        <a:ext cx="5114886" cy="1790420"/>
      </dsp:txXfrm>
    </dsp:sp>
    <dsp:sp modelId="{CF9C8C47-2FB7-49E7-B54A-951514E0E3AD}">
      <dsp:nvSpPr>
        <dsp:cNvPr id="0" name=""/>
        <dsp:cNvSpPr/>
      </dsp:nvSpPr>
      <dsp:spPr>
        <a:xfrm>
          <a:off x="2080597" y="2529539"/>
          <a:ext cx="2930588" cy="221446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Objectifs de l’évaluation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Vérifier l’acquisition des savoirs</a:t>
          </a:r>
        </a:p>
      </dsp:txBody>
      <dsp:txXfrm>
        <a:off x="2188718" y="2637660"/>
        <a:ext cx="2714346" cy="1998224"/>
      </dsp:txXfrm>
    </dsp:sp>
    <dsp:sp modelId="{16E75271-49E4-4191-B2E9-905A3B83DBDA}">
      <dsp:nvSpPr>
        <dsp:cNvPr id="0" name=""/>
        <dsp:cNvSpPr/>
      </dsp:nvSpPr>
      <dsp:spPr>
        <a:xfrm>
          <a:off x="4993352" y="2703048"/>
          <a:ext cx="3422506" cy="179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Texte d’al </a:t>
          </a:r>
          <a:r>
            <a:rPr lang="fr-FR" sz="2000" kern="1200" dirty="0" err="1"/>
            <a:t>Idrîsî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Repérage des différentes caractéristiques des 3 civilisations dans les documents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Description de leurs caractéristiques </a:t>
          </a:r>
        </a:p>
      </dsp:txBody>
      <dsp:txXfrm>
        <a:off x="4993352" y="2703048"/>
        <a:ext cx="3422506" cy="1790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56523-2019-44D0-8634-302B5180664E}">
      <dsp:nvSpPr>
        <dsp:cNvPr id="0" name=""/>
        <dsp:cNvSpPr/>
      </dsp:nvSpPr>
      <dsp:spPr>
        <a:xfrm rot="5400000">
          <a:off x="343906" y="2166018"/>
          <a:ext cx="1786835" cy="20342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0D4F8-6D79-46FB-A2B1-F4B3D6AB99CB}">
      <dsp:nvSpPr>
        <dsp:cNvPr id="0" name=""/>
        <dsp:cNvSpPr/>
      </dsp:nvSpPr>
      <dsp:spPr>
        <a:xfrm>
          <a:off x="5005" y="174569"/>
          <a:ext cx="2738975" cy="21269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II- La Méditerranée, un espace d’affrontements et d’échanges</a:t>
          </a:r>
        </a:p>
      </dsp:txBody>
      <dsp:txXfrm>
        <a:off x="108850" y="278414"/>
        <a:ext cx="2531285" cy="1919210"/>
      </dsp:txXfrm>
    </dsp:sp>
    <dsp:sp modelId="{4F8680F8-F12F-4343-86B6-A378E4F50D59}">
      <dsp:nvSpPr>
        <dsp:cNvPr id="0" name=""/>
        <dsp:cNvSpPr/>
      </dsp:nvSpPr>
      <dsp:spPr>
        <a:xfrm>
          <a:off x="2756134" y="212418"/>
          <a:ext cx="5886425" cy="170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/>
            <a:t>Activité point méthode sur l’étude de documents à partir du PPO sur Bernard de Clairvaux et la 2</a:t>
          </a:r>
          <a:r>
            <a:rPr lang="fr-FR" sz="2000" kern="1200" baseline="30000" dirty="0"/>
            <a:t>ème</a:t>
          </a:r>
          <a:r>
            <a:rPr lang="fr-FR" sz="2000" kern="1200" dirty="0"/>
            <a:t> croisade. </a:t>
          </a:r>
        </a:p>
      </dsp:txBody>
      <dsp:txXfrm>
        <a:off x="2756134" y="212418"/>
        <a:ext cx="5886425" cy="1701748"/>
      </dsp:txXfrm>
    </dsp:sp>
    <dsp:sp modelId="{CF9C8C47-2FB7-49E7-B54A-951514E0E3AD}">
      <dsp:nvSpPr>
        <dsp:cNvPr id="0" name=""/>
        <dsp:cNvSpPr/>
      </dsp:nvSpPr>
      <dsp:spPr>
        <a:xfrm>
          <a:off x="2227043" y="2523861"/>
          <a:ext cx="3185149" cy="210479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Objectifs de l’évaluation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tx1"/>
              </a:solidFill>
            </a:rPr>
            <a:t>Vérifier l’acquisition des savoirs et de la méthode de l’étude de documents</a:t>
          </a:r>
        </a:p>
      </dsp:txBody>
      <dsp:txXfrm>
        <a:off x="2329809" y="2626627"/>
        <a:ext cx="2979617" cy="1899261"/>
      </dsp:txXfrm>
    </dsp:sp>
    <dsp:sp modelId="{16E75271-49E4-4191-B2E9-905A3B83DBDA}">
      <dsp:nvSpPr>
        <dsp:cNvPr id="0" name=""/>
        <dsp:cNvSpPr/>
      </dsp:nvSpPr>
      <dsp:spPr>
        <a:xfrm>
          <a:off x="5451442" y="2776656"/>
          <a:ext cx="3253004" cy="1701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Repérage des différents échanges et conflits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/>
            <a:t>Utilisation des documents pour les justifier</a:t>
          </a:r>
        </a:p>
      </dsp:txBody>
      <dsp:txXfrm>
        <a:off x="5451442" y="2776656"/>
        <a:ext cx="3253004" cy="1701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F5DED-03FE-46B4-8087-F90B4E145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CA1B97-5A33-40D0-ADA0-AAFE73838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C72697-3F6F-4A51-8994-27C02016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E80288-BE2D-4D2B-87BA-0EB26803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D36F85-52DB-4F15-A4CF-4DBA7669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0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BFACF-6A12-4C70-9890-9AEDE4F04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16095A-1336-4559-B23A-4E3B74C39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5DA81-0A01-407F-85A6-8E9A9D45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C64A84-DF0A-4C6F-91D7-29BB4E32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60B2A1-EA92-4A7D-8E05-7FB87ADF0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35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60F44B-2771-4C98-8536-8873343A1D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6A3543-259D-41FC-B2FD-CFD407966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1E965B-602F-4476-BE00-A5D5AA2A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2A231F-5F38-4E1D-8B32-2CF4E2AB5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E6FAA1-AC6F-48C3-98F2-B2106C0C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6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89772-22FC-4A07-BB17-6EDCB0B8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E3244C-017D-416D-9E82-B77781B79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2C5B9-22D0-427E-B930-61027C70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5FB75-2C6F-4DC1-84D5-EDEE174A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108CC-5555-4301-847F-0643FA90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68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FFDC6-3828-49D9-AF7F-71BB3BE00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07DF15-31B4-4C7F-9A3C-EFE4A0509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82C541-EB97-4F16-9114-576937E0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31A337-BA39-46AF-98CD-62B822EF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30DCF9-1D4C-49A8-AB97-858CEC9B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1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D6701-F933-4778-81F0-EF11D4CA5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FB25B0-65F3-47B6-B69E-D87912BD8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D659DA-C326-4837-A72C-EEA8F040F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CEFFDB-CB1E-4861-BAAB-369126BB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9E7DF7-62C6-4B8A-A33B-B8FB5833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85616A-081F-475F-BEE6-D168B42C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53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B90B5-B816-4071-B83F-40EBED3E9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F09743-7AE1-4F8E-9497-2F7D5327A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BBAB9C-8D4D-47C5-AF4E-2C36434F2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A152088-8151-499D-A35A-A876E624E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C89822-2CC4-4510-85AA-D8962ABC7B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222F78-4624-4914-95E1-899A6F89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74F452-5745-4D20-9815-E9A804A8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E74CA4-8E83-484A-81BF-2D4ECD81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63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F3B519-F062-40E7-847D-7F1E1346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063E72-97F7-4BC5-A822-42B8C0FC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1C9BDC-817B-4607-940E-2B2EDDB0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BB18A3-2E15-4BB0-8DFD-ED632E5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1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3BE73F-274B-49DE-B14D-1573DF65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902265-09B9-4DFB-B9EB-F1E914AE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598088-98CA-4D0C-A77A-F0ECEC0B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00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EB542-E2F2-49B0-9BA9-C85D2659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584C50-A919-4DC4-953F-17240ED9B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CCF251-E6C2-401F-997E-930DC42BA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A5CCC4-C2E9-4AAB-91F1-6166C036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7BEB46E-D93E-42BF-86F9-53FB2E79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82E29E-5B82-408E-8BF8-B5CAEDAE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9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9EE9E-B6D8-4732-BD91-82E15D55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CE09AA-D998-481D-AAD4-2A311EB75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834D24-3128-4A5C-AD72-C3AC16B1D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35C84E-6D0A-49B3-BF37-8E8E28DA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98CCC7-889E-44E0-A3E2-B373E633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80378F-E3E2-4628-A5F5-3131C6A6F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27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2B1379-1F51-4CD5-A5F2-DEC7EB96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00E255-D06A-46EB-9B9F-F3033743F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F6B8AF-505D-4680-B7DA-D07D8ECCA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2C827-F83B-4CAC-82FA-78CB760CD008}" type="datetimeFigureOut">
              <a:rPr lang="fr-FR" smtClean="0"/>
              <a:t>01/12/2021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8861CE-98FB-4419-85F5-F1FEE98E2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A4B881-AC95-4E42-B572-E894C412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10090-10C2-4F39-AFD9-A27C9184B8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9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C71E07-B8B7-4B2D-8BFD-C35B152B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757F4-2A80-4FFE-9376-F99007F2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3678592-70F0-48F4-91F2-E696D7284A03}"/>
              </a:ext>
            </a:extLst>
          </p:cNvPr>
          <p:cNvSpPr txBox="1"/>
          <p:nvPr/>
        </p:nvSpPr>
        <p:spPr>
          <a:xfrm>
            <a:off x="1820214" y="1442434"/>
            <a:ext cx="8551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EVALUER, REMEDIER, </a:t>
            </a:r>
          </a:p>
          <a:p>
            <a:r>
              <a:rPr lang="fr-FR" sz="4000" b="1" dirty="0"/>
              <a:t>un exemple d’évaluation sommative en Seconde</a:t>
            </a:r>
          </a:p>
        </p:txBody>
      </p:sp>
    </p:spTree>
    <p:extLst>
      <p:ext uri="{BB962C8B-B14F-4D97-AF65-F5344CB8AC3E}">
        <p14:creationId xmlns:p14="http://schemas.microsoft.com/office/powerpoint/2010/main" val="293507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C71E07-B8B7-4B2D-8BFD-C35B152B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757F4-2A80-4FFE-9376-F99007F2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E55509-2970-49F4-AD35-37225863337B}"/>
              </a:ext>
            </a:extLst>
          </p:cNvPr>
          <p:cNvSpPr txBox="1"/>
          <p:nvPr/>
        </p:nvSpPr>
        <p:spPr>
          <a:xfrm>
            <a:off x="705506" y="498940"/>
            <a:ext cx="10629901" cy="3518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remédiation en 3 temps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TEMPS 1- Repérer les éléments de présentation et rédiger une présentation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document 1 est un extrait du livre de Roger, roi Normand qui dirige la ville de Palerme et la Sicile, écrit par l’historien, géographe, voyageur musulman al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Idrîsî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1154. Al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Idrîsî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fait une description élogieuse de la ville de Palerme et de la Sicile sous la domination des rois Normands depuis le XIème siècle et au lendemain de la 2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croisade à laquelle Bernard de Clairvaux avait appelé en 1146.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Consigne :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différentes couleurs souligner le </a:t>
            </a:r>
            <a:r>
              <a:rPr lang="fr-FR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400" b="1" u="sng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4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5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C71E07-B8B7-4B2D-8BFD-C35B152B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757F4-2A80-4FFE-9376-F99007F2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E2442D-A6E0-4FEF-810F-1B6B93975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2" t="12188" r="21197" b="6082"/>
          <a:stretch/>
        </p:blipFill>
        <p:spPr>
          <a:xfrm>
            <a:off x="1820214" y="91491"/>
            <a:ext cx="8551571" cy="6038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CD6A69-C2F7-4286-8645-54E1A620BFD7}"/>
              </a:ext>
            </a:extLst>
          </p:cNvPr>
          <p:cNvSpPr txBox="1"/>
          <p:nvPr/>
        </p:nvSpPr>
        <p:spPr>
          <a:xfrm>
            <a:off x="206062" y="369437"/>
            <a:ext cx="1893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Evaluation sommative</a:t>
            </a:r>
          </a:p>
          <a:p>
            <a:r>
              <a:rPr lang="fr-FR" b="1" dirty="0"/>
              <a:t>sur la Méditerranée médiévale</a:t>
            </a:r>
          </a:p>
          <a:p>
            <a:endParaRPr lang="fr-FR" b="1" dirty="0"/>
          </a:p>
          <a:p>
            <a:r>
              <a:rPr lang="fr-FR" b="1" dirty="0"/>
              <a:t>Vers l’étude de document(s)</a:t>
            </a:r>
          </a:p>
        </p:txBody>
      </p:sp>
    </p:spTree>
    <p:extLst>
      <p:ext uri="{BB962C8B-B14F-4D97-AF65-F5344CB8AC3E}">
        <p14:creationId xmlns:p14="http://schemas.microsoft.com/office/powerpoint/2010/main" val="323854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C71E07-B8B7-4B2D-8BFD-C35B152B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757F4-2A80-4FFE-9376-F99007F2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C8268F-8DEE-462F-A21A-C20DB1163C1E}"/>
              </a:ext>
            </a:extLst>
          </p:cNvPr>
          <p:cNvSpPr txBox="1"/>
          <p:nvPr/>
        </p:nvSpPr>
        <p:spPr>
          <a:xfrm>
            <a:off x="252248" y="258001"/>
            <a:ext cx="4713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L’évaluation dans le chapitre</a:t>
            </a:r>
          </a:p>
          <a:p>
            <a:endParaRPr lang="fr-FR" dirty="0"/>
          </a:p>
          <a:p>
            <a:r>
              <a:rPr lang="fr-FR" dirty="0"/>
              <a:t>Une évaluation après….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6EC60C2-E903-4EFC-A1DE-EA52FF81F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910309"/>
              </p:ext>
            </p:extLst>
          </p:nvPr>
        </p:nvGraphicFramePr>
        <p:xfrm>
          <a:off x="252248" y="1273664"/>
          <a:ext cx="9143999" cy="482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6EC7E91B-8CEC-4B23-ADD7-AE55F555092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986" t="10873" r="63767" b="35767"/>
          <a:stretch/>
        </p:blipFill>
        <p:spPr>
          <a:xfrm>
            <a:off x="8147492" y="425003"/>
            <a:ext cx="4042984" cy="48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5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C71E07-B8B7-4B2D-8BFD-C35B152B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757F4-2A80-4FFE-9376-F99007F2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EC8268F-8DEE-462F-A21A-C20DB1163C1E}"/>
              </a:ext>
            </a:extLst>
          </p:cNvPr>
          <p:cNvSpPr txBox="1"/>
          <p:nvPr/>
        </p:nvSpPr>
        <p:spPr>
          <a:xfrm>
            <a:off x="252248" y="258001"/>
            <a:ext cx="4713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L’évaluation dans le chapitre</a:t>
            </a:r>
          </a:p>
          <a:p>
            <a:endParaRPr lang="fr-FR" dirty="0"/>
          </a:p>
          <a:p>
            <a:r>
              <a:rPr lang="fr-FR" dirty="0"/>
              <a:t>Une évaluation après….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6EC60C2-E903-4EFC-A1DE-EA52FF81F3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856253"/>
              </p:ext>
            </p:extLst>
          </p:nvPr>
        </p:nvGraphicFramePr>
        <p:xfrm>
          <a:off x="3297201" y="1061253"/>
          <a:ext cx="9143999" cy="482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6463FD1-1309-4770-BBD6-1CD8DCA658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664"/>
            <a:ext cx="3103799" cy="36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1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C71E07-B8B7-4B2D-8BFD-C35B152B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757F4-2A80-4FFE-9376-F99007F2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B21D597-E89A-4A8F-A723-98D6C7901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47123"/>
              </p:ext>
            </p:extLst>
          </p:nvPr>
        </p:nvGraphicFramePr>
        <p:xfrm>
          <a:off x="709449" y="220810"/>
          <a:ext cx="11256580" cy="5762752"/>
        </p:xfrm>
        <a:graphic>
          <a:graphicData uri="http://schemas.openxmlformats.org/drawingml/2006/table">
            <a:tbl>
              <a:tblPr firstRow="1" firstCol="1" bandRow="1"/>
              <a:tblGrid>
                <a:gridCol w="4114799">
                  <a:extLst>
                    <a:ext uri="{9D8B030D-6E8A-4147-A177-3AD203B41FA5}">
                      <a16:colId xmlns:a16="http://schemas.microsoft.com/office/drawing/2014/main" val="3577690100"/>
                    </a:ext>
                  </a:extLst>
                </a:gridCol>
                <a:gridCol w="4240924">
                  <a:extLst>
                    <a:ext uri="{9D8B030D-6E8A-4147-A177-3AD203B41FA5}">
                      <a16:colId xmlns:a16="http://schemas.microsoft.com/office/drawing/2014/main" val="2300170323"/>
                    </a:ext>
                  </a:extLst>
                </a:gridCol>
                <a:gridCol w="2900857">
                  <a:extLst>
                    <a:ext uri="{9D8B030D-6E8A-4147-A177-3AD203B41FA5}">
                      <a16:colId xmlns:a16="http://schemas.microsoft.com/office/drawing/2014/main" val="2650864726"/>
                    </a:ext>
                  </a:extLst>
                </a:gridCol>
              </a:tblGrid>
              <a:tr h="498471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ACTIVITE DE COURS SUR L’APPEL A LA CROISADE DE BERNARD DE CLAIRVAUX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sng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CITER </a:t>
                      </a: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REPERER LES ELEMENTS CLES DU DOCUMENT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relevant (une date, le titre, le nom de l’auteur, le style, le champ lexical..)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citant les idées principales (par une expression, une phrase courte entre guillemets)</a:t>
                      </a: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u="sng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EXPLIQUER</a:t>
                      </a: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 DOCUMENT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vous aidant de vos connaissances et du manuel p 76 + doc 5 p 77</a:t>
                      </a: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946127"/>
                  </a:ext>
                </a:extLst>
              </a:tr>
              <a:tr h="7737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CONTEXTE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(= la date à laquelle le document a été rédigé, les événements qui l’ont précédée et qui ont pu influencer son élaboration)</a:t>
                      </a: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363645"/>
                  </a:ext>
                </a:extLst>
              </a:tr>
              <a:tr h="1449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L’AUTEUR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(= son nom, sa fonction, ses idées)</a:t>
                      </a: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883422"/>
                  </a:ext>
                </a:extLst>
              </a:tr>
              <a:tr h="4082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NATURE 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(= le genre du document, ce qui se traduit dans son organisation, son style..)</a:t>
                      </a: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570855"/>
                  </a:ext>
                </a:extLst>
              </a:tr>
              <a:tr h="3081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 DESTINATAIRE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(= à qui s’adresse le document)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274508"/>
                  </a:ext>
                </a:extLst>
              </a:tr>
              <a:tr h="16037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INTERET/THESE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(= ce que dit le document, l’auteur)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 demande l’auteur ?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Quels arguments utilise-il pour convaincre et justifier la violence 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0" marR="345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511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12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C71E07-B8B7-4B2D-8BFD-C35B152B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757F4-2A80-4FFE-9376-F99007F2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E2442D-A6E0-4FEF-810F-1B6B93975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2" t="12188" r="21197" b="6082"/>
          <a:stretch/>
        </p:blipFill>
        <p:spPr>
          <a:xfrm>
            <a:off x="1820214" y="91491"/>
            <a:ext cx="8551571" cy="6038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CD6A69-C2F7-4286-8645-54E1A620BFD7}"/>
              </a:ext>
            </a:extLst>
          </p:cNvPr>
          <p:cNvSpPr txBox="1"/>
          <p:nvPr/>
        </p:nvSpPr>
        <p:spPr>
          <a:xfrm>
            <a:off x="133304" y="337906"/>
            <a:ext cx="16869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Evaluation sommative</a:t>
            </a:r>
          </a:p>
          <a:p>
            <a:r>
              <a:rPr lang="fr-FR" b="1" dirty="0"/>
              <a:t>sur la Méditerranée médiévale</a:t>
            </a:r>
          </a:p>
          <a:p>
            <a:endParaRPr lang="fr-FR" b="1" dirty="0"/>
          </a:p>
          <a:p>
            <a:r>
              <a:rPr lang="fr-FR" b="1" dirty="0"/>
              <a:t>Etude de documents aménagée pour le niveau seconde :</a:t>
            </a:r>
          </a:p>
          <a:p>
            <a:r>
              <a:rPr lang="fr-FR" b="1" dirty="0"/>
              <a:t>guidée par 3 questions</a:t>
            </a:r>
          </a:p>
        </p:txBody>
      </p:sp>
    </p:spTree>
    <p:extLst>
      <p:ext uri="{BB962C8B-B14F-4D97-AF65-F5344CB8AC3E}">
        <p14:creationId xmlns:p14="http://schemas.microsoft.com/office/powerpoint/2010/main" val="48947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C71E07-B8B7-4B2D-8BFD-C35B152B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757F4-2A80-4FFE-9376-F99007F2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E55509-2970-49F4-AD35-37225863337B}"/>
              </a:ext>
            </a:extLst>
          </p:cNvPr>
          <p:cNvSpPr txBox="1"/>
          <p:nvPr/>
        </p:nvSpPr>
        <p:spPr>
          <a:xfrm>
            <a:off x="705506" y="498940"/>
            <a:ext cx="10629901" cy="3518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remédiation en 3 temps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TEMPS 1- Repérer les éléments de présentation et rédiger une présentation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document 1 est un extrait du livre de Roger, roi Normand qui dirige la ville de Palerme et la Sicile, écrit par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géographe, voyageur musulman al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Idrîsî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en 1154. Al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Idrîsî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fait une description élogieuse de la ville de Palerme et de la Sicile sous la domination des rois Normands depuis le XIème siècle et au lendemain de la 2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croisade à laquelle Bernard de Clairvaux avait appelé en 1146. 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Consigne :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différentes couleurs souligner le </a:t>
            </a:r>
            <a:r>
              <a:rPr lang="fr-FR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400" b="1" u="sng" dirty="0">
                <a:solidFill>
                  <a:srgbClr val="53813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2400" b="1" u="sng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1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C71E07-B8B7-4B2D-8BFD-C35B152B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757F4-2A80-4FFE-9376-F99007F2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E55509-2970-49F4-AD35-37225863337B}"/>
              </a:ext>
            </a:extLst>
          </p:cNvPr>
          <p:cNvSpPr txBox="1"/>
          <p:nvPr/>
        </p:nvSpPr>
        <p:spPr>
          <a:xfrm>
            <a:off x="705506" y="498940"/>
            <a:ext cx="10629901" cy="2864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remédiation en 3 temps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TEMPS 2- De l’information à la citation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a des traces de 3 civilisations en Sicile. Tout d’abord la civilisation de l’occident chrétien, puis la civilisation des pays d’islam et enfin la civilisation de l’empire byzantin.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A537F2EC-ECBA-4EF6-BAA2-5133960AA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795504"/>
              </p:ext>
            </p:extLst>
          </p:nvPr>
        </p:nvGraphicFramePr>
        <p:xfrm>
          <a:off x="1390036" y="2667794"/>
          <a:ext cx="9260840" cy="1762125"/>
        </p:xfrm>
        <a:graphic>
          <a:graphicData uri="http://schemas.openxmlformats.org/drawingml/2006/table">
            <a:tbl>
              <a:tblPr firstRow="1" firstCol="1" bandRow="1"/>
              <a:tblGrid>
                <a:gridCol w="1755775">
                  <a:extLst>
                    <a:ext uri="{9D8B030D-6E8A-4147-A177-3AD203B41FA5}">
                      <a16:colId xmlns:a16="http://schemas.microsoft.com/office/drawing/2014/main" val="1402002325"/>
                    </a:ext>
                  </a:extLst>
                </a:gridCol>
                <a:gridCol w="7505065">
                  <a:extLst>
                    <a:ext uri="{9D8B030D-6E8A-4147-A177-3AD203B41FA5}">
                      <a16:colId xmlns:a16="http://schemas.microsoft.com/office/drawing/2014/main" val="2390075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Civilisation présente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Citation ou élément des documents  pour justifier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80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occident chrétien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495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pays d’islam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930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civilisation de l’empire byzantin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01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2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BC71E07-B8B7-4B2D-8BFD-C35B152BD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E757F4-2A80-4FFE-9376-F99007F2E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6E55509-2970-49F4-AD35-37225863337B}"/>
              </a:ext>
            </a:extLst>
          </p:cNvPr>
          <p:cNvSpPr txBox="1"/>
          <p:nvPr/>
        </p:nvSpPr>
        <p:spPr>
          <a:xfrm>
            <a:off x="626678" y="288996"/>
            <a:ext cx="10629901" cy="253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remédiation en 3 temps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TEMPS 3- De la citation à l’information et l’explication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relations entre civilisations sont de plusieurs natures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FF34504-2DCA-499A-B337-3C1FED504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15093"/>
              </p:ext>
            </p:extLst>
          </p:nvPr>
        </p:nvGraphicFramePr>
        <p:xfrm>
          <a:off x="1438910" y="1600200"/>
          <a:ext cx="9533889" cy="3775870"/>
        </p:xfrm>
        <a:graphic>
          <a:graphicData uri="http://schemas.openxmlformats.org/drawingml/2006/table">
            <a:tbl>
              <a:tblPr firstRow="1" firstCol="1" bandRow="1"/>
              <a:tblGrid>
                <a:gridCol w="1344156">
                  <a:extLst>
                    <a:ext uri="{9D8B030D-6E8A-4147-A177-3AD203B41FA5}">
                      <a16:colId xmlns:a16="http://schemas.microsoft.com/office/drawing/2014/main" val="2310379411"/>
                    </a:ext>
                  </a:extLst>
                </a:gridCol>
                <a:gridCol w="4449755">
                  <a:extLst>
                    <a:ext uri="{9D8B030D-6E8A-4147-A177-3AD203B41FA5}">
                      <a16:colId xmlns:a16="http://schemas.microsoft.com/office/drawing/2014/main" val="856430291"/>
                    </a:ext>
                  </a:extLst>
                </a:gridCol>
                <a:gridCol w="3739978">
                  <a:extLst>
                    <a:ext uri="{9D8B030D-6E8A-4147-A177-3AD203B41FA5}">
                      <a16:colId xmlns:a16="http://schemas.microsoft.com/office/drawing/2014/main" val="568291084"/>
                    </a:ext>
                  </a:extLst>
                </a:gridCol>
              </a:tblGrid>
              <a:tr h="3733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Nature des relations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Citation ou élément des documents  pour justifier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Explications grâce aux connaissances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213204"/>
                  </a:ext>
                </a:extLst>
              </a:tr>
              <a:tr h="94607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……………………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« C’est de là </a:t>
                      </a: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 partaient les flottes et les armées lors des expéditions militaires et c'est là qu'elles revenaient, comme elles le font encore aujourd'hui »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-« Le Cassaro </a:t>
                      </a: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 parmi les villes fortifiées les mieux défendues et les plus élevées ; il peut résister aux attaques »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856860"/>
                  </a:ext>
                </a:extLst>
              </a:tr>
              <a:tr h="132788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……………………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« un fort, bâti récemment pour le grand roi Roger et</a:t>
                      </a: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constitué d'énormes blocs de pierre de taille recouverts de mosaïques »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-Doc 2- mosaïques sur fond doré, inscriptions en grec, Le roi Roger est représenté avec les attributs du Basileus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« les différents palais et salles qu'il abrite. Ces derniers sont ornés des motifs calligraphiques* »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506056"/>
                  </a:ext>
                </a:extLst>
              </a:tr>
              <a:tr h="75517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……………………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« Le "Faubourg" qui environne l'ancienne ville forte est très vaste, il contient (un grand nombre de maisons, d'hôtelleries, de bains,) de boutiques et de marchés »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089651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………………………..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« Tous les voyageurs »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1653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481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849</Words>
  <Application>Microsoft Office PowerPoint</Application>
  <PresentationFormat>Grand écran</PresentationFormat>
  <Paragraphs>127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dion</dc:creator>
  <cp:lastModifiedBy>geraldine dion</cp:lastModifiedBy>
  <cp:revision>28</cp:revision>
  <dcterms:created xsi:type="dcterms:W3CDTF">2021-10-14T09:04:44Z</dcterms:created>
  <dcterms:modified xsi:type="dcterms:W3CDTF">2021-12-01T22:14:24Z</dcterms:modified>
</cp:coreProperties>
</file>