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054" r:id="rId1"/>
    <p:sldMasterId id="2147484119" r:id="rId2"/>
  </p:sldMasterIdLst>
  <p:notesMasterIdLst>
    <p:notesMasterId r:id="rId21"/>
  </p:notesMasterIdLst>
  <p:sldIdLst>
    <p:sldId id="256" r:id="rId3"/>
    <p:sldId id="269" r:id="rId4"/>
    <p:sldId id="257" r:id="rId5"/>
    <p:sldId id="259" r:id="rId6"/>
    <p:sldId id="258" r:id="rId7"/>
    <p:sldId id="268" r:id="rId8"/>
    <p:sldId id="260" r:id="rId9"/>
    <p:sldId id="261" r:id="rId10"/>
    <p:sldId id="262" r:id="rId11"/>
    <p:sldId id="263" r:id="rId12"/>
    <p:sldId id="264" r:id="rId13"/>
    <p:sldId id="265" r:id="rId14"/>
    <p:sldId id="266" r:id="rId15"/>
    <p:sldId id="270" r:id="rId16"/>
    <p:sldId id="267" r:id="rId17"/>
    <p:sldId id="271" r:id="rId18"/>
    <p:sldId id="272" r:id="rId19"/>
    <p:sldId id="273"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ncent" initials="v" lastIdx="2" clrIdx="0">
    <p:extLst>
      <p:ext uri="{19B8F6BF-5375-455C-9EA6-DF929625EA0E}">
        <p15:presenceInfo xmlns:p15="http://schemas.microsoft.com/office/powerpoint/2012/main" userId="vincen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79826" autoAdjust="0"/>
  </p:normalViewPr>
  <p:slideViewPr>
    <p:cSldViewPr snapToGrid="0" showGuides="1">
      <p:cViewPr varScale="1">
        <p:scale>
          <a:sx n="73" d="100"/>
          <a:sy n="73" d="100"/>
        </p:scale>
        <p:origin x="1218"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CE28C6-95EA-4F1C-AED6-7E33DC249317}" type="datetimeFigureOut">
              <a:rPr lang="fr-FR" smtClean="0"/>
              <a:t>09/09/2016</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AE3473-045C-4AA0-B99C-C2AE05EC0E7D}" type="slidenum">
              <a:rPr lang="fr-FR" smtClean="0"/>
              <a:t>‹N°›</a:t>
            </a:fld>
            <a:endParaRPr lang="fr-FR"/>
          </a:p>
        </p:txBody>
      </p:sp>
    </p:spTree>
    <p:extLst>
      <p:ext uri="{BB962C8B-B14F-4D97-AF65-F5344CB8AC3E}">
        <p14:creationId xmlns:p14="http://schemas.microsoft.com/office/powerpoint/2010/main" val="3205730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S’il est prévu</a:t>
            </a:r>
            <a:r>
              <a:rPr lang="fr-FR" baseline="0" dirty="0" smtClean="0"/>
              <a:t> de travailler plusieurs fois la compétence disciplinaire « Coopérer et mutualiser », il peut être intéressant de répartir plus précisément les rôles au sein du groupe et que chaque élève les endosse au cours de l’année (notamment avec les élèves qui n’ont pas l’habitude de ce travail) : </a:t>
            </a:r>
          </a:p>
          <a:p>
            <a:pPr marL="171450" indent="-171450">
              <a:buFontTx/>
              <a:buChar char="-"/>
            </a:pPr>
            <a:r>
              <a:rPr lang="fr-FR" baseline="0" dirty="0" smtClean="0"/>
              <a:t>Celui qui gère le temps imparti</a:t>
            </a:r>
          </a:p>
          <a:p>
            <a:pPr marL="171450" indent="-171450">
              <a:buFontTx/>
              <a:buChar char="-"/>
            </a:pPr>
            <a:r>
              <a:rPr lang="fr-FR" baseline="0" dirty="0" smtClean="0"/>
              <a:t>Celui qui s’assure du respect des règles de travail au sein du groupe</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baseline="0" dirty="0" smtClean="0"/>
              <a:t>Celui qui garde une trace écrite du travail (=scribe /secrétaire)</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baseline="0" dirty="0" smtClean="0"/>
              <a:t>Celui qui veille à ne pas perdre vu la consigne de travail / l’objectif final</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fr-FR" baseline="0" dirty="0" smtClean="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baseline="0" dirty="0" smtClean="0"/>
              <a:t>si 3 personnes dans le groupe, regrouper les 2 premiers</a:t>
            </a:r>
          </a:p>
          <a:p>
            <a:pPr marL="171450" indent="-171450">
              <a:buFontTx/>
              <a:buChar char="-"/>
            </a:pPr>
            <a:endParaRPr lang="fr-FR" baseline="0" dirty="0" smtClean="0"/>
          </a:p>
          <a:p>
            <a:pPr marL="171450" indent="-171450">
              <a:buFontTx/>
              <a:buChar char="-"/>
            </a:pPr>
            <a:endParaRPr lang="fr-FR" dirty="0"/>
          </a:p>
        </p:txBody>
      </p:sp>
      <p:sp>
        <p:nvSpPr>
          <p:cNvPr id="4" name="Espace réservé du numéro de diapositive 3"/>
          <p:cNvSpPr>
            <a:spLocks noGrp="1"/>
          </p:cNvSpPr>
          <p:nvPr>
            <p:ph type="sldNum" sz="quarter" idx="10"/>
          </p:nvPr>
        </p:nvSpPr>
        <p:spPr/>
        <p:txBody>
          <a:bodyPr/>
          <a:lstStyle/>
          <a:p>
            <a:fld id="{2AAE3473-045C-4AA0-B99C-C2AE05EC0E7D}" type="slidenum">
              <a:rPr lang="fr-FR" smtClean="0"/>
              <a:t>11</a:t>
            </a:fld>
            <a:endParaRPr lang="fr-FR"/>
          </a:p>
        </p:txBody>
      </p:sp>
    </p:spTree>
    <p:extLst>
      <p:ext uri="{BB962C8B-B14F-4D97-AF65-F5344CB8AC3E}">
        <p14:creationId xmlns:p14="http://schemas.microsoft.com/office/powerpoint/2010/main" val="1081951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AAE3473-045C-4AA0-B99C-C2AE05EC0E7D}" type="slidenum">
              <a:rPr lang="fr-FR" smtClean="0"/>
              <a:t>12</a:t>
            </a:fld>
            <a:endParaRPr lang="fr-FR"/>
          </a:p>
        </p:txBody>
      </p:sp>
    </p:spTree>
    <p:extLst>
      <p:ext uri="{BB962C8B-B14F-4D97-AF65-F5344CB8AC3E}">
        <p14:creationId xmlns:p14="http://schemas.microsoft.com/office/powerpoint/2010/main" val="13700802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Pour la fiche documentaire, voir fichier « Corpus documentaire élèves »</a:t>
            </a:r>
          </a:p>
          <a:p>
            <a:r>
              <a:rPr lang="fr-FR" dirty="0" smtClean="0"/>
              <a:t>Des</a:t>
            </a:r>
            <a:r>
              <a:rPr lang="fr-FR" baseline="0" dirty="0" smtClean="0"/>
              <a:t> </a:t>
            </a:r>
            <a:r>
              <a:rPr lang="fr-FR" dirty="0" smtClean="0"/>
              <a:t>exemples de différenciation plus précis  sur celle-ci</a:t>
            </a:r>
            <a:endParaRPr lang="fr-FR" dirty="0"/>
          </a:p>
        </p:txBody>
      </p:sp>
      <p:sp>
        <p:nvSpPr>
          <p:cNvPr id="4" name="Espace réservé du numéro de diapositive 3"/>
          <p:cNvSpPr>
            <a:spLocks noGrp="1"/>
          </p:cNvSpPr>
          <p:nvPr>
            <p:ph type="sldNum" sz="quarter" idx="10"/>
          </p:nvPr>
        </p:nvSpPr>
        <p:spPr/>
        <p:txBody>
          <a:bodyPr/>
          <a:lstStyle/>
          <a:p>
            <a:fld id="{2AAE3473-045C-4AA0-B99C-C2AE05EC0E7D}" type="slidenum">
              <a:rPr lang="fr-FR" smtClean="0"/>
              <a:t>13</a:t>
            </a:fld>
            <a:endParaRPr lang="fr-FR"/>
          </a:p>
        </p:txBody>
      </p:sp>
    </p:spTree>
    <p:extLst>
      <p:ext uri="{BB962C8B-B14F-4D97-AF65-F5344CB8AC3E}">
        <p14:creationId xmlns:p14="http://schemas.microsoft.com/office/powerpoint/2010/main" val="22001744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AAE3473-045C-4AA0-B99C-C2AE05EC0E7D}" type="slidenum">
              <a:rPr lang="fr-FR" smtClean="0"/>
              <a:t>18</a:t>
            </a:fld>
            <a:endParaRPr lang="fr-FR"/>
          </a:p>
        </p:txBody>
      </p:sp>
    </p:spTree>
    <p:extLst>
      <p:ext uri="{BB962C8B-B14F-4D97-AF65-F5344CB8AC3E}">
        <p14:creationId xmlns:p14="http://schemas.microsoft.com/office/powerpoint/2010/main" val="3609532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fr-FR" smtClean="0"/>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9E016143-E03C-4CFD-AFDC-14E5BDEA754C}" type="datetimeFigureOut">
              <a:rPr lang="en-US" smtClean="0"/>
              <a:t>9/9/2016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366560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033E54A-A8CA-48C1-9504-691B58049D29}" type="datetimeFigureOut">
              <a:rPr lang="en-US" smtClean="0"/>
              <a:t>9/9/2016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931065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fr-FR" smtClean="0"/>
              <a:t>Modifiez le style du titre</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B5F6C806-BBF7-471C-9527-881CE2266695}" type="datetimeFigureOut">
              <a:rPr lang="en-US" smtClean="0"/>
              <a:t>9/9/2016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30727259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spc="3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smtClean="0"/>
              <a:t>Modifiez le style des sous-titres du masque</a:t>
            </a:r>
            <a:endParaRPr lang="en-US" dirty="0"/>
          </a:p>
        </p:txBody>
      </p:sp>
      <p:sp>
        <p:nvSpPr>
          <p:cNvPr id="7" name="Rectangle 6"/>
          <p:cNvSpPr/>
          <p:nvPr/>
        </p:nvSpPr>
        <p:spPr>
          <a:xfrm>
            <a:off x="0" y="0"/>
            <a:ext cx="457200" cy="685800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Date Placeholder 7"/>
          <p:cNvSpPr>
            <a:spLocks noGrp="1"/>
          </p:cNvSpPr>
          <p:nvPr>
            <p:ph type="dt" sz="half" idx="10"/>
          </p:nvPr>
        </p:nvSpPr>
        <p:spPr/>
        <p:txBody>
          <a:bodyPr/>
          <a:lstStyle/>
          <a:p>
            <a:fld id="{9E016143-E03C-4CFD-AFDC-14E5BDEA754C}" type="datetimeFigureOut">
              <a:rPr lang="en-US" smtClean="0"/>
              <a:t>9/9/2016</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4216882541"/>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8C94063-DF36-4330-A365-08DA1FA5B7D6}" type="datetimeFigureOut">
              <a:rPr lang="en-US" smtClean="0"/>
              <a:t>9/9/2016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11382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1"/>
            </a:lvl1pPr>
          </a:lstStyle>
          <a:p>
            <a:r>
              <a:rPr lang="fr-FR" smtClean="0"/>
              <a:t>Modifiez le style du titre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spc="30" baseline="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08A7C6C-0F39-4D70-8E8D-FE5B9C95FA73}" type="datetimeFigureOut">
              <a:rPr lang="en-US" smtClean="0"/>
              <a:t>9/9/2016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871200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DFCFA4AC-08CC-42CE-BD01-C191750A04EC}" type="datetimeFigureOut">
              <a:rPr lang="en-US" smtClean="0"/>
              <a:t>9/9/2016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831374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fr-FR" smtClean="0"/>
              <a:t>Modifiez les styles du texte du masque</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1BA7A723-92A7-435B-B681-F25B092FEFEB}" type="datetimeFigureOut">
              <a:rPr lang="en-US" smtClean="0"/>
              <a:t>9/9/2016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‹N°›</a:t>
            </a:fld>
            <a:endParaRPr lang="en-US" dirty="0"/>
          </a:p>
        </p:txBody>
      </p:sp>
      <p:sp>
        <p:nvSpPr>
          <p:cNvPr id="11" name="Rectangle 10"/>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288754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4F170639-886C-4FCF-9EAB-ABB5DA3F3F4A}" type="datetimeFigureOut">
              <a:rPr lang="en-US" smtClean="0"/>
              <a:t>9/9/2016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‹N°›</a:t>
            </a:fld>
            <a:endParaRPr lang="en-US" dirty="0"/>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178728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230651-31F4-45D2-98AE-A2108F41BC07}" type="datetimeFigureOut">
              <a:rPr lang="en-US" smtClean="0"/>
              <a:t>9/9/2016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‹N°›</a:t>
            </a:fld>
            <a:endParaRPr lang="en-US" dirty="0"/>
          </a:p>
        </p:txBody>
      </p:sp>
      <p:sp>
        <p:nvSpPr>
          <p:cNvPr id="5" name="Rectangle 4"/>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015539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2800" b="1" baseline="0"/>
            </a:lvl1pPr>
          </a:lstStyle>
          <a:p>
            <a:r>
              <a:rPr lang="fr-FR" smtClean="0"/>
              <a:t>Modifiez le style du titre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6F53789A-C914-4DB1-8815-80B5EC7335C5}" type="datetimeFigureOut">
              <a:rPr lang="en-US" smtClean="0"/>
              <a:t>9/9/2016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778320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8C94063-DF36-4330-A365-08DA1FA5B7D6}" type="datetimeFigureOut">
              <a:rPr lang="en-US" smtClean="0"/>
              <a:t>9/9/2016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42146883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1">
                <a:solidFill>
                  <a:schemeClr val="bg1"/>
                </a:solidFill>
              </a:defRPr>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0" y="0"/>
            <a:ext cx="11292840" cy="512892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400" baseline="0">
                <a:solidFill>
                  <a:schemeClr val="bg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5E6440AA-91A0-436F-8FDB-C0F939DCAE21}" type="datetimeFigureOut">
              <a:rPr lang="en-US" smtClean="0"/>
              <a:t>9/9/2016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7712890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033E54A-A8CA-48C1-9504-691B58049D29}" type="datetimeFigureOut">
              <a:rPr lang="en-US" smtClean="0"/>
              <a:t>9/9/2016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99170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5F6C806-BBF7-471C-9527-881CE2266695}" type="datetimeFigureOut">
              <a:rPr lang="en-US" smtClean="0"/>
              <a:t>9/9/2016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92550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fr-FR" smtClean="0"/>
              <a:t>Modifiez le style du titre</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08A7C6C-0F39-4D70-8E8D-FE5B9C95FA73}" type="datetimeFigureOut">
              <a:rPr lang="en-US" smtClean="0"/>
              <a:t>9/9/2016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485536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DFCFA4AC-08CC-42CE-BD01-C191750A04EC}" type="datetimeFigureOut">
              <a:rPr lang="en-US" smtClean="0"/>
              <a:t>9/9/2016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306637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845127" y="2507550"/>
            <a:ext cx="5156200" cy="368052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172200" y="2507550"/>
            <a:ext cx="5181601" cy="368052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Date Placeholder 6"/>
          <p:cNvSpPr>
            <a:spLocks noGrp="1"/>
          </p:cNvSpPr>
          <p:nvPr>
            <p:ph type="dt" sz="half" idx="10"/>
          </p:nvPr>
        </p:nvSpPr>
        <p:spPr/>
        <p:txBody>
          <a:bodyPr/>
          <a:lstStyle/>
          <a:p>
            <a:fld id="{1BA7A723-92A7-435B-B681-F25B092FEFEB}" type="datetimeFigureOut">
              <a:rPr lang="en-US" smtClean="0"/>
              <a:t>9/9/2016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‹N°›</a:t>
            </a:fld>
            <a:endParaRPr lang="en-US" dirty="0"/>
          </a:p>
        </p:txBody>
      </p:sp>
      <p:sp>
        <p:nvSpPr>
          <p:cNvPr id="10" name="Title 9"/>
          <p:cNvSpPr>
            <a:spLocks noGrp="1"/>
          </p:cNvSpPr>
          <p:nvPr>
            <p:ph type="title"/>
          </p:nvPr>
        </p:nvSpPr>
        <p:spPr/>
        <p:txBody>
          <a:bodyPr/>
          <a:lstStyle/>
          <a:p>
            <a:r>
              <a:rPr lang="fr-FR" smtClean="0"/>
              <a:t>Modifiez le style du titre</a:t>
            </a:r>
            <a:endParaRPr lang="en-US" dirty="0"/>
          </a:p>
        </p:txBody>
      </p:sp>
    </p:spTree>
    <p:extLst>
      <p:ext uri="{BB962C8B-B14F-4D97-AF65-F5344CB8AC3E}">
        <p14:creationId xmlns:p14="http://schemas.microsoft.com/office/powerpoint/2010/main" val="2516624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re seu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F170639-886C-4FCF-9EAB-ABB5DA3F3F4A}" type="datetimeFigureOut">
              <a:rPr lang="en-US" smtClean="0"/>
              <a:t>9/9/2016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‹N°›</a:t>
            </a:fld>
            <a:endParaRPr lang="en-US" dirty="0"/>
          </a:p>
        </p:txBody>
      </p:sp>
      <p:sp>
        <p:nvSpPr>
          <p:cNvPr id="6" name="Title 5"/>
          <p:cNvSpPr>
            <a:spLocks noGrp="1"/>
          </p:cNvSpPr>
          <p:nvPr>
            <p:ph type="title"/>
          </p:nvPr>
        </p:nvSpPr>
        <p:spPr/>
        <p:txBody>
          <a:bodyPr/>
          <a:lstStyle/>
          <a:p>
            <a:r>
              <a:rPr lang="fr-FR" smtClean="0"/>
              <a:t>Modifiez le style du titre</a:t>
            </a:r>
            <a:endParaRPr lang="en-US"/>
          </a:p>
        </p:txBody>
      </p:sp>
    </p:spTree>
    <p:extLst>
      <p:ext uri="{BB962C8B-B14F-4D97-AF65-F5344CB8AC3E}">
        <p14:creationId xmlns:p14="http://schemas.microsoft.com/office/powerpoint/2010/main" val="463327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230651-31F4-45D2-98AE-A2108F41BC07}" type="datetimeFigureOut">
              <a:rPr lang="en-US" smtClean="0"/>
              <a:t>9/9/2016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613839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fr-FR" smtClean="0"/>
              <a:t>Modifiez le style du titre</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6F53789A-C914-4DB1-8815-80B5EC7335C5}" type="datetimeFigureOut">
              <a:rPr lang="en-US" smtClean="0"/>
              <a:t>9/9/2016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684104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fr-FR" smtClean="0"/>
              <a:t>Modifiez le style du titre</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5E6440AA-91A0-436F-8FDB-C0F939DCAE21}" type="datetimeFigureOut">
              <a:rPr lang="en-US" smtClean="0"/>
              <a:t>9/9/2016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3725134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0E59FD0C-5451-4CA0-86AF-E70AE3279989}" type="datetimeFigureOut">
              <a:rPr lang="en-US" smtClean="0"/>
              <a:t>9/9/2016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17210284"/>
      </p:ext>
    </p:extLst>
  </p:cSld>
  <p:clrMap bg1="lt1" tx1="dk1" bg2="lt2" tx2="dk2" accent1="accent1" accent2="accent2" accent3="accent3" accent4="accent4" accent5="accent5" accent6="accent6" hlink="hlink" folHlink="folHlink"/>
  <p:sldLayoutIdLst>
    <p:sldLayoutId id="2147484055" r:id="rId1"/>
    <p:sldLayoutId id="2147484056" r:id="rId2"/>
    <p:sldLayoutId id="2147484057" r:id="rId3"/>
    <p:sldLayoutId id="2147484058" r:id="rId4"/>
    <p:sldLayoutId id="2147484059" r:id="rId5"/>
    <p:sldLayoutId id="2147484060" r:id="rId6"/>
    <p:sldLayoutId id="2147484061" r:id="rId7"/>
    <p:sldLayoutId id="2147484062" r:id="rId8"/>
    <p:sldLayoutId id="2147484063" r:id="rId9"/>
    <p:sldLayoutId id="2147484064" r:id="rId10"/>
    <p:sldLayoutId id="2147484065"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294198"/>
            <a:ext cx="9692640" cy="1397124"/>
          </a:xfrm>
          <a:prstGeom prst="rect">
            <a:avLst/>
          </a:prstGeom>
        </p:spPr>
        <p:txBody>
          <a:bodyPr vert="horz" lIns="91440" tIns="27432" rIns="91440" bIns="45720" rtlCol="0" anchor="b">
            <a:normAutofit/>
          </a:bodyPr>
          <a:lstStyle/>
          <a:p>
            <a:r>
              <a:rPr lang="fr-FR" smtClean="0"/>
              <a:t>Modifiez le style du titre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accent1">
                    <a:lumMod val="40000"/>
                    <a:lumOff val="60000"/>
                  </a:schemeClr>
                </a:solidFill>
              </a:defRPr>
            </a:lvl1pPr>
          </a:lstStyle>
          <a:p>
            <a:fld id="{0E59FD0C-5451-4CA0-86AF-E70AE3279989}" type="datetimeFigureOut">
              <a:rPr lang="en-US" smtClean="0"/>
              <a:t>9/9/2016</a:t>
            </a:fld>
            <a:endParaRPr lang="en-US"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accent1">
                    <a:lumMod val="40000"/>
                    <a:lumOff val="60000"/>
                  </a:schemeClr>
                </a:solidFill>
              </a:defRPr>
            </a:lvl1pPr>
          </a:lstStyle>
          <a:p>
            <a:endParaRPr lang="en-US" dirty="0"/>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accent1">
                    <a:lumMod val="60000"/>
                    <a:lumOff val="40000"/>
                  </a:schemeClr>
                </a:solidFill>
                <a:latin typeface="+mj-lt"/>
              </a:defRPr>
            </a:lvl1p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3240077021"/>
      </p:ext>
    </p:extLst>
  </p:cSld>
  <p:clrMap bg1="lt1" tx1="dk1" bg2="lt2" tx2="dk2" accent1="accent1" accent2="accent2" accent3="accent3" accent4="accent4" accent5="accent5" accent6="accent6" hlink="hlink" folHlink="folHlink"/>
  <p:sldLayoutIdLst>
    <p:sldLayoutId id="2147484120" r:id="rId1"/>
    <p:sldLayoutId id="2147484121" r:id="rId2"/>
    <p:sldLayoutId id="2147484122" r:id="rId3"/>
    <p:sldLayoutId id="2147484123" r:id="rId4"/>
    <p:sldLayoutId id="2147484124" r:id="rId5"/>
    <p:sldLayoutId id="2147484125" r:id="rId6"/>
    <p:sldLayoutId id="2147484126" r:id="rId7"/>
    <p:sldLayoutId id="2147484127" r:id="rId8"/>
    <p:sldLayoutId id="2147484128" r:id="rId9"/>
    <p:sldLayoutId id="2147484129" r:id="rId10"/>
    <p:sldLayoutId id="2147484130" r:id="rId11"/>
  </p:sldLayoutIdLst>
  <p:hf sldNum="0" hdr="0" ftr="0" dt="0"/>
  <p:txStyles>
    <p:titleStyle>
      <a:lvl1pPr algn="l" defTabSz="914400" rtl="0" eaLnBrk="1" latinLnBrk="0" hangingPunct="1">
        <a:lnSpc>
          <a:spcPct val="90000"/>
        </a:lnSpc>
        <a:spcBef>
          <a:spcPct val="0"/>
        </a:spcBef>
        <a:buNone/>
        <a:defRPr sz="4400" b="1" kern="1200" spc="-50" baseline="0">
          <a:solidFill>
            <a:schemeClr val="accent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hyperlink" Target="file:///C:\Users\vincent\Desktop\La%20ville%20de%20demain\GPRC\Fichesdocumentaires%20th&#233;matiques%20&#233;l&#232;ves.docx" TargetMode="External"/><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62446" y="841663"/>
            <a:ext cx="9994392" cy="2784764"/>
          </a:xfrm>
        </p:spPr>
        <p:txBody>
          <a:bodyPr>
            <a:normAutofit fontScale="90000"/>
          </a:bodyPr>
          <a:lstStyle/>
          <a:p>
            <a:pPr algn="ctr"/>
            <a:r>
              <a:rPr lang="fr-FR" dirty="0" smtClean="0"/>
              <a:t>Proposition de démarche pour traiter</a:t>
            </a:r>
            <a:br>
              <a:rPr lang="fr-FR" dirty="0" smtClean="0"/>
            </a:br>
            <a:r>
              <a:rPr lang="fr-FR" dirty="0" smtClean="0"/>
              <a:t>« </a:t>
            </a:r>
            <a:r>
              <a:rPr lang="fr-FR" dirty="0" smtClean="0"/>
              <a:t>La </a:t>
            </a:r>
            <a:r>
              <a:rPr lang="fr-FR" dirty="0" smtClean="0"/>
              <a:t>ville de </a:t>
            </a:r>
            <a:r>
              <a:rPr lang="fr-FR" dirty="0" smtClean="0"/>
              <a:t>demain »</a:t>
            </a:r>
            <a:br>
              <a:rPr lang="fr-FR" dirty="0" smtClean="0"/>
            </a:br>
            <a:endParaRPr lang="fr-FR" dirty="0"/>
          </a:p>
        </p:txBody>
      </p:sp>
      <p:sp>
        <p:nvSpPr>
          <p:cNvPr id="3" name="Sous-titre 2"/>
          <p:cNvSpPr>
            <a:spLocks noGrp="1"/>
          </p:cNvSpPr>
          <p:nvPr>
            <p:ph type="subTitle" idx="1"/>
          </p:nvPr>
        </p:nvSpPr>
        <p:spPr>
          <a:xfrm>
            <a:off x="1261872" y="3927764"/>
            <a:ext cx="9418320" cy="2564476"/>
          </a:xfrm>
        </p:spPr>
        <p:txBody>
          <a:bodyPr/>
          <a:lstStyle/>
          <a:p>
            <a:pPr algn="r"/>
            <a:endParaRPr lang="fr-FR" dirty="0" smtClean="0"/>
          </a:p>
          <a:p>
            <a:pPr algn="r"/>
            <a:endParaRPr lang="fr-FR" dirty="0"/>
          </a:p>
          <a:p>
            <a:pPr algn="r"/>
            <a:r>
              <a:rPr lang="fr-FR" dirty="0" smtClean="0"/>
              <a:t>Vincent </a:t>
            </a:r>
            <a:r>
              <a:rPr lang="fr-FR" dirty="0" err="1" smtClean="0"/>
              <a:t>Charloton</a:t>
            </a:r>
            <a:r>
              <a:rPr lang="fr-FR" dirty="0" smtClean="0"/>
              <a:t>, GPRC, septembre 2016</a:t>
            </a:r>
            <a:endParaRPr lang="fr-FR" dirty="0"/>
          </a:p>
        </p:txBody>
      </p:sp>
    </p:spTree>
    <p:extLst>
      <p:ext uri="{BB962C8B-B14F-4D97-AF65-F5344CB8AC3E}">
        <p14:creationId xmlns:p14="http://schemas.microsoft.com/office/powerpoint/2010/main" val="17057772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38150" y="247650"/>
            <a:ext cx="10763250" cy="5932487"/>
          </a:xfrm>
        </p:spPr>
        <p:txBody>
          <a:bodyPr>
            <a:normAutofit/>
          </a:bodyPr>
          <a:lstStyle/>
          <a:p>
            <a:pPr marL="0" indent="0">
              <a:buNone/>
            </a:pPr>
            <a:r>
              <a:rPr lang="fr-FR" sz="2400" b="1" dirty="0" smtClean="0">
                <a:solidFill>
                  <a:srgbClr val="0070C0"/>
                </a:solidFill>
                <a:latin typeface="Calibri" panose="020F0502020204030204" pitchFamily="34" charset="0"/>
              </a:rPr>
              <a:t>	</a:t>
            </a:r>
            <a:r>
              <a:rPr lang="fr-FR" sz="2400" b="1" u="sng" dirty="0" smtClean="0">
                <a:solidFill>
                  <a:srgbClr val="0070C0"/>
                </a:solidFill>
                <a:latin typeface="Calibri" panose="020F0502020204030204" pitchFamily="34" charset="0"/>
              </a:rPr>
              <a:t>Séance </a:t>
            </a:r>
            <a:r>
              <a:rPr lang="fr-FR" sz="2400" b="1" u="sng" dirty="0">
                <a:solidFill>
                  <a:srgbClr val="0070C0"/>
                </a:solidFill>
                <a:latin typeface="Calibri" panose="020F0502020204030204" pitchFamily="34" charset="0"/>
              </a:rPr>
              <a:t>2</a:t>
            </a:r>
            <a:r>
              <a:rPr lang="fr-FR" sz="2400" dirty="0">
                <a:solidFill>
                  <a:srgbClr val="0070C0"/>
                </a:solidFill>
                <a:latin typeface="Calibri" panose="020F0502020204030204" pitchFamily="34" charset="0"/>
              </a:rPr>
              <a:t> </a:t>
            </a:r>
            <a:r>
              <a:rPr lang="fr-FR" sz="2400" dirty="0">
                <a:latin typeface="Calibri" panose="020F0502020204030204" pitchFamily="34" charset="0"/>
              </a:rPr>
              <a:t>: </a:t>
            </a:r>
          </a:p>
          <a:p>
            <a:r>
              <a:rPr lang="fr-FR" sz="2400" b="1" u="sng" dirty="0">
                <a:solidFill>
                  <a:srgbClr val="0070C0"/>
                </a:solidFill>
                <a:latin typeface="Calibri" panose="020F0502020204030204" pitchFamily="34" charset="0"/>
              </a:rPr>
              <a:t>Activité 1</a:t>
            </a:r>
            <a:r>
              <a:rPr lang="fr-FR" sz="2400" b="1" dirty="0">
                <a:latin typeface="Calibri" panose="020F0502020204030204" pitchFamily="34" charset="0"/>
              </a:rPr>
              <a:t> (±40</a:t>
            </a:r>
            <a:r>
              <a:rPr lang="fr-FR" sz="2400" b="1" dirty="0" smtClean="0">
                <a:latin typeface="Calibri" panose="020F0502020204030204" pitchFamily="34" charset="0"/>
              </a:rPr>
              <a:t>’) : pour chacun des groupes</a:t>
            </a:r>
          </a:p>
          <a:p>
            <a:pPr marL="0" indent="0">
              <a:buNone/>
            </a:pPr>
            <a:r>
              <a:rPr lang="fr-FR" sz="2400" dirty="0" smtClean="0">
                <a:latin typeface="Calibri" panose="020F0502020204030204" pitchFamily="34" charset="0"/>
              </a:rPr>
              <a:t>- Faire </a:t>
            </a:r>
            <a:r>
              <a:rPr lang="fr-FR" sz="2400" dirty="0">
                <a:latin typeface="Calibri" panose="020F0502020204030204" pitchFamily="34" charset="0"/>
              </a:rPr>
              <a:t>relire </a:t>
            </a:r>
            <a:r>
              <a:rPr lang="fr-FR" sz="2400" dirty="0" smtClean="0">
                <a:latin typeface="Calibri" panose="020F0502020204030204" pitchFamily="34" charset="0"/>
              </a:rPr>
              <a:t>la fiche consigne et le cahier </a:t>
            </a:r>
            <a:r>
              <a:rPr lang="fr-FR" sz="2400" dirty="0">
                <a:latin typeface="Calibri" panose="020F0502020204030204" pitchFamily="34" charset="0"/>
              </a:rPr>
              <a:t>des </a:t>
            </a:r>
            <a:r>
              <a:rPr lang="fr-FR" sz="2400" dirty="0" smtClean="0">
                <a:latin typeface="Calibri" panose="020F0502020204030204" pitchFamily="34" charset="0"/>
              </a:rPr>
              <a:t>charges. </a:t>
            </a:r>
            <a:r>
              <a:rPr lang="fr-FR" sz="2400" dirty="0">
                <a:latin typeface="Calibri" panose="020F0502020204030204" pitchFamily="34" charset="0"/>
              </a:rPr>
              <a:t>S</a:t>
            </a:r>
            <a:r>
              <a:rPr lang="fr-FR" sz="2400" dirty="0" smtClean="0">
                <a:latin typeface="Calibri" panose="020F0502020204030204" pitchFamily="34" charset="0"/>
              </a:rPr>
              <a:t>urligner le thème choisi . </a:t>
            </a:r>
          </a:p>
          <a:p>
            <a:pPr marL="0" indent="0">
              <a:buNone/>
            </a:pPr>
            <a:r>
              <a:rPr lang="fr-FR" sz="2400" dirty="0" smtClean="0">
                <a:latin typeface="Calibri" panose="020F0502020204030204" pitchFamily="34" charset="0"/>
              </a:rPr>
              <a:t>- </a:t>
            </a:r>
            <a:r>
              <a:rPr lang="fr-FR" sz="2400" dirty="0" smtClean="0">
                <a:latin typeface="Calibri" panose="020F0502020204030204" pitchFamily="34" charset="0"/>
              </a:rPr>
              <a:t>Rappel du temps Réflexion </a:t>
            </a:r>
            <a:r>
              <a:rPr lang="fr-FR" sz="2400" dirty="0">
                <a:latin typeface="Calibri" panose="020F0502020204030204" pitchFamily="34" charset="0"/>
              </a:rPr>
              <a:t>libre de chacun des groupes </a:t>
            </a:r>
            <a:r>
              <a:rPr lang="fr-FR" sz="2400" dirty="0" smtClean="0">
                <a:latin typeface="Calibri" panose="020F0502020204030204" pitchFamily="34" charset="0"/>
              </a:rPr>
              <a:t>sur le thème choisi</a:t>
            </a:r>
            <a:r>
              <a:rPr lang="fr-FR" sz="2400" dirty="0">
                <a:latin typeface="Calibri" panose="020F0502020204030204" pitchFamily="34" charset="0"/>
              </a:rPr>
              <a:t>.</a:t>
            </a:r>
          </a:p>
          <a:p>
            <a:pPr marL="0" indent="0">
              <a:buNone/>
            </a:pPr>
            <a:r>
              <a:rPr lang="fr-FR" sz="2400" dirty="0" smtClean="0">
                <a:latin typeface="Calibri" panose="020F0502020204030204" pitchFamily="34" charset="0"/>
              </a:rPr>
              <a:t>- Prise </a:t>
            </a:r>
            <a:r>
              <a:rPr lang="fr-FR" sz="2400" dirty="0">
                <a:latin typeface="Calibri" panose="020F0502020204030204" pitchFamily="34" charset="0"/>
              </a:rPr>
              <a:t>en note dans le cahier des idées </a:t>
            </a:r>
            <a:r>
              <a:rPr lang="fr-FR" sz="2400" dirty="0" smtClean="0">
                <a:latin typeface="Calibri" panose="020F0502020204030204" pitchFamily="34" charset="0"/>
              </a:rPr>
              <a:t>retenues par le groupe</a:t>
            </a:r>
            <a:r>
              <a:rPr lang="fr-FR" sz="2400" dirty="0" smtClean="0">
                <a:latin typeface="Calibri" panose="020F0502020204030204" pitchFamily="34" charset="0"/>
              </a:rPr>
              <a:t> </a:t>
            </a:r>
            <a:r>
              <a:rPr lang="fr-FR" sz="2400" dirty="0">
                <a:latin typeface="Calibri" panose="020F0502020204030204" pitchFamily="34" charset="0"/>
              </a:rPr>
              <a:t>pour donner vie à la ville de </a:t>
            </a:r>
            <a:r>
              <a:rPr lang="fr-FR" sz="2400" dirty="0" smtClean="0">
                <a:latin typeface="Calibri" panose="020F0502020204030204" pitchFamily="34" charset="0"/>
              </a:rPr>
              <a:t>demain.       </a:t>
            </a:r>
            <a:endParaRPr lang="fr-FR" sz="2400" dirty="0">
              <a:latin typeface="Calibri" panose="020F0502020204030204" pitchFamily="34" charset="0"/>
            </a:endParaRPr>
          </a:p>
          <a:p>
            <a:pPr marL="0" indent="0">
              <a:buNone/>
            </a:pPr>
            <a:r>
              <a:rPr lang="fr-FR" sz="2400" i="1" dirty="0" smtClean="0">
                <a:latin typeface="Calibri" panose="020F0502020204030204" pitchFamily="34" charset="0"/>
              </a:rPr>
              <a:t>Pour </a:t>
            </a:r>
            <a:r>
              <a:rPr lang="fr-FR" sz="2400" i="1" dirty="0">
                <a:latin typeface="Calibri" panose="020F0502020204030204" pitchFamily="34" charset="0"/>
              </a:rPr>
              <a:t>les élèves plus en difficulté, possibilité d’étayage à l’aide d’une « Fiche guide » .</a:t>
            </a:r>
            <a:endParaRPr lang="fr-FR" sz="2400" dirty="0">
              <a:latin typeface="Calibri" panose="020F0502020204030204" pitchFamily="34" charset="0"/>
            </a:endParaRPr>
          </a:p>
          <a:p>
            <a:pPr marL="0" indent="0">
              <a:buNone/>
            </a:pPr>
            <a:endParaRPr lang="fr-FR" sz="2400" dirty="0">
              <a:latin typeface="Calibri" panose="020F0502020204030204" pitchFamily="34" charset="0"/>
            </a:endParaRPr>
          </a:p>
          <a:p>
            <a:r>
              <a:rPr lang="fr-FR" sz="2400" b="1" u="sng" dirty="0">
                <a:solidFill>
                  <a:srgbClr val="0070C0"/>
                </a:solidFill>
                <a:latin typeface="Calibri" panose="020F0502020204030204" pitchFamily="34" charset="0"/>
              </a:rPr>
              <a:t>Activité 2</a:t>
            </a:r>
            <a:r>
              <a:rPr lang="fr-FR" sz="2400" dirty="0">
                <a:latin typeface="Calibri" panose="020F0502020204030204" pitchFamily="34" charset="0"/>
              </a:rPr>
              <a:t> </a:t>
            </a:r>
            <a:r>
              <a:rPr lang="fr-FR" sz="2400" dirty="0" smtClean="0">
                <a:latin typeface="Calibri" panose="020F0502020204030204" pitchFamily="34" charset="0"/>
              </a:rPr>
              <a:t>(</a:t>
            </a:r>
            <a:r>
              <a:rPr lang="fr-FR" sz="2400" b="1" dirty="0">
                <a:latin typeface="Calibri" panose="020F0502020204030204" pitchFamily="34" charset="0"/>
              </a:rPr>
              <a:t>±</a:t>
            </a:r>
            <a:r>
              <a:rPr lang="fr-FR" sz="2400" dirty="0" smtClean="0">
                <a:latin typeface="Calibri" panose="020F0502020204030204" pitchFamily="34" charset="0"/>
              </a:rPr>
              <a:t>15</a:t>
            </a:r>
            <a:r>
              <a:rPr lang="fr-FR" sz="2400" dirty="0">
                <a:latin typeface="Calibri" panose="020F0502020204030204" pitchFamily="34" charset="0"/>
              </a:rPr>
              <a:t>’) : </a:t>
            </a:r>
            <a:r>
              <a:rPr lang="fr-FR" sz="2400" b="1" dirty="0">
                <a:latin typeface="Calibri" panose="020F0502020204030204" pitchFamily="34" charset="0"/>
              </a:rPr>
              <a:t>chaque groupe présente </a:t>
            </a:r>
            <a:r>
              <a:rPr lang="fr-FR" sz="2400" b="1" dirty="0" smtClean="0">
                <a:latin typeface="Calibri" panose="020F0502020204030204" pitchFamily="34" charset="0"/>
              </a:rPr>
              <a:t>rapidement un premier bilan de </a:t>
            </a:r>
            <a:r>
              <a:rPr lang="fr-FR" sz="2400" b="1" dirty="0">
                <a:latin typeface="Calibri" panose="020F0502020204030204" pitchFamily="34" charset="0"/>
              </a:rPr>
              <a:t>ses idées à l’oral</a:t>
            </a:r>
            <a:r>
              <a:rPr lang="fr-FR" sz="2400" dirty="0">
                <a:latin typeface="Calibri" panose="020F0502020204030204" pitchFamily="34" charset="0"/>
              </a:rPr>
              <a:t> </a:t>
            </a:r>
            <a:r>
              <a:rPr lang="fr-FR" sz="2400" dirty="0" smtClean="0">
                <a:latin typeface="Calibri" panose="020F0502020204030204" pitchFamily="34" charset="0"/>
              </a:rPr>
              <a:t>au professeur</a:t>
            </a:r>
            <a:r>
              <a:rPr lang="fr-FR" sz="2400" dirty="0" smtClean="0">
                <a:latin typeface="Calibri" panose="020F0502020204030204" pitchFamily="34" charset="0"/>
              </a:rPr>
              <a:t> </a:t>
            </a:r>
            <a:r>
              <a:rPr lang="fr-FR" sz="2400" dirty="0">
                <a:latin typeface="Calibri" panose="020F0502020204030204" pitchFamily="34" charset="0"/>
              </a:rPr>
              <a:t>qui passe de groupe en </a:t>
            </a:r>
            <a:r>
              <a:rPr lang="fr-FR" sz="2400" dirty="0" smtClean="0">
                <a:latin typeface="Calibri" panose="020F0502020204030204" pitchFamily="34" charset="0"/>
              </a:rPr>
              <a:t>groupe</a:t>
            </a:r>
            <a:r>
              <a:rPr lang="fr-FR" sz="2400" dirty="0">
                <a:latin typeface="Calibri" panose="020F0502020204030204" pitchFamily="34" charset="0"/>
              </a:rPr>
              <a:t>.</a:t>
            </a:r>
            <a:endParaRPr lang="fr-FR" sz="2400" dirty="0">
              <a:latin typeface="Calibri" panose="020F0502020204030204" pitchFamily="34" charset="0"/>
            </a:endParaRPr>
          </a:p>
          <a:p>
            <a:pPr marL="0" indent="0">
              <a:buNone/>
            </a:pPr>
            <a:r>
              <a:rPr lang="fr-FR" sz="2400" dirty="0" smtClean="0">
                <a:latin typeface="Calibri" panose="020F0502020204030204" pitchFamily="34" charset="0"/>
              </a:rPr>
              <a:t>        </a:t>
            </a:r>
            <a:r>
              <a:rPr lang="fr-FR" sz="2400" dirty="0">
                <a:latin typeface="Calibri" panose="020F0502020204030204" pitchFamily="34" charset="0"/>
              </a:rPr>
              <a:t>= cela permet de faire un état des lieux du niveau d’avancement (ou pas) de chacun des </a:t>
            </a:r>
            <a:r>
              <a:rPr lang="fr-FR" sz="2400" dirty="0" smtClean="0">
                <a:latin typeface="Calibri" panose="020F0502020204030204" pitchFamily="34" charset="0"/>
              </a:rPr>
              <a:t>groupes et des blocages éventuels.</a:t>
            </a:r>
            <a:endParaRPr lang="fr-FR" sz="2400" dirty="0">
              <a:latin typeface="Calibri" panose="020F0502020204030204" pitchFamily="34" charset="0"/>
            </a:endParaRPr>
          </a:p>
          <a:p>
            <a:endParaRPr lang="fr-FR" dirty="0"/>
          </a:p>
          <a:p>
            <a:endParaRPr lang="fr-FR" dirty="0"/>
          </a:p>
        </p:txBody>
      </p:sp>
    </p:spTree>
    <p:extLst>
      <p:ext uri="{BB962C8B-B14F-4D97-AF65-F5344CB8AC3E}">
        <p14:creationId xmlns:p14="http://schemas.microsoft.com/office/powerpoint/2010/main" val="38353642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6661" y="0"/>
            <a:ext cx="9692640" cy="303734"/>
          </a:xfrm>
        </p:spPr>
        <p:txBody>
          <a:bodyPr>
            <a:normAutofit fontScale="90000"/>
          </a:bodyPr>
          <a:lstStyle/>
          <a:p>
            <a:pPr algn="r"/>
            <a:r>
              <a:rPr lang="fr-FR" sz="2000" b="0" i="1" dirty="0">
                <a:latin typeface="Calibri" panose="020F0502020204030204" pitchFamily="34" charset="0"/>
              </a:rPr>
              <a:t>« Fiche guide » </a:t>
            </a:r>
            <a:r>
              <a:rPr lang="fr-FR" sz="2000" b="0" i="1" dirty="0" smtClean="0">
                <a:latin typeface="Calibri" panose="020F0502020204030204" pitchFamily="34" charset="0"/>
              </a:rPr>
              <a:t>possible : </a:t>
            </a:r>
            <a:endParaRPr lang="fr-FR" sz="2000" b="0" i="1" dirty="0">
              <a:latin typeface="Calibri" panose="020F0502020204030204" pitchFamily="34" charset="0"/>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215676756"/>
              </p:ext>
            </p:extLst>
          </p:nvPr>
        </p:nvGraphicFramePr>
        <p:xfrm>
          <a:off x="514349" y="2453375"/>
          <a:ext cx="10629900" cy="4240396"/>
        </p:xfrm>
        <a:graphic>
          <a:graphicData uri="http://schemas.openxmlformats.org/drawingml/2006/table">
            <a:tbl>
              <a:tblPr firstRow="1" firstCol="1" bandRow="1">
                <a:tableStyleId>{BC89EF96-8CEA-46FF-86C4-4CE0E7609802}</a:tableStyleId>
              </a:tblPr>
              <a:tblGrid>
                <a:gridCol w="3543300"/>
                <a:gridCol w="3543300"/>
                <a:gridCol w="3543300"/>
              </a:tblGrid>
              <a:tr h="1020742">
                <a:tc>
                  <a:txBody>
                    <a:bodyPr/>
                    <a:lstStyle/>
                    <a:p>
                      <a:pPr algn="ctr">
                        <a:lnSpc>
                          <a:spcPct val="107000"/>
                        </a:lnSpc>
                        <a:spcAft>
                          <a:spcPts val="800"/>
                        </a:spcAft>
                      </a:pPr>
                      <a:r>
                        <a:rPr lang="fr-FR" sz="2400" dirty="0">
                          <a:effectLst/>
                          <a:latin typeface="Calibri" panose="020F0502020204030204" pitchFamily="34" charset="0"/>
                        </a:rPr>
                        <a:t>Nos idées pour </a:t>
                      </a:r>
                      <a:endParaRPr lang="fr-FR" sz="2400" dirty="0" smtClean="0">
                        <a:effectLst/>
                        <a:latin typeface="Calibri" panose="020F0502020204030204" pitchFamily="34" charset="0"/>
                      </a:endParaRPr>
                    </a:p>
                    <a:p>
                      <a:pPr algn="ctr">
                        <a:lnSpc>
                          <a:spcPct val="107000"/>
                        </a:lnSpc>
                        <a:spcAft>
                          <a:spcPts val="800"/>
                        </a:spcAft>
                      </a:pPr>
                      <a:r>
                        <a:rPr lang="fr-FR" sz="2400" dirty="0" smtClean="0">
                          <a:effectLst/>
                          <a:latin typeface="Calibri" panose="020F0502020204030204" pitchFamily="34" charset="0"/>
                        </a:rPr>
                        <a:t>la </a:t>
                      </a:r>
                      <a:r>
                        <a:rPr lang="fr-FR" sz="2400" dirty="0">
                          <a:effectLst/>
                          <a:latin typeface="Calibri" panose="020F0502020204030204" pitchFamily="34" charset="0"/>
                        </a:rPr>
                        <a:t>ville du futur</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0455" marR="60455" marT="0" marB="0"/>
                </a:tc>
                <a:tc>
                  <a:txBody>
                    <a:bodyPr/>
                    <a:lstStyle/>
                    <a:p>
                      <a:pPr algn="ctr">
                        <a:lnSpc>
                          <a:spcPct val="107000"/>
                        </a:lnSpc>
                        <a:spcAft>
                          <a:spcPts val="800"/>
                        </a:spcAft>
                      </a:pPr>
                      <a:r>
                        <a:rPr lang="fr-FR" sz="2400" dirty="0">
                          <a:effectLst/>
                          <a:latin typeface="Calibri" panose="020F0502020204030204" pitchFamily="34" charset="0"/>
                        </a:rPr>
                        <a:t>Quels en sont les avantages pour les </a:t>
                      </a:r>
                      <a:r>
                        <a:rPr lang="fr-FR" sz="2400" dirty="0" smtClean="0">
                          <a:effectLst/>
                          <a:latin typeface="Calibri" panose="020F0502020204030204" pitchFamily="34" charset="0"/>
                        </a:rPr>
                        <a:t>villes et leurs</a:t>
                      </a:r>
                      <a:r>
                        <a:rPr lang="fr-FR" sz="2400" baseline="0" dirty="0" smtClean="0">
                          <a:effectLst/>
                          <a:latin typeface="Calibri" panose="020F0502020204030204" pitchFamily="34" charset="0"/>
                        </a:rPr>
                        <a:t> </a:t>
                      </a:r>
                      <a:r>
                        <a:rPr lang="fr-FR" sz="2400" dirty="0" smtClean="0">
                          <a:effectLst/>
                          <a:latin typeface="Calibri" panose="020F0502020204030204" pitchFamily="34" charset="0"/>
                        </a:rPr>
                        <a:t>habitants</a:t>
                      </a:r>
                      <a:r>
                        <a:rPr lang="fr-FR" sz="2400" dirty="0">
                          <a:effectLst/>
                          <a:latin typeface="Calibri" panose="020F0502020204030204" pitchFamily="34" charset="0"/>
                        </a:rPr>
                        <a:t> ?</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0455" marR="60455" marT="0" marB="0"/>
                </a:tc>
                <a:tc>
                  <a:txBody>
                    <a:bodyPr/>
                    <a:lstStyle/>
                    <a:p>
                      <a:pPr algn="ctr">
                        <a:lnSpc>
                          <a:spcPct val="107000"/>
                        </a:lnSpc>
                        <a:spcAft>
                          <a:spcPts val="800"/>
                        </a:spcAft>
                      </a:pPr>
                      <a:r>
                        <a:rPr lang="fr-FR" sz="2400" dirty="0">
                          <a:effectLst/>
                          <a:latin typeface="Calibri" panose="020F0502020204030204" pitchFamily="34" charset="0"/>
                        </a:rPr>
                        <a:t>Qui </a:t>
                      </a:r>
                      <a:r>
                        <a:rPr lang="fr-FR" sz="2400" dirty="0" smtClean="0">
                          <a:effectLst/>
                          <a:latin typeface="Calibri" panose="020F0502020204030204" pitchFamily="34" charset="0"/>
                        </a:rPr>
                        <a:t>peut aider à </a:t>
                      </a:r>
                    </a:p>
                    <a:p>
                      <a:pPr algn="ctr">
                        <a:lnSpc>
                          <a:spcPct val="107000"/>
                        </a:lnSpc>
                        <a:spcAft>
                          <a:spcPts val="800"/>
                        </a:spcAft>
                      </a:pPr>
                      <a:r>
                        <a:rPr lang="fr-FR" sz="2400" dirty="0" smtClean="0">
                          <a:effectLst/>
                          <a:latin typeface="Calibri" panose="020F0502020204030204" pitchFamily="34" charset="0"/>
                        </a:rPr>
                        <a:t>mettre </a:t>
                      </a:r>
                      <a:r>
                        <a:rPr lang="fr-FR" sz="2400" dirty="0">
                          <a:effectLst/>
                          <a:latin typeface="Calibri" panose="020F0502020204030204" pitchFamily="34" charset="0"/>
                        </a:rPr>
                        <a:t>en </a:t>
                      </a:r>
                      <a:r>
                        <a:rPr lang="fr-FR" sz="2400" dirty="0" smtClean="0">
                          <a:effectLst/>
                          <a:latin typeface="Calibri" panose="020F0502020204030204" pitchFamily="34" charset="0"/>
                        </a:rPr>
                        <a:t>place nos projets dans la ville </a:t>
                      </a:r>
                      <a:r>
                        <a:rPr lang="fr-FR" sz="2400" dirty="0">
                          <a:effectLst/>
                          <a:latin typeface="Calibri" panose="020F0502020204030204" pitchFamily="34" charset="0"/>
                        </a:rPr>
                        <a:t> ?</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0455" marR="60455" marT="0" marB="0"/>
                </a:tc>
              </a:tr>
              <a:tr h="1617696">
                <a:tc>
                  <a:txBody>
                    <a:bodyPr/>
                    <a:lstStyle/>
                    <a:p>
                      <a:pPr>
                        <a:lnSpc>
                          <a:spcPct val="107000"/>
                        </a:lnSpc>
                        <a:spcAft>
                          <a:spcPts val="800"/>
                        </a:spcAft>
                      </a:pPr>
                      <a:r>
                        <a:rPr lang="fr-FR" sz="1000" dirty="0">
                          <a:effectLst/>
                        </a:rPr>
                        <a:t> </a:t>
                      </a:r>
                      <a:endParaRPr lang="fr-FR" sz="1100" dirty="0">
                        <a:effectLst/>
                      </a:endParaRPr>
                    </a:p>
                  </a:txBody>
                  <a:tcPr marL="60455" marR="60455" marT="0" marB="0"/>
                </a:tc>
                <a:tc>
                  <a:txBody>
                    <a:bodyPr/>
                    <a:lstStyle/>
                    <a:p>
                      <a:pPr>
                        <a:lnSpc>
                          <a:spcPct val="107000"/>
                        </a:lnSpc>
                        <a:spcAft>
                          <a:spcPts val="800"/>
                        </a:spcAft>
                      </a:pPr>
                      <a:r>
                        <a:rPr lang="fr-FR" sz="1000" dirty="0">
                          <a:effectLst/>
                        </a:rPr>
                        <a:t> </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60455" marR="60455" marT="0" marB="0"/>
                </a:tc>
                <a:tc>
                  <a:txBody>
                    <a:bodyPr/>
                    <a:lstStyle/>
                    <a:p>
                      <a:pPr>
                        <a:lnSpc>
                          <a:spcPct val="107000"/>
                        </a:lnSpc>
                        <a:spcAft>
                          <a:spcPts val="800"/>
                        </a:spcAft>
                      </a:pP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60455" marR="60455" marT="0" marB="0"/>
                </a:tc>
              </a:tr>
              <a:tr h="988373">
                <a:tc>
                  <a:txBody>
                    <a:bodyPr/>
                    <a:lstStyle/>
                    <a:p>
                      <a:pPr>
                        <a:lnSpc>
                          <a:spcPct val="107000"/>
                        </a:lnSpc>
                        <a:spcAft>
                          <a:spcPts val="800"/>
                        </a:spcAft>
                      </a:pPr>
                      <a:r>
                        <a:rPr lang="fr-FR" sz="1000">
                          <a:effectLst/>
                        </a:rPr>
                        <a:t> </a:t>
                      </a:r>
                      <a:endParaRPr lang="fr-FR" sz="1100">
                        <a:effectLst/>
                      </a:endParaRPr>
                    </a:p>
                    <a:p>
                      <a:pPr>
                        <a:lnSpc>
                          <a:spcPct val="107000"/>
                        </a:lnSpc>
                        <a:spcAft>
                          <a:spcPts val="800"/>
                        </a:spcAft>
                      </a:pPr>
                      <a:r>
                        <a:rPr lang="fr-FR" sz="1000">
                          <a:effectLst/>
                        </a:rPr>
                        <a:t> </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60455" marR="60455" marT="0" marB="0"/>
                </a:tc>
                <a:tc>
                  <a:txBody>
                    <a:bodyPr/>
                    <a:lstStyle/>
                    <a:p>
                      <a:pPr>
                        <a:lnSpc>
                          <a:spcPct val="107000"/>
                        </a:lnSpc>
                        <a:spcAft>
                          <a:spcPts val="800"/>
                        </a:spcAft>
                      </a:pPr>
                      <a:r>
                        <a:rPr lang="fr-FR" sz="1000" dirty="0">
                          <a:effectLst/>
                        </a:rPr>
                        <a:t> </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60455" marR="60455" marT="0" marB="0"/>
                </a:tc>
                <a:tc>
                  <a:txBody>
                    <a:bodyPr/>
                    <a:lstStyle/>
                    <a:p>
                      <a:pPr>
                        <a:lnSpc>
                          <a:spcPct val="107000"/>
                        </a:lnSpc>
                        <a:spcAft>
                          <a:spcPts val="800"/>
                        </a:spcAft>
                      </a:pPr>
                      <a:r>
                        <a:rPr lang="fr-FR" sz="1000">
                          <a:effectLst/>
                        </a:rPr>
                        <a:t> </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60455" marR="60455" marT="0" marB="0"/>
                </a:tc>
              </a:tr>
              <a:tr h="376011">
                <a:tc>
                  <a:txBody>
                    <a:bodyPr/>
                    <a:lstStyle/>
                    <a:p>
                      <a:pPr>
                        <a:lnSpc>
                          <a:spcPct val="107000"/>
                        </a:lnSpc>
                        <a:spcAft>
                          <a:spcPts val="800"/>
                        </a:spcAft>
                      </a:pPr>
                      <a:r>
                        <a:rPr lang="fr-FR" sz="1000">
                          <a:effectLst/>
                        </a:rPr>
                        <a:t> </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60455" marR="60455" marT="0" marB="0"/>
                </a:tc>
                <a:tc>
                  <a:txBody>
                    <a:bodyPr/>
                    <a:lstStyle/>
                    <a:p>
                      <a:pPr>
                        <a:lnSpc>
                          <a:spcPct val="107000"/>
                        </a:lnSpc>
                        <a:spcAft>
                          <a:spcPts val="800"/>
                        </a:spcAft>
                      </a:pPr>
                      <a:r>
                        <a:rPr lang="fr-FR" sz="1000">
                          <a:effectLst/>
                        </a:rPr>
                        <a:t> </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60455" marR="60455" marT="0" marB="0"/>
                </a:tc>
                <a:tc>
                  <a:txBody>
                    <a:bodyPr/>
                    <a:lstStyle/>
                    <a:p>
                      <a:pPr>
                        <a:lnSpc>
                          <a:spcPct val="107000"/>
                        </a:lnSpc>
                        <a:spcAft>
                          <a:spcPts val="800"/>
                        </a:spcAft>
                      </a:pPr>
                      <a:r>
                        <a:rPr lang="fr-FR" sz="1000" dirty="0">
                          <a:effectLst/>
                        </a:rPr>
                        <a:t> </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60455" marR="60455" marT="0" marB="0"/>
                </a:tc>
              </a:tr>
            </a:tbl>
          </a:graphicData>
        </a:graphic>
      </p:graphicFrame>
      <p:sp>
        <p:nvSpPr>
          <p:cNvPr id="5" name="Rectangle 1"/>
          <p:cNvSpPr>
            <a:spLocks noChangeArrowheads="1"/>
          </p:cNvSpPr>
          <p:nvPr/>
        </p:nvSpPr>
        <p:spPr bwMode="auto">
          <a:xfrm>
            <a:off x="737632" y="409058"/>
            <a:ext cx="10406617"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Je travaille avec : ………………………………………………………………………………………….......</a:t>
            </a:r>
            <a:endParaRPr kumimoji="0" lang="fr-FR" altLang="fr-FR" sz="105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Le thème que nous avons choisi </a:t>
            </a:r>
            <a:r>
              <a:rPr kumimoji="0" lang="fr-FR" altLang="fr-FR" sz="16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24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fr-FR" altLang="fr-FR" sz="1600" b="1" dirty="0" smtClean="0">
                <a:latin typeface="Arial" panose="020B0604020202020204" pitchFamily="34" charset="0"/>
              </a:rPr>
              <a:t>Nous devons : </a:t>
            </a:r>
          </a:p>
          <a:p>
            <a:pPr marL="342900" marR="0" lvl="0" indent="-342900" algn="l" defTabSz="914400" rtl="0" eaLnBrk="0" fontAlgn="base" latinLnBrk="0" hangingPunct="0">
              <a:lnSpc>
                <a:spcPct val="100000"/>
              </a:lnSpc>
              <a:spcBef>
                <a:spcPct val="0"/>
              </a:spcBef>
              <a:spcAft>
                <a:spcPct val="0"/>
              </a:spcAft>
              <a:buClrTx/>
              <a:buSzTx/>
              <a:buFontTx/>
              <a:buChar char="-"/>
              <a:tabLst/>
            </a:pPr>
            <a:r>
              <a:rPr kumimoji="0" lang="fr-FR" altLang="fr-FR" sz="1600" b="0" i="0" u="none" strike="noStrike" cap="none" normalizeH="0" baseline="0" dirty="0" smtClean="0">
                <a:ln>
                  <a:noFill/>
                </a:ln>
                <a:solidFill>
                  <a:schemeClr val="tx1"/>
                </a:solidFill>
                <a:effectLst/>
                <a:latin typeface="Arial" panose="020B0604020202020204" pitchFamily="34" charset="0"/>
              </a:rPr>
              <a:t>Respecter le temps de travail donné.</a:t>
            </a:r>
          </a:p>
          <a:p>
            <a:pPr marL="342900" marR="0" lvl="0" indent="-342900" algn="l" defTabSz="914400" rtl="0" eaLnBrk="0" fontAlgn="base" latinLnBrk="0" hangingPunct="0">
              <a:lnSpc>
                <a:spcPct val="100000"/>
              </a:lnSpc>
              <a:spcBef>
                <a:spcPct val="0"/>
              </a:spcBef>
              <a:spcAft>
                <a:spcPct val="0"/>
              </a:spcAft>
              <a:buClrTx/>
              <a:buSzTx/>
              <a:buFontTx/>
              <a:buChar char="-"/>
              <a:tabLst/>
            </a:pPr>
            <a:r>
              <a:rPr lang="fr-FR" altLang="fr-FR" sz="1600" dirty="0" smtClean="0">
                <a:latin typeface="Arial" panose="020B0604020202020204" pitchFamily="34" charset="0"/>
              </a:rPr>
              <a:t>Donner nos idées et écouter celles des autres.</a:t>
            </a:r>
          </a:p>
          <a:p>
            <a:pPr marL="342900" marR="0" lvl="0" indent="-342900" algn="l" defTabSz="914400" rtl="0" eaLnBrk="0" fontAlgn="base" latinLnBrk="0" hangingPunct="0">
              <a:lnSpc>
                <a:spcPct val="100000"/>
              </a:lnSpc>
              <a:spcBef>
                <a:spcPct val="0"/>
              </a:spcBef>
              <a:spcAft>
                <a:spcPct val="0"/>
              </a:spcAft>
              <a:buClrTx/>
              <a:buSzTx/>
              <a:buFontTx/>
              <a:buChar char="-"/>
              <a:tabLst/>
            </a:pPr>
            <a:r>
              <a:rPr lang="fr-FR" altLang="fr-FR" sz="1600" smtClean="0">
                <a:latin typeface="Arial" panose="020B0604020202020204" pitchFamily="34" charset="0"/>
              </a:rPr>
              <a:t>Discuter calmement entre </a:t>
            </a:r>
            <a:r>
              <a:rPr lang="fr-FR" altLang="fr-FR" sz="1600" dirty="0" smtClean="0">
                <a:latin typeface="Arial" panose="020B0604020202020204" pitchFamily="34" charset="0"/>
              </a:rPr>
              <a:t>nous pour retenir les meilleures idées.</a:t>
            </a:r>
          </a:p>
        </p:txBody>
      </p:sp>
    </p:spTree>
    <p:extLst>
      <p:ext uri="{BB962C8B-B14F-4D97-AF65-F5344CB8AC3E}">
        <p14:creationId xmlns:p14="http://schemas.microsoft.com/office/powerpoint/2010/main" val="27228456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2224090916"/>
              </p:ext>
            </p:extLst>
          </p:nvPr>
        </p:nvGraphicFramePr>
        <p:xfrm>
          <a:off x="647700" y="800219"/>
          <a:ext cx="10172699" cy="6111022"/>
        </p:xfrm>
        <a:graphic>
          <a:graphicData uri="http://schemas.openxmlformats.org/drawingml/2006/table">
            <a:tbl>
              <a:tblPr firstRow="1" firstCol="1" bandRow="1"/>
              <a:tblGrid>
                <a:gridCol w="4049820"/>
                <a:gridCol w="6122879"/>
              </a:tblGrid>
              <a:tr h="1696860">
                <a:tc>
                  <a:txBody>
                    <a:bodyPr/>
                    <a:lstStyle/>
                    <a:p>
                      <a:pPr marL="342900" lvl="0" indent="-342900">
                        <a:lnSpc>
                          <a:spcPct val="107000"/>
                        </a:lnSpc>
                        <a:spcAft>
                          <a:spcPts val="800"/>
                        </a:spcAft>
                        <a:buFont typeface="Arial" panose="020B0604020202020204" pitchFamily="34" charset="0"/>
                        <a:buChar char="-"/>
                      </a:pPr>
                      <a:r>
                        <a:rPr lang="fr-FR" sz="2000" b="1" dirty="0">
                          <a:effectLst/>
                          <a:latin typeface="Calibri" panose="020F0502020204030204" pitchFamily="34" charset="0"/>
                          <a:ea typeface="Calibri" panose="020F0502020204030204" pitchFamily="34" charset="0"/>
                          <a:cs typeface="Times New Roman" panose="02020603050405020304" pitchFamily="18" charset="0"/>
                        </a:rPr>
                        <a:t>Comment se déplacer en ville en 2040 ?</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0455" marR="604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fr-FR" sz="2000" b="0" i="1" dirty="0">
                          <a:effectLst/>
                          <a:latin typeface="Calibri" panose="020F0502020204030204" pitchFamily="34" charset="0"/>
                          <a:ea typeface="Calibri" panose="020F0502020204030204" pitchFamily="34" charset="0"/>
                          <a:cs typeface="Times New Roman" panose="02020603050405020304" pitchFamily="18" charset="0"/>
                        </a:rPr>
                        <a:t>Solution de mobilités douces (vélos/piétons)</a:t>
                      </a:r>
                    </a:p>
                    <a:p>
                      <a:pPr>
                        <a:lnSpc>
                          <a:spcPct val="107000"/>
                        </a:lnSpc>
                        <a:spcAft>
                          <a:spcPts val="800"/>
                        </a:spcAft>
                      </a:pPr>
                      <a:r>
                        <a:rPr lang="fr-FR" sz="2000" b="0" i="1" dirty="0">
                          <a:effectLst/>
                          <a:latin typeface="Calibri" panose="020F0502020204030204" pitchFamily="34" charset="0"/>
                          <a:ea typeface="Calibri" panose="020F0502020204030204" pitchFamily="34" charset="0"/>
                          <a:cs typeface="Times New Roman" panose="02020603050405020304" pitchFamily="18" charset="0"/>
                        </a:rPr>
                        <a:t>Transport individuel (électrique) / collectif (co-voiturage) </a:t>
                      </a:r>
                    </a:p>
                    <a:p>
                      <a:pPr>
                        <a:lnSpc>
                          <a:spcPct val="107000"/>
                        </a:lnSpc>
                        <a:spcAft>
                          <a:spcPts val="800"/>
                        </a:spcAft>
                      </a:pPr>
                      <a:r>
                        <a:rPr lang="fr-FR" sz="2000" b="0" i="1" dirty="0">
                          <a:effectLst/>
                          <a:latin typeface="Calibri" panose="020F0502020204030204" pitchFamily="34" charset="0"/>
                          <a:ea typeface="Calibri" panose="020F0502020204030204" pitchFamily="34" charset="0"/>
                          <a:cs typeface="Times New Roman" panose="02020603050405020304" pitchFamily="18" charset="0"/>
                        </a:rPr>
                        <a:t>Stationnement (sur les toits)</a:t>
                      </a:r>
                    </a:p>
                    <a:p>
                      <a:pPr>
                        <a:lnSpc>
                          <a:spcPct val="107000"/>
                        </a:lnSpc>
                        <a:spcAft>
                          <a:spcPts val="800"/>
                        </a:spcAft>
                      </a:pPr>
                      <a:r>
                        <a:rPr lang="fr-FR" sz="2000" b="0" i="1" dirty="0">
                          <a:effectLst/>
                          <a:latin typeface="Calibri" panose="020F0502020204030204" pitchFamily="34" charset="0"/>
                          <a:ea typeface="Calibri" panose="020F0502020204030204" pitchFamily="34" charset="0"/>
                          <a:cs typeface="Times New Roman" panose="02020603050405020304" pitchFamily="18" charset="0"/>
                        </a:rPr>
                        <a:t>Gestion des flux de circulation (« </a:t>
                      </a:r>
                      <a:r>
                        <a:rPr lang="fr-FR" sz="2000" b="0" i="1" dirty="0" err="1">
                          <a:effectLst/>
                          <a:latin typeface="Calibri" panose="020F0502020204030204" pitchFamily="34" charset="0"/>
                          <a:ea typeface="Calibri" panose="020F0502020204030204" pitchFamily="34" charset="0"/>
                          <a:cs typeface="Times New Roman" panose="02020603050405020304" pitchFamily="18" charset="0"/>
                        </a:rPr>
                        <a:t>big</a:t>
                      </a:r>
                      <a:r>
                        <a:rPr lang="fr-FR" sz="2000" b="0" i="1" dirty="0">
                          <a:effectLst/>
                          <a:latin typeface="Calibri" panose="020F0502020204030204" pitchFamily="34" charset="0"/>
                          <a:ea typeface="Calibri" panose="020F0502020204030204" pitchFamily="34" charset="0"/>
                          <a:cs typeface="Times New Roman" panose="02020603050405020304" pitchFamily="18" charset="0"/>
                        </a:rPr>
                        <a:t> data »)</a:t>
                      </a:r>
                    </a:p>
                  </a:txBody>
                  <a:tcPr marL="60455" marR="60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4036">
                <a:tc>
                  <a:txBody>
                    <a:bodyPr/>
                    <a:lstStyle/>
                    <a:p>
                      <a:pPr marL="342900" lvl="0" indent="-342900">
                        <a:lnSpc>
                          <a:spcPct val="107000"/>
                        </a:lnSpc>
                        <a:spcAft>
                          <a:spcPts val="800"/>
                        </a:spcAft>
                        <a:buFont typeface="Arial" panose="020B0604020202020204" pitchFamily="34" charset="0"/>
                        <a:buChar char="-"/>
                      </a:pPr>
                      <a:r>
                        <a:rPr lang="fr-FR" sz="2000" b="1">
                          <a:effectLst/>
                          <a:latin typeface="Calibri" panose="020F0502020204030204" pitchFamily="34" charset="0"/>
                          <a:ea typeface="Calibri" panose="020F0502020204030204" pitchFamily="34" charset="0"/>
                          <a:cs typeface="Times New Roman" panose="02020603050405020304" pitchFamily="18" charset="0"/>
                        </a:rPr>
                        <a:t>Comment se loger en ville en 2040 ?</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60455" marR="604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fr-FR" sz="2000" b="0" i="1" dirty="0">
                          <a:effectLst/>
                          <a:latin typeface="Calibri" panose="020F0502020204030204" pitchFamily="34" charset="0"/>
                          <a:ea typeface="Calibri" panose="020F0502020204030204" pitchFamily="34" charset="0"/>
                          <a:cs typeface="Times New Roman" panose="02020603050405020304" pitchFamily="18" charset="0"/>
                        </a:rPr>
                        <a:t>Villes plus verticales immeubles évolutifs « </a:t>
                      </a:r>
                      <a:r>
                        <a:rPr lang="fr-FR" sz="2000" b="0" i="1" dirty="0" err="1">
                          <a:effectLst/>
                          <a:latin typeface="Calibri" panose="020F0502020204030204" pitchFamily="34" charset="0"/>
                          <a:ea typeface="Calibri" panose="020F0502020204030204" pitchFamily="34" charset="0"/>
                          <a:cs typeface="Times New Roman" panose="02020603050405020304" pitchFamily="18" charset="0"/>
                        </a:rPr>
                        <a:t>upbrella</a:t>
                      </a:r>
                      <a:r>
                        <a:rPr lang="fr-FR" sz="2000" b="0" i="1"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r-FR" sz="2000" b="0" i="1" dirty="0">
                          <a:effectLst/>
                          <a:latin typeface="Calibri" panose="020F0502020204030204" pitchFamily="34" charset="0"/>
                          <a:ea typeface="Calibri" panose="020F0502020204030204" pitchFamily="34" charset="0"/>
                          <a:cs typeface="Times New Roman" panose="02020603050405020304" pitchFamily="18" charset="0"/>
                        </a:rPr>
                        <a:t>Intégration solaire / éolien</a:t>
                      </a:r>
                    </a:p>
                    <a:p>
                      <a:pPr>
                        <a:lnSpc>
                          <a:spcPct val="107000"/>
                        </a:lnSpc>
                        <a:spcAft>
                          <a:spcPts val="800"/>
                        </a:spcAft>
                      </a:pPr>
                      <a:r>
                        <a:rPr lang="fr-FR" sz="2000" b="0" i="1" dirty="0">
                          <a:effectLst/>
                          <a:latin typeface="Calibri" panose="020F0502020204030204" pitchFamily="34" charset="0"/>
                          <a:ea typeface="Calibri" panose="020F0502020204030204" pitchFamily="34" charset="0"/>
                          <a:cs typeface="Times New Roman" panose="02020603050405020304" pitchFamily="18" charset="0"/>
                        </a:rPr>
                        <a:t>Terrasses vertes / toit végétal</a:t>
                      </a:r>
                    </a:p>
                  </a:txBody>
                  <a:tcPr marL="60455" marR="60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40024">
                <a:tc>
                  <a:txBody>
                    <a:bodyPr/>
                    <a:lstStyle/>
                    <a:p>
                      <a:pPr marL="342900" lvl="0" indent="-342900">
                        <a:lnSpc>
                          <a:spcPct val="107000"/>
                        </a:lnSpc>
                        <a:spcAft>
                          <a:spcPts val="800"/>
                        </a:spcAft>
                        <a:buFont typeface="Arial" panose="020B0604020202020204" pitchFamily="34" charset="0"/>
                        <a:buChar char="-"/>
                      </a:pPr>
                      <a:r>
                        <a:rPr lang="fr-FR" sz="2000" b="1"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Comment s’approvisionner en </a:t>
                      </a:r>
                      <a:r>
                        <a:rPr lang="fr-F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ville en 2040 ?</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0455" marR="604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fr-FR" sz="2000" b="0" i="1" dirty="0">
                          <a:effectLst/>
                          <a:latin typeface="Calibri" panose="020F0502020204030204" pitchFamily="34" charset="0"/>
                          <a:ea typeface="Calibri" panose="020F0502020204030204" pitchFamily="34" charset="0"/>
                          <a:cs typeface="Times New Roman" panose="02020603050405020304" pitchFamily="18" charset="0"/>
                        </a:rPr>
                        <a:t>Agriculture urbaine</a:t>
                      </a:r>
                    </a:p>
                    <a:p>
                      <a:pPr>
                        <a:lnSpc>
                          <a:spcPct val="107000"/>
                        </a:lnSpc>
                        <a:spcAft>
                          <a:spcPts val="800"/>
                        </a:spcAft>
                      </a:pPr>
                      <a:r>
                        <a:rPr lang="fr-FR" sz="2000" b="0" i="1" dirty="0">
                          <a:effectLst/>
                          <a:latin typeface="Calibri" panose="020F0502020204030204" pitchFamily="34" charset="0"/>
                          <a:ea typeface="Calibri" panose="020F0502020204030204" pitchFamily="34" charset="0"/>
                          <a:cs typeface="Times New Roman" panose="02020603050405020304" pitchFamily="18" charset="0"/>
                        </a:rPr>
                        <a:t>Consommer moins / bâtiments intelligents / « smart </a:t>
                      </a:r>
                      <a:r>
                        <a:rPr lang="fr-FR" sz="2000" b="0" i="1" dirty="0" err="1">
                          <a:effectLst/>
                          <a:latin typeface="Calibri" panose="020F0502020204030204" pitchFamily="34" charset="0"/>
                          <a:ea typeface="Calibri" panose="020F0502020204030204" pitchFamily="34" charset="0"/>
                          <a:cs typeface="Times New Roman" panose="02020603050405020304" pitchFamily="18" charset="0"/>
                        </a:rPr>
                        <a:t>cities</a:t>
                      </a:r>
                      <a:r>
                        <a:rPr lang="fr-FR" sz="2000" b="0" i="1" dirty="0">
                          <a:effectLst/>
                          <a:latin typeface="Calibri" panose="020F0502020204030204" pitchFamily="34" charset="0"/>
                          <a:ea typeface="Calibri" panose="020F0502020204030204" pitchFamily="34" charset="0"/>
                          <a:cs typeface="Times New Roman" panose="02020603050405020304" pitchFamily="18" charset="0"/>
                        </a:rPr>
                        <a:t> » connectées</a:t>
                      </a:r>
                    </a:p>
                    <a:p>
                      <a:pPr>
                        <a:lnSpc>
                          <a:spcPct val="107000"/>
                        </a:lnSpc>
                        <a:spcAft>
                          <a:spcPts val="800"/>
                        </a:spcAft>
                      </a:pPr>
                      <a:r>
                        <a:rPr lang="fr-FR" sz="2000" b="0" i="1" dirty="0">
                          <a:effectLst/>
                          <a:latin typeface="Calibri" panose="020F0502020204030204" pitchFamily="34" charset="0"/>
                          <a:ea typeface="Calibri" panose="020F0502020204030204" pitchFamily="34" charset="0"/>
                          <a:cs typeface="Times New Roman" panose="02020603050405020304" pitchFamily="18" charset="0"/>
                        </a:rPr>
                        <a:t>Production autonome d’énergie (Biomasse)</a:t>
                      </a:r>
                    </a:p>
                  </a:txBody>
                  <a:tcPr marL="60455" marR="60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6860">
                <a:tc>
                  <a:txBody>
                    <a:bodyPr/>
                    <a:lstStyle/>
                    <a:p>
                      <a:pPr marL="342900" lvl="0" indent="-342900">
                        <a:lnSpc>
                          <a:spcPct val="107000"/>
                        </a:lnSpc>
                        <a:spcAft>
                          <a:spcPts val="800"/>
                        </a:spcAft>
                        <a:buFont typeface="Arial" panose="020B0604020202020204" pitchFamily="34" charset="0"/>
                        <a:buChar char="-"/>
                      </a:pPr>
                      <a:r>
                        <a:rPr lang="fr-FR" sz="2000" b="1" dirty="0">
                          <a:effectLst/>
                          <a:latin typeface="Calibri" panose="020F0502020204030204" pitchFamily="34" charset="0"/>
                          <a:ea typeface="Calibri" panose="020F0502020204030204" pitchFamily="34" charset="0"/>
                          <a:cs typeface="Times New Roman" panose="02020603050405020304" pitchFamily="18" charset="0"/>
                        </a:rPr>
                        <a:t>Comment bien (mieux ?) vivre ensemble en ville en 2040 ?</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0455" marR="604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fr-FR" sz="2000" b="0" i="1" dirty="0">
                          <a:effectLst/>
                          <a:latin typeface="Calibri" panose="020F0502020204030204" pitchFamily="34" charset="0"/>
                          <a:ea typeface="Calibri" panose="020F0502020204030204" pitchFamily="34" charset="0"/>
                          <a:cs typeface="Times New Roman" panose="02020603050405020304" pitchFamily="18" charset="0"/>
                        </a:rPr>
                        <a:t>Gestion du bruit</a:t>
                      </a:r>
                    </a:p>
                    <a:p>
                      <a:pPr>
                        <a:lnSpc>
                          <a:spcPct val="107000"/>
                        </a:lnSpc>
                        <a:spcAft>
                          <a:spcPts val="800"/>
                        </a:spcAft>
                      </a:pPr>
                      <a:r>
                        <a:rPr lang="fr-FR" sz="2000" b="0" i="1" dirty="0">
                          <a:effectLst/>
                          <a:latin typeface="Calibri" panose="020F0502020204030204" pitchFamily="34" charset="0"/>
                          <a:ea typeface="Calibri" panose="020F0502020204030204" pitchFamily="34" charset="0"/>
                          <a:cs typeface="Times New Roman" panose="02020603050405020304" pitchFamily="18" charset="0"/>
                        </a:rPr>
                        <a:t>Mettre en place des lieux de rencontre</a:t>
                      </a:r>
                    </a:p>
                    <a:p>
                      <a:pPr>
                        <a:lnSpc>
                          <a:spcPct val="107000"/>
                        </a:lnSpc>
                        <a:spcAft>
                          <a:spcPts val="800"/>
                        </a:spcAft>
                      </a:pPr>
                      <a:r>
                        <a:rPr lang="fr-FR" sz="2000" b="0" i="1" dirty="0">
                          <a:effectLst/>
                          <a:latin typeface="Calibri" panose="020F0502020204030204" pitchFamily="34" charset="0"/>
                          <a:ea typeface="Calibri" panose="020F0502020204030204" pitchFamily="34" charset="0"/>
                          <a:cs typeface="Times New Roman" panose="02020603050405020304" pitchFamily="18" charset="0"/>
                        </a:rPr>
                        <a:t>Favoriser la mixité sociale, intergénérationnelle </a:t>
                      </a:r>
                    </a:p>
                    <a:p>
                      <a:pPr>
                        <a:lnSpc>
                          <a:spcPct val="107000"/>
                        </a:lnSpc>
                        <a:spcAft>
                          <a:spcPts val="800"/>
                        </a:spcAft>
                      </a:pPr>
                      <a:r>
                        <a:rPr lang="fr-FR" sz="2000" b="0" i="1" dirty="0">
                          <a:effectLst/>
                          <a:latin typeface="Calibri" panose="020F0502020204030204" pitchFamily="34" charset="0"/>
                          <a:ea typeface="Calibri" panose="020F0502020204030204" pitchFamily="34" charset="0"/>
                          <a:cs typeface="Times New Roman" panose="02020603050405020304" pitchFamily="18" charset="0"/>
                        </a:rPr>
                        <a:t> </a:t>
                      </a:r>
                    </a:p>
                  </a:txBody>
                  <a:tcPr marL="60455" marR="60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1"/>
          <p:cNvSpPr>
            <a:spLocks noGrp="1" noChangeArrowheads="1"/>
          </p:cNvSpPr>
          <p:nvPr>
            <p:ph type="title"/>
          </p:nvPr>
        </p:nvSpPr>
        <p:spPr bwMode="auto">
          <a:xfrm>
            <a:off x="1090422" y="0"/>
            <a:ext cx="7641900"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8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Exemples de pistes que les élèves peuvent explorer :</a:t>
            </a:r>
            <a:endParaRPr kumimoji="0" lang="fr-FR" altLang="fr-FR" sz="2800" b="0" i="0" u="none" strike="noStrike" cap="none" normalizeH="0" baseline="0" dirty="0" smtClean="0">
              <a:ln>
                <a:noFill/>
              </a:ln>
              <a:solidFill>
                <a:schemeClr val="tx1"/>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020954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33845" y="550718"/>
            <a:ext cx="9223387" cy="5629419"/>
          </a:xfrm>
        </p:spPr>
        <p:txBody>
          <a:bodyPr>
            <a:normAutofit/>
          </a:bodyPr>
          <a:lstStyle/>
          <a:p>
            <a:r>
              <a:rPr lang="fr-FR" sz="2800" b="1" u="sng" dirty="0">
                <a:solidFill>
                  <a:srgbClr val="0070C0"/>
                </a:solidFill>
                <a:latin typeface="Calibri" panose="020F0502020204030204" pitchFamily="34" charset="0"/>
              </a:rPr>
              <a:t>Séances  3 et 4 </a:t>
            </a:r>
            <a:r>
              <a:rPr lang="fr-FR" sz="2800" dirty="0">
                <a:latin typeface="Calibri" panose="020F0502020204030204" pitchFamily="34" charset="0"/>
              </a:rPr>
              <a:t>:</a:t>
            </a:r>
          </a:p>
          <a:p>
            <a:r>
              <a:rPr lang="fr-FR" sz="2800" dirty="0">
                <a:latin typeface="Calibri" panose="020F0502020204030204" pitchFamily="34" charset="0"/>
              </a:rPr>
              <a:t>Au cours de la séance 3, chacun des groupes choisit la nature de sa production finale  : affiche, récit, dossier, schéma, diaporama,  ….</a:t>
            </a:r>
          </a:p>
          <a:p>
            <a:pPr marL="0" indent="0">
              <a:buNone/>
            </a:pPr>
            <a:r>
              <a:rPr lang="fr-FR" sz="2800" dirty="0">
                <a:solidFill>
                  <a:schemeClr val="accent2">
                    <a:lumMod val="60000"/>
                    <a:lumOff val="40000"/>
                  </a:schemeClr>
                </a:solidFill>
                <a:latin typeface="Calibri" panose="020F0502020204030204" pitchFamily="34" charset="0"/>
                <a:sym typeface="Wingdings" panose="05000000000000000000" pitchFamily="2" charset="2"/>
              </a:rPr>
              <a:t></a:t>
            </a:r>
            <a:r>
              <a:rPr lang="fr-FR" sz="2800" dirty="0">
                <a:latin typeface="Calibri" panose="020F0502020204030204" pitchFamily="34" charset="0"/>
                <a:sym typeface="Wingdings" panose="05000000000000000000" pitchFamily="2" charset="2"/>
              </a:rPr>
              <a:t> é</a:t>
            </a:r>
            <a:r>
              <a:rPr lang="fr-FR" sz="2800" dirty="0">
                <a:latin typeface="Calibri" panose="020F0502020204030204" pitchFamily="34" charset="0"/>
              </a:rPr>
              <a:t>tayage possible par une fiche : « réussir mon affiche », etc…</a:t>
            </a:r>
          </a:p>
          <a:p>
            <a:r>
              <a:rPr lang="fr-FR" sz="2800" dirty="0" smtClean="0">
                <a:latin typeface="Calibri" panose="020F0502020204030204" pitchFamily="34" charset="0"/>
              </a:rPr>
              <a:t>Poursuite </a:t>
            </a:r>
            <a:r>
              <a:rPr lang="fr-FR" sz="2800" dirty="0">
                <a:latin typeface="Calibri" panose="020F0502020204030204" pitchFamily="34" charset="0"/>
              </a:rPr>
              <a:t>du travail de réflexion et de recherche </a:t>
            </a:r>
            <a:r>
              <a:rPr lang="fr-FR" sz="2800" dirty="0" smtClean="0">
                <a:latin typeface="Calibri" panose="020F0502020204030204" pitchFamily="34" charset="0"/>
              </a:rPr>
              <a:t>avec </a:t>
            </a:r>
            <a:r>
              <a:rPr lang="fr-FR" sz="2800" dirty="0">
                <a:latin typeface="Calibri" panose="020F0502020204030204" pitchFamily="34" charset="0"/>
              </a:rPr>
              <a:t>étayage par une </a:t>
            </a:r>
            <a:r>
              <a:rPr lang="fr-FR" sz="2800" dirty="0">
                <a:latin typeface="Calibri" panose="020F0502020204030204" pitchFamily="34" charset="0"/>
                <a:hlinkClick r:id="rId3" action="ppaction://hlinkfile"/>
              </a:rPr>
              <a:t>fiche </a:t>
            </a:r>
            <a:r>
              <a:rPr lang="fr-FR" sz="2800" dirty="0" smtClean="0">
                <a:latin typeface="Calibri" panose="020F0502020204030204" pitchFamily="34" charset="0"/>
                <a:hlinkClick r:id="rId3" action="ppaction://hlinkfile"/>
              </a:rPr>
              <a:t>documentaire</a:t>
            </a:r>
            <a:r>
              <a:rPr lang="fr-FR" sz="2800" dirty="0" smtClean="0">
                <a:latin typeface="Calibri" panose="020F0502020204030204" pitchFamily="34" charset="0"/>
              </a:rPr>
              <a:t>.</a:t>
            </a:r>
          </a:p>
          <a:p>
            <a:pPr>
              <a:buFont typeface="Wingdings" panose="05000000000000000000" pitchFamily="2" charset="2"/>
              <a:buChar char="è"/>
            </a:pPr>
            <a:r>
              <a:rPr lang="fr-FR" sz="2800" dirty="0" smtClean="0">
                <a:latin typeface="Calibri" panose="020F0502020204030204" pitchFamily="34" charset="0"/>
              </a:rPr>
              <a:t>différenciation </a:t>
            </a:r>
            <a:r>
              <a:rPr lang="fr-FR" sz="2800" dirty="0">
                <a:latin typeface="Calibri" panose="020F0502020204030204" pitchFamily="34" charset="0"/>
              </a:rPr>
              <a:t>possible en ajoutant un questionnement ou pas sur les documents proposés sur la fiche</a:t>
            </a:r>
            <a:r>
              <a:rPr lang="fr-FR" sz="2800" dirty="0" smtClean="0">
                <a:latin typeface="Calibri" panose="020F0502020204030204" pitchFamily="34" charset="0"/>
              </a:rPr>
              <a:t>.</a:t>
            </a:r>
          </a:p>
          <a:p>
            <a:pPr marL="0" indent="0">
              <a:buNone/>
            </a:pPr>
            <a:endParaRPr lang="fr-FR" sz="2800" dirty="0">
              <a:latin typeface="Calibri" panose="020F0502020204030204" pitchFamily="34" charset="0"/>
            </a:endParaRPr>
          </a:p>
          <a:p>
            <a:endParaRPr lang="fr-FR" dirty="0"/>
          </a:p>
        </p:txBody>
      </p:sp>
    </p:spTree>
    <p:extLst>
      <p:ext uri="{BB962C8B-B14F-4D97-AF65-F5344CB8AC3E}">
        <p14:creationId xmlns:p14="http://schemas.microsoft.com/office/powerpoint/2010/main" val="21388233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61872" y="294198"/>
            <a:ext cx="9692640" cy="474729"/>
          </a:xfrm>
        </p:spPr>
        <p:txBody>
          <a:bodyPr>
            <a:noAutofit/>
          </a:bodyPr>
          <a:lstStyle/>
          <a:p>
            <a:r>
              <a:rPr lang="fr-FR" sz="2400" dirty="0" smtClean="0">
                <a:latin typeface="Calibri" panose="020F0502020204030204" pitchFamily="34" charset="0"/>
              </a:rPr>
              <a:t>Exemple de fiche ressource : </a:t>
            </a:r>
            <a:endParaRPr lang="fr-FR" sz="2400" dirty="0">
              <a:latin typeface="Calibri" panose="020F0502020204030204" pitchFamily="34" charset="0"/>
            </a:endParaRPr>
          </a:p>
        </p:txBody>
      </p:sp>
      <p:sp>
        <p:nvSpPr>
          <p:cNvPr id="5" name="Espace réservé du contenu 4"/>
          <p:cNvSpPr>
            <a:spLocks noGrp="1"/>
          </p:cNvSpPr>
          <p:nvPr>
            <p:ph idx="1"/>
          </p:nvPr>
        </p:nvSpPr>
        <p:spPr>
          <a:xfrm>
            <a:off x="498764" y="966355"/>
            <a:ext cx="10455748" cy="5891645"/>
          </a:xfrm>
        </p:spPr>
        <p:style>
          <a:lnRef idx="1">
            <a:schemeClr val="accent1"/>
          </a:lnRef>
          <a:fillRef idx="2">
            <a:schemeClr val="accent1"/>
          </a:fillRef>
          <a:effectRef idx="1">
            <a:schemeClr val="accent1"/>
          </a:effectRef>
          <a:fontRef idx="minor">
            <a:schemeClr val="dk1"/>
          </a:fontRef>
        </p:style>
        <p:txBody>
          <a:bodyPr>
            <a:normAutofit fontScale="55000" lnSpcReduction="20000"/>
          </a:bodyPr>
          <a:lstStyle/>
          <a:p>
            <a:pPr marL="0" indent="0" algn="ctr">
              <a:spcAft>
                <a:spcPts val="0"/>
              </a:spcAft>
              <a:buNone/>
            </a:pPr>
            <a:r>
              <a:rPr lang="fr-FR" sz="2500" b="1" i="1" u="sng" dirty="0">
                <a:latin typeface="Calibri" panose="020F0502020204030204" pitchFamily="34" charset="0"/>
                <a:ea typeface="Times New Roman" panose="02020603050405020304" pitchFamily="18" charset="0"/>
                <a:cs typeface="Times New Roman" panose="02020603050405020304" pitchFamily="18" charset="0"/>
              </a:rPr>
              <a:t>Les règles à respecter pour réaliser une </a:t>
            </a:r>
            <a:r>
              <a:rPr lang="fr-FR" sz="2500" b="1" i="1" u="sng" dirty="0" smtClean="0">
                <a:latin typeface="Calibri" panose="020F0502020204030204" pitchFamily="34" charset="0"/>
                <a:ea typeface="Times New Roman" panose="02020603050405020304" pitchFamily="18" charset="0"/>
                <a:cs typeface="Times New Roman" panose="02020603050405020304" pitchFamily="18" charset="0"/>
              </a:rPr>
              <a:t>affiche : </a:t>
            </a:r>
            <a:endParaRPr lang="fr-FR" sz="2500" dirty="0">
              <a:latin typeface="Calibri" panose="020F0502020204030204" pitchFamily="34" charset="0"/>
              <a:ea typeface="Calibri" panose="020F0502020204030204" pitchFamily="34" charset="0"/>
              <a:cs typeface="Times New Roman" panose="02020603050405020304" pitchFamily="18" charset="0"/>
            </a:endParaRPr>
          </a:p>
          <a:p>
            <a:pPr indent="449580">
              <a:spcAft>
                <a:spcPts val="0"/>
              </a:spcAft>
            </a:pPr>
            <a:r>
              <a:rPr lang="fr-FR" sz="2500" b="1" dirty="0">
                <a:latin typeface="Calibri" panose="020F0502020204030204" pitchFamily="34" charset="0"/>
                <a:ea typeface="Times New Roman" panose="02020603050405020304" pitchFamily="18" charset="0"/>
                <a:cs typeface="Times New Roman" panose="02020603050405020304" pitchFamily="18" charset="0"/>
              </a:rPr>
              <a:t>L’affiche doit être visible de </a:t>
            </a:r>
            <a:r>
              <a:rPr lang="fr-FR" sz="2500" b="1" dirty="0" smtClean="0">
                <a:latin typeface="Calibri" panose="020F0502020204030204" pitchFamily="34" charset="0"/>
                <a:ea typeface="Times New Roman" panose="02020603050405020304" pitchFamily="18" charset="0"/>
                <a:cs typeface="Times New Roman" panose="02020603050405020304" pitchFamily="18" charset="0"/>
              </a:rPr>
              <a:t>loin</a:t>
            </a:r>
            <a:endParaRPr lang="fr-FR" sz="2500" dirty="0">
              <a:latin typeface="Calibri" panose="020F0502020204030204" pitchFamily="34" charset="0"/>
              <a:ea typeface="Calibri" panose="020F0502020204030204" pitchFamily="34" charset="0"/>
              <a:cs typeface="Times New Roman" panose="02020603050405020304" pitchFamily="18" charset="0"/>
            </a:endParaRPr>
          </a:p>
          <a:p>
            <a:pPr marL="0" indent="0">
              <a:spcAft>
                <a:spcPts val="0"/>
              </a:spcAft>
              <a:buNone/>
            </a:pPr>
            <a:r>
              <a:rPr lang="fr-FR" sz="2500" dirty="0">
                <a:latin typeface="Calibri" panose="020F0502020204030204" pitchFamily="34" charset="0"/>
                <a:ea typeface="Times New Roman" panose="02020603050405020304" pitchFamily="18" charset="0"/>
                <a:cs typeface="Times New Roman" panose="02020603050405020304" pitchFamily="18" charset="0"/>
              </a:rPr>
              <a:t>• L’affiche doit avoir un titre</a:t>
            </a:r>
            <a:endParaRPr lang="fr-FR" sz="2500" dirty="0">
              <a:latin typeface="Calibri" panose="020F0502020204030204" pitchFamily="34" charset="0"/>
              <a:ea typeface="Calibri" panose="020F0502020204030204" pitchFamily="34" charset="0"/>
              <a:cs typeface="Times New Roman" panose="02020603050405020304" pitchFamily="18" charset="0"/>
            </a:endParaRPr>
          </a:p>
          <a:p>
            <a:pPr marL="0" indent="0">
              <a:spcAft>
                <a:spcPts val="0"/>
              </a:spcAft>
              <a:buNone/>
            </a:pPr>
            <a:r>
              <a:rPr lang="fr-FR" sz="2500" dirty="0">
                <a:latin typeface="Calibri" panose="020F0502020204030204" pitchFamily="34" charset="0"/>
                <a:ea typeface="Times New Roman" panose="02020603050405020304" pitchFamily="18" charset="0"/>
                <a:cs typeface="Times New Roman" panose="02020603050405020304" pitchFamily="18" charset="0"/>
              </a:rPr>
              <a:t>• présenter des textes écrits en gros caractères </a:t>
            </a:r>
            <a:endParaRPr lang="fr-FR" sz="2500" dirty="0">
              <a:latin typeface="Calibri" panose="020F0502020204030204" pitchFamily="34" charset="0"/>
              <a:ea typeface="Calibri" panose="020F0502020204030204" pitchFamily="34" charset="0"/>
              <a:cs typeface="Times New Roman" panose="02020603050405020304" pitchFamily="18" charset="0"/>
            </a:endParaRPr>
          </a:p>
          <a:p>
            <a:pPr marL="0" indent="0">
              <a:spcAft>
                <a:spcPts val="0"/>
              </a:spcAft>
              <a:buNone/>
            </a:pPr>
            <a:r>
              <a:rPr lang="fr-FR" sz="2500" dirty="0">
                <a:latin typeface="Calibri" panose="020F0502020204030204" pitchFamily="34" charset="0"/>
                <a:ea typeface="Times New Roman" panose="02020603050405020304" pitchFamily="18" charset="0"/>
                <a:cs typeface="Times New Roman" panose="02020603050405020304" pitchFamily="18" charset="0"/>
              </a:rPr>
              <a:t>• présenter des illustrations assez grandes pour être vues de loin : cartes, photos, croquis, schémas </a:t>
            </a:r>
            <a:endParaRPr lang="fr-FR" sz="2500" dirty="0">
              <a:latin typeface="Calibri" panose="020F0502020204030204" pitchFamily="34" charset="0"/>
              <a:ea typeface="Calibri" panose="020F0502020204030204" pitchFamily="34" charset="0"/>
              <a:cs typeface="Times New Roman" panose="02020603050405020304" pitchFamily="18" charset="0"/>
            </a:endParaRPr>
          </a:p>
          <a:p>
            <a:pPr marL="0" indent="0">
              <a:spcAft>
                <a:spcPts val="0"/>
              </a:spcAft>
              <a:buNone/>
            </a:pPr>
            <a:r>
              <a:rPr lang="fr-FR" sz="2500" dirty="0">
                <a:latin typeface="Calibri" panose="020F0502020204030204" pitchFamily="34" charset="0"/>
                <a:ea typeface="Times New Roman" panose="02020603050405020304" pitchFamily="18" charset="0"/>
                <a:cs typeface="Times New Roman" panose="02020603050405020304" pitchFamily="18" charset="0"/>
              </a:rPr>
              <a:t>• </a:t>
            </a:r>
            <a:r>
              <a:rPr lang="fr-FR" sz="2500" dirty="0">
                <a:latin typeface="Calibri" panose="020F0502020204030204" pitchFamily="34" charset="0"/>
                <a:ea typeface="Calibri" panose="020F0502020204030204" pitchFamily="34" charset="0"/>
                <a:cs typeface="Times New Roman" panose="02020603050405020304" pitchFamily="18" charset="0"/>
              </a:rPr>
              <a:t>Chaque document doit être légendé, avec la source (où le document a été trouvé) et avoir un texte court explicatif</a:t>
            </a:r>
          </a:p>
          <a:p>
            <a:pPr>
              <a:spcAft>
                <a:spcPts val="0"/>
              </a:spcAft>
            </a:pPr>
            <a:endParaRPr lang="fr-FR" sz="2500" dirty="0">
              <a:latin typeface="Calibri" panose="020F0502020204030204" pitchFamily="34" charset="0"/>
              <a:ea typeface="Calibri" panose="020F0502020204030204" pitchFamily="34" charset="0"/>
              <a:cs typeface="Times New Roman" panose="02020603050405020304" pitchFamily="18" charset="0"/>
            </a:endParaRPr>
          </a:p>
          <a:p>
            <a:pPr indent="449580">
              <a:spcAft>
                <a:spcPts val="0"/>
              </a:spcAft>
            </a:pPr>
            <a:r>
              <a:rPr lang="fr-FR" sz="2500" b="1" dirty="0">
                <a:latin typeface="Calibri" panose="020F0502020204030204" pitchFamily="34" charset="0"/>
                <a:ea typeface="Times New Roman" panose="02020603050405020304" pitchFamily="18" charset="0"/>
                <a:cs typeface="Times New Roman" panose="02020603050405020304" pitchFamily="18" charset="0"/>
              </a:rPr>
              <a:t>L’affiche doit accrocher </a:t>
            </a:r>
            <a:r>
              <a:rPr lang="fr-FR" sz="2500" b="1" dirty="0" smtClean="0">
                <a:latin typeface="Calibri" panose="020F0502020204030204" pitchFamily="34" charset="0"/>
                <a:ea typeface="Times New Roman" panose="02020603050405020304" pitchFamily="18" charset="0"/>
                <a:cs typeface="Times New Roman" panose="02020603050405020304" pitchFamily="18" charset="0"/>
              </a:rPr>
              <a:t>l’attention</a:t>
            </a:r>
            <a:endParaRPr lang="fr-FR" sz="2500" dirty="0">
              <a:latin typeface="Calibri" panose="020F0502020204030204" pitchFamily="34" charset="0"/>
              <a:ea typeface="Calibri" panose="020F0502020204030204" pitchFamily="34" charset="0"/>
              <a:cs typeface="Times New Roman" panose="02020603050405020304" pitchFamily="18" charset="0"/>
            </a:endParaRPr>
          </a:p>
          <a:p>
            <a:pPr marL="0" indent="0">
              <a:spcAft>
                <a:spcPts val="0"/>
              </a:spcAft>
              <a:buNone/>
            </a:pPr>
            <a:r>
              <a:rPr lang="fr-FR" sz="2500" dirty="0">
                <a:latin typeface="Calibri" panose="020F0502020204030204" pitchFamily="34" charset="0"/>
                <a:ea typeface="Times New Roman" panose="02020603050405020304" pitchFamily="18" charset="0"/>
                <a:cs typeface="Times New Roman" panose="02020603050405020304" pitchFamily="18" charset="0"/>
              </a:rPr>
              <a:t>• textes et illustrations attractifs : il faut donner envie aux personnes de s’approcher de l’affiche </a:t>
            </a:r>
            <a:endParaRPr lang="fr-FR" sz="2500" dirty="0">
              <a:latin typeface="Calibri" panose="020F0502020204030204" pitchFamily="34" charset="0"/>
              <a:ea typeface="Calibri" panose="020F0502020204030204" pitchFamily="34" charset="0"/>
              <a:cs typeface="Times New Roman" panose="02020603050405020304" pitchFamily="18" charset="0"/>
            </a:endParaRPr>
          </a:p>
          <a:p>
            <a:pPr marL="0" indent="0">
              <a:spcAft>
                <a:spcPts val="0"/>
              </a:spcAft>
              <a:buNone/>
            </a:pPr>
            <a:r>
              <a:rPr lang="fr-FR" sz="2500" dirty="0">
                <a:latin typeface="Calibri" panose="020F0502020204030204" pitchFamily="34" charset="0"/>
                <a:ea typeface="Times New Roman" panose="02020603050405020304" pitchFamily="18" charset="0"/>
                <a:cs typeface="Times New Roman" panose="02020603050405020304" pitchFamily="18" charset="0"/>
              </a:rPr>
              <a:t>• présentation agréable : la présentation doit être claire et soignée (propre) </a:t>
            </a:r>
            <a:endParaRPr lang="fr-FR" sz="2500" dirty="0">
              <a:latin typeface="Calibri" panose="020F0502020204030204" pitchFamily="34" charset="0"/>
              <a:ea typeface="Calibri" panose="020F0502020204030204" pitchFamily="34" charset="0"/>
              <a:cs typeface="Times New Roman" panose="02020603050405020304" pitchFamily="18" charset="0"/>
            </a:endParaRPr>
          </a:p>
          <a:p>
            <a:pPr marL="0" indent="0" algn="just">
              <a:spcAft>
                <a:spcPts val="0"/>
              </a:spcAft>
              <a:buNone/>
            </a:pPr>
            <a:r>
              <a:rPr lang="fr-FR" sz="2500" dirty="0">
                <a:latin typeface="Calibri" panose="020F0502020204030204" pitchFamily="34" charset="0"/>
                <a:ea typeface="Times New Roman" panose="02020603050405020304" pitchFamily="18" charset="0"/>
                <a:cs typeface="Times New Roman" panose="02020603050405020304" pitchFamily="18" charset="0"/>
              </a:rPr>
              <a:t>• composition étudiée : il faut utiliser l’espace de façon judicieuse et utiliser des blancs pour aérer la mise en page </a:t>
            </a:r>
            <a:endParaRPr lang="fr-FR" sz="2500" dirty="0">
              <a:latin typeface="Calibri" panose="020F0502020204030204" pitchFamily="34" charset="0"/>
              <a:ea typeface="Calibri" panose="020F0502020204030204" pitchFamily="34" charset="0"/>
              <a:cs typeface="Times New Roman" panose="02020603050405020304" pitchFamily="18" charset="0"/>
            </a:endParaRPr>
          </a:p>
          <a:p>
            <a:pPr marL="0" indent="0" algn="just">
              <a:spcAft>
                <a:spcPts val="0"/>
              </a:spcAft>
              <a:buNone/>
            </a:pPr>
            <a:r>
              <a:rPr lang="fr-FR" sz="2500" dirty="0">
                <a:latin typeface="Calibri" panose="020F0502020204030204" pitchFamily="34" charset="0"/>
                <a:ea typeface="Times New Roman" panose="02020603050405020304" pitchFamily="18" charset="0"/>
                <a:cs typeface="Times New Roman" panose="02020603050405020304" pitchFamily="18" charset="0"/>
              </a:rPr>
              <a:t> </a:t>
            </a:r>
            <a:endParaRPr lang="fr-FR" sz="2500" dirty="0">
              <a:latin typeface="Calibri" panose="020F0502020204030204" pitchFamily="34" charset="0"/>
              <a:ea typeface="Calibri" panose="020F0502020204030204" pitchFamily="34" charset="0"/>
              <a:cs typeface="Times New Roman" panose="02020603050405020304" pitchFamily="18" charset="0"/>
            </a:endParaRPr>
          </a:p>
          <a:p>
            <a:pPr indent="449580">
              <a:spcAft>
                <a:spcPts val="0"/>
              </a:spcAft>
            </a:pPr>
            <a:r>
              <a:rPr lang="fr-FR" sz="2500" b="1" dirty="0">
                <a:latin typeface="Calibri" panose="020F0502020204030204" pitchFamily="34" charset="0"/>
                <a:ea typeface="Times New Roman" panose="02020603050405020304" pitchFamily="18" charset="0"/>
                <a:cs typeface="Times New Roman" panose="02020603050405020304" pitchFamily="18" charset="0"/>
              </a:rPr>
              <a:t>L’affiche doit apporter un maximum d’informations dans un minimum de </a:t>
            </a:r>
            <a:r>
              <a:rPr lang="fr-FR" sz="2500" b="1" dirty="0" smtClean="0">
                <a:latin typeface="Calibri" panose="020F0502020204030204" pitchFamily="34" charset="0"/>
                <a:ea typeface="Times New Roman" panose="02020603050405020304" pitchFamily="18" charset="0"/>
                <a:cs typeface="Times New Roman" panose="02020603050405020304" pitchFamily="18" charset="0"/>
              </a:rPr>
              <a:t>place</a:t>
            </a:r>
            <a:endParaRPr lang="fr-FR" sz="2500" dirty="0">
              <a:latin typeface="Calibri" panose="020F0502020204030204" pitchFamily="34" charset="0"/>
              <a:ea typeface="Calibri" panose="020F0502020204030204" pitchFamily="34" charset="0"/>
              <a:cs typeface="Times New Roman" panose="02020603050405020304" pitchFamily="18" charset="0"/>
            </a:endParaRPr>
          </a:p>
          <a:p>
            <a:pPr marL="0" indent="0">
              <a:spcAft>
                <a:spcPts val="0"/>
              </a:spcAft>
              <a:buNone/>
            </a:pPr>
            <a:r>
              <a:rPr lang="fr-FR" sz="2500" dirty="0">
                <a:latin typeface="Calibri" panose="020F0502020204030204" pitchFamily="34" charset="0"/>
                <a:ea typeface="Times New Roman" panose="02020603050405020304" pitchFamily="18" charset="0"/>
                <a:cs typeface="Times New Roman" panose="02020603050405020304" pitchFamily="18" charset="0"/>
              </a:rPr>
              <a:t>• textes courts et précis </a:t>
            </a:r>
            <a:endParaRPr lang="fr-FR" sz="2500" dirty="0">
              <a:latin typeface="Calibri" panose="020F0502020204030204" pitchFamily="34" charset="0"/>
              <a:ea typeface="Calibri" panose="020F0502020204030204" pitchFamily="34" charset="0"/>
              <a:cs typeface="Times New Roman" panose="02020603050405020304" pitchFamily="18" charset="0"/>
            </a:endParaRPr>
          </a:p>
          <a:p>
            <a:pPr marL="0" indent="0">
              <a:spcAft>
                <a:spcPts val="0"/>
              </a:spcAft>
              <a:buNone/>
            </a:pPr>
            <a:r>
              <a:rPr lang="fr-FR" sz="2500" dirty="0">
                <a:latin typeface="Calibri" panose="020F0502020204030204" pitchFamily="34" charset="0"/>
                <a:ea typeface="Times New Roman" panose="02020603050405020304" pitchFamily="18" charset="0"/>
                <a:cs typeface="Times New Roman" panose="02020603050405020304" pitchFamily="18" charset="0"/>
              </a:rPr>
              <a:t>• titres et sous-titres mis en valeur pour guider la lecture </a:t>
            </a:r>
            <a:endParaRPr lang="fr-FR" sz="2500" dirty="0">
              <a:latin typeface="Calibri" panose="020F0502020204030204" pitchFamily="34" charset="0"/>
              <a:ea typeface="Calibri" panose="020F0502020204030204" pitchFamily="34" charset="0"/>
              <a:cs typeface="Times New Roman" panose="02020603050405020304" pitchFamily="18" charset="0"/>
            </a:endParaRPr>
          </a:p>
          <a:p>
            <a:pPr marL="0" indent="0">
              <a:spcAft>
                <a:spcPts val="0"/>
              </a:spcAft>
              <a:buNone/>
            </a:pPr>
            <a:r>
              <a:rPr lang="fr-FR" sz="2500" dirty="0">
                <a:latin typeface="Calibri" panose="020F0502020204030204" pitchFamily="34" charset="0"/>
                <a:ea typeface="Times New Roman" panose="02020603050405020304" pitchFamily="18" charset="0"/>
                <a:cs typeface="Times New Roman" panose="02020603050405020304" pitchFamily="18" charset="0"/>
              </a:rPr>
              <a:t>• s’assurer que l’image et le texte sont complémentaires </a:t>
            </a:r>
            <a:endParaRPr lang="fr-FR" sz="2500" dirty="0">
              <a:latin typeface="Calibri" panose="020F0502020204030204" pitchFamily="34" charset="0"/>
              <a:ea typeface="Calibri" panose="020F0502020204030204" pitchFamily="34" charset="0"/>
              <a:cs typeface="Times New Roman" panose="02020603050405020304" pitchFamily="18" charset="0"/>
            </a:endParaRPr>
          </a:p>
          <a:p>
            <a:pPr marL="0" indent="0" algn="r">
              <a:spcAft>
                <a:spcPts val="0"/>
              </a:spcAft>
              <a:buNone/>
            </a:pPr>
            <a:r>
              <a:rPr lang="fr-FR" sz="2500" b="1" dirty="0" smtClean="0">
                <a:latin typeface="Calibri" panose="020F0502020204030204" pitchFamily="34" charset="0"/>
                <a:ea typeface="Calibri" panose="020F0502020204030204" pitchFamily="34" charset="0"/>
                <a:cs typeface="Times New Roman" panose="02020603050405020304" pitchFamily="18" charset="0"/>
              </a:rPr>
              <a:t>Jonathan PEU-DUVALLON, collège Montjoie, Saran</a:t>
            </a:r>
            <a:endParaRPr lang="fr-FR" sz="2500" b="1" dirty="0">
              <a:latin typeface="Calibri" panose="020F0502020204030204" pitchFamily="34" charset="0"/>
              <a:ea typeface="Calibri" panose="020F0502020204030204" pitchFamily="34" charset="0"/>
              <a:cs typeface="Times New Roman" panose="02020603050405020304" pitchFamily="18" charset="0"/>
            </a:endParaRPr>
          </a:p>
          <a:p>
            <a:pPr algn="r"/>
            <a:endParaRPr lang="fr-FR" sz="2500" b="1" dirty="0"/>
          </a:p>
        </p:txBody>
      </p:sp>
    </p:spTree>
    <p:extLst>
      <p:ext uri="{BB962C8B-B14F-4D97-AF65-F5344CB8AC3E}">
        <p14:creationId xmlns:p14="http://schemas.microsoft.com/office/powerpoint/2010/main" val="4114144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1772" y="0"/>
            <a:ext cx="10682478" cy="685800"/>
          </a:xfrm>
        </p:spPr>
        <p:txBody>
          <a:bodyPr>
            <a:normAutofit/>
          </a:bodyPr>
          <a:lstStyle/>
          <a:p>
            <a:r>
              <a:rPr lang="fr-FR" sz="2800" dirty="0">
                <a:solidFill>
                  <a:schemeClr val="tx1"/>
                </a:solidFill>
                <a:latin typeface="Calibri" panose="020F0502020204030204" pitchFamily="34" charset="0"/>
              </a:rPr>
              <a:t>Séance 5 : finalisation de la production et </a:t>
            </a:r>
            <a:r>
              <a:rPr lang="fr-FR" sz="2800" dirty="0" smtClean="0">
                <a:solidFill>
                  <a:schemeClr val="tx1"/>
                </a:solidFill>
                <a:latin typeface="Calibri" panose="020F0502020204030204" pitchFamily="34" charset="0"/>
              </a:rPr>
              <a:t>autoévaluation</a:t>
            </a:r>
            <a:endParaRPr lang="fr-FR" sz="2800" dirty="0">
              <a:solidFill>
                <a:schemeClr val="tx1"/>
              </a:solidFill>
              <a:latin typeface="Calibri" panose="020F0502020204030204" pitchFamily="34" charset="0"/>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4284171690"/>
              </p:ext>
            </p:extLst>
          </p:nvPr>
        </p:nvGraphicFramePr>
        <p:xfrm>
          <a:off x="651243" y="831412"/>
          <a:ext cx="10162307" cy="4440647"/>
        </p:xfrm>
        <a:graphic>
          <a:graphicData uri="http://schemas.openxmlformats.org/drawingml/2006/table">
            <a:tbl>
              <a:tblPr firstRow="1" firstCol="1" bandRow="1"/>
              <a:tblGrid>
                <a:gridCol w="1475508"/>
                <a:gridCol w="1444337"/>
                <a:gridCol w="4343400"/>
                <a:gridCol w="1548245"/>
                <a:gridCol w="1350817"/>
              </a:tblGrid>
              <a:tr h="530795">
                <a:tc>
                  <a:txBody>
                    <a:bodyPr/>
                    <a:lstStyle/>
                    <a:p>
                      <a:pPr algn="ctr">
                        <a:lnSpc>
                          <a:spcPct val="107000"/>
                        </a:lnSpc>
                        <a:spcAft>
                          <a:spcPts val="800"/>
                        </a:spcAft>
                      </a:pPr>
                      <a:r>
                        <a:rPr lang="fr-FR" sz="1600" b="1" dirty="0">
                          <a:effectLst/>
                          <a:latin typeface="Calibri" panose="020F0502020204030204" pitchFamily="34" charset="0"/>
                          <a:ea typeface="Calibri" panose="020F0502020204030204" pitchFamily="34" charset="0"/>
                        </a:rPr>
                        <a:t>Domaines du socle commun</a:t>
                      </a:r>
                      <a:endParaRPr lang="fr-FR" sz="1600" dirty="0">
                        <a:effectLst/>
                        <a:latin typeface="Calibri" panose="020F0502020204030204" pitchFamily="34" charset="0"/>
                        <a:ea typeface="Calibri" panose="020F0502020204030204" pitchFamily="34" charset="0"/>
                      </a:endParaRPr>
                    </a:p>
                  </a:txBody>
                  <a:tcPr marL="46652" marR="466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600" b="1" dirty="0">
                          <a:effectLst/>
                          <a:latin typeface="Calibri" panose="020F0502020204030204" pitchFamily="34" charset="0"/>
                          <a:ea typeface="Calibri" panose="020F0502020204030204" pitchFamily="34" charset="0"/>
                        </a:rPr>
                        <a:t>Compétences disciplinaires</a:t>
                      </a:r>
                      <a:endParaRPr lang="fr-FR" sz="1600" dirty="0">
                        <a:effectLst/>
                        <a:latin typeface="Calibri" panose="020F0502020204030204" pitchFamily="34" charset="0"/>
                        <a:ea typeface="Calibri" panose="020F0502020204030204" pitchFamily="34" charset="0"/>
                      </a:endParaRPr>
                    </a:p>
                  </a:txBody>
                  <a:tcPr marL="46652" marR="466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600" b="1" dirty="0">
                          <a:effectLst/>
                          <a:latin typeface="Calibri" panose="020F0502020204030204" pitchFamily="34" charset="0"/>
                          <a:ea typeface="Calibri" panose="020F0502020204030204" pitchFamily="34" charset="0"/>
                        </a:rPr>
                        <a:t>Niveaux de réussite</a:t>
                      </a:r>
                      <a:endParaRPr lang="fr-FR" sz="1600" dirty="0">
                        <a:effectLst/>
                        <a:latin typeface="Calibri" panose="020F0502020204030204" pitchFamily="34" charset="0"/>
                        <a:ea typeface="Calibri" panose="020F0502020204030204" pitchFamily="34" charset="0"/>
                      </a:endParaRPr>
                    </a:p>
                  </a:txBody>
                  <a:tcPr marL="46652" marR="466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600" b="1" dirty="0">
                          <a:effectLst/>
                          <a:latin typeface="Calibri" panose="020F0502020204030204" pitchFamily="34" charset="0"/>
                          <a:ea typeface="Calibri" panose="020F0502020204030204" pitchFamily="34" charset="0"/>
                        </a:rPr>
                        <a:t>Autoévaluation</a:t>
                      </a:r>
                      <a:endParaRPr lang="fr-FR" sz="1600" dirty="0">
                        <a:effectLst/>
                        <a:latin typeface="Calibri" panose="020F0502020204030204" pitchFamily="34" charset="0"/>
                        <a:ea typeface="Calibri" panose="020F0502020204030204" pitchFamily="34" charset="0"/>
                      </a:endParaRPr>
                    </a:p>
                  </a:txBody>
                  <a:tcPr marL="46652" marR="466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600" b="1" dirty="0">
                          <a:effectLst/>
                          <a:latin typeface="Calibri" panose="020F0502020204030204" pitchFamily="34" charset="0"/>
                          <a:ea typeface="Calibri" panose="020F0502020204030204" pitchFamily="34" charset="0"/>
                        </a:rPr>
                        <a:t>Evaluation du professeur</a:t>
                      </a:r>
                      <a:endParaRPr lang="fr-FR" sz="1600" dirty="0">
                        <a:effectLst/>
                        <a:latin typeface="Calibri" panose="020F0502020204030204" pitchFamily="34" charset="0"/>
                        <a:ea typeface="Calibri" panose="020F0502020204030204" pitchFamily="34" charset="0"/>
                      </a:endParaRPr>
                    </a:p>
                  </a:txBody>
                  <a:tcPr marL="46652" marR="466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636">
                <a:tc gridSpan="5">
                  <a:txBody>
                    <a:bodyPr/>
                    <a:lstStyle/>
                    <a:p>
                      <a:pPr algn="ctr">
                        <a:lnSpc>
                          <a:spcPct val="107000"/>
                        </a:lnSpc>
                        <a:spcAft>
                          <a:spcPts val="800"/>
                        </a:spcAft>
                      </a:pPr>
                      <a:r>
                        <a:rPr lang="fr-FR" sz="800" dirty="0">
                          <a:effectLst/>
                          <a:latin typeface="Calibri" panose="020F0502020204030204" pitchFamily="34" charset="0"/>
                          <a:ea typeface="Calibri" panose="020F0502020204030204" pitchFamily="34" charset="0"/>
                        </a:rPr>
                        <a:t> </a:t>
                      </a:r>
                      <a:endParaRPr lang="fr-FR" sz="1600" dirty="0">
                        <a:effectLst/>
                        <a:latin typeface="Calibri" panose="020F0502020204030204" pitchFamily="34" charset="0"/>
                        <a:ea typeface="Calibri" panose="020F0502020204030204" pitchFamily="34" charset="0"/>
                      </a:endParaRPr>
                    </a:p>
                  </a:txBody>
                  <a:tcPr marL="46652" marR="4665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729798">
                <a:tc rowSpan="4">
                  <a:txBody>
                    <a:bodyPr/>
                    <a:lstStyle/>
                    <a:p>
                      <a:pPr>
                        <a:lnSpc>
                          <a:spcPct val="107000"/>
                        </a:lnSpc>
                        <a:spcAft>
                          <a:spcPts val="0"/>
                        </a:spcAft>
                      </a:pPr>
                      <a:r>
                        <a:rPr lang="fr-FR" sz="1600">
                          <a:effectLst/>
                          <a:latin typeface="Calibri" panose="020F0502020204030204" pitchFamily="34" charset="0"/>
                          <a:ea typeface="Calibri" panose="020F0502020204030204" pitchFamily="34" charset="0"/>
                        </a:rPr>
                        <a:t> </a:t>
                      </a:r>
                    </a:p>
                    <a:p>
                      <a:pPr algn="ctr">
                        <a:lnSpc>
                          <a:spcPct val="107000"/>
                        </a:lnSpc>
                        <a:spcAft>
                          <a:spcPts val="0"/>
                        </a:spcAft>
                      </a:pPr>
                      <a:r>
                        <a:rPr lang="fr-FR" sz="1600">
                          <a:effectLst/>
                          <a:latin typeface="Calibri" panose="020F0502020204030204" pitchFamily="34" charset="0"/>
                          <a:ea typeface="Calibri" panose="020F0502020204030204" pitchFamily="34" charset="0"/>
                        </a:rPr>
                        <a:t>D2</a:t>
                      </a:r>
                    </a:p>
                    <a:p>
                      <a:pPr algn="ctr">
                        <a:lnSpc>
                          <a:spcPct val="107000"/>
                        </a:lnSpc>
                        <a:spcAft>
                          <a:spcPts val="800"/>
                        </a:spcAft>
                      </a:pPr>
                      <a:r>
                        <a:rPr lang="fr-FR" sz="1600">
                          <a:effectLst/>
                          <a:latin typeface="Calibri" panose="020F0502020204030204" pitchFamily="34" charset="0"/>
                          <a:ea typeface="Calibri" panose="020F0502020204030204" pitchFamily="34" charset="0"/>
                        </a:rPr>
                        <a:t>D3</a:t>
                      </a: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nSpc>
                          <a:spcPct val="107000"/>
                        </a:lnSpc>
                        <a:spcAft>
                          <a:spcPts val="800"/>
                        </a:spcAft>
                      </a:pPr>
                      <a:r>
                        <a:rPr lang="fr-FR" sz="1400" dirty="0">
                          <a:effectLst/>
                          <a:latin typeface="Calibri" panose="020F0502020204030204" pitchFamily="34" charset="0"/>
                          <a:ea typeface="Calibri" panose="020F0502020204030204" pitchFamily="34" charset="0"/>
                        </a:rPr>
                        <a:t> </a:t>
                      </a:r>
                      <a:endParaRPr lang="fr-FR" sz="1600" dirty="0">
                        <a:effectLst/>
                        <a:latin typeface="Calibri" panose="020F0502020204030204" pitchFamily="34" charset="0"/>
                        <a:ea typeface="Calibri" panose="020F0502020204030204" pitchFamily="34" charset="0"/>
                      </a:endParaRPr>
                    </a:p>
                    <a:p>
                      <a:pPr algn="ctr">
                        <a:lnSpc>
                          <a:spcPct val="107000"/>
                        </a:lnSpc>
                        <a:spcAft>
                          <a:spcPts val="800"/>
                        </a:spcAft>
                      </a:pPr>
                      <a:r>
                        <a:rPr lang="fr-FR" sz="1400" dirty="0">
                          <a:effectLst/>
                          <a:latin typeface="Calibri" panose="020F0502020204030204" pitchFamily="34" charset="0"/>
                          <a:ea typeface="Calibri" panose="020F0502020204030204" pitchFamily="34" charset="0"/>
                        </a:rPr>
                        <a:t>Coopérer et mutualiser</a:t>
                      </a:r>
                      <a:endParaRPr lang="fr-FR" sz="1600" dirty="0">
                        <a:effectLst/>
                        <a:latin typeface="Calibri" panose="020F0502020204030204" pitchFamily="34" charset="0"/>
                        <a:ea typeface="Calibri" panose="020F0502020204030204" pitchFamily="34" charset="0"/>
                      </a:endParaRP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b="1" dirty="0">
                          <a:effectLst/>
                          <a:latin typeface="Calibri" panose="020F0502020204030204" pitchFamily="34" charset="0"/>
                          <a:ea typeface="Times New Roman" panose="02020603050405020304" pitchFamily="18" charset="0"/>
                        </a:rPr>
                        <a:t>TB</a:t>
                      </a:r>
                      <a:r>
                        <a:rPr lang="fr-FR" sz="1400" dirty="0">
                          <a:effectLst/>
                          <a:latin typeface="Calibri" panose="020F0502020204030204" pitchFamily="34" charset="0"/>
                          <a:ea typeface="Times New Roman" panose="02020603050405020304" pitchFamily="18" charset="0"/>
                        </a:rPr>
                        <a:t> : Je participe activement au travail en proposant des idées et en organisant le travail au sein du groupe. Je sais prendre en compte les avis des autres.</a:t>
                      </a:r>
                      <a:endParaRPr lang="fr-FR" sz="1600" dirty="0">
                        <a:effectLst/>
                        <a:latin typeface="Calibri" panose="020F0502020204030204" pitchFamily="34" charset="0"/>
                        <a:ea typeface="Calibri" panose="020F0502020204030204" pitchFamily="34" charset="0"/>
                      </a:endParaRP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600" dirty="0">
                          <a:effectLst/>
                          <a:latin typeface="Calibri" panose="020F0502020204030204" pitchFamily="34" charset="0"/>
                          <a:ea typeface="Calibri" panose="020F0502020204030204" pitchFamily="34" charset="0"/>
                        </a:rPr>
                        <a:t> </a:t>
                      </a: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600" dirty="0">
                          <a:effectLst/>
                          <a:latin typeface="Calibri" panose="020F0502020204030204" pitchFamily="34" charset="0"/>
                          <a:ea typeface="Calibri" panose="020F0502020204030204" pitchFamily="34" charset="0"/>
                        </a:rPr>
                        <a:t> </a:t>
                      </a: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6532">
                <a:tc vMerge="1">
                  <a:txBody>
                    <a:bodyPr/>
                    <a:lstStyle/>
                    <a:p>
                      <a:endParaRPr lang="fr-FR"/>
                    </a:p>
                  </a:txBody>
                  <a:tcPr/>
                </a:tc>
                <a:tc vMerge="1">
                  <a:txBody>
                    <a:bodyPr/>
                    <a:lstStyle/>
                    <a:p>
                      <a:endParaRPr lang="fr-FR"/>
                    </a:p>
                  </a:txBody>
                  <a:tcPr/>
                </a:tc>
                <a:tc>
                  <a:txBody>
                    <a:bodyPr/>
                    <a:lstStyle/>
                    <a:p>
                      <a:pPr algn="ctr">
                        <a:lnSpc>
                          <a:spcPct val="107000"/>
                        </a:lnSpc>
                        <a:spcAft>
                          <a:spcPts val="0"/>
                        </a:spcAft>
                      </a:pPr>
                      <a:r>
                        <a:rPr lang="fr-FR" sz="1400" b="1" dirty="0">
                          <a:effectLst/>
                          <a:latin typeface="Calibri" panose="020F0502020204030204" pitchFamily="34" charset="0"/>
                          <a:ea typeface="Times New Roman" panose="02020603050405020304" pitchFamily="18" charset="0"/>
                        </a:rPr>
                        <a:t>S</a:t>
                      </a:r>
                      <a:r>
                        <a:rPr lang="fr-FR" sz="1400" dirty="0">
                          <a:effectLst/>
                          <a:latin typeface="Calibri" panose="020F0502020204030204" pitchFamily="34" charset="0"/>
                          <a:ea typeface="Times New Roman" panose="02020603050405020304" pitchFamily="18" charset="0"/>
                        </a:rPr>
                        <a:t> : Je participe au travail en proposant des idées et en organisant le travail au sein du groupe.</a:t>
                      </a:r>
                      <a:endParaRPr lang="fr-FR" sz="1600" dirty="0">
                        <a:effectLst/>
                        <a:latin typeface="Calibri" panose="020F0502020204030204" pitchFamily="34" charset="0"/>
                        <a:ea typeface="Calibri" panose="020F0502020204030204" pitchFamily="34" charset="0"/>
                      </a:endParaRP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600" dirty="0">
                          <a:effectLst/>
                          <a:latin typeface="Calibri" panose="020F0502020204030204" pitchFamily="34" charset="0"/>
                          <a:ea typeface="Calibri" panose="020F0502020204030204" pitchFamily="34" charset="0"/>
                        </a:rPr>
                        <a:t> </a:t>
                      </a: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600">
                          <a:effectLst/>
                          <a:latin typeface="Calibri" panose="020F0502020204030204" pitchFamily="34" charset="0"/>
                          <a:ea typeface="Calibri" panose="020F0502020204030204" pitchFamily="34" charset="0"/>
                        </a:rPr>
                        <a:t> </a:t>
                      </a: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6532">
                <a:tc vMerge="1">
                  <a:txBody>
                    <a:bodyPr/>
                    <a:lstStyle/>
                    <a:p>
                      <a:endParaRPr lang="fr-FR"/>
                    </a:p>
                  </a:txBody>
                  <a:tcPr/>
                </a:tc>
                <a:tc vMerge="1">
                  <a:txBody>
                    <a:bodyPr/>
                    <a:lstStyle/>
                    <a:p>
                      <a:endParaRPr lang="fr-FR"/>
                    </a:p>
                  </a:txBody>
                  <a:tcPr/>
                </a:tc>
                <a:tc>
                  <a:txBody>
                    <a:bodyPr/>
                    <a:lstStyle/>
                    <a:p>
                      <a:pPr algn="ctr">
                        <a:lnSpc>
                          <a:spcPct val="107000"/>
                        </a:lnSpc>
                        <a:spcAft>
                          <a:spcPts val="800"/>
                        </a:spcAft>
                      </a:pPr>
                      <a:r>
                        <a:rPr lang="fr-FR" sz="1400" b="1" dirty="0">
                          <a:effectLst/>
                          <a:latin typeface="Calibri" panose="020F0502020204030204" pitchFamily="34" charset="0"/>
                          <a:ea typeface="Times New Roman" panose="02020603050405020304" pitchFamily="18" charset="0"/>
                        </a:rPr>
                        <a:t>I</a:t>
                      </a:r>
                      <a:r>
                        <a:rPr lang="fr-FR" sz="1400" dirty="0">
                          <a:effectLst/>
                          <a:latin typeface="Calibri" panose="020F0502020204030204" pitchFamily="34" charset="0"/>
                          <a:ea typeface="Times New Roman" panose="02020603050405020304" pitchFamily="18" charset="0"/>
                        </a:rPr>
                        <a:t> : Je participe parfois au travail du groupe, je propose quelques idées pour réaliser le travail demandé.</a:t>
                      </a:r>
                      <a:endParaRPr lang="fr-FR" sz="1600" dirty="0">
                        <a:effectLst/>
                        <a:latin typeface="Calibri" panose="020F0502020204030204" pitchFamily="34" charset="0"/>
                        <a:ea typeface="Calibri" panose="020F0502020204030204" pitchFamily="34" charset="0"/>
                      </a:endParaRP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600" dirty="0">
                          <a:effectLst/>
                          <a:latin typeface="Calibri" panose="020F0502020204030204" pitchFamily="34" charset="0"/>
                          <a:ea typeface="Calibri" panose="020F0502020204030204" pitchFamily="34" charset="0"/>
                        </a:rPr>
                        <a:t> </a:t>
                      </a: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600">
                          <a:effectLst/>
                          <a:latin typeface="Calibri" panose="020F0502020204030204" pitchFamily="34" charset="0"/>
                          <a:ea typeface="Calibri" panose="020F0502020204030204" pitchFamily="34" charset="0"/>
                        </a:rPr>
                        <a:t> </a:t>
                      </a: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6532">
                <a:tc vMerge="1">
                  <a:txBody>
                    <a:bodyPr/>
                    <a:lstStyle/>
                    <a:p>
                      <a:endParaRPr lang="fr-FR"/>
                    </a:p>
                  </a:txBody>
                  <a:tcPr/>
                </a:tc>
                <a:tc vMerge="1">
                  <a:txBody>
                    <a:bodyPr/>
                    <a:lstStyle/>
                    <a:p>
                      <a:endParaRPr lang="fr-FR"/>
                    </a:p>
                  </a:txBody>
                  <a:tcPr/>
                </a:tc>
                <a:tc>
                  <a:txBody>
                    <a:bodyPr/>
                    <a:lstStyle/>
                    <a:p>
                      <a:pPr algn="ctr">
                        <a:lnSpc>
                          <a:spcPct val="107000"/>
                        </a:lnSpc>
                        <a:spcAft>
                          <a:spcPts val="800"/>
                        </a:spcAft>
                      </a:pPr>
                      <a:r>
                        <a:rPr lang="fr-FR" sz="1400" b="1" dirty="0">
                          <a:effectLst/>
                          <a:latin typeface="Calibri" panose="020F0502020204030204" pitchFamily="34" charset="0"/>
                          <a:ea typeface="Times New Roman" panose="02020603050405020304" pitchFamily="18" charset="0"/>
                        </a:rPr>
                        <a:t>F</a:t>
                      </a:r>
                      <a:r>
                        <a:rPr lang="fr-FR" sz="1400" dirty="0">
                          <a:effectLst/>
                          <a:latin typeface="Calibri" panose="020F0502020204030204" pitchFamily="34" charset="0"/>
                          <a:ea typeface="Times New Roman" panose="02020603050405020304" pitchFamily="18" charset="0"/>
                        </a:rPr>
                        <a:t> : Je participe rarement au partage des idées et du travail avec les autres membres du groupe.</a:t>
                      </a:r>
                      <a:endParaRPr lang="fr-FR" sz="1600" dirty="0">
                        <a:effectLst/>
                        <a:latin typeface="Calibri" panose="020F0502020204030204" pitchFamily="34" charset="0"/>
                        <a:ea typeface="Calibri" panose="020F0502020204030204" pitchFamily="34" charset="0"/>
                      </a:endParaRP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600" dirty="0">
                          <a:effectLst/>
                          <a:latin typeface="Calibri" panose="020F0502020204030204" pitchFamily="34" charset="0"/>
                          <a:ea typeface="Calibri" panose="020F0502020204030204" pitchFamily="34" charset="0"/>
                        </a:rPr>
                        <a:t> </a:t>
                      </a: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600">
                          <a:effectLst/>
                          <a:latin typeface="Calibri" panose="020F0502020204030204" pitchFamily="34" charset="0"/>
                          <a:ea typeface="Calibri" panose="020F0502020204030204" pitchFamily="34" charset="0"/>
                        </a:rPr>
                        <a:t> </a:t>
                      </a: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636">
                <a:tc gridSpan="5">
                  <a:txBody>
                    <a:bodyPr/>
                    <a:lstStyle/>
                    <a:p>
                      <a:pPr algn="ctr">
                        <a:lnSpc>
                          <a:spcPct val="107000"/>
                        </a:lnSpc>
                        <a:spcAft>
                          <a:spcPts val="800"/>
                        </a:spcAft>
                      </a:pPr>
                      <a:r>
                        <a:rPr lang="fr-FR" sz="800" dirty="0">
                          <a:effectLst/>
                          <a:latin typeface="Calibri" panose="020F0502020204030204" pitchFamily="34" charset="0"/>
                          <a:ea typeface="Calibri" panose="020F0502020204030204" pitchFamily="34" charset="0"/>
                        </a:rPr>
                        <a:t> </a:t>
                      </a:r>
                      <a:endParaRPr lang="fr-FR" sz="1600" dirty="0">
                        <a:effectLst/>
                        <a:latin typeface="Calibri" panose="020F0502020204030204" pitchFamily="34" charset="0"/>
                        <a:ea typeface="Calibri" panose="020F0502020204030204" pitchFamily="34" charset="0"/>
                      </a:endParaRPr>
                    </a:p>
                  </a:txBody>
                  <a:tcPr marL="46652" marR="4665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364900">
                <a:tc rowSpan="4">
                  <a:txBody>
                    <a:bodyPr/>
                    <a:lstStyle/>
                    <a:p>
                      <a:pPr algn="ctr">
                        <a:lnSpc>
                          <a:spcPct val="107000"/>
                        </a:lnSpc>
                        <a:spcAft>
                          <a:spcPts val="0"/>
                        </a:spcAft>
                      </a:pPr>
                      <a:r>
                        <a:rPr lang="fr-FR" sz="1600" dirty="0" smtClean="0">
                          <a:effectLst/>
                          <a:latin typeface="Calibri" panose="020F0502020204030204" pitchFamily="34" charset="0"/>
                          <a:ea typeface="Calibri" panose="020F0502020204030204" pitchFamily="34" charset="0"/>
                        </a:rPr>
                        <a:t>D1</a:t>
                      </a:r>
                      <a:endParaRPr lang="fr-FR" sz="1600" dirty="0">
                        <a:effectLst/>
                        <a:latin typeface="Calibri" panose="020F0502020204030204" pitchFamily="34" charset="0"/>
                        <a:ea typeface="Calibri" panose="020F0502020204030204" pitchFamily="34" charset="0"/>
                      </a:endParaRPr>
                    </a:p>
                    <a:p>
                      <a:pPr algn="ctr">
                        <a:lnSpc>
                          <a:spcPct val="107000"/>
                        </a:lnSpc>
                        <a:spcAft>
                          <a:spcPts val="0"/>
                        </a:spcAft>
                      </a:pPr>
                      <a:r>
                        <a:rPr lang="fr-FR" sz="1600" dirty="0">
                          <a:effectLst/>
                          <a:latin typeface="Calibri" panose="020F0502020204030204" pitchFamily="34" charset="0"/>
                          <a:ea typeface="Calibri" panose="020F0502020204030204" pitchFamily="34" charset="0"/>
                        </a:rPr>
                        <a:t>D2</a:t>
                      </a:r>
                    </a:p>
                    <a:p>
                      <a:pPr algn="ctr">
                        <a:lnSpc>
                          <a:spcPct val="107000"/>
                        </a:lnSpc>
                        <a:spcAft>
                          <a:spcPts val="800"/>
                        </a:spcAft>
                      </a:pPr>
                      <a:r>
                        <a:rPr lang="fr-FR" sz="1600" dirty="0">
                          <a:effectLst/>
                          <a:latin typeface="Calibri" panose="020F0502020204030204" pitchFamily="34" charset="0"/>
                          <a:ea typeface="Calibri" panose="020F0502020204030204" pitchFamily="34" charset="0"/>
                        </a:rPr>
                        <a:t>D5</a:t>
                      </a: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a:lnSpc>
                          <a:spcPct val="107000"/>
                        </a:lnSpc>
                        <a:spcAft>
                          <a:spcPts val="0"/>
                        </a:spcAft>
                      </a:pPr>
                      <a:r>
                        <a:rPr lang="fr-FR" sz="1400" dirty="0" smtClean="0">
                          <a:effectLst/>
                          <a:latin typeface="Calibri" panose="020F0502020204030204" pitchFamily="34" charset="0"/>
                          <a:ea typeface="Calibri" panose="020F0502020204030204" pitchFamily="34" charset="0"/>
                        </a:rPr>
                        <a:t>Pratiquer </a:t>
                      </a:r>
                      <a:r>
                        <a:rPr lang="fr-FR" sz="1400" dirty="0">
                          <a:effectLst/>
                          <a:latin typeface="Calibri" panose="020F0502020204030204" pitchFamily="34" charset="0"/>
                          <a:ea typeface="Calibri" panose="020F0502020204030204" pitchFamily="34" charset="0"/>
                        </a:rPr>
                        <a:t>différents langages en Histoire et en Géographie</a:t>
                      </a:r>
                      <a:endParaRPr lang="fr-FR" sz="1600" dirty="0">
                        <a:effectLst/>
                        <a:latin typeface="Calibri" panose="020F0502020204030204" pitchFamily="34" charset="0"/>
                        <a:ea typeface="Calibri" panose="020F0502020204030204" pitchFamily="34" charset="0"/>
                      </a:endParaRP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400" b="1" dirty="0">
                          <a:effectLst/>
                          <a:latin typeface="Calibri" panose="020F0502020204030204" pitchFamily="34" charset="0"/>
                          <a:ea typeface="Times New Roman" panose="02020603050405020304" pitchFamily="18" charset="0"/>
                        </a:rPr>
                        <a:t>TB</a:t>
                      </a:r>
                      <a:r>
                        <a:rPr lang="fr-FR" sz="1400" dirty="0">
                          <a:effectLst/>
                          <a:latin typeface="Calibri" panose="020F0502020204030204" pitchFamily="34" charset="0"/>
                          <a:ea typeface="Times New Roman" panose="02020603050405020304" pitchFamily="18" charset="0"/>
                        </a:rPr>
                        <a:t> : 5 indicateurs présents * </a:t>
                      </a:r>
                      <a:endParaRPr lang="fr-FR" sz="1600" dirty="0">
                        <a:effectLst/>
                        <a:latin typeface="Calibri" panose="020F0502020204030204" pitchFamily="34" charset="0"/>
                        <a:ea typeface="Calibri" panose="020F0502020204030204" pitchFamily="34" charset="0"/>
                      </a:endParaRP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600" dirty="0">
                          <a:effectLst/>
                          <a:latin typeface="Calibri" panose="020F0502020204030204" pitchFamily="34" charset="0"/>
                          <a:ea typeface="Calibri" panose="020F0502020204030204" pitchFamily="34" charset="0"/>
                        </a:rPr>
                        <a:t> </a:t>
                      </a: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600" dirty="0">
                          <a:effectLst/>
                          <a:latin typeface="Calibri" panose="020F0502020204030204" pitchFamily="34" charset="0"/>
                          <a:ea typeface="Calibri" panose="020F0502020204030204" pitchFamily="34" charset="0"/>
                        </a:rPr>
                        <a:t> </a:t>
                      </a: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4900">
                <a:tc vMerge="1">
                  <a:txBody>
                    <a:bodyPr/>
                    <a:lstStyle/>
                    <a:p>
                      <a:endParaRPr lang="fr-FR"/>
                    </a:p>
                  </a:txBody>
                  <a:tcPr/>
                </a:tc>
                <a:tc vMerge="1">
                  <a:txBody>
                    <a:bodyPr/>
                    <a:lstStyle/>
                    <a:p>
                      <a:endParaRPr lang="fr-FR"/>
                    </a:p>
                  </a:txBody>
                  <a:tcPr/>
                </a:tc>
                <a:tc>
                  <a:txBody>
                    <a:bodyPr/>
                    <a:lstStyle/>
                    <a:p>
                      <a:pPr algn="ctr">
                        <a:lnSpc>
                          <a:spcPct val="107000"/>
                        </a:lnSpc>
                        <a:spcAft>
                          <a:spcPts val="800"/>
                        </a:spcAft>
                      </a:pPr>
                      <a:r>
                        <a:rPr lang="fr-FR" sz="1400" b="1" dirty="0">
                          <a:effectLst/>
                          <a:latin typeface="Calibri" panose="020F0502020204030204" pitchFamily="34" charset="0"/>
                          <a:ea typeface="Times New Roman" panose="02020603050405020304" pitchFamily="18" charset="0"/>
                        </a:rPr>
                        <a:t>S</a:t>
                      </a:r>
                      <a:r>
                        <a:rPr lang="fr-FR" sz="1400" dirty="0">
                          <a:effectLst/>
                          <a:latin typeface="Calibri" panose="020F0502020204030204" pitchFamily="34" charset="0"/>
                          <a:ea typeface="Times New Roman" panose="02020603050405020304" pitchFamily="18" charset="0"/>
                        </a:rPr>
                        <a:t> : 4 indicateurs présents</a:t>
                      </a:r>
                      <a:endParaRPr lang="fr-FR" sz="1600" dirty="0">
                        <a:effectLst/>
                        <a:latin typeface="Calibri" panose="020F0502020204030204" pitchFamily="34" charset="0"/>
                        <a:ea typeface="Calibri" panose="020F0502020204030204" pitchFamily="34" charset="0"/>
                      </a:endParaRP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600" dirty="0">
                          <a:effectLst/>
                          <a:latin typeface="Calibri" panose="020F0502020204030204" pitchFamily="34" charset="0"/>
                          <a:ea typeface="Calibri" panose="020F0502020204030204" pitchFamily="34" charset="0"/>
                        </a:rPr>
                        <a:t> </a:t>
                      </a: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600">
                          <a:effectLst/>
                          <a:latin typeface="Calibri" panose="020F0502020204030204" pitchFamily="34" charset="0"/>
                          <a:ea typeface="Calibri" panose="020F0502020204030204" pitchFamily="34" charset="0"/>
                        </a:rPr>
                        <a:t> </a:t>
                      </a: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4900">
                <a:tc vMerge="1">
                  <a:txBody>
                    <a:bodyPr/>
                    <a:lstStyle/>
                    <a:p>
                      <a:endParaRPr lang="fr-FR"/>
                    </a:p>
                  </a:txBody>
                  <a:tcPr/>
                </a:tc>
                <a:tc vMerge="1">
                  <a:txBody>
                    <a:bodyPr/>
                    <a:lstStyle/>
                    <a:p>
                      <a:endParaRPr lang="fr-FR"/>
                    </a:p>
                  </a:txBody>
                  <a:tcPr/>
                </a:tc>
                <a:tc>
                  <a:txBody>
                    <a:bodyPr/>
                    <a:lstStyle/>
                    <a:p>
                      <a:pPr algn="ctr">
                        <a:lnSpc>
                          <a:spcPct val="107000"/>
                        </a:lnSpc>
                        <a:spcAft>
                          <a:spcPts val="800"/>
                        </a:spcAft>
                      </a:pPr>
                      <a:r>
                        <a:rPr lang="fr-FR" sz="1400" b="1" dirty="0">
                          <a:effectLst/>
                          <a:latin typeface="Calibri" panose="020F0502020204030204" pitchFamily="34" charset="0"/>
                          <a:ea typeface="Times New Roman" panose="02020603050405020304" pitchFamily="18" charset="0"/>
                        </a:rPr>
                        <a:t>F</a:t>
                      </a:r>
                      <a:r>
                        <a:rPr lang="fr-FR" sz="1400" dirty="0">
                          <a:effectLst/>
                          <a:latin typeface="Calibri" panose="020F0502020204030204" pitchFamily="34" charset="0"/>
                          <a:ea typeface="Times New Roman" panose="02020603050405020304" pitchFamily="18" charset="0"/>
                        </a:rPr>
                        <a:t> : 3 indicateurs présents</a:t>
                      </a:r>
                      <a:endParaRPr lang="fr-FR" sz="1600" dirty="0">
                        <a:effectLst/>
                        <a:latin typeface="Calibri" panose="020F0502020204030204" pitchFamily="34" charset="0"/>
                        <a:ea typeface="Calibri" panose="020F0502020204030204" pitchFamily="34" charset="0"/>
                      </a:endParaRP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600" dirty="0">
                          <a:effectLst/>
                          <a:latin typeface="Calibri" panose="020F0502020204030204" pitchFamily="34" charset="0"/>
                          <a:ea typeface="Calibri" panose="020F0502020204030204" pitchFamily="34" charset="0"/>
                        </a:rPr>
                        <a:t> </a:t>
                      </a: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600">
                          <a:effectLst/>
                          <a:latin typeface="Calibri" panose="020F0502020204030204" pitchFamily="34" charset="0"/>
                          <a:ea typeface="Calibri" panose="020F0502020204030204" pitchFamily="34" charset="0"/>
                        </a:rPr>
                        <a:t> </a:t>
                      </a: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4900">
                <a:tc vMerge="1">
                  <a:txBody>
                    <a:bodyPr/>
                    <a:lstStyle/>
                    <a:p>
                      <a:endParaRPr lang="fr-FR"/>
                    </a:p>
                  </a:txBody>
                  <a:tcPr/>
                </a:tc>
                <a:tc vMerge="1">
                  <a:txBody>
                    <a:bodyPr/>
                    <a:lstStyle/>
                    <a:p>
                      <a:endParaRPr lang="fr-FR"/>
                    </a:p>
                  </a:txBody>
                  <a:tcPr/>
                </a:tc>
                <a:tc>
                  <a:txBody>
                    <a:bodyPr/>
                    <a:lstStyle/>
                    <a:p>
                      <a:pPr algn="ctr">
                        <a:lnSpc>
                          <a:spcPct val="107000"/>
                        </a:lnSpc>
                        <a:spcAft>
                          <a:spcPts val="800"/>
                        </a:spcAft>
                      </a:pPr>
                      <a:r>
                        <a:rPr lang="fr-FR" sz="1400" b="1" dirty="0">
                          <a:effectLst/>
                          <a:latin typeface="Calibri" panose="020F0502020204030204" pitchFamily="34" charset="0"/>
                          <a:ea typeface="Times New Roman" panose="02020603050405020304" pitchFamily="18" charset="0"/>
                        </a:rPr>
                        <a:t>I</a:t>
                      </a:r>
                      <a:r>
                        <a:rPr lang="fr-FR" sz="1400" dirty="0">
                          <a:effectLst/>
                          <a:latin typeface="Calibri" panose="020F0502020204030204" pitchFamily="34" charset="0"/>
                          <a:ea typeface="Times New Roman" panose="02020603050405020304" pitchFamily="18" charset="0"/>
                        </a:rPr>
                        <a:t> : 1 ou 2 indicateurs présents</a:t>
                      </a:r>
                      <a:endParaRPr lang="fr-FR" sz="1600" dirty="0">
                        <a:effectLst/>
                        <a:latin typeface="Calibri" panose="020F0502020204030204" pitchFamily="34" charset="0"/>
                        <a:ea typeface="Calibri" panose="020F0502020204030204" pitchFamily="34" charset="0"/>
                      </a:endParaRP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600" dirty="0">
                          <a:effectLst/>
                          <a:latin typeface="Calibri" panose="020F0502020204030204" pitchFamily="34" charset="0"/>
                          <a:ea typeface="Calibri" panose="020F0502020204030204" pitchFamily="34" charset="0"/>
                        </a:rPr>
                        <a:t> </a:t>
                      </a: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600" dirty="0">
                          <a:effectLst/>
                          <a:latin typeface="Calibri" panose="020F0502020204030204" pitchFamily="34" charset="0"/>
                          <a:ea typeface="Calibri" panose="020F0502020204030204" pitchFamily="34" charset="0"/>
                        </a:rPr>
                        <a:t> </a:t>
                      </a: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Rectangle 5"/>
          <p:cNvSpPr/>
          <p:nvPr/>
        </p:nvSpPr>
        <p:spPr>
          <a:xfrm>
            <a:off x="734975" y="5406239"/>
            <a:ext cx="10483703" cy="1384995"/>
          </a:xfrm>
          <a:prstGeom prst="rect">
            <a:avLst/>
          </a:prstGeom>
        </p:spPr>
        <p:txBody>
          <a:bodyPr wrap="square">
            <a:spAutoFit/>
          </a:bodyPr>
          <a:lstStyle/>
          <a:p>
            <a:pPr lvl="0" defTabSz="914400" eaLnBrk="0" fontAlgn="base" hangingPunct="0">
              <a:spcBef>
                <a:spcPct val="0"/>
              </a:spcBef>
              <a:spcAft>
                <a:spcPct val="0"/>
              </a:spcAft>
            </a:pPr>
            <a:r>
              <a:rPr lang="fr-FR" altLang="fr-FR" sz="1400" b="1" u="sng" dirty="0">
                <a:latin typeface="Calibri" panose="020F0502020204030204" pitchFamily="34" charset="0"/>
                <a:ea typeface="Calibri" panose="020F0502020204030204" pitchFamily="34" charset="0"/>
                <a:cs typeface="Arial" panose="020B0604020202020204" pitchFamily="34" charset="0"/>
              </a:rPr>
              <a:t>*Indicateurs de réussite :</a:t>
            </a:r>
            <a:endParaRPr lang="fr-FR" altLang="fr-FR" sz="1000" u="sng" dirty="0">
              <a:latin typeface="Calibri" panose="020F0502020204030204" pitchFamily="34" charset="0"/>
            </a:endParaRPr>
          </a:p>
          <a:p>
            <a:pPr defTabSz="914400" eaLnBrk="0" fontAlgn="base" hangingPunct="0">
              <a:spcBef>
                <a:spcPct val="0"/>
              </a:spcBef>
              <a:spcAft>
                <a:spcPct val="0"/>
              </a:spcAft>
              <a:buFontTx/>
              <a:buChar char="•"/>
            </a:pPr>
            <a:r>
              <a:rPr lang="fr-FR" altLang="fr-FR" sz="1400" b="1" dirty="0">
                <a:latin typeface="Calibri" panose="020F0502020204030204" pitchFamily="34" charset="0"/>
              </a:rPr>
              <a:t>Votre document doit être clair, soigné et posséder un </a:t>
            </a:r>
            <a:r>
              <a:rPr lang="fr-FR" altLang="fr-FR" sz="1400" b="1" dirty="0" smtClean="0">
                <a:latin typeface="Calibri" panose="020F0502020204030204" pitchFamily="34" charset="0"/>
              </a:rPr>
              <a:t>titre.</a:t>
            </a:r>
            <a:endParaRPr lang="fr-FR" altLang="fr-FR" sz="1600" dirty="0">
              <a:latin typeface="Calibri" panose="020F0502020204030204" pitchFamily="34" charset="0"/>
            </a:endParaRPr>
          </a:p>
          <a:p>
            <a:pPr defTabSz="914400" eaLnBrk="0" fontAlgn="base" hangingPunct="0">
              <a:spcBef>
                <a:spcPct val="0"/>
              </a:spcBef>
              <a:spcAft>
                <a:spcPct val="0"/>
              </a:spcAft>
              <a:buFontTx/>
              <a:buChar char="•"/>
            </a:pPr>
            <a:r>
              <a:rPr lang="fr-FR" altLang="fr-FR" sz="1400" b="1" dirty="0" smtClean="0">
                <a:latin typeface="Calibri" panose="020F0502020204030204" pitchFamily="34" charset="0"/>
              </a:rPr>
              <a:t>Il </a:t>
            </a:r>
            <a:r>
              <a:rPr lang="fr-FR" altLang="fr-FR" sz="1400" b="1" dirty="0">
                <a:latin typeface="Calibri" panose="020F0502020204030204" pitchFamily="34" charset="0"/>
              </a:rPr>
              <a:t>doit être attractif : couleurs, </a:t>
            </a:r>
            <a:r>
              <a:rPr lang="fr-FR" altLang="fr-FR" sz="1400" b="1" dirty="0" smtClean="0">
                <a:latin typeface="Calibri" panose="020F0502020204030204" pitchFamily="34" charset="0"/>
              </a:rPr>
              <a:t>illustrations, …</a:t>
            </a:r>
            <a:endParaRPr lang="fr-FR" altLang="fr-FR" sz="1400" dirty="0">
              <a:latin typeface="Calibri" panose="020F0502020204030204" pitchFamily="34" charset="0"/>
            </a:endParaRPr>
          </a:p>
          <a:p>
            <a:pPr lvl="0" defTabSz="914400" eaLnBrk="0" fontAlgn="base" hangingPunct="0">
              <a:spcBef>
                <a:spcPct val="0"/>
              </a:spcBef>
              <a:spcAft>
                <a:spcPct val="0"/>
              </a:spcAft>
              <a:buFontTx/>
              <a:buChar char="•"/>
            </a:pPr>
            <a:r>
              <a:rPr lang="fr-FR" altLang="fr-FR" sz="1400" b="1" dirty="0" smtClean="0">
                <a:latin typeface="Calibri" panose="020F0502020204030204" pitchFamily="34" charset="0"/>
              </a:rPr>
              <a:t>Donner </a:t>
            </a:r>
            <a:r>
              <a:rPr lang="fr-FR" altLang="fr-FR" sz="1400" b="1" dirty="0">
                <a:latin typeface="Calibri" panose="020F0502020204030204" pitchFamily="34" charset="0"/>
              </a:rPr>
              <a:t>plusieurs exemples de futurs possibles pour votre ville en 2040.</a:t>
            </a:r>
            <a:endParaRPr lang="fr-FR" altLang="fr-FR" sz="1400" dirty="0">
              <a:latin typeface="Calibri" panose="020F0502020204030204" pitchFamily="34" charset="0"/>
            </a:endParaRPr>
          </a:p>
          <a:p>
            <a:pPr lvl="0" defTabSz="914400" eaLnBrk="0" fontAlgn="base" hangingPunct="0">
              <a:spcBef>
                <a:spcPct val="0"/>
              </a:spcBef>
              <a:spcAft>
                <a:spcPct val="0"/>
              </a:spcAft>
              <a:buFontTx/>
              <a:buChar char="•"/>
            </a:pPr>
            <a:r>
              <a:rPr lang="fr-FR" altLang="fr-FR" sz="1400" b="1" dirty="0">
                <a:latin typeface="Calibri" panose="020F0502020204030204" pitchFamily="34" charset="0"/>
              </a:rPr>
              <a:t>Montrer les avantages apportés par vos propositions pour les habitants de la ville du futur.</a:t>
            </a:r>
            <a:endParaRPr lang="fr-FR" altLang="fr-FR" sz="1400" dirty="0">
              <a:latin typeface="Calibri" panose="020F0502020204030204" pitchFamily="34" charset="0"/>
            </a:endParaRPr>
          </a:p>
          <a:p>
            <a:pPr lvl="0" defTabSz="914400" eaLnBrk="0" fontAlgn="base" hangingPunct="0">
              <a:spcBef>
                <a:spcPct val="0"/>
              </a:spcBef>
              <a:spcAft>
                <a:spcPct val="0"/>
              </a:spcAft>
              <a:buFontTx/>
              <a:buChar char="•"/>
            </a:pPr>
            <a:r>
              <a:rPr lang="fr-FR" altLang="fr-FR" sz="1400" b="1" dirty="0" smtClean="0">
                <a:latin typeface="Calibri" panose="020F0502020204030204" pitchFamily="34" charset="0"/>
              </a:rPr>
              <a:t>Préciser </a:t>
            </a:r>
            <a:r>
              <a:rPr lang="fr-FR" altLang="fr-FR" sz="1400" b="1" dirty="0">
                <a:latin typeface="Calibri" panose="020F0502020204030204" pitchFamily="34" charset="0"/>
              </a:rPr>
              <a:t>quelles personnes interviennent </a:t>
            </a:r>
            <a:r>
              <a:rPr lang="fr-FR" altLang="fr-FR" sz="1400" b="1" dirty="0" smtClean="0">
                <a:latin typeface="Calibri" panose="020F0502020204030204" pitchFamily="34" charset="0"/>
              </a:rPr>
              <a:t>pour la mise en place de </a:t>
            </a:r>
            <a:r>
              <a:rPr lang="fr-FR" altLang="fr-FR" sz="1400" b="1" dirty="0">
                <a:latin typeface="Calibri" panose="020F0502020204030204" pitchFamily="34" charset="0"/>
              </a:rPr>
              <a:t>vos projets</a:t>
            </a:r>
            <a:r>
              <a:rPr lang="fr-FR" altLang="fr-FR" sz="1400" b="1" dirty="0" smtClean="0">
                <a:latin typeface="Calibri" panose="020F0502020204030204" pitchFamily="34" charset="0"/>
              </a:rPr>
              <a:t>.</a:t>
            </a:r>
            <a:endParaRPr lang="fr-FR" altLang="fr-FR" sz="1400" dirty="0">
              <a:latin typeface="Calibri" panose="020F0502020204030204" pitchFamily="34" charset="0"/>
            </a:endParaRPr>
          </a:p>
        </p:txBody>
      </p:sp>
    </p:spTree>
    <p:extLst>
      <p:ext uri="{BB962C8B-B14F-4D97-AF65-F5344CB8AC3E}">
        <p14:creationId xmlns:p14="http://schemas.microsoft.com/office/powerpoint/2010/main" val="36271145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58535" y="509156"/>
            <a:ext cx="9923319" cy="6047508"/>
          </a:xfrm>
        </p:spPr>
        <p:txBody>
          <a:bodyPr>
            <a:normAutofit/>
          </a:bodyPr>
          <a:lstStyle/>
          <a:p>
            <a:r>
              <a:rPr lang="fr-FR" sz="2400" b="1" dirty="0" smtClean="0">
                <a:latin typeface="Calibri" panose="020F0502020204030204" pitchFamily="34" charset="0"/>
              </a:rPr>
              <a:t>A la fin de l’activité, il est intéressant </a:t>
            </a:r>
            <a:r>
              <a:rPr lang="fr-FR" sz="2400" b="1" dirty="0" smtClean="0">
                <a:latin typeface="Calibri" panose="020F0502020204030204" pitchFamily="34" charset="0"/>
              </a:rPr>
              <a:t>de faire réfléchir chaque groupe sur l’efficacité de son travail à l’aide de quelques questions : </a:t>
            </a:r>
          </a:p>
          <a:p>
            <a:pPr>
              <a:buFontTx/>
              <a:buChar char="-"/>
            </a:pPr>
            <a:r>
              <a:rPr lang="fr-FR" sz="2400" dirty="0">
                <a:latin typeface="Calibri" panose="020F0502020204030204" pitchFamily="34" charset="0"/>
              </a:rPr>
              <a:t>A</a:t>
            </a:r>
            <a:r>
              <a:rPr lang="fr-FR" sz="2400" dirty="0" smtClean="0">
                <a:latin typeface="Calibri" panose="020F0502020204030204" pitchFamily="34" charset="0"/>
              </a:rPr>
              <a:t>vez </a:t>
            </a:r>
            <a:r>
              <a:rPr lang="fr-FR" sz="2400" dirty="0">
                <a:latin typeface="Calibri" panose="020F0502020204030204" pitchFamily="34" charset="0"/>
              </a:rPr>
              <a:t>réussi à vous mettre d’accord facilement ? </a:t>
            </a:r>
            <a:endParaRPr lang="fr-FR" sz="2400" dirty="0" smtClean="0">
              <a:latin typeface="Calibri" panose="020F0502020204030204" pitchFamily="34" charset="0"/>
            </a:endParaRPr>
          </a:p>
          <a:p>
            <a:pPr>
              <a:buFontTx/>
              <a:buChar char="-"/>
            </a:pPr>
            <a:r>
              <a:rPr lang="fr-FR" sz="2400" dirty="0" smtClean="0">
                <a:latin typeface="Calibri" panose="020F0502020204030204" pitchFamily="34" charset="0"/>
              </a:rPr>
              <a:t>Comment </a:t>
            </a:r>
            <a:r>
              <a:rPr lang="fr-FR" sz="2400" dirty="0">
                <a:latin typeface="Calibri" panose="020F0502020204030204" pitchFamily="34" charset="0"/>
              </a:rPr>
              <a:t>avez-vous fait pour vous mettre d’accord </a:t>
            </a:r>
            <a:r>
              <a:rPr lang="fr-FR" sz="2400" dirty="0" smtClean="0">
                <a:latin typeface="Calibri" panose="020F0502020204030204" pitchFamily="34" charset="0"/>
              </a:rPr>
              <a:t>?</a:t>
            </a:r>
          </a:p>
          <a:p>
            <a:pPr>
              <a:buFontTx/>
              <a:buChar char="-"/>
            </a:pPr>
            <a:r>
              <a:rPr lang="fr-FR" sz="2400" dirty="0">
                <a:latin typeface="Calibri" panose="020F0502020204030204" pitchFamily="34" charset="0"/>
              </a:rPr>
              <a:t>L</a:t>
            </a:r>
            <a:r>
              <a:rPr lang="fr-FR" sz="2400" dirty="0" smtClean="0">
                <a:latin typeface="Calibri" panose="020F0502020204030204" pitchFamily="34" charset="0"/>
              </a:rPr>
              <a:t>e </a:t>
            </a:r>
            <a:r>
              <a:rPr lang="fr-FR" sz="2400" dirty="0">
                <a:latin typeface="Calibri" panose="020F0502020204030204" pitchFamily="34" charset="0"/>
              </a:rPr>
              <a:t>groupe </a:t>
            </a:r>
            <a:r>
              <a:rPr lang="fr-FR" sz="2400" dirty="0" smtClean="0">
                <a:latin typeface="Calibri" panose="020F0502020204030204" pitchFamily="34" charset="0"/>
              </a:rPr>
              <a:t>a t-il été </a:t>
            </a:r>
            <a:r>
              <a:rPr lang="fr-FR" sz="2400" dirty="0">
                <a:latin typeface="Calibri" panose="020F0502020204030204" pitchFamily="34" charset="0"/>
              </a:rPr>
              <a:t>efficace ? Sinon pourquoi ? </a:t>
            </a:r>
            <a:endParaRPr lang="fr-FR" sz="2400" dirty="0" smtClean="0">
              <a:latin typeface="Calibri" panose="020F0502020204030204" pitchFamily="34" charset="0"/>
            </a:endParaRPr>
          </a:p>
          <a:p>
            <a:pPr>
              <a:buFontTx/>
              <a:buChar char="-"/>
            </a:pPr>
            <a:r>
              <a:rPr lang="fr-FR" sz="2400" dirty="0">
                <a:latin typeface="Calibri" panose="020F0502020204030204" pitchFamily="34" charset="0"/>
              </a:rPr>
              <a:t>S</a:t>
            </a:r>
            <a:r>
              <a:rPr lang="fr-FR" sz="2400" dirty="0" smtClean="0">
                <a:latin typeface="Calibri" panose="020F0502020204030204" pitchFamily="34" charset="0"/>
              </a:rPr>
              <a:t>i le travail était à refaire, </a:t>
            </a:r>
            <a:r>
              <a:rPr lang="fr-FR" sz="2400" dirty="0">
                <a:latin typeface="Calibri" panose="020F0502020204030204" pitchFamily="34" charset="0"/>
              </a:rPr>
              <a:t>est-ce que vous vous organiseriez de la même manière ? </a:t>
            </a:r>
            <a:endParaRPr lang="fr-FR" sz="2400" dirty="0" smtClean="0">
              <a:latin typeface="Calibri" panose="020F0502020204030204" pitchFamily="34" charset="0"/>
            </a:endParaRPr>
          </a:p>
          <a:p>
            <a:pPr marL="0" indent="0">
              <a:buNone/>
            </a:pPr>
            <a:endParaRPr lang="fr-FR" sz="2400" dirty="0">
              <a:latin typeface="Calibri" panose="020F0502020204030204" pitchFamily="34" charset="0"/>
            </a:endParaRPr>
          </a:p>
          <a:p>
            <a:r>
              <a:rPr lang="fr-FR" sz="2400" b="1" dirty="0" smtClean="0">
                <a:latin typeface="Calibri" panose="020F0502020204030204" pitchFamily="34" charset="0"/>
              </a:rPr>
              <a:t>La compilation et la synthèse des différentes productions sont réalisées   avec le professeur et déposées sur le réseau du collège ou en ligne (</a:t>
            </a:r>
            <a:r>
              <a:rPr lang="fr-FR" sz="2400" b="1" dirty="0" err="1" smtClean="0">
                <a:latin typeface="Calibri" panose="020F0502020204030204" pitchFamily="34" charset="0"/>
              </a:rPr>
              <a:t>Padlet</a:t>
            </a:r>
            <a:r>
              <a:rPr lang="fr-FR" sz="2400" b="1" dirty="0" smtClean="0">
                <a:latin typeface="Calibri" panose="020F0502020204030204" pitchFamily="34" charset="0"/>
              </a:rPr>
              <a:t>).</a:t>
            </a:r>
          </a:p>
          <a:p>
            <a:pPr marL="274320" lvl="1" indent="0">
              <a:buNone/>
            </a:pPr>
            <a:r>
              <a:rPr lang="fr-FR" sz="2200" b="1" dirty="0" smtClean="0">
                <a:latin typeface="Calibri" panose="020F0502020204030204" pitchFamily="34" charset="0"/>
              </a:rPr>
              <a:t> </a:t>
            </a:r>
            <a:endParaRPr lang="fr-FR" sz="2200" b="1" dirty="0">
              <a:latin typeface="Calibri" panose="020F0502020204030204" pitchFamily="34" charset="0"/>
            </a:endParaRPr>
          </a:p>
        </p:txBody>
      </p:sp>
    </p:spTree>
    <p:extLst>
      <p:ext uri="{BB962C8B-B14F-4D97-AF65-F5344CB8AC3E}">
        <p14:creationId xmlns:p14="http://schemas.microsoft.com/office/powerpoint/2010/main" val="29930952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79318" y="228600"/>
            <a:ext cx="9077914" cy="5951537"/>
          </a:xfrm>
        </p:spPr>
        <p:style>
          <a:lnRef idx="1">
            <a:schemeClr val="accent4"/>
          </a:lnRef>
          <a:fillRef idx="2">
            <a:schemeClr val="accent4"/>
          </a:fillRef>
          <a:effectRef idx="1">
            <a:schemeClr val="accent4"/>
          </a:effectRef>
          <a:fontRef idx="minor">
            <a:schemeClr val="dk1"/>
          </a:fontRef>
        </p:style>
        <p:txBody>
          <a:bodyPr>
            <a:normAutofit/>
          </a:bodyPr>
          <a:lstStyle/>
          <a:p>
            <a:pPr marL="0" indent="0">
              <a:buNone/>
            </a:pPr>
            <a:r>
              <a:rPr lang="fr-FR" sz="2400" b="1" dirty="0" smtClean="0">
                <a:latin typeface="Calibri" panose="020F0502020204030204" pitchFamily="34" charset="0"/>
              </a:rPr>
              <a:t>Exemple de synthèse possible : </a:t>
            </a:r>
          </a:p>
          <a:p>
            <a:pPr marL="0" indent="0">
              <a:buNone/>
            </a:pPr>
            <a:r>
              <a:rPr lang="fr-FR" sz="2400" dirty="0" smtClean="0">
                <a:latin typeface="Calibri" panose="020F0502020204030204" pitchFamily="34" charset="0"/>
              </a:rPr>
              <a:t>	Les villes doivent assurer les besoins d’une population toujours plus nombreuse tout en préservant l’environnement : </a:t>
            </a:r>
          </a:p>
          <a:p>
            <a:pPr>
              <a:buFontTx/>
              <a:buChar char="-"/>
            </a:pPr>
            <a:r>
              <a:rPr lang="fr-FR" sz="2400" dirty="0" smtClean="0">
                <a:latin typeface="Calibri" panose="020F0502020204030204" pitchFamily="34" charset="0"/>
              </a:rPr>
              <a:t>Pour cela, les </a:t>
            </a:r>
            <a:r>
              <a:rPr lang="fr-FR" sz="2400" dirty="0">
                <a:latin typeface="Calibri" panose="020F0502020204030204" pitchFamily="34" charset="0"/>
              </a:rPr>
              <a:t>architectes, </a:t>
            </a:r>
            <a:r>
              <a:rPr lang="fr-FR" sz="2400" dirty="0" smtClean="0">
                <a:latin typeface="Calibri" panose="020F0502020204030204" pitchFamily="34" charset="0"/>
              </a:rPr>
              <a:t>les …., </a:t>
            </a:r>
            <a:r>
              <a:rPr lang="fr-FR" sz="2400" dirty="0">
                <a:latin typeface="Calibri" panose="020F0502020204030204" pitchFamily="34" charset="0"/>
              </a:rPr>
              <a:t>les </a:t>
            </a:r>
            <a:r>
              <a:rPr lang="fr-FR" sz="2400" dirty="0" smtClean="0">
                <a:latin typeface="Calibri" panose="020F0502020204030204" pitchFamily="34" charset="0"/>
              </a:rPr>
              <a:t>……et </a:t>
            </a:r>
            <a:r>
              <a:rPr lang="fr-FR" sz="2400" dirty="0">
                <a:latin typeface="Calibri" panose="020F0502020204030204" pitchFamily="34" charset="0"/>
              </a:rPr>
              <a:t>les citoyens imaginent aujourd’hui la ville durable de </a:t>
            </a:r>
            <a:r>
              <a:rPr lang="fr-FR" sz="2400" dirty="0" smtClean="0">
                <a:latin typeface="Calibri" panose="020F0502020204030204" pitchFamily="34" charset="0"/>
              </a:rPr>
              <a:t>demain.</a:t>
            </a:r>
          </a:p>
          <a:p>
            <a:pPr>
              <a:buFontTx/>
              <a:buChar char="-"/>
            </a:pPr>
            <a:r>
              <a:rPr lang="fr-FR" sz="2400" dirty="0" smtClean="0">
                <a:latin typeface="Calibri" panose="020F0502020204030204" pitchFamily="34" charset="0"/>
              </a:rPr>
              <a:t>C’est une ville écologique qui préserve l’environnement et répond aux besoins de tous ses habitants grâce à des aménagements innovants pour : </a:t>
            </a:r>
          </a:p>
          <a:p>
            <a:pPr>
              <a:buFontTx/>
              <a:buChar char="-"/>
            </a:pPr>
            <a:r>
              <a:rPr lang="fr-FR" sz="2400" dirty="0" smtClean="0">
                <a:latin typeface="Calibri" panose="020F0502020204030204" pitchFamily="34" charset="0"/>
              </a:rPr>
              <a:t> se loger : exemple(s)…</a:t>
            </a:r>
          </a:p>
          <a:p>
            <a:pPr>
              <a:buFontTx/>
              <a:buChar char="-"/>
            </a:pPr>
            <a:r>
              <a:rPr lang="fr-FR" sz="2400" dirty="0" smtClean="0">
                <a:latin typeface="Calibri" panose="020F0502020204030204" pitchFamily="34" charset="0"/>
              </a:rPr>
              <a:t>se déplacer : …</a:t>
            </a:r>
          </a:p>
          <a:p>
            <a:pPr>
              <a:buFontTx/>
              <a:buChar char="-"/>
            </a:pPr>
            <a:r>
              <a:rPr lang="fr-FR" sz="2400" dirty="0" smtClean="0">
                <a:latin typeface="Calibri" panose="020F0502020204030204" pitchFamily="34" charset="0"/>
              </a:rPr>
              <a:t>s’approvisionner : …</a:t>
            </a:r>
          </a:p>
          <a:p>
            <a:pPr>
              <a:buFontTx/>
              <a:buChar char="-"/>
            </a:pPr>
            <a:r>
              <a:rPr lang="fr-FR" sz="2400" dirty="0" smtClean="0">
                <a:latin typeface="Calibri" panose="020F0502020204030204" pitchFamily="34" charset="0"/>
              </a:rPr>
              <a:t>mieux cohabiter : …        (+ voir dossier </a:t>
            </a:r>
            <a:r>
              <a:rPr lang="fr-FR" sz="2400" dirty="0" smtClean="0">
                <a:latin typeface="Calibri" panose="020F0502020204030204" pitchFamily="34" charset="0"/>
              </a:rPr>
              <a:t>complet sur l’ENT  ou </a:t>
            </a:r>
            <a:r>
              <a:rPr lang="fr-FR" sz="2400" dirty="0" err="1" smtClean="0">
                <a:latin typeface="Calibri" panose="020F0502020204030204" pitchFamily="34" charset="0"/>
              </a:rPr>
              <a:t>Padlet</a:t>
            </a:r>
            <a:r>
              <a:rPr lang="fr-FR" sz="2400" dirty="0" smtClean="0">
                <a:latin typeface="Calibri" panose="020F0502020204030204" pitchFamily="34" charset="0"/>
              </a:rPr>
              <a:t>)</a:t>
            </a:r>
          </a:p>
        </p:txBody>
      </p:sp>
    </p:spTree>
    <p:extLst>
      <p:ext uri="{BB962C8B-B14F-4D97-AF65-F5344CB8AC3E}">
        <p14:creationId xmlns:p14="http://schemas.microsoft.com/office/powerpoint/2010/main" val="39858890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3"/>
          <a:stretch>
            <a:fillRect/>
          </a:stretch>
        </p:blipFill>
        <p:spPr>
          <a:xfrm>
            <a:off x="997385" y="397379"/>
            <a:ext cx="9759080" cy="6063242"/>
          </a:xfrm>
          <a:prstGeom prst="rect">
            <a:avLst/>
          </a:prstGeom>
        </p:spPr>
      </p:pic>
    </p:spTree>
    <p:extLst>
      <p:ext uri="{BB962C8B-B14F-4D97-AF65-F5344CB8AC3E}">
        <p14:creationId xmlns:p14="http://schemas.microsoft.com/office/powerpoint/2010/main" val="27843841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89789" y="228600"/>
            <a:ext cx="10237538" cy="426027"/>
          </a:xfrm>
        </p:spPr>
        <p:txBody>
          <a:bodyPr/>
          <a:lstStyle/>
          <a:p>
            <a:pPr marL="182880" lvl="0" indent="-182880">
              <a:lnSpc>
                <a:spcPct val="95000"/>
              </a:lnSpc>
              <a:spcBef>
                <a:spcPts val="1400"/>
              </a:spcBef>
              <a:spcAft>
                <a:spcPts val="200"/>
              </a:spcAft>
            </a:pPr>
            <a:r>
              <a:rPr lang="fr-FR" sz="2000" b="0" i="1" spc="10" dirty="0">
                <a:solidFill>
                  <a:prstClr val="black">
                    <a:lumMod val="65000"/>
                    <a:lumOff val="35000"/>
                  </a:prstClr>
                </a:solidFill>
                <a:latin typeface="Calibri" panose="020F0502020204030204" pitchFamily="34" charset="0"/>
                <a:ea typeface="+mn-ea"/>
                <a:cs typeface="+mn-cs"/>
              </a:rPr>
              <a:t> </a:t>
            </a:r>
            <a:r>
              <a:rPr lang="fr-FR" sz="2000" b="0" i="1" spc="10" dirty="0" smtClean="0">
                <a:solidFill>
                  <a:prstClr val="black">
                    <a:lumMod val="65000"/>
                    <a:lumOff val="35000"/>
                  </a:prstClr>
                </a:solidFill>
                <a:latin typeface="Calibri" panose="020F0502020204030204" pitchFamily="34" charset="0"/>
                <a:ea typeface="+mn-ea"/>
                <a:cs typeface="+mn-cs"/>
              </a:rPr>
              <a:t>BO </a:t>
            </a:r>
            <a:r>
              <a:rPr lang="fr-FR" sz="2000" b="0" i="1" spc="10" dirty="0">
                <a:solidFill>
                  <a:prstClr val="black">
                    <a:lumMod val="65000"/>
                    <a:lumOff val="35000"/>
                  </a:prstClr>
                </a:solidFill>
                <a:latin typeface="Calibri" panose="020F0502020204030204" pitchFamily="34" charset="0"/>
                <a:ea typeface="+mn-ea"/>
                <a:cs typeface="+mn-cs"/>
              </a:rPr>
              <a:t>n°11 du 26/11/2015, Programme cycle 3, p </a:t>
            </a:r>
            <a:r>
              <a:rPr lang="fr-FR" sz="2000" b="0" i="1" spc="10" dirty="0" smtClean="0">
                <a:solidFill>
                  <a:prstClr val="black">
                    <a:lumMod val="65000"/>
                    <a:lumOff val="35000"/>
                  </a:prstClr>
                </a:solidFill>
                <a:latin typeface="Calibri" panose="020F0502020204030204" pitchFamily="34" charset="0"/>
                <a:ea typeface="+mn-ea"/>
                <a:cs typeface="+mn-cs"/>
              </a:rPr>
              <a:t>181</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806077104"/>
              </p:ext>
            </p:extLst>
          </p:nvPr>
        </p:nvGraphicFramePr>
        <p:xfrm>
          <a:off x="509155" y="841664"/>
          <a:ext cx="10318172" cy="5962335"/>
        </p:xfrm>
        <a:graphic>
          <a:graphicData uri="http://schemas.openxmlformats.org/drawingml/2006/table">
            <a:tbl>
              <a:tblPr/>
              <a:tblGrid>
                <a:gridCol w="3533671"/>
                <a:gridCol w="6784501"/>
              </a:tblGrid>
              <a:tr h="266385">
                <a:tc>
                  <a:txBody>
                    <a:bodyPr/>
                    <a:lstStyle/>
                    <a:p>
                      <a:pPr>
                        <a:lnSpc>
                          <a:spcPct val="115000"/>
                        </a:lnSpc>
                        <a:spcAft>
                          <a:spcPts val="0"/>
                        </a:spcAft>
                      </a:pPr>
                      <a:r>
                        <a:rPr lang="fr-FR" sz="1100" b="1" dirty="0">
                          <a:effectLst/>
                          <a:latin typeface="Calibri" panose="020F0502020204030204" pitchFamily="34" charset="0"/>
                          <a:ea typeface="Times New Roman" panose="02020603050405020304" pitchFamily="18" charset="0"/>
                          <a:cs typeface="Calibri" panose="020F0502020204030204" pitchFamily="34" charset="0"/>
                        </a:rPr>
                        <a:t>Repères annuels de programmation</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583" marR="32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89535" algn="just">
                        <a:lnSpc>
                          <a:spcPct val="115000"/>
                        </a:lnSpc>
                        <a:spcAft>
                          <a:spcPts val="0"/>
                        </a:spcAft>
                      </a:pPr>
                      <a:r>
                        <a:rPr lang="fr-FR" sz="1100" b="1" dirty="0">
                          <a:effectLst/>
                          <a:latin typeface="Calibri" panose="020F0502020204030204" pitchFamily="34" charset="0"/>
                          <a:ea typeface="Times New Roman" panose="02020603050405020304" pitchFamily="18" charset="0"/>
                          <a:cs typeface="Calibri" panose="020F0502020204030204" pitchFamily="34" charset="0"/>
                        </a:rPr>
                        <a:t>Démarches et contenus d’enseignement</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583" marR="32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r>
              <a:tr h="5594087">
                <a:tc>
                  <a:txBody>
                    <a:bodyPr/>
                    <a:lstStyle/>
                    <a:p>
                      <a:pPr algn="ctr">
                        <a:lnSpc>
                          <a:spcPct val="115000"/>
                        </a:lnSpc>
                        <a:spcAft>
                          <a:spcPts val="0"/>
                        </a:spcAft>
                      </a:pPr>
                      <a:r>
                        <a:rPr lang="fr-FR" sz="1100" b="1" dirty="0">
                          <a:effectLst/>
                          <a:latin typeface="Calibri" panose="020F0502020204030204" pitchFamily="34" charset="0"/>
                          <a:ea typeface="Times New Roman" panose="02020603050405020304" pitchFamily="18" charset="0"/>
                          <a:cs typeface="Calibri" panose="020F0502020204030204" pitchFamily="34" charset="0"/>
                        </a:rPr>
                        <a:t> </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fr-FR" sz="1800" b="1" dirty="0">
                          <a:effectLst/>
                          <a:latin typeface="Calibri" panose="020F0502020204030204" pitchFamily="34" charset="0"/>
                          <a:ea typeface="Times New Roman" panose="02020603050405020304" pitchFamily="18" charset="0"/>
                          <a:cs typeface="Calibri" panose="020F0502020204030204" pitchFamily="34" charset="0"/>
                        </a:rPr>
                        <a:t>Thème 1</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fr-FR" sz="1800" b="1" dirty="0">
                          <a:effectLst/>
                          <a:latin typeface="Calibri" panose="020F0502020204030204" pitchFamily="34" charset="0"/>
                          <a:ea typeface="Times New Roman" panose="02020603050405020304" pitchFamily="18" charset="0"/>
                          <a:cs typeface="Calibri" panose="020F0502020204030204" pitchFamily="34" charset="0"/>
                        </a:rPr>
                        <a:t>Habiter une métropole</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fr-FR" sz="1800" dirty="0">
                          <a:effectLst/>
                          <a:latin typeface="Calibri" panose="020F0502020204030204" pitchFamily="34" charset="0"/>
                          <a:ea typeface="Times New Roman" panose="02020603050405020304" pitchFamily="18" charset="0"/>
                          <a:cs typeface="Calibri" panose="020F0502020204030204" pitchFamily="34" charset="0"/>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SzPts val="1000"/>
                        <a:buFont typeface="Wingdings" panose="05000000000000000000" pitchFamily="2" charset="2"/>
                        <a:buChar char=""/>
                        <a:tabLst>
                          <a:tab pos="4759960" algn="l"/>
                        </a:tabLst>
                      </a:pPr>
                      <a:r>
                        <a:rPr lang="fr-FR" sz="1800" dirty="0">
                          <a:effectLst/>
                          <a:latin typeface="Calibri" panose="020F0502020204030204" pitchFamily="34" charset="0"/>
                          <a:ea typeface="Calibri" panose="020F0502020204030204" pitchFamily="34" charset="0"/>
                          <a:cs typeface="Calibri" panose="020F0502020204030204" pitchFamily="34" charset="0"/>
                        </a:rPr>
                        <a:t>Les métropoles et leurs habitants. </a:t>
                      </a:r>
                      <a:endParaRPr lang="fr-FR" sz="1400" dirty="0">
                        <a:effectLst/>
                        <a:latin typeface="Symbol" panose="05050102010706020507" pitchFamily="18" charset="2"/>
                        <a:ea typeface="Calibri" panose="020F0502020204030204" pitchFamily="34" charset="0"/>
                        <a:cs typeface="Wingdings" panose="05000000000000000000" pitchFamily="2" charset="2"/>
                      </a:endParaRPr>
                    </a:p>
                    <a:p>
                      <a:pPr marL="342900" lvl="0" indent="-342900">
                        <a:lnSpc>
                          <a:spcPct val="115000"/>
                        </a:lnSpc>
                        <a:spcAft>
                          <a:spcPts val="0"/>
                        </a:spcAft>
                        <a:buSzPts val="1000"/>
                        <a:buFont typeface="Wingdings" panose="05000000000000000000" pitchFamily="2" charset="2"/>
                        <a:buChar char=""/>
                        <a:tabLst>
                          <a:tab pos="4759960" algn="l"/>
                        </a:tabLst>
                      </a:pPr>
                      <a:r>
                        <a:rPr lang="fr-FR" sz="1800" b="1" dirty="0">
                          <a:effectLst/>
                          <a:latin typeface="Calibri" panose="020F0502020204030204" pitchFamily="34" charset="0"/>
                          <a:ea typeface="Calibri" panose="020F0502020204030204" pitchFamily="34" charset="0"/>
                          <a:cs typeface="Calibri" panose="020F0502020204030204" pitchFamily="34" charset="0"/>
                        </a:rPr>
                        <a:t>La ville de demain.</a:t>
                      </a:r>
                      <a:endParaRPr lang="fr-FR" sz="1400" b="1" dirty="0">
                        <a:effectLst/>
                        <a:latin typeface="Symbol" panose="05050102010706020507" pitchFamily="18" charset="2"/>
                        <a:ea typeface="Calibri" panose="020F0502020204030204" pitchFamily="34" charset="0"/>
                        <a:cs typeface="Wingdings" panose="05000000000000000000" pitchFamily="2" charset="2"/>
                      </a:endParaRPr>
                    </a:p>
                    <a:p>
                      <a:pPr algn="just">
                        <a:lnSpc>
                          <a:spcPct val="115000"/>
                        </a:lnSpc>
                        <a:spcAft>
                          <a:spcPts val="0"/>
                        </a:spcAft>
                        <a:tabLst>
                          <a:tab pos="4759960" algn="l"/>
                        </a:tabLst>
                      </a:pPr>
                      <a:r>
                        <a:rPr lang="fr-FR" sz="1800" dirty="0">
                          <a:effectLst/>
                          <a:latin typeface="Calibri" panose="020F0502020204030204" pitchFamily="34" charset="0"/>
                          <a:ea typeface="Times New Roman" panose="02020603050405020304" pitchFamily="18" charset="0"/>
                          <a:cs typeface="Calibri" panose="020F0502020204030204" pitchFamily="34" charset="0"/>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fr-FR" sz="1100" dirty="0">
                          <a:effectLst/>
                          <a:latin typeface="Calibri" panose="020F0502020204030204" pitchFamily="34" charset="0"/>
                          <a:ea typeface="Calibri" panose="020F0502020204030204" pitchFamily="34" charset="0"/>
                          <a:cs typeface="Calibri" panose="020F0502020204030204" pitchFamily="34" charset="0"/>
                        </a:rPr>
                        <a:t> </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583" marR="32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89535">
                        <a:lnSpc>
                          <a:spcPct val="115000"/>
                        </a:lnSpc>
                        <a:spcAft>
                          <a:spcPts val="0"/>
                        </a:spcAft>
                      </a:pPr>
                      <a:r>
                        <a:rPr lang="fr-FR" sz="1100" dirty="0">
                          <a:effectLst/>
                          <a:latin typeface="Calibri" panose="020F0502020204030204" pitchFamily="34" charset="0"/>
                          <a:ea typeface="Times New Roman" panose="02020603050405020304" pitchFamily="18" charset="0"/>
                          <a:cs typeface="Calibri" panose="020F0502020204030204" pitchFamily="34" charset="0"/>
                        </a:rPr>
                        <a:t> </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p>
                      <a:pPr marL="89535">
                        <a:lnSpc>
                          <a:spcPct val="115000"/>
                        </a:lnSpc>
                        <a:spcAft>
                          <a:spcPts val="0"/>
                        </a:spcAft>
                      </a:pPr>
                      <a:r>
                        <a:rPr lang="fr-FR"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La métropolisation est une caractéristique majeure de l’évolution géographique du monde contemporain et ce thème doit donner les premières bases de connaissances à l’élève, qui seront remobilisées en classe de 4</a:t>
                      </a:r>
                      <a:r>
                        <a:rPr lang="fr-FR" sz="1400" baseline="30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ème</a:t>
                      </a:r>
                      <a:r>
                        <a:rPr lang="fr-FR"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endParaRPr lang="fr-F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89535">
                        <a:lnSpc>
                          <a:spcPct val="115000"/>
                        </a:lnSpc>
                        <a:spcAft>
                          <a:spcPts val="0"/>
                        </a:spcAft>
                      </a:pPr>
                      <a:r>
                        <a:rPr lang="fr-FR"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Pour le premier sous-thème on se fonde sur une étude de deux cas de métropoles choisies pour l’une dans un pays développé, pour l’autre dans un pays émergent ou en développement.</a:t>
                      </a:r>
                      <a:endParaRPr lang="fr-F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89535">
                        <a:lnSpc>
                          <a:spcPct val="115000"/>
                        </a:lnSpc>
                        <a:spcAft>
                          <a:spcPts val="0"/>
                        </a:spcAft>
                      </a:pPr>
                      <a:r>
                        <a:rPr lang="fr-FR" sz="1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Il s’agit de caractériser ce qu’est une métropole, en insistant sur ses </a:t>
                      </a:r>
                      <a:r>
                        <a:rPr lang="fr-FR" sz="1400"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fonctions</a:t>
                      </a:r>
                      <a:r>
                        <a:rPr lang="fr-FR" sz="1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économiques, sociales, politiques et culturelles, sur la </a:t>
                      </a:r>
                      <a:r>
                        <a:rPr lang="fr-FR" sz="1400"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variété des espaces</a:t>
                      </a:r>
                      <a:r>
                        <a:rPr lang="fr-FR" sz="1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qui la composent et les </a:t>
                      </a:r>
                      <a:r>
                        <a:rPr lang="fr-FR" sz="1400"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flux</a:t>
                      </a:r>
                      <a:r>
                        <a:rPr lang="fr-FR" sz="1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qui la parcourent. Elles sont marquées par la diversité de leurs habitants : résidents, migrants pendulaires, touristes, usagers occasionnels la pratiquent différemment et contribuent à la façonner. Quels sont les problèmes et les contraintes de la métropole d’aujourd’hui ? Quelles sont les réponses apportées ou envisagées ? Quelles sont les analogies et les différences entre une métropole d’un pays développé et une d’un pays émergent ou en développement </a:t>
                      </a:r>
                      <a:r>
                        <a:rPr lang="fr-FR" sz="14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p>
                    <a:p>
                      <a:pPr marL="89535">
                        <a:lnSpc>
                          <a:spcPct val="115000"/>
                        </a:lnSpc>
                        <a:spcAft>
                          <a:spcPts val="0"/>
                        </a:spcAft>
                      </a:pP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marL="89535">
                        <a:lnSpc>
                          <a:spcPct val="115000"/>
                        </a:lnSpc>
                        <a:spcAft>
                          <a:spcPts val="0"/>
                        </a:spcAft>
                      </a:pPr>
                      <a:r>
                        <a:rPr lang="fr-FR" sz="1600" b="1" dirty="0">
                          <a:effectLst/>
                          <a:latin typeface="Calibri" panose="020F0502020204030204" pitchFamily="34" charset="0"/>
                          <a:ea typeface="Calibri" panose="020F0502020204030204" pitchFamily="34" charset="0"/>
                          <a:cs typeface="Calibri" panose="020F0502020204030204" pitchFamily="34" charset="0"/>
                        </a:rPr>
                        <a:t>Les élèves sont ensuite invités, dans le cadre d’une initiation à la prospective territoriale, à imaginer la ville du futur : comment s’y déplacer ? Comment repenser la question de son approvisionnement ? Quelles architectures inventer ? Comment ménager la cohabitation pour mieux vivre ensemble ? Comment améliorer le développement durable ? Le sujet peut se prêter à une approche pluridisciplinaire.</a:t>
                      </a:r>
                      <a:endParaRPr lang="fr-FR" sz="1200" b="1" dirty="0">
                        <a:effectLst/>
                        <a:latin typeface="Calibri" panose="020F0502020204030204" pitchFamily="34" charset="0"/>
                        <a:ea typeface="Calibri" panose="020F0502020204030204" pitchFamily="34" charset="0"/>
                        <a:cs typeface="Times New Roman" panose="02020603050405020304" pitchFamily="18" charset="0"/>
                      </a:endParaRPr>
                    </a:p>
                    <a:p>
                      <a:pPr marL="89535">
                        <a:lnSpc>
                          <a:spcPct val="115000"/>
                        </a:lnSpc>
                        <a:spcAft>
                          <a:spcPts val="0"/>
                        </a:spcAft>
                      </a:pPr>
                      <a:r>
                        <a:rPr lang="fr-FR" sz="1100" b="1" dirty="0">
                          <a:effectLst/>
                          <a:latin typeface="Calibri" panose="020F0502020204030204" pitchFamily="34" charset="0"/>
                          <a:ea typeface="Calibri" panose="020F0502020204030204" pitchFamily="34" charset="0"/>
                          <a:cs typeface="Calibri" panose="020F0502020204030204" pitchFamily="34" charset="0"/>
                        </a:rPr>
                        <a:t> </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583" marR="32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1997627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9155" y="155864"/>
            <a:ext cx="10646525" cy="6702136"/>
          </a:xfrm>
        </p:spPr>
        <p:txBody>
          <a:bodyPr>
            <a:normAutofit/>
          </a:bodyPr>
          <a:lstStyle/>
          <a:p>
            <a:r>
              <a:rPr lang="fr-FR" b="1" dirty="0" smtClean="0">
                <a:latin typeface="Calibri" panose="020F0502020204030204" pitchFamily="34" charset="0"/>
              </a:rPr>
              <a:t>Rappel : 3 </a:t>
            </a:r>
            <a:r>
              <a:rPr lang="fr-FR" b="1" dirty="0">
                <a:latin typeface="Calibri" panose="020F0502020204030204" pitchFamily="34" charset="0"/>
              </a:rPr>
              <a:t>temps dans la démarche prospective : </a:t>
            </a:r>
            <a:endParaRPr lang="fr-FR" dirty="0">
              <a:latin typeface="Calibri" panose="020F0502020204030204" pitchFamily="34" charset="0"/>
            </a:endParaRPr>
          </a:p>
          <a:p>
            <a:pPr lvl="0"/>
            <a:r>
              <a:rPr lang="fr-FR" b="1" u="sng" dirty="0">
                <a:latin typeface="Calibri" panose="020F0502020204030204" pitchFamily="34" charset="0"/>
              </a:rPr>
              <a:t>Comprendre les territoires </a:t>
            </a:r>
            <a:r>
              <a:rPr lang="fr-FR" dirty="0">
                <a:latin typeface="Calibri" panose="020F0502020204030204" pitchFamily="34" charset="0"/>
              </a:rPr>
              <a:t>= faire un diagnostic permettant de comprendre, de manière systémique et dynamique, le présent et les évolutions passées</a:t>
            </a:r>
          </a:p>
          <a:p>
            <a:pPr lvl="0"/>
            <a:r>
              <a:rPr lang="fr-FR" b="1" u="sng" dirty="0">
                <a:latin typeface="Calibri" panose="020F0502020204030204" pitchFamily="34" charset="0"/>
              </a:rPr>
              <a:t>Imaginer des futurs possibles</a:t>
            </a:r>
            <a:r>
              <a:rPr lang="fr-FR" dirty="0">
                <a:latin typeface="Calibri" panose="020F0502020204030204" pitchFamily="34" charset="0"/>
              </a:rPr>
              <a:t>= phase d’exploration des futurs possibles et élaboration des futurs souhaitables </a:t>
            </a:r>
          </a:p>
          <a:p>
            <a:pPr lvl="0"/>
            <a:r>
              <a:rPr lang="fr-FR" b="1" i="1" u="sng" dirty="0">
                <a:latin typeface="Calibri" panose="020F0502020204030204" pitchFamily="34" charset="0"/>
              </a:rPr>
              <a:t>Proposer un ou des futurs possibles </a:t>
            </a:r>
            <a:r>
              <a:rPr lang="fr-FR" dirty="0">
                <a:latin typeface="Calibri" panose="020F0502020204030204" pitchFamily="34" charset="0"/>
              </a:rPr>
              <a:t>= phase de présentation et de discussion des résultats pour préparer des recommandations et des orientations</a:t>
            </a:r>
          </a:p>
          <a:p>
            <a:pPr marL="0" indent="0">
              <a:buNone/>
            </a:pPr>
            <a:endParaRPr lang="fr-FR" dirty="0">
              <a:latin typeface="Calibri" panose="020F0502020204030204" pitchFamily="34" charset="0"/>
            </a:endParaRPr>
          </a:p>
          <a:p>
            <a:r>
              <a:rPr lang="fr-FR" b="1" dirty="0">
                <a:latin typeface="Calibri" panose="020F0502020204030204" pitchFamily="34" charset="0"/>
              </a:rPr>
              <a:t>La leçon précédente : « Les métropoles et leurs habitants » </a:t>
            </a:r>
            <a:r>
              <a:rPr lang="fr-FR" dirty="0">
                <a:latin typeface="Calibri" panose="020F0502020204030204" pitchFamily="34" charset="0"/>
              </a:rPr>
              <a:t>à travers les 2 EDC choisies, a permis de </a:t>
            </a:r>
            <a:r>
              <a:rPr lang="fr-FR" i="1" dirty="0">
                <a:latin typeface="Calibri" panose="020F0502020204030204" pitchFamily="34" charset="0"/>
              </a:rPr>
              <a:t>« (…) caractériser ce qu’est une métropole, en insistant sur ses fonctions économiques, sociales, politiques et culturelles, sur la variété des espaces qui la composent et les flux qui la parcourent. » et de pointer du doigt</a:t>
            </a:r>
            <a:r>
              <a:rPr lang="fr-FR" dirty="0">
                <a:latin typeface="Calibri" panose="020F0502020204030204" pitchFamily="34" charset="0"/>
              </a:rPr>
              <a:t> </a:t>
            </a:r>
            <a:r>
              <a:rPr lang="fr-FR" i="1" dirty="0">
                <a:latin typeface="Calibri" panose="020F0502020204030204" pitchFamily="34" charset="0"/>
              </a:rPr>
              <a:t>«  les problèmes et les contraintes de la métropole d’aujourd’hui »  (BO n°11 du 26/11/2015, Programme cycle 3, p 181</a:t>
            </a:r>
            <a:r>
              <a:rPr lang="fr-FR" i="1" dirty="0" smtClean="0">
                <a:latin typeface="Calibri" panose="020F0502020204030204" pitchFamily="34" charset="0"/>
              </a:rPr>
              <a:t>)</a:t>
            </a:r>
            <a:r>
              <a:rPr lang="fr-FR" dirty="0" smtClean="0">
                <a:latin typeface="Calibri" panose="020F0502020204030204" pitchFamily="34" charset="0"/>
              </a:rPr>
              <a:t>. </a:t>
            </a:r>
          </a:p>
          <a:p>
            <a:pPr marL="0" indent="0">
              <a:buNone/>
            </a:pPr>
            <a:r>
              <a:rPr lang="fr-FR" dirty="0" smtClean="0">
                <a:latin typeface="Calibri" panose="020F0502020204030204" pitchFamily="34" charset="0"/>
                <a:sym typeface="Wingdings" panose="05000000000000000000" pitchFamily="2" charset="2"/>
              </a:rPr>
              <a:t></a:t>
            </a:r>
            <a:r>
              <a:rPr lang="fr-FR" b="1" dirty="0" smtClean="0">
                <a:latin typeface="Calibri" panose="020F0502020204030204" pitchFamily="34" charset="0"/>
              </a:rPr>
              <a:t>Cela </a:t>
            </a:r>
            <a:r>
              <a:rPr lang="fr-FR" b="1" dirty="0">
                <a:latin typeface="Calibri" panose="020F0502020204030204" pitchFamily="34" charset="0"/>
              </a:rPr>
              <a:t>correspond à la 1</a:t>
            </a:r>
            <a:r>
              <a:rPr lang="fr-FR" b="1" baseline="30000" dirty="0">
                <a:latin typeface="Calibri" panose="020F0502020204030204" pitchFamily="34" charset="0"/>
              </a:rPr>
              <a:t>ère</a:t>
            </a:r>
            <a:r>
              <a:rPr lang="fr-FR" b="1" dirty="0">
                <a:latin typeface="Calibri" panose="020F0502020204030204" pitchFamily="34" charset="0"/>
              </a:rPr>
              <a:t> étape « Comprendre les territoires »</a:t>
            </a:r>
            <a:endParaRPr lang="fr-FR" dirty="0">
              <a:latin typeface="Calibri" panose="020F0502020204030204" pitchFamily="34" charset="0"/>
            </a:endParaRPr>
          </a:p>
          <a:p>
            <a:pPr marL="0" indent="0">
              <a:buNone/>
            </a:pPr>
            <a:r>
              <a:rPr lang="fr-FR" b="1" dirty="0" smtClean="0">
                <a:solidFill>
                  <a:srgbClr val="0070C0"/>
                </a:solidFill>
                <a:latin typeface="Calibri" panose="020F0502020204030204" pitchFamily="34" charset="0"/>
                <a:sym typeface="Wingdings" panose="05000000000000000000" pitchFamily="2" charset="2"/>
              </a:rPr>
              <a:t> </a:t>
            </a:r>
            <a:r>
              <a:rPr lang="fr-FR" b="1" dirty="0" smtClean="0">
                <a:solidFill>
                  <a:srgbClr val="0070C0"/>
                </a:solidFill>
                <a:latin typeface="Calibri" panose="020F0502020204030204" pitchFamily="34" charset="0"/>
              </a:rPr>
              <a:t>Les étapes « Imaginer » et « Proposer » </a:t>
            </a:r>
            <a:r>
              <a:rPr lang="fr-FR" b="1" dirty="0">
                <a:solidFill>
                  <a:srgbClr val="0070C0"/>
                </a:solidFill>
                <a:latin typeface="Calibri" panose="020F0502020204030204" pitchFamily="34" charset="0"/>
              </a:rPr>
              <a:t>sont </a:t>
            </a:r>
            <a:r>
              <a:rPr lang="fr-FR" b="1" dirty="0" smtClean="0">
                <a:solidFill>
                  <a:srgbClr val="0070C0"/>
                </a:solidFill>
                <a:latin typeface="Calibri" panose="020F0502020204030204" pitchFamily="34" charset="0"/>
              </a:rPr>
              <a:t>mises </a:t>
            </a:r>
            <a:r>
              <a:rPr lang="fr-FR" b="1" dirty="0">
                <a:solidFill>
                  <a:srgbClr val="0070C0"/>
                </a:solidFill>
                <a:latin typeface="Calibri" panose="020F0502020204030204" pitchFamily="34" charset="0"/>
              </a:rPr>
              <a:t>en place </a:t>
            </a:r>
            <a:r>
              <a:rPr lang="fr-FR" b="1" dirty="0" smtClean="0">
                <a:solidFill>
                  <a:srgbClr val="0070C0"/>
                </a:solidFill>
                <a:latin typeface="Calibri" panose="020F0502020204030204" pitchFamily="34" charset="0"/>
              </a:rPr>
              <a:t>dans </a:t>
            </a:r>
            <a:r>
              <a:rPr lang="fr-FR" b="1" dirty="0">
                <a:solidFill>
                  <a:srgbClr val="0070C0"/>
                </a:solidFill>
                <a:latin typeface="Calibri" panose="020F0502020204030204" pitchFamily="34" charset="0"/>
              </a:rPr>
              <a:t>les 5h réservées à la séquence « La ville de demain ».</a:t>
            </a:r>
            <a:endParaRPr lang="fr-FR" dirty="0">
              <a:solidFill>
                <a:srgbClr val="0070C0"/>
              </a:solidFill>
              <a:latin typeface="Calibri" panose="020F0502020204030204" pitchFamily="34" charset="0"/>
            </a:endParaRPr>
          </a:p>
          <a:p>
            <a:endParaRPr lang="fr-FR" dirty="0"/>
          </a:p>
        </p:txBody>
      </p:sp>
    </p:spTree>
    <p:extLst>
      <p:ext uri="{BB962C8B-B14F-4D97-AF65-F5344CB8AC3E}">
        <p14:creationId xmlns:p14="http://schemas.microsoft.com/office/powerpoint/2010/main" val="28581769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92283" y="945574"/>
            <a:ext cx="10089572" cy="5569526"/>
          </a:xfrm>
        </p:spPr>
        <p:txBody>
          <a:bodyPr/>
          <a:lstStyle/>
          <a:p>
            <a:pPr marL="0" indent="0">
              <a:buNone/>
            </a:pPr>
            <a:r>
              <a:rPr lang="fr-FR" dirty="0"/>
              <a:t> </a:t>
            </a:r>
            <a:endParaRPr lang="fr-FR" sz="3600" dirty="0">
              <a:latin typeface="Calibri" panose="020F0502020204030204" pitchFamily="34" charset="0"/>
            </a:endParaRPr>
          </a:p>
          <a:p>
            <a:r>
              <a:rPr lang="fr-FR" sz="3600" dirty="0">
                <a:latin typeface="Calibri" panose="020F0502020204030204" pitchFamily="34" charset="0"/>
              </a:rPr>
              <a:t>Séance 1 : lancement de l’activité (1h</a:t>
            </a:r>
            <a:r>
              <a:rPr lang="fr-FR" sz="3600" dirty="0" smtClean="0">
                <a:latin typeface="Calibri" panose="020F0502020204030204" pitchFamily="34" charset="0"/>
              </a:rPr>
              <a:t>) : produire ensemble un document sur la ville </a:t>
            </a:r>
            <a:r>
              <a:rPr lang="fr-FR" sz="3600" smtClean="0">
                <a:latin typeface="Calibri" panose="020F0502020204030204" pitchFamily="34" charset="0"/>
              </a:rPr>
              <a:t>de demain</a:t>
            </a:r>
            <a:endParaRPr lang="fr-FR" sz="3600" dirty="0">
              <a:latin typeface="Calibri" panose="020F0502020204030204" pitchFamily="34" charset="0"/>
            </a:endParaRPr>
          </a:p>
          <a:p>
            <a:r>
              <a:rPr lang="fr-FR" sz="3600" dirty="0">
                <a:latin typeface="Calibri" panose="020F0502020204030204" pitchFamily="34" charset="0"/>
              </a:rPr>
              <a:t>Séance 2 : recherche libre (1h)</a:t>
            </a:r>
          </a:p>
          <a:p>
            <a:r>
              <a:rPr lang="fr-FR" sz="3600" dirty="0" smtClean="0">
                <a:latin typeface="Calibri" panose="020F0502020204030204" pitchFamily="34" charset="0"/>
              </a:rPr>
              <a:t>Séances </a:t>
            </a:r>
            <a:r>
              <a:rPr lang="fr-FR" sz="3600" dirty="0">
                <a:latin typeface="Calibri" panose="020F0502020204030204" pitchFamily="34" charset="0"/>
              </a:rPr>
              <a:t>3 et 4 : recherche avec guide documentaire (2h</a:t>
            </a:r>
            <a:r>
              <a:rPr lang="fr-FR" sz="3600" dirty="0" smtClean="0">
                <a:latin typeface="Calibri" panose="020F0502020204030204" pitchFamily="34" charset="0"/>
              </a:rPr>
              <a:t>), choix du type de production finale</a:t>
            </a:r>
            <a:endParaRPr lang="fr-FR" sz="3600" dirty="0">
              <a:latin typeface="Calibri" panose="020F0502020204030204" pitchFamily="34" charset="0"/>
            </a:endParaRPr>
          </a:p>
          <a:p>
            <a:r>
              <a:rPr lang="fr-FR" sz="3600" dirty="0">
                <a:latin typeface="Calibri" panose="020F0502020204030204" pitchFamily="34" charset="0"/>
              </a:rPr>
              <a:t>Séance </a:t>
            </a:r>
            <a:r>
              <a:rPr lang="fr-FR" sz="3600" dirty="0" smtClean="0">
                <a:latin typeface="Calibri" panose="020F0502020204030204" pitchFamily="34" charset="0"/>
              </a:rPr>
              <a:t>5 </a:t>
            </a:r>
            <a:r>
              <a:rPr lang="fr-FR" sz="3600" dirty="0">
                <a:latin typeface="Calibri" panose="020F0502020204030204" pitchFamily="34" charset="0"/>
              </a:rPr>
              <a:t>: finalisation de la production </a:t>
            </a:r>
            <a:r>
              <a:rPr lang="fr-FR" sz="3600" dirty="0" smtClean="0">
                <a:latin typeface="Calibri" panose="020F0502020204030204" pitchFamily="34" charset="0"/>
              </a:rPr>
              <a:t> </a:t>
            </a:r>
            <a:r>
              <a:rPr lang="fr-FR" sz="3600" dirty="0">
                <a:latin typeface="Calibri" panose="020F0502020204030204" pitchFamily="34" charset="0"/>
              </a:rPr>
              <a:t>+ autoévaluation </a:t>
            </a:r>
            <a:r>
              <a:rPr lang="fr-FR" sz="3600" dirty="0" smtClean="0">
                <a:latin typeface="Calibri" panose="020F0502020204030204" pitchFamily="34" charset="0"/>
              </a:rPr>
              <a:t>et synthèse (1h</a:t>
            </a:r>
            <a:r>
              <a:rPr lang="fr-FR" sz="3600" dirty="0">
                <a:latin typeface="Calibri" panose="020F0502020204030204" pitchFamily="34" charset="0"/>
              </a:rPr>
              <a:t>)</a:t>
            </a:r>
          </a:p>
          <a:p>
            <a:endParaRPr lang="fr-FR" dirty="0"/>
          </a:p>
        </p:txBody>
      </p:sp>
    </p:spTree>
    <p:extLst>
      <p:ext uri="{BB962C8B-B14F-4D97-AF65-F5344CB8AC3E}">
        <p14:creationId xmlns:p14="http://schemas.microsoft.com/office/powerpoint/2010/main" val="11825619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3124198772"/>
              </p:ext>
            </p:extLst>
          </p:nvPr>
        </p:nvGraphicFramePr>
        <p:xfrm>
          <a:off x="540326" y="286603"/>
          <a:ext cx="10640292" cy="5144813"/>
        </p:xfrm>
        <a:graphic>
          <a:graphicData uri="http://schemas.openxmlformats.org/drawingml/2006/table">
            <a:tbl>
              <a:tblPr firstRow="1" bandRow="1">
                <a:tableStyleId>{5C22544A-7EE6-4342-B048-85BDC9FD1C3A}</a:tableStyleId>
              </a:tblPr>
              <a:tblGrid>
                <a:gridCol w="5320146"/>
                <a:gridCol w="5320146"/>
              </a:tblGrid>
              <a:tr h="1153012">
                <a:tc>
                  <a:txBody>
                    <a:bodyPr/>
                    <a:lstStyle/>
                    <a:p>
                      <a:pPr algn="ctr">
                        <a:lnSpc>
                          <a:spcPct val="115000"/>
                        </a:lnSpc>
                        <a:spcAft>
                          <a:spcPts val="0"/>
                        </a:spcAft>
                      </a:pPr>
                      <a:r>
                        <a:rPr lang="fr-FR" sz="1600" b="1" dirty="0">
                          <a:effectLst/>
                          <a:latin typeface="Calibri" panose="020F0502020204030204" pitchFamily="34" charset="0"/>
                          <a:ea typeface="Calibri" panose="020F0502020204030204" pitchFamily="34" charset="0"/>
                          <a:cs typeface="Times New Roman" panose="02020603050405020304" pitchFamily="18" charset="0"/>
                        </a:rPr>
                        <a:t>Compétences disciplinaires travaillées : </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fr-FR" sz="1600" b="1" dirty="0">
                          <a:effectLst/>
                          <a:latin typeface="Calibri" panose="020F0502020204030204" pitchFamily="34" charset="0"/>
                          <a:ea typeface="Calibri" panose="020F0502020204030204" pitchFamily="34" charset="0"/>
                          <a:cs typeface="Times New Roman" panose="02020603050405020304" pitchFamily="18" charset="0"/>
                        </a:rPr>
                        <a:t>Domaines du socle</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r>
              <a:tr h="1558936">
                <a:tc>
                  <a:txBody>
                    <a:bodyPr/>
                    <a:lstStyle/>
                    <a:p>
                      <a:pPr algn="ctr">
                        <a:lnSpc>
                          <a:spcPct val="115000"/>
                        </a:lnSpc>
                        <a:spcAft>
                          <a:spcPts val="0"/>
                        </a:spcAft>
                      </a:pPr>
                      <a:r>
                        <a:rPr lang="fr-FR" sz="1600" dirty="0">
                          <a:effectLst/>
                          <a:latin typeface="Calibri" panose="020F0502020204030204" pitchFamily="34" charset="0"/>
                          <a:ea typeface="Calibri" panose="020F0502020204030204" pitchFamily="34" charset="0"/>
                          <a:cs typeface="Times New Roman" panose="02020603050405020304" pitchFamily="18" charset="0"/>
                        </a:rPr>
                        <a:t> </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1600" b="1" dirty="0">
                          <a:effectLst/>
                          <a:latin typeface="Calibri" panose="020F0502020204030204" pitchFamily="34" charset="0"/>
                          <a:ea typeface="Times New Roman" panose="02020603050405020304" pitchFamily="18" charset="0"/>
                          <a:cs typeface="Times New Roman" panose="02020603050405020304" pitchFamily="18" charset="0"/>
                        </a:rPr>
                        <a:t>Pratiquer différents langages en histoire et en géographie</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SzPts val="1000"/>
                        <a:buFont typeface="Symbol" panose="05050102010706020507" pitchFamily="18" charset="2"/>
                        <a:buChar char=""/>
                        <a:tabLst>
                          <a:tab pos="457200" algn="l"/>
                        </a:tabLst>
                      </a:pPr>
                      <a:r>
                        <a:rPr lang="fr-FR" sz="1600" dirty="0">
                          <a:effectLst/>
                          <a:latin typeface="Calibri" panose="020F0502020204030204" pitchFamily="34" charset="0"/>
                          <a:ea typeface="Times New Roman" panose="02020603050405020304" pitchFamily="18" charset="0"/>
                          <a:cs typeface="Times New Roman" panose="02020603050405020304" pitchFamily="18" charset="0"/>
                        </a:rPr>
                        <a:t>Écrire pour construire sa pensée et son savoir, pour argumenter et écrire pour communiquer et échanger.</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SzPts val="1000"/>
                        <a:buFont typeface="Symbol" panose="05050102010706020507" pitchFamily="18" charset="2"/>
                        <a:buChar char=""/>
                        <a:tabLst>
                          <a:tab pos="457200" algn="l"/>
                        </a:tabLst>
                      </a:pPr>
                      <a:r>
                        <a:rPr lang="fr-FR" sz="1600" i="0" dirty="0">
                          <a:effectLst/>
                          <a:latin typeface="Calibri" panose="020F0502020204030204" pitchFamily="34" charset="0"/>
                          <a:ea typeface="Times New Roman" panose="02020603050405020304" pitchFamily="18" charset="0"/>
                          <a:cs typeface="Times New Roman" panose="02020603050405020304" pitchFamily="18" charset="0"/>
                        </a:rPr>
                        <a:t>Réaliser ou compléter des productions graphiques.</a:t>
                      </a:r>
                      <a:endParaRPr lang="fr-FR" sz="2400" i="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15000"/>
                        </a:lnSpc>
                        <a:spcAft>
                          <a:spcPts val="0"/>
                        </a:spcAft>
                      </a:pPr>
                      <a:r>
                        <a:rPr lang="fr-FR" sz="1600" dirty="0">
                          <a:effectLst/>
                          <a:latin typeface="Calibri" panose="020F0502020204030204" pitchFamily="34" charset="0"/>
                          <a:ea typeface="Calibri" panose="020F0502020204030204" pitchFamily="34" charset="0"/>
                          <a:cs typeface="Times New Roman" panose="02020603050405020304" pitchFamily="18" charset="0"/>
                        </a:rPr>
                        <a:t> </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fr-FR" sz="1600" b="1" dirty="0">
                          <a:effectLst/>
                          <a:latin typeface="Calibri" panose="020F0502020204030204" pitchFamily="34" charset="0"/>
                          <a:ea typeface="Calibri" panose="020F0502020204030204" pitchFamily="34" charset="0"/>
                          <a:cs typeface="Times New Roman" panose="02020603050405020304" pitchFamily="18" charset="0"/>
                        </a:rPr>
                        <a:t>D1</a:t>
                      </a:r>
                      <a:r>
                        <a:rPr lang="fr-FR" sz="1600" dirty="0">
                          <a:effectLst/>
                          <a:latin typeface="Calibri" panose="020F0502020204030204" pitchFamily="34" charset="0"/>
                          <a:ea typeface="Calibri" panose="020F0502020204030204" pitchFamily="34" charset="0"/>
                          <a:cs typeface="Times New Roman" panose="02020603050405020304" pitchFamily="18" charset="0"/>
                        </a:rPr>
                        <a:t> : Les langages pour penser et communiquer</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fr-FR" sz="1600" b="1" dirty="0">
                          <a:effectLst/>
                          <a:latin typeface="Calibri" panose="020F0502020204030204" pitchFamily="34" charset="0"/>
                          <a:ea typeface="Calibri" panose="020F0502020204030204" pitchFamily="34" charset="0"/>
                          <a:cs typeface="Times New Roman" panose="02020603050405020304" pitchFamily="18" charset="0"/>
                        </a:rPr>
                        <a:t>D2</a:t>
                      </a:r>
                      <a:r>
                        <a:rPr lang="fr-FR" sz="1600" dirty="0">
                          <a:effectLst/>
                          <a:latin typeface="Calibri" panose="020F0502020204030204" pitchFamily="34" charset="0"/>
                          <a:ea typeface="Calibri" panose="020F0502020204030204" pitchFamily="34" charset="0"/>
                          <a:cs typeface="Times New Roman" panose="02020603050405020304" pitchFamily="18" charset="0"/>
                        </a:rPr>
                        <a:t> : Les méthodes et outils pour apprendre</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fr-FR" sz="1600" b="1" dirty="0">
                          <a:effectLst/>
                          <a:latin typeface="Calibri" panose="020F0502020204030204" pitchFamily="34" charset="0"/>
                          <a:ea typeface="Calibri" panose="020F0502020204030204" pitchFamily="34" charset="0"/>
                          <a:cs typeface="Times New Roman" panose="02020603050405020304" pitchFamily="18" charset="0"/>
                        </a:rPr>
                        <a:t>D5</a:t>
                      </a:r>
                      <a:r>
                        <a:rPr lang="fr-FR" sz="1600" dirty="0">
                          <a:effectLst/>
                          <a:latin typeface="Calibri" panose="020F0502020204030204" pitchFamily="34" charset="0"/>
                          <a:ea typeface="Calibri" panose="020F0502020204030204" pitchFamily="34" charset="0"/>
                          <a:cs typeface="Times New Roman" panose="02020603050405020304" pitchFamily="18" charset="0"/>
                        </a:rPr>
                        <a:t> : Les représentations du monde et l’activité humaine</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r>
              <a:tr h="1812440">
                <a:tc>
                  <a:txBody>
                    <a:bodyPr/>
                    <a:lstStyle/>
                    <a:p>
                      <a:pPr>
                        <a:lnSpc>
                          <a:spcPct val="107000"/>
                        </a:lnSpc>
                        <a:spcAft>
                          <a:spcPts val="0"/>
                        </a:spcAft>
                      </a:pPr>
                      <a:r>
                        <a:rPr lang="fr-FR" sz="1600" b="1" dirty="0">
                          <a:effectLst/>
                          <a:latin typeface="Calibri" panose="020F0502020204030204" pitchFamily="34" charset="0"/>
                          <a:ea typeface="Times New Roman" panose="02020603050405020304" pitchFamily="18" charset="0"/>
                          <a:cs typeface="Times New Roman" panose="02020603050405020304" pitchFamily="18" charset="0"/>
                        </a:rPr>
                        <a:t>Coopérer et mutualiser</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SzPts val="1000"/>
                        <a:buFont typeface="Symbol" panose="05050102010706020507" pitchFamily="18" charset="2"/>
                        <a:buChar char=""/>
                        <a:tabLst>
                          <a:tab pos="457200" algn="l"/>
                        </a:tabLst>
                      </a:pPr>
                      <a:r>
                        <a:rPr lang="fr-FR" sz="1600" dirty="0">
                          <a:effectLst/>
                          <a:latin typeface="Calibri" panose="020F0502020204030204" pitchFamily="34" charset="0"/>
                          <a:ea typeface="Times New Roman" panose="02020603050405020304" pitchFamily="18" charset="0"/>
                          <a:cs typeface="Times New Roman" panose="02020603050405020304" pitchFamily="18" charset="0"/>
                        </a:rPr>
                        <a:t>Organiser son travail dans le cadre d'un groupe pour élaborer une tâche commune et/ou une production collective et mettre à la disposition des autres ses compétences et ses connaissances.</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SzPts val="1000"/>
                        <a:buFont typeface="Symbol" panose="05050102010706020507" pitchFamily="18" charset="2"/>
                        <a:buChar char=""/>
                        <a:tabLst>
                          <a:tab pos="457200" algn="l"/>
                        </a:tabLst>
                      </a:pPr>
                      <a:r>
                        <a:rPr lang="fr-FR" sz="1600" dirty="0">
                          <a:effectLst/>
                          <a:latin typeface="Calibri" panose="020F0502020204030204" pitchFamily="34" charset="0"/>
                          <a:ea typeface="Times New Roman" panose="02020603050405020304" pitchFamily="18" charset="0"/>
                          <a:cs typeface="Times New Roman" panose="02020603050405020304" pitchFamily="18" charset="0"/>
                        </a:rPr>
                        <a:t>Travailler en commun pour faciliter les apprentissages individuels</a:t>
                      </a:r>
                      <a:r>
                        <a:rPr lang="fr-FR" sz="1600" dirty="0" smtClean="0">
                          <a:effectLst/>
                          <a:latin typeface="Calibri" panose="020F0502020204030204" pitchFamily="34" charset="0"/>
                          <a:ea typeface="Times New Roman" panose="02020603050405020304" pitchFamily="18" charset="0"/>
                          <a:cs typeface="Times New Roman" panose="02020603050405020304" pitchFamily="18" charset="0"/>
                        </a:rPr>
                        <a:t>.</a:t>
                      </a:r>
                    </a:p>
                    <a:p>
                      <a:pPr marL="342900" lvl="0" indent="-342900">
                        <a:lnSpc>
                          <a:spcPct val="115000"/>
                        </a:lnSpc>
                        <a:spcAft>
                          <a:spcPts val="0"/>
                        </a:spcAft>
                        <a:buSzPts val="1000"/>
                        <a:buFont typeface="Symbol" panose="05050102010706020507" pitchFamily="18" charset="2"/>
                        <a:buChar char=""/>
                        <a:tabLst>
                          <a:tab pos="457200" algn="l"/>
                        </a:tabLst>
                      </a:pPr>
                      <a:r>
                        <a:rPr lang="fr-FR" sz="1600" i="1" dirty="0" smtClean="0">
                          <a:effectLst/>
                          <a:latin typeface="Calibri" panose="020F0502020204030204" pitchFamily="34" charset="0"/>
                          <a:ea typeface="Times New Roman" panose="02020603050405020304" pitchFamily="18" charset="0"/>
                          <a:cs typeface="Times New Roman" panose="02020603050405020304" pitchFamily="18" charset="0"/>
                        </a:rPr>
                        <a:t>Apprendre à utiliser les outils numériques qui peuvent conduire à des réalisations collectives.</a:t>
                      </a:r>
                      <a:endParaRPr lang="fr-FR" sz="2400" i="1"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fr-FR" sz="1600" b="1" dirty="0">
                          <a:effectLst/>
                          <a:latin typeface="Calibri" panose="020F0502020204030204" pitchFamily="34" charset="0"/>
                          <a:ea typeface="Calibri" panose="020F0502020204030204" pitchFamily="34" charset="0"/>
                          <a:cs typeface="Times New Roman" panose="02020603050405020304" pitchFamily="18" charset="0"/>
                        </a:rPr>
                        <a:t>D2</a:t>
                      </a:r>
                      <a:r>
                        <a:rPr lang="fr-FR" sz="1600" dirty="0">
                          <a:effectLst/>
                          <a:latin typeface="Calibri" panose="020F0502020204030204" pitchFamily="34" charset="0"/>
                          <a:ea typeface="Calibri" panose="020F0502020204030204" pitchFamily="34" charset="0"/>
                          <a:cs typeface="Times New Roman" panose="02020603050405020304" pitchFamily="18" charset="0"/>
                        </a:rPr>
                        <a:t> : Les méthodes et outils pour apprendre</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fr-FR" sz="1600" b="1" dirty="0">
                          <a:effectLst/>
                          <a:latin typeface="Calibri" panose="020F0502020204030204" pitchFamily="34" charset="0"/>
                          <a:ea typeface="Calibri" panose="020F0502020204030204" pitchFamily="34" charset="0"/>
                          <a:cs typeface="Times New Roman" panose="02020603050405020304" pitchFamily="18" charset="0"/>
                        </a:rPr>
                        <a:t>D3</a:t>
                      </a:r>
                      <a:r>
                        <a:rPr lang="fr-FR" sz="1600" dirty="0">
                          <a:effectLst/>
                          <a:latin typeface="Calibri" panose="020F0502020204030204" pitchFamily="34" charset="0"/>
                          <a:ea typeface="Calibri" panose="020F0502020204030204" pitchFamily="34" charset="0"/>
                          <a:cs typeface="Times New Roman" panose="02020603050405020304" pitchFamily="18" charset="0"/>
                        </a:rPr>
                        <a:t> : La formation de la personne et du citoyen</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39709950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1772" y="0"/>
            <a:ext cx="10682478" cy="685800"/>
          </a:xfrm>
        </p:spPr>
        <p:txBody>
          <a:bodyPr>
            <a:normAutofit/>
          </a:bodyPr>
          <a:lstStyle/>
          <a:p>
            <a:r>
              <a:rPr lang="fr-FR" sz="2800" dirty="0" smtClean="0">
                <a:solidFill>
                  <a:schemeClr val="tx1"/>
                </a:solidFill>
                <a:latin typeface="Calibri" panose="020F0502020204030204" pitchFamily="34" charset="0"/>
              </a:rPr>
              <a:t>Grille d’évaluation : </a:t>
            </a:r>
            <a:endParaRPr lang="fr-FR" sz="2800" dirty="0">
              <a:solidFill>
                <a:schemeClr val="tx1"/>
              </a:solidFill>
              <a:latin typeface="Calibri" panose="020F0502020204030204" pitchFamily="34" charset="0"/>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609361933"/>
              </p:ext>
            </p:extLst>
          </p:nvPr>
        </p:nvGraphicFramePr>
        <p:xfrm>
          <a:off x="651243" y="831412"/>
          <a:ext cx="10162307" cy="4440647"/>
        </p:xfrm>
        <a:graphic>
          <a:graphicData uri="http://schemas.openxmlformats.org/drawingml/2006/table">
            <a:tbl>
              <a:tblPr firstRow="1" firstCol="1" bandRow="1"/>
              <a:tblGrid>
                <a:gridCol w="1475508"/>
                <a:gridCol w="1444337"/>
                <a:gridCol w="4343400"/>
                <a:gridCol w="1548245"/>
                <a:gridCol w="1350817"/>
              </a:tblGrid>
              <a:tr h="530795">
                <a:tc>
                  <a:txBody>
                    <a:bodyPr/>
                    <a:lstStyle/>
                    <a:p>
                      <a:pPr algn="ctr">
                        <a:lnSpc>
                          <a:spcPct val="107000"/>
                        </a:lnSpc>
                        <a:spcAft>
                          <a:spcPts val="800"/>
                        </a:spcAft>
                      </a:pPr>
                      <a:r>
                        <a:rPr lang="fr-FR" sz="1600" b="1" dirty="0">
                          <a:effectLst/>
                          <a:latin typeface="Calibri" panose="020F0502020204030204" pitchFamily="34" charset="0"/>
                          <a:ea typeface="Calibri" panose="020F0502020204030204" pitchFamily="34" charset="0"/>
                        </a:rPr>
                        <a:t>Domaines du socle commun</a:t>
                      </a:r>
                      <a:endParaRPr lang="fr-FR" sz="1600" dirty="0">
                        <a:effectLst/>
                        <a:latin typeface="Calibri" panose="020F0502020204030204" pitchFamily="34" charset="0"/>
                        <a:ea typeface="Calibri" panose="020F0502020204030204" pitchFamily="34" charset="0"/>
                      </a:endParaRPr>
                    </a:p>
                  </a:txBody>
                  <a:tcPr marL="46652" marR="466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600" b="1" dirty="0">
                          <a:effectLst/>
                          <a:latin typeface="Calibri" panose="020F0502020204030204" pitchFamily="34" charset="0"/>
                          <a:ea typeface="Calibri" panose="020F0502020204030204" pitchFamily="34" charset="0"/>
                        </a:rPr>
                        <a:t>Compétences disciplinaires</a:t>
                      </a:r>
                      <a:endParaRPr lang="fr-FR" sz="1600" dirty="0">
                        <a:effectLst/>
                        <a:latin typeface="Calibri" panose="020F0502020204030204" pitchFamily="34" charset="0"/>
                        <a:ea typeface="Calibri" panose="020F0502020204030204" pitchFamily="34" charset="0"/>
                      </a:endParaRPr>
                    </a:p>
                  </a:txBody>
                  <a:tcPr marL="46652" marR="466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600" b="1" dirty="0">
                          <a:effectLst/>
                          <a:latin typeface="Calibri" panose="020F0502020204030204" pitchFamily="34" charset="0"/>
                          <a:ea typeface="Calibri" panose="020F0502020204030204" pitchFamily="34" charset="0"/>
                        </a:rPr>
                        <a:t>Niveaux de réussite</a:t>
                      </a:r>
                      <a:endParaRPr lang="fr-FR" sz="1600" dirty="0">
                        <a:effectLst/>
                        <a:latin typeface="Calibri" panose="020F0502020204030204" pitchFamily="34" charset="0"/>
                        <a:ea typeface="Calibri" panose="020F0502020204030204" pitchFamily="34" charset="0"/>
                      </a:endParaRPr>
                    </a:p>
                  </a:txBody>
                  <a:tcPr marL="46652" marR="466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600" b="1" dirty="0">
                          <a:effectLst/>
                          <a:latin typeface="Calibri" panose="020F0502020204030204" pitchFamily="34" charset="0"/>
                          <a:ea typeface="Calibri" panose="020F0502020204030204" pitchFamily="34" charset="0"/>
                        </a:rPr>
                        <a:t>Autoévaluation</a:t>
                      </a:r>
                      <a:endParaRPr lang="fr-FR" sz="1600" dirty="0">
                        <a:effectLst/>
                        <a:latin typeface="Calibri" panose="020F0502020204030204" pitchFamily="34" charset="0"/>
                        <a:ea typeface="Calibri" panose="020F0502020204030204" pitchFamily="34" charset="0"/>
                      </a:endParaRPr>
                    </a:p>
                  </a:txBody>
                  <a:tcPr marL="46652" marR="466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600" b="1" dirty="0">
                          <a:effectLst/>
                          <a:latin typeface="Calibri" panose="020F0502020204030204" pitchFamily="34" charset="0"/>
                          <a:ea typeface="Calibri" panose="020F0502020204030204" pitchFamily="34" charset="0"/>
                        </a:rPr>
                        <a:t>Evaluation du professeur</a:t>
                      </a:r>
                      <a:endParaRPr lang="fr-FR" sz="1600" dirty="0">
                        <a:effectLst/>
                        <a:latin typeface="Calibri" panose="020F0502020204030204" pitchFamily="34" charset="0"/>
                        <a:ea typeface="Calibri" panose="020F0502020204030204" pitchFamily="34" charset="0"/>
                      </a:endParaRPr>
                    </a:p>
                  </a:txBody>
                  <a:tcPr marL="46652" marR="466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636">
                <a:tc gridSpan="5">
                  <a:txBody>
                    <a:bodyPr/>
                    <a:lstStyle/>
                    <a:p>
                      <a:pPr algn="ctr">
                        <a:lnSpc>
                          <a:spcPct val="107000"/>
                        </a:lnSpc>
                        <a:spcAft>
                          <a:spcPts val="800"/>
                        </a:spcAft>
                      </a:pPr>
                      <a:r>
                        <a:rPr lang="fr-FR" sz="800" dirty="0">
                          <a:effectLst/>
                          <a:latin typeface="Calibri" panose="020F0502020204030204" pitchFamily="34" charset="0"/>
                          <a:ea typeface="Calibri" panose="020F0502020204030204" pitchFamily="34" charset="0"/>
                        </a:rPr>
                        <a:t> </a:t>
                      </a:r>
                      <a:endParaRPr lang="fr-FR" sz="1600" dirty="0">
                        <a:effectLst/>
                        <a:latin typeface="Calibri" panose="020F0502020204030204" pitchFamily="34" charset="0"/>
                        <a:ea typeface="Calibri" panose="020F0502020204030204" pitchFamily="34" charset="0"/>
                      </a:endParaRPr>
                    </a:p>
                  </a:txBody>
                  <a:tcPr marL="46652" marR="4665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729798">
                <a:tc rowSpan="4">
                  <a:txBody>
                    <a:bodyPr/>
                    <a:lstStyle/>
                    <a:p>
                      <a:pPr algn="ctr">
                        <a:lnSpc>
                          <a:spcPct val="107000"/>
                        </a:lnSpc>
                        <a:spcAft>
                          <a:spcPts val="0"/>
                        </a:spcAft>
                      </a:pPr>
                      <a:r>
                        <a:rPr lang="fr-FR" sz="1600" dirty="0" smtClean="0">
                          <a:effectLst/>
                          <a:latin typeface="Calibri" panose="020F0502020204030204" pitchFamily="34" charset="0"/>
                          <a:ea typeface="Calibri" panose="020F0502020204030204" pitchFamily="34" charset="0"/>
                        </a:rPr>
                        <a:t>D2</a:t>
                      </a:r>
                      <a:endParaRPr lang="fr-FR" sz="1600" dirty="0">
                        <a:effectLst/>
                        <a:latin typeface="Calibri" panose="020F0502020204030204" pitchFamily="34" charset="0"/>
                        <a:ea typeface="Calibri" panose="020F0502020204030204" pitchFamily="34" charset="0"/>
                      </a:endParaRPr>
                    </a:p>
                    <a:p>
                      <a:pPr algn="ctr">
                        <a:lnSpc>
                          <a:spcPct val="107000"/>
                        </a:lnSpc>
                        <a:spcAft>
                          <a:spcPts val="800"/>
                        </a:spcAft>
                      </a:pPr>
                      <a:r>
                        <a:rPr lang="fr-FR" sz="1600" dirty="0">
                          <a:effectLst/>
                          <a:latin typeface="Calibri" panose="020F0502020204030204" pitchFamily="34" charset="0"/>
                          <a:ea typeface="Calibri" panose="020F0502020204030204" pitchFamily="34" charset="0"/>
                        </a:rPr>
                        <a:t>D3</a:t>
                      </a: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nSpc>
                          <a:spcPct val="107000"/>
                        </a:lnSpc>
                        <a:spcAft>
                          <a:spcPts val="800"/>
                        </a:spcAft>
                      </a:pPr>
                      <a:r>
                        <a:rPr lang="fr-FR" sz="1400" dirty="0">
                          <a:effectLst/>
                          <a:latin typeface="Calibri" panose="020F0502020204030204" pitchFamily="34" charset="0"/>
                          <a:ea typeface="Calibri" panose="020F0502020204030204" pitchFamily="34" charset="0"/>
                        </a:rPr>
                        <a:t> </a:t>
                      </a:r>
                      <a:endParaRPr lang="fr-FR" sz="1600" dirty="0">
                        <a:effectLst/>
                        <a:latin typeface="Calibri" panose="020F0502020204030204" pitchFamily="34" charset="0"/>
                        <a:ea typeface="Calibri" panose="020F0502020204030204" pitchFamily="34" charset="0"/>
                      </a:endParaRPr>
                    </a:p>
                    <a:p>
                      <a:pPr algn="ctr">
                        <a:lnSpc>
                          <a:spcPct val="107000"/>
                        </a:lnSpc>
                        <a:spcAft>
                          <a:spcPts val="800"/>
                        </a:spcAft>
                      </a:pPr>
                      <a:r>
                        <a:rPr lang="fr-FR" sz="1400" dirty="0">
                          <a:effectLst/>
                          <a:latin typeface="Calibri" panose="020F0502020204030204" pitchFamily="34" charset="0"/>
                          <a:ea typeface="Calibri" panose="020F0502020204030204" pitchFamily="34" charset="0"/>
                        </a:rPr>
                        <a:t>Coopérer et mutualiser</a:t>
                      </a:r>
                      <a:endParaRPr lang="fr-FR" sz="1600" dirty="0">
                        <a:effectLst/>
                        <a:latin typeface="Calibri" panose="020F0502020204030204" pitchFamily="34" charset="0"/>
                        <a:ea typeface="Calibri" panose="020F0502020204030204" pitchFamily="34" charset="0"/>
                      </a:endParaRP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b="1" dirty="0">
                          <a:effectLst/>
                          <a:latin typeface="Calibri" panose="020F0502020204030204" pitchFamily="34" charset="0"/>
                          <a:ea typeface="Times New Roman" panose="02020603050405020304" pitchFamily="18" charset="0"/>
                        </a:rPr>
                        <a:t>TB</a:t>
                      </a:r>
                      <a:r>
                        <a:rPr lang="fr-FR" sz="1400" dirty="0">
                          <a:effectLst/>
                          <a:latin typeface="Calibri" panose="020F0502020204030204" pitchFamily="34" charset="0"/>
                          <a:ea typeface="Times New Roman" panose="02020603050405020304" pitchFamily="18" charset="0"/>
                        </a:rPr>
                        <a:t> : Je participe activement au travail en proposant des idées et en organisant le travail au sein du groupe. Je sais prendre en compte les avis des autres.</a:t>
                      </a:r>
                      <a:endParaRPr lang="fr-FR" sz="1600" dirty="0">
                        <a:effectLst/>
                        <a:latin typeface="Calibri" panose="020F0502020204030204" pitchFamily="34" charset="0"/>
                        <a:ea typeface="Calibri" panose="020F0502020204030204" pitchFamily="34" charset="0"/>
                      </a:endParaRP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600" dirty="0">
                          <a:effectLst/>
                          <a:latin typeface="Calibri" panose="020F0502020204030204" pitchFamily="34" charset="0"/>
                          <a:ea typeface="Calibri" panose="020F0502020204030204" pitchFamily="34" charset="0"/>
                        </a:rPr>
                        <a:t> </a:t>
                      </a: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600" dirty="0">
                          <a:effectLst/>
                          <a:latin typeface="Calibri" panose="020F0502020204030204" pitchFamily="34" charset="0"/>
                          <a:ea typeface="Calibri" panose="020F0502020204030204" pitchFamily="34" charset="0"/>
                        </a:rPr>
                        <a:t> </a:t>
                      </a: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6532">
                <a:tc vMerge="1">
                  <a:txBody>
                    <a:bodyPr/>
                    <a:lstStyle/>
                    <a:p>
                      <a:endParaRPr lang="fr-FR"/>
                    </a:p>
                  </a:txBody>
                  <a:tcPr/>
                </a:tc>
                <a:tc vMerge="1">
                  <a:txBody>
                    <a:bodyPr/>
                    <a:lstStyle/>
                    <a:p>
                      <a:endParaRPr lang="fr-FR"/>
                    </a:p>
                  </a:txBody>
                  <a:tcPr/>
                </a:tc>
                <a:tc>
                  <a:txBody>
                    <a:bodyPr/>
                    <a:lstStyle/>
                    <a:p>
                      <a:pPr algn="ctr">
                        <a:lnSpc>
                          <a:spcPct val="107000"/>
                        </a:lnSpc>
                        <a:spcAft>
                          <a:spcPts val="0"/>
                        </a:spcAft>
                      </a:pPr>
                      <a:r>
                        <a:rPr lang="fr-FR" sz="1400" b="1" dirty="0">
                          <a:effectLst/>
                          <a:latin typeface="Calibri" panose="020F0502020204030204" pitchFamily="34" charset="0"/>
                          <a:ea typeface="Times New Roman" panose="02020603050405020304" pitchFamily="18" charset="0"/>
                        </a:rPr>
                        <a:t>S</a:t>
                      </a:r>
                      <a:r>
                        <a:rPr lang="fr-FR" sz="1400" dirty="0">
                          <a:effectLst/>
                          <a:latin typeface="Calibri" panose="020F0502020204030204" pitchFamily="34" charset="0"/>
                          <a:ea typeface="Times New Roman" panose="02020603050405020304" pitchFamily="18" charset="0"/>
                        </a:rPr>
                        <a:t> : Je participe au travail en proposant des idées et en organisant le travail au sein du groupe.</a:t>
                      </a:r>
                      <a:endParaRPr lang="fr-FR" sz="1600" dirty="0">
                        <a:effectLst/>
                        <a:latin typeface="Calibri" panose="020F0502020204030204" pitchFamily="34" charset="0"/>
                        <a:ea typeface="Calibri" panose="020F0502020204030204" pitchFamily="34" charset="0"/>
                      </a:endParaRP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600" dirty="0">
                          <a:effectLst/>
                          <a:latin typeface="Calibri" panose="020F0502020204030204" pitchFamily="34" charset="0"/>
                          <a:ea typeface="Calibri" panose="020F0502020204030204" pitchFamily="34" charset="0"/>
                        </a:rPr>
                        <a:t> </a:t>
                      </a: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600">
                          <a:effectLst/>
                          <a:latin typeface="Calibri" panose="020F0502020204030204" pitchFamily="34" charset="0"/>
                          <a:ea typeface="Calibri" panose="020F0502020204030204" pitchFamily="34" charset="0"/>
                        </a:rPr>
                        <a:t> </a:t>
                      </a: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6532">
                <a:tc vMerge="1">
                  <a:txBody>
                    <a:bodyPr/>
                    <a:lstStyle/>
                    <a:p>
                      <a:endParaRPr lang="fr-FR"/>
                    </a:p>
                  </a:txBody>
                  <a:tcPr/>
                </a:tc>
                <a:tc vMerge="1">
                  <a:txBody>
                    <a:bodyPr/>
                    <a:lstStyle/>
                    <a:p>
                      <a:endParaRPr lang="fr-FR"/>
                    </a:p>
                  </a:txBody>
                  <a:tcPr/>
                </a:tc>
                <a:tc>
                  <a:txBody>
                    <a:bodyPr/>
                    <a:lstStyle/>
                    <a:p>
                      <a:pPr algn="ctr">
                        <a:lnSpc>
                          <a:spcPct val="107000"/>
                        </a:lnSpc>
                        <a:spcAft>
                          <a:spcPts val="800"/>
                        </a:spcAft>
                      </a:pPr>
                      <a:r>
                        <a:rPr lang="fr-FR" sz="1400" b="1" dirty="0">
                          <a:effectLst/>
                          <a:latin typeface="Calibri" panose="020F0502020204030204" pitchFamily="34" charset="0"/>
                          <a:ea typeface="Times New Roman" panose="02020603050405020304" pitchFamily="18" charset="0"/>
                        </a:rPr>
                        <a:t>I</a:t>
                      </a:r>
                      <a:r>
                        <a:rPr lang="fr-FR" sz="1400" dirty="0">
                          <a:effectLst/>
                          <a:latin typeface="Calibri" panose="020F0502020204030204" pitchFamily="34" charset="0"/>
                          <a:ea typeface="Times New Roman" panose="02020603050405020304" pitchFamily="18" charset="0"/>
                        </a:rPr>
                        <a:t> : Je participe parfois au travail du groupe, je propose quelques idées pour réaliser le travail demandé.</a:t>
                      </a:r>
                      <a:endParaRPr lang="fr-FR" sz="1600" dirty="0">
                        <a:effectLst/>
                        <a:latin typeface="Calibri" panose="020F0502020204030204" pitchFamily="34" charset="0"/>
                        <a:ea typeface="Calibri" panose="020F0502020204030204" pitchFamily="34" charset="0"/>
                      </a:endParaRP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600" dirty="0">
                          <a:effectLst/>
                          <a:latin typeface="Calibri" panose="020F0502020204030204" pitchFamily="34" charset="0"/>
                          <a:ea typeface="Calibri" panose="020F0502020204030204" pitchFamily="34" charset="0"/>
                        </a:rPr>
                        <a:t> </a:t>
                      </a: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600">
                          <a:effectLst/>
                          <a:latin typeface="Calibri" panose="020F0502020204030204" pitchFamily="34" charset="0"/>
                          <a:ea typeface="Calibri" panose="020F0502020204030204" pitchFamily="34" charset="0"/>
                        </a:rPr>
                        <a:t> </a:t>
                      </a: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6532">
                <a:tc vMerge="1">
                  <a:txBody>
                    <a:bodyPr/>
                    <a:lstStyle/>
                    <a:p>
                      <a:endParaRPr lang="fr-FR"/>
                    </a:p>
                  </a:txBody>
                  <a:tcPr/>
                </a:tc>
                <a:tc vMerge="1">
                  <a:txBody>
                    <a:bodyPr/>
                    <a:lstStyle/>
                    <a:p>
                      <a:endParaRPr lang="fr-FR"/>
                    </a:p>
                  </a:txBody>
                  <a:tcPr/>
                </a:tc>
                <a:tc>
                  <a:txBody>
                    <a:bodyPr/>
                    <a:lstStyle/>
                    <a:p>
                      <a:pPr algn="ctr">
                        <a:lnSpc>
                          <a:spcPct val="107000"/>
                        </a:lnSpc>
                        <a:spcAft>
                          <a:spcPts val="800"/>
                        </a:spcAft>
                      </a:pPr>
                      <a:r>
                        <a:rPr lang="fr-FR" sz="1400" b="1" dirty="0">
                          <a:effectLst/>
                          <a:latin typeface="Calibri" panose="020F0502020204030204" pitchFamily="34" charset="0"/>
                          <a:ea typeface="Times New Roman" panose="02020603050405020304" pitchFamily="18" charset="0"/>
                        </a:rPr>
                        <a:t>F</a:t>
                      </a:r>
                      <a:r>
                        <a:rPr lang="fr-FR" sz="1400" dirty="0">
                          <a:effectLst/>
                          <a:latin typeface="Calibri" panose="020F0502020204030204" pitchFamily="34" charset="0"/>
                          <a:ea typeface="Times New Roman" panose="02020603050405020304" pitchFamily="18" charset="0"/>
                        </a:rPr>
                        <a:t> : Je participe rarement au partage des idées et du travail avec les autres membres du groupe.</a:t>
                      </a:r>
                      <a:endParaRPr lang="fr-FR" sz="1600" dirty="0">
                        <a:effectLst/>
                        <a:latin typeface="Calibri" panose="020F0502020204030204" pitchFamily="34" charset="0"/>
                        <a:ea typeface="Calibri" panose="020F0502020204030204" pitchFamily="34" charset="0"/>
                      </a:endParaRP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600" dirty="0">
                          <a:effectLst/>
                          <a:latin typeface="Calibri" panose="020F0502020204030204" pitchFamily="34" charset="0"/>
                          <a:ea typeface="Calibri" panose="020F0502020204030204" pitchFamily="34" charset="0"/>
                        </a:rPr>
                        <a:t> </a:t>
                      </a: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600">
                          <a:effectLst/>
                          <a:latin typeface="Calibri" panose="020F0502020204030204" pitchFamily="34" charset="0"/>
                          <a:ea typeface="Calibri" panose="020F0502020204030204" pitchFamily="34" charset="0"/>
                        </a:rPr>
                        <a:t> </a:t>
                      </a: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636">
                <a:tc gridSpan="5">
                  <a:txBody>
                    <a:bodyPr/>
                    <a:lstStyle/>
                    <a:p>
                      <a:pPr algn="ctr">
                        <a:lnSpc>
                          <a:spcPct val="107000"/>
                        </a:lnSpc>
                        <a:spcAft>
                          <a:spcPts val="800"/>
                        </a:spcAft>
                      </a:pPr>
                      <a:r>
                        <a:rPr lang="fr-FR" sz="800" dirty="0">
                          <a:effectLst/>
                          <a:latin typeface="Calibri" panose="020F0502020204030204" pitchFamily="34" charset="0"/>
                          <a:ea typeface="Calibri" panose="020F0502020204030204" pitchFamily="34" charset="0"/>
                        </a:rPr>
                        <a:t> </a:t>
                      </a:r>
                      <a:endParaRPr lang="fr-FR" sz="1600" dirty="0">
                        <a:effectLst/>
                        <a:latin typeface="Calibri" panose="020F0502020204030204" pitchFamily="34" charset="0"/>
                        <a:ea typeface="Calibri" panose="020F0502020204030204" pitchFamily="34" charset="0"/>
                      </a:endParaRPr>
                    </a:p>
                  </a:txBody>
                  <a:tcPr marL="46652" marR="4665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364900">
                <a:tc rowSpan="4">
                  <a:txBody>
                    <a:bodyPr/>
                    <a:lstStyle/>
                    <a:p>
                      <a:pPr algn="ctr">
                        <a:lnSpc>
                          <a:spcPct val="107000"/>
                        </a:lnSpc>
                        <a:spcAft>
                          <a:spcPts val="0"/>
                        </a:spcAft>
                      </a:pPr>
                      <a:r>
                        <a:rPr lang="fr-FR" sz="1600" dirty="0" smtClean="0">
                          <a:effectLst/>
                          <a:latin typeface="Calibri" panose="020F0502020204030204" pitchFamily="34" charset="0"/>
                          <a:ea typeface="Calibri" panose="020F0502020204030204" pitchFamily="34" charset="0"/>
                        </a:rPr>
                        <a:t>D1</a:t>
                      </a:r>
                      <a:endParaRPr lang="fr-FR" sz="1600" dirty="0">
                        <a:effectLst/>
                        <a:latin typeface="Calibri" panose="020F0502020204030204" pitchFamily="34" charset="0"/>
                        <a:ea typeface="Calibri" panose="020F0502020204030204" pitchFamily="34" charset="0"/>
                      </a:endParaRPr>
                    </a:p>
                    <a:p>
                      <a:pPr algn="ctr">
                        <a:lnSpc>
                          <a:spcPct val="107000"/>
                        </a:lnSpc>
                        <a:spcAft>
                          <a:spcPts val="0"/>
                        </a:spcAft>
                      </a:pPr>
                      <a:r>
                        <a:rPr lang="fr-FR" sz="1600" dirty="0">
                          <a:effectLst/>
                          <a:latin typeface="Calibri" panose="020F0502020204030204" pitchFamily="34" charset="0"/>
                          <a:ea typeface="Calibri" panose="020F0502020204030204" pitchFamily="34" charset="0"/>
                        </a:rPr>
                        <a:t>D2</a:t>
                      </a:r>
                    </a:p>
                    <a:p>
                      <a:pPr algn="ctr">
                        <a:lnSpc>
                          <a:spcPct val="107000"/>
                        </a:lnSpc>
                        <a:spcAft>
                          <a:spcPts val="800"/>
                        </a:spcAft>
                      </a:pPr>
                      <a:r>
                        <a:rPr lang="fr-FR" sz="1600" dirty="0">
                          <a:effectLst/>
                          <a:latin typeface="Calibri" panose="020F0502020204030204" pitchFamily="34" charset="0"/>
                          <a:ea typeface="Calibri" panose="020F0502020204030204" pitchFamily="34" charset="0"/>
                        </a:rPr>
                        <a:t>D5</a:t>
                      </a: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a:lnSpc>
                          <a:spcPct val="107000"/>
                        </a:lnSpc>
                        <a:spcAft>
                          <a:spcPts val="0"/>
                        </a:spcAft>
                      </a:pPr>
                      <a:r>
                        <a:rPr lang="fr-FR" sz="1400" dirty="0" smtClean="0">
                          <a:effectLst/>
                          <a:latin typeface="Calibri" panose="020F0502020204030204" pitchFamily="34" charset="0"/>
                          <a:ea typeface="Calibri" panose="020F0502020204030204" pitchFamily="34" charset="0"/>
                        </a:rPr>
                        <a:t>Pratiquer </a:t>
                      </a:r>
                      <a:r>
                        <a:rPr lang="fr-FR" sz="1400" dirty="0">
                          <a:effectLst/>
                          <a:latin typeface="Calibri" panose="020F0502020204030204" pitchFamily="34" charset="0"/>
                          <a:ea typeface="Calibri" panose="020F0502020204030204" pitchFamily="34" charset="0"/>
                        </a:rPr>
                        <a:t>différents langages en Histoire et en Géographie</a:t>
                      </a:r>
                      <a:endParaRPr lang="fr-FR" sz="1600" dirty="0">
                        <a:effectLst/>
                        <a:latin typeface="Calibri" panose="020F0502020204030204" pitchFamily="34" charset="0"/>
                        <a:ea typeface="Calibri" panose="020F0502020204030204" pitchFamily="34" charset="0"/>
                      </a:endParaRP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400" b="1" dirty="0">
                          <a:effectLst/>
                          <a:latin typeface="Calibri" panose="020F0502020204030204" pitchFamily="34" charset="0"/>
                          <a:ea typeface="Times New Roman" panose="02020603050405020304" pitchFamily="18" charset="0"/>
                        </a:rPr>
                        <a:t>TB</a:t>
                      </a:r>
                      <a:r>
                        <a:rPr lang="fr-FR" sz="1400" dirty="0">
                          <a:effectLst/>
                          <a:latin typeface="Calibri" panose="020F0502020204030204" pitchFamily="34" charset="0"/>
                          <a:ea typeface="Times New Roman" panose="02020603050405020304" pitchFamily="18" charset="0"/>
                        </a:rPr>
                        <a:t> : 5 indicateurs présents * </a:t>
                      </a:r>
                      <a:endParaRPr lang="fr-FR" sz="1600" dirty="0">
                        <a:effectLst/>
                        <a:latin typeface="Calibri" panose="020F0502020204030204" pitchFamily="34" charset="0"/>
                        <a:ea typeface="Calibri" panose="020F0502020204030204" pitchFamily="34" charset="0"/>
                      </a:endParaRP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600" dirty="0">
                          <a:effectLst/>
                          <a:latin typeface="Calibri" panose="020F0502020204030204" pitchFamily="34" charset="0"/>
                          <a:ea typeface="Calibri" panose="020F0502020204030204" pitchFamily="34" charset="0"/>
                        </a:rPr>
                        <a:t> </a:t>
                      </a: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600" dirty="0">
                          <a:effectLst/>
                          <a:latin typeface="Calibri" panose="020F0502020204030204" pitchFamily="34" charset="0"/>
                          <a:ea typeface="Calibri" panose="020F0502020204030204" pitchFamily="34" charset="0"/>
                        </a:rPr>
                        <a:t> </a:t>
                      </a: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4900">
                <a:tc vMerge="1">
                  <a:txBody>
                    <a:bodyPr/>
                    <a:lstStyle/>
                    <a:p>
                      <a:endParaRPr lang="fr-FR"/>
                    </a:p>
                  </a:txBody>
                  <a:tcPr/>
                </a:tc>
                <a:tc vMerge="1">
                  <a:txBody>
                    <a:bodyPr/>
                    <a:lstStyle/>
                    <a:p>
                      <a:endParaRPr lang="fr-FR"/>
                    </a:p>
                  </a:txBody>
                  <a:tcPr/>
                </a:tc>
                <a:tc>
                  <a:txBody>
                    <a:bodyPr/>
                    <a:lstStyle/>
                    <a:p>
                      <a:pPr algn="ctr">
                        <a:lnSpc>
                          <a:spcPct val="107000"/>
                        </a:lnSpc>
                        <a:spcAft>
                          <a:spcPts val="800"/>
                        </a:spcAft>
                      </a:pPr>
                      <a:r>
                        <a:rPr lang="fr-FR" sz="1400" b="1" dirty="0">
                          <a:effectLst/>
                          <a:latin typeface="Calibri" panose="020F0502020204030204" pitchFamily="34" charset="0"/>
                          <a:ea typeface="Times New Roman" panose="02020603050405020304" pitchFamily="18" charset="0"/>
                        </a:rPr>
                        <a:t>S</a:t>
                      </a:r>
                      <a:r>
                        <a:rPr lang="fr-FR" sz="1400" dirty="0">
                          <a:effectLst/>
                          <a:latin typeface="Calibri" panose="020F0502020204030204" pitchFamily="34" charset="0"/>
                          <a:ea typeface="Times New Roman" panose="02020603050405020304" pitchFamily="18" charset="0"/>
                        </a:rPr>
                        <a:t> : 4 indicateurs présents</a:t>
                      </a:r>
                      <a:endParaRPr lang="fr-FR" sz="1600" dirty="0">
                        <a:effectLst/>
                        <a:latin typeface="Calibri" panose="020F0502020204030204" pitchFamily="34" charset="0"/>
                        <a:ea typeface="Calibri" panose="020F0502020204030204" pitchFamily="34" charset="0"/>
                      </a:endParaRP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600" dirty="0">
                          <a:effectLst/>
                          <a:latin typeface="Calibri" panose="020F0502020204030204" pitchFamily="34" charset="0"/>
                          <a:ea typeface="Calibri" panose="020F0502020204030204" pitchFamily="34" charset="0"/>
                        </a:rPr>
                        <a:t> </a:t>
                      </a: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600">
                          <a:effectLst/>
                          <a:latin typeface="Calibri" panose="020F0502020204030204" pitchFamily="34" charset="0"/>
                          <a:ea typeface="Calibri" panose="020F0502020204030204" pitchFamily="34" charset="0"/>
                        </a:rPr>
                        <a:t> </a:t>
                      </a: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4900">
                <a:tc vMerge="1">
                  <a:txBody>
                    <a:bodyPr/>
                    <a:lstStyle/>
                    <a:p>
                      <a:endParaRPr lang="fr-FR"/>
                    </a:p>
                  </a:txBody>
                  <a:tcPr/>
                </a:tc>
                <a:tc vMerge="1">
                  <a:txBody>
                    <a:bodyPr/>
                    <a:lstStyle/>
                    <a:p>
                      <a:endParaRPr lang="fr-FR"/>
                    </a:p>
                  </a:txBody>
                  <a:tcPr/>
                </a:tc>
                <a:tc>
                  <a:txBody>
                    <a:bodyPr/>
                    <a:lstStyle/>
                    <a:p>
                      <a:pPr algn="ctr">
                        <a:lnSpc>
                          <a:spcPct val="107000"/>
                        </a:lnSpc>
                        <a:spcAft>
                          <a:spcPts val="800"/>
                        </a:spcAft>
                      </a:pPr>
                      <a:r>
                        <a:rPr lang="fr-FR" sz="1400" b="1" dirty="0">
                          <a:effectLst/>
                          <a:latin typeface="Calibri" panose="020F0502020204030204" pitchFamily="34" charset="0"/>
                          <a:ea typeface="Times New Roman" panose="02020603050405020304" pitchFamily="18" charset="0"/>
                        </a:rPr>
                        <a:t>F</a:t>
                      </a:r>
                      <a:r>
                        <a:rPr lang="fr-FR" sz="1400" dirty="0">
                          <a:effectLst/>
                          <a:latin typeface="Calibri" panose="020F0502020204030204" pitchFamily="34" charset="0"/>
                          <a:ea typeface="Times New Roman" panose="02020603050405020304" pitchFamily="18" charset="0"/>
                        </a:rPr>
                        <a:t> : 3 indicateurs présents</a:t>
                      </a:r>
                      <a:endParaRPr lang="fr-FR" sz="1600" dirty="0">
                        <a:effectLst/>
                        <a:latin typeface="Calibri" panose="020F0502020204030204" pitchFamily="34" charset="0"/>
                        <a:ea typeface="Calibri" panose="020F0502020204030204" pitchFamily="34" charset="0"/>
                      </a:endParaRP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600" dirty="0">
                          <a:effectLst/>
                          <a:latin typeface="Calibri" panose="020F0502020204030204" pitchFamily="34" charset="0"/>
                          <a:ea typeface="Calibri" panose="020F0502020204030204" pitchFamily="34" charset="0"/>
                        </a:rPr>
                        <a:t> </a:t>
                      </a: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600">
                          <a:effectLst/>
                          <a:latin typeface="Calibri" panose="020F0502020204030204" pitchFamily="34" charset="0"/>
                          <a:ea typeface="Calibri" panose="020F0502020204030204" pitchFamily="34" charset="0"/>
                        </a:rPr>
                        <a:t> </a:t>
                      </a: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4900">
                <a:tc vMerge="1">
                  <a:txBody>
                    <a:bodyPr/>
                    <a:lstStyle/>
                    <a:p>
                      <a:endParaRPr lang="fr-FR"/>
                    </a:p>
                  </a:txBody>
                  <a:tcPr/>
                </a:tc>
                <a:tc vMerge="1">
                  <a:txBody>
                    <a:bodyPr/>
                    <a:lstStyle/>
                    <a:p>
                      <a:endParaRPr lang="fr-FR"/>
                    </a:p>
                  </a:txBody>
                  <a:tcPr/>
                </a:tc>
                <a:tc>
                  <a:txBody>
                    <a:bodyPr/>
                    <a:lstStyle/>
                    <a:p>
                      <a:pPr algn="ctr">
                        <a:lnSpc>
                          <a:spcPct val="107000"/>
                        </a:lnSpc>
                        <a:spcAft>
                          <a:spcPts val="800"/>
                        </a:spcAft>
                      </a:pPr>
                      <a:r>
                        <a:rPr lang="fr-FR" sz="1400" b="1" dirty="0">
                          <a:effectLst/>
                          <a:latin typeface="Calibri" panose="020F0502020204030204" pitchFamily="34" charset="0"/>
                          <a:ea typeface="Times New Roman" panose="02020603050405020304" pitchFamily="18" charset="0"/>
                        </a:rPr>
                        <a:t>I</a:t>
                      </a:r>
                      <a:r>
                        <a:rPr lang="fr-FR" sz="1400" dirty="0">
                          <a:effectLst/>
                          <a:latin typeface="Calibri" panose="020F0502020204030204" pitchFamily="34" charset="0"/>
                          <a:ea typeface="Times New Roman" panose="02020603050405020304" pitchFamily="18" charset="0"/>
                        </a:rPr>
                        <a:t> : 1 ou 2 indicateurs présents</a:t>
                      </a:r>
                      <a:endParaRPr lang="fr-FR" sz="1600" dirty="0">
                        <a:effectLst/>
                        <a:latin typeface="Calibri" panose="020F0502020204030204" pitchFamily="34" charset="0"/>
                        <a:ea typeface="Calibri" panose="020F0502020204030204" pitchFamily="34" charset="0"/>
                      </a:endParaRP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600" dirty="0">
                          <a:effectLst/>
                          <a:latin typeface="Calibri" panose="020F0502020204030204" pitchFamily="34" charset="0"/>
                          <a:ea typeface="Calibri" panose="020F0502020204030204" pitchFamily="34" charset="0"/>
                        </a:rPr>
                        <a:t> </a:t>
                      </a: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600" dirty="0">
                          <a:effectLst/>
                          <a:latin typeface="Calibri" panose="020F0502020204030204" pitchFamily="34" charset="0"/>
                          <a:ea typeface="Calibri" panose="020F0502020204030204" pitchFamily="34" charset="0"/>
                        </a:rPr>
                        <a:t> </a:t>
                      </a:r>
                    </a:p>
                  </a:txBody>
                  <a:tcPr marL="46652" marR="466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Rectangle 5"/>
          <p:cNvSpPr/>
          <p:nvPr/>
        </p:nvSpPr>
        <p:spPr>
          <a:xfrm>
            <a:off x="734975" y="5406239"/>
            <a:ext cx="10483703" cy="1384995"/>
          </a:xfrm>
          <a:prstGeom prst="rect">
            <a:avLst/>
          </a:prstGeom>
        </p:spPr>
        <p:txBody>
          <a:bodyPr wrap="square">
            <a:spAutoFit/>
          </a:bodyPr>
          <a:lstStyle/>
          <a:p>
            <a:pPr lvl="0" defTabSz="914400" eaLnBrk="0" fontAlgn="base" hangingPunct="0">
              <a:spcBef>
                <a:spcPct val="0"/>
              </a:spcBef>
              <a:spcAft>
                <a:spcPct val="0"/>
              </a:spcAft>
            </a:pPr>
            <a:r>
              <a:rPr lang="fr-FR" altLang="fr-FR" sz="1400" b="1" u="sng" dirty="0">
                <a:latin typeface="Calibri" panose="020F0502020204030204" pitchFamily="34" charset="0"/>
                <a:ea typeface="Calibri" panose="020F0502020204030204" pitchFamily="34" charset="0"/>
                <a:cs typeface="Arial" panose="020B0604020202020204" pitchFamily="34" charset="0"/>
              </a:rPr>
              <a:t>*Indicateurs de réussite :</a:t>
            </a:r>
            <a:endParaRPr lang="fr-FR" altLang="fr-FR" sz="1000" u="sng" dirty="0">
              <a:latin typeface="Calibri" panose="020F0502020204030204" pitchFamily="34" charset="0"/>
            </a:endParaRPr>
          </a:p>
          <a:p>
            <a:pPr defTabSz="914400" eaLnBrk="0" fontAlgn="base" hangingPunct="0">
              <a:spcBef>
                <a:spcPct val="0"/>
              </a:spcBef>
              <a:spcAft>
                <a:spcPct val="0"/>
              </a:spcAft>
              <a:buFontTx/>
              <a:buChar char="•"/>
            </a:pPr>
            <a:r>
              <a:rPr lang="fr-FR" altLang="fr-FR" sz="1400" b="1" dirty="0">
                <a:latin typeface="Calibri" panose="020F0502020204030204" pitchFamily="34" charset="0"/>
              </a:rPr>
              <a:t>Votre document doit être </a:t>
            </a:r>
            <a:r>
              <a:rPr lang="fr-FR" altLang="fr-FR" sz="1400" b="1" dirty="0" smtClean="0">
                <a:latin typeface="Calibri" panose="020F0502020204030204" pitchFamily="34" charset="0"/>
              </a:rPr>
              <a:t>clair, soigné </a:t>
            </a:r>
            <a:r>
              <a:rPr lang="fr-FR" altLang="fr-FR" sz="1400" b="1" dirty="0">
                <a:latin typeface="Calibri" panose="020F0502020204030204" pitchFamily="34" charset="0"/>
              </a:rPr>
              <a:t>et </a:t>
            </a:r>
            <a:r>
              <a:rPr lang="fr-FR" altLang="fr-FR" sz="1400" b="1" dirty="0" smtClean="0">
                <a:latin typeface="Calibri" panose="020F0502020204030204" pitchFamily="34" charset="0"/>
              </a:rPr>
              <a:t>posséder un titre.</a:t>
            </a:r>
            <a:endParaRPr lang="fr-FR" altLang="fr-FR" sz="1600" dirty="0">
              <a:latin typeface="Calibri" panose="020F0502020204030204" pitchFamily="34" charset="0"/>
            </a:endParaRPr>
          </a:p>
          <a:p>
            <a:pPr defTabSz="914400" eaLnBrk="0" fontAlgn="base" hangingPunct="0">
              <a:spcBef>
                <a:spcPct val="0"/>
              </a:spcBef>
              <a:spcAft>
                <a:spcPct val="0"/>
              </a:spcAft>
              <a:buFontTx/>
              <a:buChar char="•"/>
            </a:pPr>
            <a:r>
              <a:rPr lang="fr-FR" altLang="fr-FR" sz="1400" b="1" dirty="0">
                <a:latin typeface="Calibri" panose="020F0502020204030204" pitchFamily="34" charset="0"/>
              </a:rPr>
              <a:t>Il doit être attractif : couleurs, </a:t>
            </a:r>
            <a:r>
              <a:rPr lang="fr-FR" altLang="fr-FR" sz="1400" b="1" dirty="0" smtClean="0">
                <a:latin typeface="Calibri" panose="020F0502020204030204" pitchFamily="34" charset="0"/>
              </a:rPr>
              <a:t>illustrations, …</a:t>
            </a:r>
            <a:endParaRPr lang="fr-FR" altLang="fr-FR" sz="1400" dirty="0">
              <a:latin typeface="Calibri" panose="020F0502020204030204" pitchFamily="34" charset="0"/>
            </a:endParaRPr>
          </a:p>
          <a:p>
            <a:pPr lvl="0" defTabSz="914400" eaLnBrk="0" fontAlgn="base" hangingPunct="0">
              <a:spcBef>
                <a:spcPct val="0"/>
              </a:spcBef>
              <a:spcAft>
                <a:spcPct val="0"/>
              </a:spcAft>
              <a:buFontTx/>
              <a:buChar char="•"/>
            </a:pPr>
            <a:r>
              <a:rPr lang="fr-FR" altLang="fr-FR" sz="1400" b="1" dirty="0" smtClean="0">
                <a:latin typeface="Calibri" panose="020F0502020204030204" pitchFamily="34" charset="0"/>
              </a:rPr>
              <a:t>Donner </a:t>
            </a:r>
            <a:r>
              <a:rPr lang="fr-FR" altLang="fr-FR" sz="1400" b="1" dirty="0">
                <a:latin typeface="Calibri" panose="020F0502020204030204" pitchFamily="34" charset="0"/>
              </a:rPr>
              <a:t>plusieurs exemples de futurs possibles pour votre ville en 2040.</a:t>
            </a:r>
            <a:endParaRPr lang="fr-FR" altLang="fr-FR" sz="1400" dirty="0">
              <a:latin typeface="Calibri" panose="020F0502020204030204" pitchFamily="34" charset="0"/>
            </a:endParaRPr>
          </a:p>
          <a:p>
            <a:pPr lvl="0" defTabSz="914400" eaLnBrk="0" fontAlgn="base" hangingPunct="0">
              <a:spcBef>
                <a:spcPct val="0"/>
              </a:spcBef>
              <a:spcAft>
                <a:spcPct val="0"/>
              </a:spcAft>
              <a:buFontTx/>
              <a:buChar char="•"/>
            </a:pPr>
            <a:r>
              <a:rPr lang="fr-FR" altLang="fr-FR" sz="1400" b="1" dirty="0">
                <a:latin typeface="Calibri" panose="020F0502020204030204" pitchFamily="34" charset="0"/>
              </a:rPr>
              <a:t>Montrer les avantages apportés par vos propositions pour les habitants de la ville du futur.</a:t>
            </a:r>
            <a:endParaRPr lang="fr-FR" altLang="fr-FR" sz="1400" dirty="0">
              <a:latin typeface="Calibri" panose="020F0502020204030204" pitchFamily="34" charset="0"/>
            </a:endParaRPr>
          </a:p>
          <a:p>
            <a:pPr lvl="0" defTabSz="914400" eaLnBrk="0" fontAlgn="base" hangingPunct="0">
              <a:spcBef>
                <a:spcPct val="0"/>
              </a:spcBef>
              <a:spcAft>
                <a:spcPct val="0"/>
              </a:spcAft>
              <a:buFontTx/>
              <a:buChar char="•"/>
            </a:pPr>
            <a:r>
              <a:rPr lang="fr-FR" altLang="fr-FR" sz="1400" b="1" dirty="0">
                <a:latin typeface="Calibri" panose="020F0502020204030204" pitchFamily="34" charset="0"/>
              </a:rPr>
              <a:t>P</a:t>
            </a:r>
            <a:r>
              <a:rPr lang="fr-FR" altLang="fr-FR" sz="1400" b="1" dirty="0" smtClean="0">
                <a:latin typeface="Calibri" panose="020F0502020204030204" pitchFamily="34" charset="0"/>
              </a:rPr>
              <a:t>réciser </a:t>
            </a:r>
            <a:r>
              <a:rPr lang="fr-FR" altLang="fr-FR" sz="1400" b="1" dirty="0">
                <a:latin typeface="Calibri" panose="020F0502020204030204" pitchFamily="34" charset="0"/>
              </a:rPr>
              <a:t>quelles personnes interviennent </a:t>
            </a:r>
            <a:r>
              <a:rPr lang="fr-FR" altLang="fr-FR" sz="1400" b="1" dirty="0" smtClean="0">
                <a:latin typeface="Calibri" panose="020F0502020204030204" pitchFamily="34" charset="0"/>
              </a:rPr>
              <a:t>pour la mise en place de </a:t>
            </a:r>
            <a:r>
              <a:rPr lang="fr-FR" altLang="fr-FR" sz="1400" b="1" dirty="0">
                <a:latin typeface="Calibri" panose="020F0502020204030204" pitchFamily="34" charset="0"/>
              </a:rPr>
              <a:t>vos projets</a:t>
            </a:r>
            <a:r>
              <a:rPr lang="fr-FR" altLang="fr-FR" sz="1400" b="1" dirty="0" smtClean="0">
                <a:latin typeface="Calibri" panose="020F0502020204030204" pitchFamily="34" charset="0"/>
              </a:rPr>
              <a:t>.</a:t>
            </a:r>
            <a:endParaRPr lang="fr-FR" altLang="fr-FR" sz="1400" dirty="0">
              <a:latin typeface="Calibri" panose="020F0502020204030204" pitchFamily="34" charset="0"/>
            </a:endParaRPr>
          </a:p>
        </p:txBody>
      </p:sp>
    </p:spTree>
    <p:extLst>
      <p:ext uri="{BB962C8B-B14F-4D97-AF65-F5344CB8AC3E}">
        <p14:creationId xmlns:p14="http://schemas.microsoft.com/office/powerpoint/2010/main" val="40707466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98764" y="133350"/>
            <a:ext cx="10713027" cy="6724650"/>
          </a:xfrm>
        </p:spPr>
        <p:txBody>
          <a:bodyPr>
            <a:noAutofit/>
          </a:bodyPr>
          <a:lstStyle/>
          <a:p>
            <a:r>
              <a:rPr lang="fr-FR" sz="1600" b="1" u="sng" dirty="0">
                <a:solidFill>
                  <a:srgbClr val="0070C0"/>
                </a:solidFill>
                <a:latin typeface="Calibri" panose="020F0502020204030204" pitchFamily="34" charset="0"/>
              </a:rPr>
              <a:t>Séance 1</a:t>
            </a:r>
            <a:r>
              <a:rPr lang="fr-FR" sz="1600" b="1" u="sng" dirty="0">
                <a:latin typeface="Calibri" panose="020F0502020204030204" pitchFamily="34" charset="0"/>
              </a:rPr>
              <a:t> </a:t>
            </a:r>
            <a:r>
              <a:rPr lang="fr-FR" sz="1600" dirty="0">
                <a:latin typeface="Calibri" panose="020F0502020204030204" pitchFamily="34" charset="0"/>
              </a:rPr>
              <a:t>: démarche similaire à celle suivie par Anne </a:t>
            </a:r>
            <a:r>
              <a:rPr lang="fr-FR" sz="1600" dirty="0" err="1">
                <a:latin typeface="Calibri" panose="020F0502020204030204" pitchFamily="34" charset="0"/>
              </a:rPr>
              <a:t>Jeandel</a:t>
            </a:r>
            <a:r>
              <a:rPr lang="fr-FR" sz="1600" dirty="0">
                <a:latin typeface="Calibri" panose="020F0502020204030204" pitchFamily="34" charset="0"/>
              </a:rPr>
              <a:t>, collège Albert </a:t>
            </a:r>
            <a:r>
              <a:rPr lang="fr-FR" sz="1600" dirty="0" err="1">
                <a:latin typeface="Calibri" panose="020F0502020204030204" pitchFamily="34" charset="0"/>
              </a:rPr>
              <a:t>Debeyre</a:t>
            </a:r>
            <a:r>
              <a:rPr lang="fr-FR" sz="1600" dirty="0">
                <a:latin typeface="Calibri" panose="020F0502020204030204" pitchFamily="34" charset="0"/>
              </a:rPr>
              <a:t> à </a:t>
            </a:r>
            <a:r>
              <a:rPr lang="fr-FR" sz="1600" dirty="0" err="1">
                <a:latin typeface="Calibri" panose="020F0502020204030204" pitchFamily="34" charset="0"/>
              </a:rPr>
              <a:t>Marquette-Les-Lille</a:t>
            </a:r>
            <a:endParaRPr lang="fr-FR" sz="1600" dirty="0">
              <a:latin typeface="Calibri" panose="020F0502020204030204" pitchFamily="34" charset="0"/>
            </a:endParaRPr>
          </a:p>
          <a:p>
            <a:pPr marL="0" indent="0">
              <a:buNone/>
            </a:pPr>
            <a:r>
              <a:rPr lang="fr-FR" sz="1600" b="1" u="sng" dirty="0">
                <a:solidFill>
                  <a:srgbClr val="0070C0"/>
                </a:solidFill>
                <a:latin typeface="Calibri" panose="020F0502020204030204" pitchFamily="34" charset="0"/>
              </a:rPr>
              <a:t>Activité 1</a:t>
            </a:r>
            <a:r>
              <a:rPr lang="fr-FR" sz="1600" dirty="0">
                <a:latin typeface="Calibri" panose="020F0502020204030204" pitchFamily="34" charset="0"/>
              </a:rPr>
              <a:t> </a:t>
            </a:r>
            <a:r>
              <a:rPr lang="fr-FR" sz="1600" b="1" dirty="0">
                <a:latin typeface="Calibri" panose="020F0502020204030204" pitchFamily="34" charset="0"/>
              </a:rPr>
              <a:t>(±15’) </a:t>
            </a:r>
            <a:r>
              <a:rPr lang="fr-FR" sz="1600" dirty="0">
                <a:latin typeface="Calibri" panose="020F0502020204030204" pitchFamily="34" charset="0"/>
              </a:rPr>
              <a:t>: </a:t>
            </a:r>
            <a:r>
              <a:rPr lang="fr-FR" sz="1600" b="1" dirty="0">
                <a:latin typeface="Calibri" panose="020F0502020204030204" pitchFamily="34" charset="0"/>
              </a:rPr>
              <a:t>Distribuer </a:t>
            </a:r>
            <a:r>
              <a:rPr lang="fr-FR" sz="1600" b="1" dirty="0" smtClean="0">
                <a:latin typeface="Calibri" panose="020F0502020204030204" pitchFamily="34" charset="0"/>
              </a:rPr>
              <a:t>un </a:t>
            </a:r>
            <a:r>
              <a:rPr lang="fr-FR" sz="1600" b="1" dirty="0">
                <a:latin typeface="Calibri" panose="020F0502020204030204" pitchFamily="34" charset="0"/>
              </a:rPr>
              <a:t>questionnaire </a:t>
            </a:r>
            <a:r>
              <a:rPr lang="fr-FR" sz="1600" b="1" dirty="0" smtClean="0">
                <a:latin typeface="Calibri" panose="020F0502020204030204" pitchFamily="34" charset="0"/>
              </a:rPr>
              <a:t>à compléter individuellement : </a:t>
            </a:r>
            <a:endParaRPr lang="fr-FR" sz="1600" b="1" dirty="0">
              <a:latin typeface="Calibri" panose="020F0502020204030204" pitchFamily="34" charset="0"/>
            </a:endParaRPr>
          </a:p>
          <a:p>
            <a:pPr marL="0" lvl="0" indent="0">
              <a:buNone/>
            </a:pPr>
            <a:r>
              <a:rPr lang="fr-FR" sz="1600" b="1" dirty="0">
                <a:solidFill>
                  <a:srgbClr val="C00000"/>
                </a:solidFill>
                <a:latin typeface="Calibri" panose="020F0502020204030204" pitchFamily="34" charset="0"/>
              </a:rPr>
              <a:t>Selon toi, quel(s) problème(s) rencontrent les habitants des métropoles aujourd’hui </a:t>
            </a:r>
            <a:r>
              <a:rPr lang="fr-FR" sz="1600" b="1" dirty="0" smtClean="0">
                <a:solidFill>
                  <a:srgbClr val="C00000"/>
                </a:solidFill>
                <a:latin typeface="Calibri" panose="020F0502020204030204" pitchFamily="34" charset="0"/>
              </a:rPr>
              <a:t>?</a:t>
            </a:r>
            <a:endParaRPr lang="fr-FR" sz="1600" dirty="0">
              <a:solidFill>
                <a:srgbClr val="C00000"/>
              </a:solidFill>
              <a:latin typeface="Calibri" panose="020F0502020204030204" pitchFamily="34" charset="0"/>
            </a:endParaRPr>
          </a:p>
          <a:p>
            <a:pPr marL="0" lvl="0" indent="0">
              <a:buNone/>
            </a:pPr>
            <a:r>
              <a:rPr lang="fr-FR" sz="1600" b="1" dirty="0">
                <a:solidFill>
                  <a:srgbClr val="C00000"/>
                </a:solidFill>
                <a:latin typeface="Calibri" panose="020F0502020204030204" pitchFamily="34" charset="0"/>
              </a:rPr>
              <a:t>Donne un ou plusieurs exemples précis de ce qu’il faudrait changer/améliorer pour mieux vivre en ville ?</a:t>
            </a:r>
            <a:endParaRPr lang="fr-FR" sz="1600" dirty="0">
              <a:solidFill>
                <a:srgbClr val="C00000"/>
              </a:solidFill>
              <a:latin typeface="Calibri" panose="020F0502020204030204" pitchFamily="34" charset="0"/>
            </a:endParaRPr>
          </a:p>
          <a:p>
            <a:pPr marL="0" indent="0">
              <a:buNone/>
            </a:pPr>
            <a:r>
              <a:rPr lang="fr-FR" sz="1600" i="1" dirty="0">
                <a:latin typeface="Calibri" panose="020F0502020204030204" pitchFamily="34" charset="0"/>
              </a:rPr>
              <a:t>Ex : décorer les immeubles, planter des fleurs, des trottoirs plus grands, plus de bandes cyclables, plus de bancs, de coins jeux (connectés ou pas), lutter contre la saleté, la pollution, des tables pour discuter et pique-niquer, des feux qui détectent les vélos et les piétons, </a:t>
            </a:r>
            <a:r>
              <a:rPr lang="fr-FR" sz="1600" i="1" dirty="0" smtClean="0">
                <a:latin typeface="Calibri" panose="020F0502020204030204" pitchFamily="34" charset="0"/>
              </a:rPr>
              <a:t>…</a:t>
            </a:r>
          </a:p>
          <a:p>
            <a:pPr marL="0" indent="0">
              <a:buNone/>
            </a:pPr>
            <a:endParaRPr lang="fr-FR" sz="1600" dirty="0">
              <a:latin typeface="Calibri" panose="020F0502020204030204" pitchFamily="34" charset="0"/>
            </a:endParaRPr>
          </a:p>
          <a:p>
            <a:pPr marL="0" indent="0">
              <a:buNone/>
            </a:pPr>
            <a:r>
              <a:rPr lang="fr-FR" sz="1600" b="1" u="sng" dirty="0">
                <a:solidFill>
                  <a:srgbClr val="0070C0"/>
                </a:solidFill>
                <a:latin typeface="Calibri" panose="020F0502020204030204" pitchFamily="34" charset="0"/>
              </a:rPr>
              <a:t>Activité 2</a:t>
            </a:r>
            <a:r>
              <a:rPr lang="fr-FR" sz="1600" b="1" dirty="0">
                <a:solidFill>
                  <a:srgbClr val="0070C0"/>
                </a:solidFill>
                <a:latin typeface="Calibri" panose="020F0502020204030204" pitchFamily="34" charset="0"/>
              </a:rPr>
              <a:t> </a:t>
            </a:r>
            <a:r>
              <a:rPr lang="fr-FR" sz="1600" b="1" dirty="0">
                <a:latin typeface="Calibri" panose="020F0502020204030204" pitchFamily="34" charset="0"/>
              </a:rPr>
              <a:t>(±30’)</a:t>
            </a:r>
            <a:r>
              <a:rPr lang="fr-FR" sz="1600" dirty="0">
                <a:latin typeface="Calibri" panose="020F0502020204030204" pitchFamily="34" charset="0"/>
              </a:rPr>
              <a:t> : Faire la synthèse des réponses en notant au fur et à mesure au </a:t>
            </a:r>
            <a:r>
              <a:rPr lang="fr-FR" sz="1600" dirty="0" smtClean="0">
                <a:latin typeface="Calibri" panose="020F0502020204030204" pitchFamily="34" charset="0"/>
              </a:rPr>
              <a:t>tableau.</a:t>
            </a:r>
            <a:endParaRPr lang="fr-FR" sz="1600" dirty="0">
              <a:latin typeface="Calibri" panose="020F0502020204030204" pitchFamily="34" charset="0"/>
            </a:endParaRPr>
          </a:p>
          <a:p>
            <a:pPr marL="0" indent="0">
              <a:buNone/>
            </a:pPr>
            <a:r>
              <a:rPr lang="fr-FR" sz="1600" b="1" u="sng" dirty="0">
                <a:latin typeface="Calibri" panose="020F0502020204030204" pitchFamily="34" charset="0"/>
              </a:rPr>
              <a:t>Objectif </a:t>
            </a:r>
            <a:r>
              <a:rPr lang="fr-FR" sz="1600" dirty="0">
                <a:latin typeface="Calibri" panose="020F0502020204030204" pitchFamily="34" charset="0"/>
              </a:rPr>
              <a:t>: </a:t>
            </a:r>
            <a:r>
              <a:rPr lang="fr-FR" sz="1600" dirty="0" smtClean="0">
                <a:latin typeface="Calibri" panose="020F0502020204030204" pitchFamily="34" charset="0"/>
              </a:rPr>
              <a:t>faire </a:t>
            </a:r>
            <a:r>
              <a:rPr lang="fr-FR" sz="1600" dirty="0">
                <a:latin typeface="Calibri" panose="020F0502020204030204" pitchFamily="34" charset="0"/>
              </a:rPr>
              <a:t>ressortir plusieurs thématiques </a:t>
            </a:r>
            <a:r>
              <a:rPr lang="fr-FR" sz="1600" dirty="0" smtClean="0">
                <a:latin typeface="Calibri" panose="020F0502020204030204" pitchFamily="34" charset="0"/>
              </a:rPr>
              <a:t>: </a:t>
            </a:r>
            <a:endParaRPr lang="fr-FR" sz="1600" dirty="0">
              <a:latin typeface="Calibri" panose="020F0502020204030204" pitchFamily="34" charset="0"/>
            </a:endParaRPr>
          </a:p>
          <a:p>
            <a:pPr marL="0" lvl="0" indent="0">
              <a:buNone/>
            </a:pPr>
            <a:r>
              <a:rPr lang="fr-FR" sz="1600" b="1" dirty="0">
                <a:latin typeface="Calibri" panose="020F0502020204030204" pitchFamily="34" charset="0"/>
              </a:rPr>
              <a:t>Se </a:t>
            </a:r>
            <a:r>
              <a:rPr lang="fr-FR" sz="1600" b="1" dirty="0" smtClean="0">
                <a:latin typeface="Calibri" panose="020F0502020204030204" pitchFamily="34" charset="0"/>
              </a:rPr>
              <a:t>déplacer</a:t>
            </a:r>
            <a:r>
              <a:rPr lang="fr-FR" sz="1600" dirty="0">
                <a:latin typeface="Calibri" panose="020F0502020204030204" pitchFamily="34" charset="0"/>
              </a:rPr>
              <a:t> </a:t>
            </a:r>
            <a:r>
              <a:rPr lang="fr-FR" sz="1600" dirty="0" smtClean="0">
                <a:latin typeface="Calibri" panose="020F0502020204030204" pitchFamily="34" charset="0"/>
              </a:rPr>
              <a:t>/ </a:t>
            </a:r>
            <a:r>
              <a:rPr lang="fr-FR" sz="1600" b="1" dirty="0" smtClean="0">
                <a:latin typeface="Calibri" panose="020F0502020204030204" pitchFamily="34" charset="0"/>
              </a:rPr>
              <a:t>S’approvisionner </a:t>
            </a:r>
            <a:r>
              <a:rPr lang="fr-FR" sz="1600" b="1" dirty="0">
                <a:latin typeface="Calibri" panose="020F0502020204030204" pitchFamily="34" charset="0"/>
              </a:rPr>
              <a:t>(alimentation et </a:t>
            </a:r>
            <a:r>
              <a:rPr lang="fr-FR" sz="1600" b="1" dirty="0" smtClean="0">
                <a:latin typeface="Calibri" panose="020F0502020204030204" pitchFamily="34" charset="0"/>
              </a:rPr>
              <a:t>énergie)</a:t>
            </a:r>
            <a:r>
              <a:rPr lang="fr-FR" sz="1600" dirty="0">
                <a:latin typeface="Calibri" panose="020F0502020204030204" pitchFamily="34" charset="0"/>
              </a:rPr>
              <a:t> </a:t>
            </a:r>
            <a:r>
              <a:rPr lang="fr-FR" sz="1600" dirty="0" smtClean="0">
                <a:latin typeface="Calibri" panose="020F0502020204030204" pitchFamily="34" charset="0"/>
              </a:rPr>
              <a:t>/ </a:t>
            </a:r>
            <a:r>
              <a:rPr lang="fr-FR" sz="1600" b="1" dirty="0" smtClean="0">
                <a:latin typeface="Calibri" panose="020F0502020204030204" pitchFamily="34" charset="0"/>
              </a:rPr>
              <a:t>Se loger</a:t>
            </a:r>
            <a:r>
              <a:rPr lang="fr-FR" sz="1600" dirty="0">
                <a:latin typeface="Calibri" panose="020F0502020204030204" pitchFamily="34" charset="0"/>
              </a:rPr>
              <a:t> </a:t>
            </a:r>
            <a:r>
              <a:rPr lang="fr-FR" sz="1600" dirty="0" smtClean="0">
                <a:latin typeface="Calibri" panose="020F0502020204030204" pitchFamily="34" charset="0"/>
              </a:rPr>
              <a:t>/ </a:t>
            </a:r>
            <a:r>
              <a:rPr lang="fr-FR" sz="1600" b="1" dirty="0" smtClean="0">
                <a:latin typeface="Calibri" panose="020F0502020204030204" pitchFamily="34" charset="0"/>
              </a:rPr>
              <a:t>Vivre </a:t>
            </a:r>
            <a:r>
              <a:rPr lang="fr-FR" sz="1600" b="1" dirty="0">
                <a:latin typeface="Calibri" panose="020F0502020204030204" pitchFamily="34" charset="0"/>
              </a:rPr>
              <a:t>ensemble (cohabiter ?)</a:t>
            </a:r>
            <a:endParaRPr lang="fr-FR" sz="1600" dirty="0">
              <a:latin typeface="Calibri" panose="020F0502020204030204" pitchFamily="34" charset="0"/>
            </a:endParaRPr>
          </a:p>
          <a:p>
            <a:pPr marL="0" indent="0">
              <a:buNone/>
            </a:pPr>
            <a:endParaRPr lang="fr-FR" sz="200" dirty="0" smtClean="0">
              <a:latin typeface="Calibri" panose="020F0502020204030204" pitchFamily="34" charset="0"/>
            </a:endParaRPr>
          </a:p>
          <a:p>
            <a:pPr marL="0" indent="0">
              <a:buNone/>
            </a:pPr>
            <a:r>
              <a:rPr lang="fr-FR" sz="1600" dirty="0" smtClean="0">
                <a:latin typeface="Calibri" panose="020F0502020204030204" pitchFamily="34" charset="0"/>
              </a:rPr>
              <a:t>Faire ressortir l’objectif</a:t>
            </a:r>
            <a:r>
              <a:rPr lang="fr-FR" sz="1600" dirty="0">
                <a:latin typeface="Calibri" panose="020F0502020204030204" pitchFamily="34" charset="0"/>
              </a:rPr>
              <a:t> </a:t>
            </a:r>
            <a:r>
              <a:rPr lang="fr-FR" sz="1600" dirty="0" smtClean="0">
                <a:latin typeface="Calibri" panose="020F0502020204030204" pitchFamily="34" charset="0"/>
              </a:rPr>
              <a:t> commun aux thématiques : </a:t>
            </a:r>
            <a:r>
              <a:rPr lang="fr-FR" sz="1600" b="1" dirty="0" smtClean="0">
                <a:solidFill>
                  <a:srgbClr val="FF0000"/>
                </a:solidFill>
                <a:latin typeface="Calibri" panose="020F0502020204030204" pitchFamily="34" charset="0"/>
              </a:rPr>
              <a:t>Rendre </a:t>
            </a:r>
            <a:r>
              <a:rPr lang="fr-FR" sz="1600" b="1" dirty="0">
                <a:solidFill>
                  <a:srgbClr val="FF0000"/>
                </a:solidFill>
                <a:latin typeface="Calibri" panose="020F0502020204030204" pitchFamily="34" charset="0"/>
              </a:rPr>
              <a:t>la ville plus durable </a:t>
            </a:r>
            <a:r>
              <a:rPr lang="fr-FR" sz="1600" b="1" dirty="0" smtClean="0">
                <a:solidFill>
                  <a:srgbClr val="FF0000"/>
                </a:solidFill>
                <a:latin typeface="Calibri" panose="020F0502020204030204" pitchFamily="34" charset="0"/>
              </a:rPr>
              <a:t>dans le futur </a:t>
            </a:r>
            <a:endParaRPr lang="fr-FR" sz="1600" b="1" dirty="0" smtClean="0">
              <a:solidFill>
                <a:srgbClr val="FF0000"/>
              </a:solidFill>
              <a:latin typeface="Calibri" panose="020F0502020204030204" pitchFamily="34" charset="0"/>
            </a:endParaRPr>
          </a:p>
          <a:p>
            <a:pPr marL="0" indent="0">
              <a:buNone/>
            </a:pPr>
            <a:r>
              <a:rPr lang="fr-FR" sz="1600" b="1" dirty="0" smtClean="0">
                <a:solidFill>
                  <a:srgbClr val="FF0000"/>
                </a:solidFill>
                <a:latin typeface="Calibri" panose="020F0502020204030204" pitchFamily="34" charset="0"/>
              </a:rPr>
              <a:t>                                                            </a:t>
            </a:r>
            <a:r>
              <a:rPr lang="fr-FR" sz="1600" dirty="0" smtClean="0">
                <a:solidFill>
                  <a:schemeClr val="tx1"/>
                </a:solidFill>
                <a:latin typeface="Calibri" panose="020F0502020204030204" pitchFamily="34" charset="0"/>
              </a:rPr>
              <a:t>D’où la question : </a:t>
            </a:r>
            <a:r>
              <a:rPr lang="fr-FR" sz="1600" b="1" dirty="0">
                <a:solidFill>
                  <a:srgbClr val="FF0000"/>
                </a:solidFill>
                <a:latin typeface="Calibri" panose="020F0502020204030204" pitchFamily="34" charset="0"/>
              </a:rPr>
              <a:t>C</a:t>
            </a:r>
            <a:r>
              <a:rPr lang="fr-FR" sz="1600" b="1" dirty="0" smtClean="0">
                <a:solidFill>
                  <a:srgbClr val="FF0000"/>
                </a:solidFill>
                <a:latin typeface="Calibri" panose="020F0502020204030204" pitchFamily="34" charset="0"/>
              </a:rPr>
              <a:t>omment </a:t>
            </a:r>
            <a:r>
              <a:rPr lang="fr-FR" sz="1600" b="1" dirty="0" smtClean="0">
                <a:solidFill>
                  <a:srgbClr val="FF0000"/>
                </a:solidFill>
                <a:latin typeface="Calibri" panose="020F0502020204030204" pitchFamily="34" charset="0"/>
              </a:rPr>
              <a:t>le faire ?</a:t>
            </a:r>
          </a:p>
          <a:p>
            <a:pPr marL="0" indent="0">
              <a:buNone/>
            </a:pPr>
            <a:r>
              <a:rPr lang="fr-FR" sz="1600" dirty="0">
                <a:latin typeface="Calibri" panose="020F0502020204030204" pitchFamily="34" charset="0"/>
              </a:rPr>
              <a:t>								</a:t>
            </a:r>
          </a:p>
          <a:p>
            <a:r>
              <a:rPr lang="fr-FR" sz="1600" b="1" u="sng" dirty="0">
                <a:solidFill>
                  <a:srgbClr val="0070C0"/>
                </a:solidFill>
                <a:latin typeface="Calibri" panose="020F0502020204030204" pitchFamily="34" charset="0"/>
              </a:rPr>
              <a:t>Activité 3</a:t>
            </a:r>
            <a:r>
              <a:rPr lang="fr-FR" sz="1600" b="1" dirty="0">
                <a:latin typeface="Calibri" panose="020F0502020204030204" pitchFamily="34" charset="0"/>
              </a:rPr>
              <a:t> (±10’) : présentation de la consigne générale  + constitution des groupes</a:t>
            </a:r>
            <a:r>
              <a:rPr lang="fr-FR" sz="1600" dirty="0">
                <a:latin typeface="Calibri" panose="020F0502020204030204" pitchFamily="34" charset="0"/>
              </a:rPr>
              <a:t> </a:t>
            </a:r>
          </a:p>
          <a:p>
            <a:endParaRPr lang="fr-FR" sz="1600" dirty="0"/>
          </a:p>
        </p:txBody>
      </p:sp>
    </p:spTree>
    <p:extLst>
      <p:ext uri="{BB962C8B-B14F-4D97-AF65-F5344CB8AC3E}">
        <p14:creationId xmlns:p14="http://schemas.microsoft.com/office/powerpoint/2010/main" val="21091579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9154" y="0"/>
            <a:ext cx="10328564" cy="6858000"/>
          </a:xfrm>
        </p:spPr>
        <p:style>
          <a:lnRef idx="1">
            <a:schemeClr val="accent1"/>
          </a:lnRef>
          <a:fillRef idx="2">
            <a:schemeClr val="accent1"/>
          </a:fillRef>
          <a:effectRef idx="1">
            <a:schemeClr val="accent1"/>
          </a:effectRef>
          <a:fontRef idx="minor">
            <a:schemeClr val="dk1"/>
          </a:fontRef>
        </p:style>
        <p:txBody>
          <a:bodyPr anchor="ctr">
            <a:normAutofit/>
          </a:bodyPr>
          <a:lstStyle/>
          <a:p>
            <a:pPr marL="0" indent="0">
              <a:buNone/>
            </a:pPr>
            <a:endParaRPr lang="fr-FR" sz="2300" b="1" u="sng" dirty="0" smtClean="0">
              <a:latin typeface="Calibri" panose="020F0502020204030204" pitchFamily="34" charset="0"/>
            </a:endParaRPr>
          </a:p>
          <a:p>
            <a:pPr marL="0" indent="0">
              <a:buNone/>
            </a:pPr>
            <a:endParaRPr lang="fr-FR" sz="2300" b="1" u="sng" dirty="0">
              <a:latin typeface="Calibri" panose="020F0502020204030204" pitchFamily="34" charset="0"/>
            </a:endParaRP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sz="1700" dirty="0"/>
          </a:p>
          <a:p>
            <a:pPr marL="0" indent="0">
              <a:buNone/>
            </a:pPr>
            <a:endParaRPr lang="fr-FR" sz="1700" dirty="0"/>
          </a:p>
          <a:p>
            <a:pPr marL="0" indent="0">
              <a:buNone/>
            </a:pPr>
            <a:r>
              <a:rPr lang="fr-FR" sz="1600" b="1" u="sng" dirty="0">
                <a:latin typeface="Calibri" panose="020F0502020204030204" pitchFamily="34" charset="0"/>
              </a:rPr>
              <a:t>Votre cahier des charges : </a:t>
            </a:r>
            <a:r>
              <a:rPr lang="fr-FR" sz="1600" b="1" u="sng" dirty="0" smtClean="0">
                <a:latin typeface="Calibri" panose="020F0502020204030204" pitchFamily="34" charset="0"/>
              </a:rPr>
              <a:t>  </a:t>
            </a:r>
            <a:endParaRPr lang="fr-FR" sz="1600" b="1" u="sng" dirty="0">
              <a:latin typeface="Calibri" panose="020F0502020204030204" pitchFamily="34" charset="0"/>
            </a:endParaRPr>
          </a:p>
          <a:p>
            <a:pPr marL="0" indent="0">
              <a:buNone/>
            </a:pPr>
            <a:r>
              <a:rPr lang="fr-FR" sz="1600" dirty="0">
                <a:latin typeface="Calibri" panose="020F0502020204030204" pitchFamily="34" charset="0"/>
              </a:rPr>
              <a:t>Votre document doit être clair, soigné et posséder un titre.</a:t>
            </a:r>
          </a:p>
          <a:p>
            <a:pPr marL="0" indent="0">
              <a:buNone/>
            </a:pPr>
            <a:r>
              <a:rPr lang="fr-FR" sz="1600" dirty="0">
                <a:latin typeface="Calibri" panose="020F0502020204030204" pitchFamily="34" charset="0"/>
              </a:rPr>
              <a:t>Il doit être attractif : illustrations (n’oubliez pas de préciser où vous les avez trouvées !), couleurs, …</a:t>
            </a:r>
          </a:p>
          <a:p>
            <a:pPr marL="0" indent="0">
              <a:buNone/>
            </a:pPr>
            <a:r>
              <a:rPr lang="fr-FR" sz="1600" dirty="0">
                <a:latin typeface="Calibri" panose="020F0502020204030204" pitchFamily="34" charset="0"/>
              </a:rPr>
              <a:t>Sur le thème choisi, il doit présenter plusieurs exemples de futurs possibles pour la ville en 2040.</a:t>
            </a:r>
          </a:p>
          <a:p>
            <a:pPr marL="0" indent="0">
              <a:buNone/>
            </a:pPr>
            <a:r>
              <a:rPr lang="fr-FR" sz="1600" dirty="0">
                <a:latin typeface="Calibri" panose="020F0502020204030204" pitchFamily="34" charset="0"/>
              </a:rPr>
              <a:t>Il doit montrer les avantages apportés par vos propositions pour les habitants de la ville du futur.</a:t>
            </a:r>
          </a:p>
          <a:p>
            <a:pPr marL="0" indent="0">
              <a:buNone/>
            </a:pPr>
            <a:r>
              <a:rPr lang="fr-FR" sz="1600" dirty="0">
                <a:latin typeface="Calibri" panose="020F0502020204030204" pitchFamily="34" charset="0"/>
              </a:rPr>
              <a:t>Il doit </a:t>
            </a:r>
            <a:r>
              <a:rPr lang="fr-FR" sz="1600" dirty="0" smtClean="0">
                <a:latin typeface="Calibri" panose="020F0502020204030204" pitchFamily="34" charset="0"/>
              </a:rPr>
              <a:t>préciser </a:t>
            </a:r>
            <a:r>
              <a:rPr lang="fr-FR" sz="1600" dirty="0">
                <a:latin typeface="Calibri" panose="020F0502020204030204" pitchFamily="34" charset="0"/>
              </a:rPr>
              <a:t>quelles personnes interviennent ( jouent un rôle important) pour la réussite de vos projets.</a:t>
            </a:r>
          </a:p>
          <a:p>
            <a:pPr marL="0" indent="0">
              <a:buNone/>
            </a:pPr>
            <a:endParaRPr lang="fr-FR" dirty="0"/>
          </a:p>
        </p:txBody>
      </p:sp>
      <p:sp>
        <p:nvSpPr>
          <p:cNvPr id="2" name="ZoneTexte 1"/>
          <p:cNvSpPr txBox="1"/>
          <p:nvPr/>
        </p:nvSpPr>
        <p:spPr>
          <a:xfrm>
            <a:off x="509154" y="0"/>
            <a:ext cx="10764982" cy="3662541"/>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sz="1400" b="1" u="sng" dirty="0">
                <a:latin typeface="Calibri" panose="020F0502020204030204" pitchFamily="34" charset="0"/>
              </a:rPr>
              <a:t>Consigne générale</a:t>
            </a:r>
            <a:r>
              <a:rPr lang="fr-FR" sz="1400" b="1" dirty="0">
                <a:latin typeface="Calibri" panose="020F0502020204030204" pitchFamily="34" charset="0"/>
              </a:rPr>
              <a:t> :</a:t>
            </a:r>
            <a:endParaRPr lang="fr-FR" sz="1400" dirty="0">
              <a:latin typeface="Calibri" panose="020F0502020204030204" pitchFamily="34" charset="0"/>
            </a:endParaRPr>
          </a:p>
          <a:p>
            <a:pPr>
              <a:lnSpc>
                <a:spcPct val="170000"/>
              </a:lnSpc>
            </a:pPr>
            <a:r>
              <a:rPr lang="fr-FR" sz="1400" b="1" dirty="0">
                <a:latin typeface="Calibri" panose="020F0502020204030204" pitchFamily="34" charset="0"/>
              </a:rPr>
              <a:t>	</a:t>
            </a:r>
            <a:r>
              <a:rPr lang="fr-FR" sz="1600" b="1" dirty="0">
                <a:latin typeface="Calibri" panose="020F0502020204030204" pitchFamily="34" charset="0"/>
              </a:rPr>
              <a:t>« M. …, le maire de ………. ,  s’interroge sur la manière de rendre sa ville plus durable en 2040 et a décidé de vous demander conseil. Il a retenu 4 thèmes de réflexion pour la « ville de demain » : </a:t>
            </a:r>
            <a:endParaRPr lang="fr-FR" sz="1600" dirty="0">
              <a:latin typeface="Calibri" panose="020F0502020204030204" pitchFamily="34" charset="0"/>
            </a:endParaRPr>
          </a:p>
          <a:p>
            <a:pPr lvl="0"/>
            <a:r>
              <a:rPr lang="fr-FR" sz="1600" dirty="0">
                <a:latin typeface="Calibri" panose="020F0502020204030204" pitchFamily="34" charset="0"/>
              </a:rPr>
              <a:t>Comment se déplacer en ville en 2040 ?</a:t>
            </a:r>
          </a:p>
          <a:p>
            <a:pPr lvl="0"/>
            <a:r>
              <a:rPr lang="fr-FR" sz="1600" dirty="0">
                <a:latin typeface="Calibri" panose="020F0502020204030204" pitchFamily="34" charset="0"/>
              </a:rPr>
              <a:t>Comment se loger en ville en 2040 ?</a:t>
            </a:r>
          </a:p>
          <a:p>
            <a:pPr lvl="0"/>
            <a:r>
              <a:rPr lang="fr-FR" sz="1600" dirty="0">
                <a:latin typeface="Calibri" panose="020F0502020204030204" pitchFamily="34" charset="0"/>
              </a:rPr>
              <a:t>Comment s’approvisionner (aliment et énergie)  en ville en 2040 ?</a:t>
            </a:r>
          </a:p>
          <a:p>
            <a:pPr lvl="0"/>
            <a:r>
              <a:rPr lang="fr-FR" sz="1600" dirty="0">
                <a:latin typeface="Calibri" panose="020F0502020204030204" pitchFamily="34" charset="0"/>
              </a:rPr>
              <a:t>Comment bien (mieux ?) vivre ensemble en ville en 2040 ?</a:t>
            </a:r>
          </a:p>
          <a:p>
            <a:pPr>
              <a:lnSpc>
                <a:spcPct val="170000"/>
              </a:lnSpc>
            </a:pPr>
            <a:r>
              <a:rPr lang="fr-FR" sz="1600" b="1" dirty="0">
                <a:latin typeface="Calibri" panose="020F0502020204030204" pitchFamily="34" charset="0"/>
              </a:rPr>
              <a:t>	Par groupe de 3, il vous demande de choisir un de ces 4 thèmes et de lui présenter un document (récit, affiche, schéma, dossier, dessins, diaporama, …) dans lequel vous imaginerez  « ……………………. 2040, une ville durable »  en respectant le cahier des charges ci-dessous.</a:t>
            </a:r>
            <a:r>
              <a:rPr lang="fr-FR" sz="1600" dirty="0">
                <a:latin typeface="Calibri" panose="020F0502020204030204" pitchFamily="34" charset="0"/>
              </a:rPr>
              <a:t> Attention, M. …………  est pressé et il ne peut vous laisser que 3 heures de travail en classe. »</a:t>
            </a:r>
          </a:p>
          <a:p>
            <a:endParaRPr lang="fr-FR" dirty="0"/>
          </a:p>
        </p:txBody>
      </p:sp>
    </p:spTree>
    <p:extLst>
      <p:ext uri="{BB962C8B-B14F-4D97-AF65-F5344CB8AC3E}">
        <p14:creationId xmlns:p14="http://schemas.microsoft.com/office/powerpoint/2010/main" val="21198654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61872" y="768928"/>
            <a:ext cx="8595360" cy="5411210"/>
          </a:xfrm>
        </p:spPr>
        <p:txBody>
          <a:bodyPr>
            <a:normAutofit/>
          </a:bodyPr>
          <a:lstStyle/>
          <a:p>
            <a:r>
              <a:rPr lang="fr-FR" sz="2400" b="1" dirty="0">
                <a:latin typeface="Calibri" panose="020F0502020204030204" pitchFamily="34" charset="0"/>
              </a:rPr>
              <a:t>Constitution des groupes </a:t>
            </a:r>
            <a:r>
              <a:rPr lang="fr-FR" sz="2400" dirty="0">
                <a:latin typeface="Calibri" panose="020F0502020204030204" pitchFamily="34" charset="0"/>
              </a:rPr>
              <a:t>e</a:t>
            </a:r>
            <a:r>
              <a:rPr lang="fr-FR" sz="2400" dirty="0" smtClean="0">
                <a:latin typeface="Calibri" panose="020F0502020204030204" pitchFamily="34" charset="0"/>
              </a:rPr>
              <a:t>n </a:t>
            </a:r>
            <a:r>
              <a:rPr lang="fr-FR" sz="2400" dirty="0">
                <a:latin typeface="Calibri" panose="020F0502020204030204" pitchFamily="34" charset="0"/>
              </a:rPr>
              <a:t>fonction des thèmes de travail choisi par </a:t>
            </a:r>
            <a:r>
              <a:rPr lang="fr-FR" sz="2400" dirty="0" smtClean="0">
                <a:latin typeface="Calibri" panose="020F0502020204030204" pitchFamily="34" charset="0"/>
              </a:rPr>
              <a:t>chacun. </a:t>
            </a:r>
          </a:p>
          <a:p>
            <a:pPr marL="0" indent="0">
              <a:buNone/>
            </a:pPr>
            <a:r>
              <a:rPr lang="fr-FR" sz="2400" dirty="0" smtClean="0">
                <a:latin typeface="Calibri" panose="020F0502020204030204" pitchFamily="34" charset="0"/>
              </a:rPr>
              <a:t>- Dans l’idéal, 3 personnes par groupe, ne pas dépasser 4.</a:t>
            </a:r>
            <a:endParaRPr lang="fr-FR" sz="2400" dirty="0">
              <a:latin typeface="Calibri" panose="020F0502020204030204" pitchFamily="34" charset="0"/>
            </a:endParaRPr>
          </a:p>
          <a:p>
            <a:pPr marL="0" lvl="0" indent="0">
              <a:buNone/>
            </a:pPr>
            <a:r>
              <a:rPr lang="fr-FR" sz="2400" b="1" dirty="0" smtClean="0">
                <a:latin typeface="Calibri" panose="020F0502020204030204" pitchFamily="34" charset="0"/>
              </a:rPr>
              <a:t>- En </a:t>
            </a:r>
            <a:r>
              <a:rPr lang="fr-FR" sz="2400" b="1" dirty="0">
                <a:latin typeface="Calibri" panose="020F0502020204030204" pitchFamily="34" charset="0"/>
              </a:rPr>
              <a:t>privilégiant l’hétérogénéité</a:t>
            </a:r>
            <a:r>
              <a:rPr lang="fr-FR" sz="2400" dirty="0">
                <a:latin typeface="Calibri" panose="020F0502020204030204" pitchFamily="34" charset="0"/>
              </a:rPr>
              <a:t> ou choix de faire des groupes de </a:t>
            </a:r>
            <a:r>
              <a:rPr lang="fr-FR" sz="2400" dirty="0" smtClean="0">
                <a:latin typeface="Calibri" panose="020F0502020204030204" pitchFamily="34" charset="0"/>
              </a:rPr>
              <a:t>niveau.</a:t>
            </a:r>
          </a:p>
          <a:p>
            <a:pPr lvl="0"/>
            <a:endParaRPr lang="fr-FR" sz="2400" dirty="0">
              <a:latin typeface="Calibri" panose="020F0502020204030204" pitchFamily="34" charset="0"/>
            </a:endParaRPr>
          </a:p>
          <a:p>
            <a:pPr lvl="0"/>
            <a:endParaRPr lang="fr-FR" sz="2400" dirty="0">
              <a:latin typeface="Calibri" panose="020F0502020204030204" pitchFamily="34" charset="0"/>
            </a:endParaRPr>
          </a:p>
          <a:p>
            <a:pPr lvl="0"/>
            <a:r>
              <a:rPr lang="fr-FR" sz="2400" b="1" dirty="0">
                <a:latin typeface="Calibri" panose="020F0502020204030204" pitchFamily="34" charset="0"/>
              </a:rPr>
              <a:t>Différenciation </a:t>
            </a:r>
            <a:r>
              <a:rPr lang="fr-FR" sz="2400" b="1" dirty="0" smtClean="0">
                <a:latin typeface="Calibri" panose="020F0502020204030204" pitchFamily="34" charset="0"/>
              </a:rPr>
              <a:t>possible </a:t>
            </a:r>
            <a:r>
              <a:rPr lang="fr-FR" sz="2400" dirty="0" smtClean="0">
                <a:latin typeface="Calibri" panose="020F0502020204030204" pitchFamily="34" charset="0"/>
              </a:rPr>
              <a:t>: </a:t>
            </a:r>
          </a:p>
          <a:p>
            <a:pPr lvl="0">
              <a:buFontTx/>
              <a:buChar char="-"/>
            </a:pPr>
            <a:r>
              <a:rPr lang="fr-FR" sz="2400" dirty="0" smtClean="0">
                <a:latin typeface="Calibri" panose="020F0502020204030204" pitchFamily="34" charset="0"/>
              </a:rPr>
              <a:t>en </a:t>
            </a:r>
            <a:r>
              <a:rPr lang="fr-FR" sz="2400" dirty="0">
                <a:latin typeface="Calibri" panose="020F0502020204030204" pitchFamily="34" charset="0"/>
              </a:rPr>
              <a:t>jouant sur le choix des thématiques car certaines sont plus « faciles » </a:t>
            </a:r>
            <a:r>
              <a:rPr lang="fr-FR" sz="2400" dirty="0" smtClean="0">
                <a:latin typeface="Calibri" panose="020F0502020204030204" pitchFamily="34" charset="0"/>
              </a:rPr>
              <a:t>(ex : se </a:t>
            </a:r>
            <a:r>
              <a:rPr lang="fr-FR" sz="2400" dirty="0">
                <a:latin typeface="Calibri" panose="020F0502020204030204" pitchFamily="34" charset="0"/>
              </a:rPr>
              <a:t>déplacer</a:t>
            </a:r>
            <a:r>
              <a:rPr lang="fr-FR" sz="2400" dirty="0" smtClean="0">
                <a:latin typeface="Calibri" panose="020F0502020204030204" pitchFamily="34" charset="0"/>
              </a:rPr>
              <a:t>).</a:t>
            </a:r>
            <a:endParaRPr lang="fr-FR" sz="2400" dirty="0">
              <a:latin typeface="Calibri" panose="020F0502020204030204" pitchFamily="34" charset="0"/>
            </a:endParaRPr>
          </a:p>
        </p:txBody>
      </p:sp>
    </p:spTree>
    <p:extLst>
      <p:ext uri="{BB962C8B-B14F-4D97-AF65-F5344CB8AC3E}">
        <p14:creationId xmlns:p14="http://schemas.microsoft.com/office/powerpoint/2010/main" val="1420017696"/>
      </p:ext>
    </p:extLst>
  </p:cSld>
  <p:clrMapOvr>
    <a:masterClrMapping/>
  </p:clrMapOvr>
  <p:timing>
    <p:tnLst>
      <p:par>
        <p:cTn id="1" dur="indefinite" restart="never" nodeType="tmRoot"/>
      </p:par>
    </p:tnLst>
  </p:timing>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View">
  <a:themeElements>
    <a:clrScheme name="View">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3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7B713C7F-58B7-4AE9-B361-B13EB9EC4C0C}"/>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623</TotalTime>
  <Words>526</Words>
  <Application>Microsoft Office PowerPoint</Application>
  <PresentationFormat>Grand écran</PresentationFormat>
  <Paragraphs>288</Paragraphs>
  <Slides>18</Slides>
  <Notes>4</Notes>
  <HiddenSlides>2</HiddenSlides>
  <MMClips>0</MMClips>
  <ScaleCrop>false</ScaleCrop>
  <HeadingPairs>
    <vt:vector size="6" baseType="variant">
      <vt:variant>
        <vt:lpstr>Polices utilisées</vt:lpstr>
      </vt:variant>
      <vt:variant>
        <vt:i4>8</vt:i4>
      </vt:variant>
      <vt:variant>
        <vt:lpstr>Thème</vt:lpstr>
      </vt:variant>
      <vt:variant>
        <vt:i4>2</vt:i4>
      </vt:variant>
      <vt:variant>
        <vt:lpstr>Titres des diapositives</vt:lpstr>
      </vt:variant>
      <vt:variant>
        <vt:i4>18</vt:i4>
      </vt:variant>
    </vt:vector>
  </HeadingPairs>
  <TitlesOfParts>
    <vt:vector size="28" baseType="lpstr">
      <vt:lpstr>Arial</vt:lpstr>
      <vt:lpstr>Calibri</vt:lpstr>
      <vt:lpstr>Calibri Light</vt:lpstr>
      <vt:lpstr>Century Schoolbook</vt:lpstr>
      <vt:lpstr>Symbol</vt:lpstr>
      <vt:lpstr>Times New Roman</vt:lpstr>
      <vt:lpstr>Wingdings</vt:lpstr>
      <vt:lpstr>Wingdings 2</vt:lpstr>
      <vt:lpstr>HDOfficeLightV0</vt:lpstr>
      <vt:lpstr>View</vt:lpstr>
      <vt:lpstr>Proposition de démarche pour traiter « La ville de demain » </vt:lpstr>
      <vt:lpstr> BO n°11 du 26/11/2015, Programme cycle 3, p 181</vt:lpstr>
      <vt:lpstr>Présentation PowerPoint</vt:lpstr>
      <vt:lpstr>Présentation PowerPoint</vt:lpstr>
      <vt:lpstr>Présentation PowerPoint</vt:lpstr>
      <vt:lpstr>Grille d’évaluation : </vt:lpstr>
      <vt:lpstr>Présentation PowerPoint</vt:lpstr>
      <vt:lpstr>Présentation PowerPoint</vt:lpstr>
      <vt:lpstr>Présentation PowerPoint</vt:lpstr>
      <vt:lpstr>Présentation PowerPoint</vt:lpstr>
      <vt:lpstr>« Fiche guide » possible : </vt:lpstr>
      <vt:lpstr>Exemples de pistes que les élèves peuvent explorer : </vt:lpstr>
      <vt:lpstr>Présentation PowerPoint</vt:lpstr>
      <vt:lpstr>Exemple de fiche ressource : </vt:lpstr>
      <vt:lpstr>Séance 5 : finalisation de la production et autoévaluation</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ville de demain</dc:title>
  <dc:creator>vincent</dc:creator>
  <cp:lastModifiedBy>vincent</cp:lastModifiedBy>
  <cp:revision>37</cp:revision>
  <dcterms:created xsi:type="dcterms:W3CDTF">2016-09-07T13:04:25Z</dcterms:created>
  <dcterms:modified xsi:type="dcterms:W3CDTF">2016-09-09T08:49:55Z</dcterms:modified>
</cp:coreProperties>
</file>