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tmp" ContentType="image/p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2" r:id="rId3"/>
    <p:sldId id="266" r:id="rId4"/>
    <p:sldId id="257" r:id="rId5"/>
    <p:sldId id="265" r:id="rId6"/>
    <p:sldId id="273" r:id="rId7"/>
    <p:sldId id="274" r:id="rId8"/>
    <p:sldId id="275" r:id="rId9"/>
    <p:sldId id="276" r:id="rId10"/>
    <p:sldId id="271" r:id="rId11"/>
    <p:sldId id="277" r:id="rId12"/>
  </p:sldIdLst>
  <p:sldSz cx="9144000" cy="6858000" type="screen4x3"/>
  <p:notesSz cx="6858000" cy="9144000"/>
  <p:custDataLst>
    <p:tags r:id="rId1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in clemendot" initials="a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077"/>
  </p:normalViewPr>
  <p:slideViewPr>
    <p:cSldViewPr>
      <p:cViewPr varScale="1">
        <p:scale>
          <a:sx n="59" d="100"/>
          <a:sy n="59" d="100"/>
        </p:scale>
        <p:origin x="10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tags" Target="tags/tag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2550E-375E-48EC-914C-9B648A5C0679}" type="datetimeFigureOut">
              <a:rPr lang="fr-FR" smtClean="0"/>
              <a:t>08/11/2016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EFE86-6F07-4957-9BA6-5154D8B21E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02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0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84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7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7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883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30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03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63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FE86-6F07-4957-9BA6-5154D8B21E4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77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5F8E83C-3112-4EA7-9474-DABACB11E208}" type="datetimeFigureOut">
              <a:rPr lang="fr-FR" smtClean="0"/>
              <a:pPr/>
              <a:t>08/11/2016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05B9F15-AF84-46F8-B4F1-00420379E41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mp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microsoft.com/office/2007/relationships/hdphoto" Target="../media/hdphoto1.wdp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8" Type="http://schemas.microsoft.com/office/2007/relationships/hdphoto" Target="../media/hdphoto2.wdp"/><Relationship Id="rId9" Type="http://schemas.openxmlformats.org/officeDocument/2006/relationships/image" Target="../media/image24.jpeg"/><Relationship Id="rId10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feature=player_embedded&amp;v=Id83qGoefFM" TargetMode="Externa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slide" Target="slide5.xml"/><Relationship Id="rId6" Type="http://schemas.openxmlformats.org/officeDocument/2006/relationships/slide" Target="slide1.xml"/><Relationship Id="rId7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1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jpe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29600" cy="1849759"/>
          </a:xfrm>
        </p:spPr>
        <p:txBody>
          <a:bodyPr>
            <a:normAutofit/>
          </a:bodyPr>
          <a:lstStyle/>
          <a:p>
            <a:pPr algn="ctr"/>
            <a:r>
              <a:rPr lang="fr-FR" sz="3900" dirty="0"/>
              <a:t>REALISER LE NŒUD D’ENCORDEMENT</a:t>
            </a:r>
            <a:r>
              <a:rPr lang="fr-FR" dirty="0"/>
              <a:t/>
            </a:r>
            <a:br>
              <a:rPr lang="fr-FR" dirty="0"/>
            </a:br>
            <a:r>
              <a:rPr lang="fr-FR" sz="3300" dirty="0"/>
              <a:t>le double huit et son nœud d’arrêt</a:t>
            </a:r>
          </a:p>
        </p:txBody>
      </p:sp>
      <p:sp>
        <p:nvSpPr>
          <p:cNvPr id="6" name="Flèche droite 5">
            <a:hlinkClick r:id="" action="ppaction://hlinkshowjump?jump=nextslide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6760" y="2662562"/>
            <a:ext cx="851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bonne réalisation du nœud est CAPITALE pour grimper en sécurité.</a:t>
            </a:r>
          </a:p>
          <a:p>
            <a:r>
              <a:rPr lang="fr-FR" dirty="0"/>
              <a:t>Difficile à réaliser en début d’apprentissage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74530" y="3308893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Souvent source </a:t>
            </a:r>
            <a:r>
              <a:rPr lang="fr-FR" dirty="0">
                <a:hlinkClick r:id="rId3" action="ppaction://hlinksldjump"/>
              </a:rPr>
              <a:t>d’erreur</a:t>
            </a:r>
            <a:r>
              <a:rPr lang="fr-FR" dirty="0"/>
              <a:t> quand on pense « savoir »</a:t>
            </a:r>
          </a:p>
          <a:p>
            <a:r>
              <a:rPr lang="fr-FR" dirty="0"/>
              <a:t>Mais qu’il n’est pas automatisé !</a:t>
            </a:r>
          </a:p>
        </p:txBody>
      </p:sp>
      <p:sp>
        <p:nvSpPr>
          <p:cNvPr id="10" name="Triangle isocèle 9"/>
          <p:cNvSpPr/>
          <p:nvPr/>
        </p:nvSpPr>
        <p:spPr>
          <a:xfrm>
            <a:off x="2195736" y="3357159"/>
            <a:ext cx="504056" cy="526224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24" y="4077072"/>
            <a:ext cx="2736304" cy="26251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JE SAIS LE FAIRE SI</a:t>
            </a:r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6" y="2276872"/>
            <a:ext cx="8649908" cy="2019582"/>
          </a:xfrm>
          <a:prstGeom prst="rect">
            <a:avLst/>
          </a:prstGeom>
        </p:spPr>
      </p:pic>
      <p:sp>
        <p:nvSpPr>
          <p:cNvPr id="10" name="Flèche gauche 10">
            <a:hlinkClick r:id="" action="ppaction://hlinkshowjump?jump=firstslide"/>
          </p:cNvPr>
          <p:cNvSpPr/>
          <p:nvPr/>
        </p:nvSpPr>
        <p:spPr>
          <a:xfrm>
            <a:off x="539552" y="587727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5">
            <a:hlinkClick r:id="" action="ppaction://hlinkshowjump?jump=nextslide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14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73914"/>
          </a:xfrm>
        </p:spPr>
        <p:txBody>
          <a:bodyPr/>
          <a:lstStyle/>
          <a:p>
            <a:pPr algn="ctr"/>
            <a:r>
              <a:rPr lang="fr-FR" dirty="0"/>
              <a:t>ERREURS POSSIBLES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811198"/>
              </p:ext>
            </p:extLst>
          </p:nvPr>
        </p:nvGraphicFramePr>
        <p:xfrm>
          <a:off x="1487462" y="1549257"/>
          <a:ext cx="6168280" cy="4731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906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ERREURS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RISQUES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779">
                <a:tc>
                  <a:txBody>
                    <a:bodyPr/>
                    <a:lstStyle/>
                    <a:p>
                      <a:r>
                        <a:rPr lang="fr-FR" sz="1800" dirty="0"/>
                        <a:t>Pas</a:t>
                      </a:r>
                      <a:r>
                        <a:rPr lang="fr-FR" sz="1800" baseline="0" dirty="0"/>
                        <a:t> de huit (</a:t>
                      </a:r>
                      <a:r>
                        <a:rPr lang="fr-FR" sz="1800" baseline="0" dirty="0" err="1"/>
                        <a:t>n</a:t>
                      </a:r>
                      <a:r>
                        <a:rPr lang="fr-FR" sz="1800" baseline="0"/>
                        <a:t>oeud</a:t>
                      </a:r>
                      <a:r>
                        <a:rPr lang="fr-FR" sz="1800" baseline="0" dirty="0"/>
                        <a:t> simple)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aseline="0" dirty="0"/>
                        <a:t>Diminue la résistance de la chaine d’assurage de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7425">
                <a:tc>
                  <a:txBody>
                    <a:bodyPr/>
                    <a:lstStyle/>
                    <a:p>
                      <a:r>
                        <a:rPr lang="fr-FR" dirty="0"/>
                        <a:t>Huit</a:t>
                      </a:r>
                      <a:r>
                        <a:rPr lang="fr-FR" baseline="0" dirty="0"/>
                        <a:t> mal tressé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Glissement à</a:t>
                      </a:r>
                      <a:r>
                        <a:rPr lang="fr-FR" baseline="0" dirty="0"/>
                        <a:t> la mise en tension = chute </a:t>
                      </a:r>
                      <a:r>
                        <a:rPr lang="fr-FR" dirty="0"/>
                        <a:t>très grave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6779">
                <a:tc>
                  <a:txBody>
                    <a:bodyPr/>
                    <a:lstStyle/>
                    <a:p>
                      <a:r>
                        <a:rPr lang="fr-FR" dirty="0"/>
                        <a:t>Nœud trop loin du pontet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 coince dans la dégaine ou sur une prise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6779">
                <a:tc>
                  <a:txBody>
                    <a:bodyPr/>
                    <a:lstStyle/>
                    <a:p>
                      <a:r>
                        <a:rPr lang="fr-FR" dirty="0"/>
                        <a:t>Nœud d’arrêt loin du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Clippage</a:t>
                      </a:r>
                      <a:r>
                        <a:rPr lang="fr-FR" dirty="0"/>
                        <a:t> entre les 2 nœuds = grimpeur bloqué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6779">
                <a:tc>
                  <a:txBody>
                    <a:bodyPr/>
                    <a:lstStyle/>
                    <a:p>
                      <a:r>
                        <a:rPr lang="fr-FR" dirty="0"/>
                        <a:t>Encordement sur porte</a:t>
                      </a:r>
                      <a:r>
                        <a:rPr lang="fr-FR" baseline="0" dirty="0"/>
                        <a:t> matériel, sur élastique, sur un seul des 2 pontets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aseline="0" dirty="0"/>
                        <a:t>L’attache cassera = c</a:t>
                      </a:r>
                      <a:r>
                        <a:rPr lang="fr-FR" dirty="0"/>
                        <a:t>hute très grave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1" name="Image 10" descr="enver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466" y="2909926"/>
            <a:ext cx="1200000" cy="900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2" name="Image 11" descr="hors pont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25191" y="5274754"/>
            <a:ext cx="1224136" cy="9181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Image 12" descr="mal tres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3459" y="2750943"/>
            <a:ext cx="1200000" cy="900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4" name="Image 13" descr="pas 8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10" y="1753541"/>
            <a:ext cx="1200000" cy="900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5" name="Image 14" descr="portema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466" y="5308158"/>
            <a:ext cx="1200000" cy="900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6" name="Image 15" descr="trop loi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7466" y="4047676"/>
            <a:ext cx="1200000" cy="900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7" name="Image 16" descr="trop long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3126" y="4047676"/>
            <a:ext cx="1200000" cy="900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8" name="Flèche gauche 17">
            <a:hlinkClick r:id="" action="ppaction://hlinkshowjump?jump=firstslide"/>
          </p:cNvPr>
          <p:cNvSpPr/>
          <p:nvPr/>
        </p:nvSpPr>
        <p:spPr>
          <a:xfrm>
            <a:off x="313648" y="619285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92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S’EQUIPER D’UN BAUDRIER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43608" y="1772816"/>
            <a:ext cx="224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Voir la vidéo FFME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96" y="2924944"/>
            <a:ext cx="4057241" cy="24509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16216" y="1844824"/>
            <a:ext cx="217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pontet est proche du nombril</a:t>
            </a:r>
          </a:p>
        </p:txBody>
      </p:sp>
      <p:cxnSp>
        <p:nvCxnSpPr>
          <p:cNvPr id="10" name="Connecteur droit avec flèche 9"/>
          <p:cNvCxnSpPr>
            <a:stCxn id="8" idx="1"/>
          </p:cNvCxnSpPr>
          <p:nvPr/>
        </p:nvCxnSpPr>
        <p:spPr>
          <a:xfrm flipH="1">
            <a:off x="4788024" y="2167990"/>
            <a:ext cx="1728192" cy="118900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907704" y="587727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baudrier est au dessus de tout vêtement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020272" y="380985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sangles sont ajustées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5336713" y="4285448"/>
            <a:ext cx="1595750" cy="29568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5336713" y="3403011"/>
            <a:ext cx="1611551" cy="509232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èche droite 5">
            <a:hlinkClick r:id="" action="ppaction://hlinkshowjump?jump=nextslide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43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69631" y="332656"/>
            <a:ext cx="540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REALISER UN NOEUD D’ENCORDEMENT VALIDE</a:t>
            </a:r>
          </a:p>
        </p:txBody>
      </p:sp>
      <p:sp>
        <p:nvSpPr>
          <p:cNvPr id="5" name="Flèche droite 5">
            <a:hlinkClick r:id="rId5" action="ppaction://hlinksldjump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gauche 10">
            <a:hlinkClick r:id="rId6" action="ppaction://hlinksldjump"/>
          </p:cNvPr>
          <p:cNvSpPr/>
          <p:nvPr/>
        </p:nvSpPr>
        <p:spPr>
          <a:xfrm>
            <a:off x="317667" y="612836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noeu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1412776"/>
            <a:ext cx="691276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Une bonne longueur de corde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31138" y="4790703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corde touche le sol bras fléchi </a:t>
            </a:r>
          </a:p>
        </p:txBody>
      </p:sp>
      <p:sp>
        <p:nvSpPr>
          <p:cNvPr id="8" name="Flèche gauche 7">
            <a:hlinkClick r:id="" action="ppaction://hlinkshowjump?jump=previousslide"/>
          </p:cNvPr>
          <p:cNvSpPr/>
          <p:nvPr/>
        </p:nvSpPr>
        <p:spPr>
          <a:xfrm>
            <a:off x="539552" y="587727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>
            <a:hlinkClick r:id="" action="ppaction://hlinkshowjump?jump=nextslide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8408"/>
            <a:ext cx="3888432" cy="21839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38" y="2167982"/>
            <a:ext cx="3906994" cy="21943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53536"/>
            <a:ext cx="5194920" cy="7992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r-FR" dirty="0"/>
              <a:t>Nœud de huit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55530" y="190543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corde passe dessus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89622" y="353890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PUIS passe dessous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716016" y="547175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pour finir à l’intérieur de la 1ère boucle</a:t>
            </a:r>
          </a:p>
        </p:txBody>
      </p:sp>
      <p:sp>
        <p:nvSpPr>
          <p:cNvPr id="15" name="Flèche droite 5">
            <a:hlinkClick r:id="" action="ppaction://hlinkshowjump?jump=nextslide"/>
          </p:cNvPr>
          <p:cNvSpPr/>
          <p:nvPr/>
        </p:nvSpPr>
        <p:spPr>
          <a:xfrm>
            <a:off x="7523016" y="58772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gauche 10">
            <a:hlinkClick r:id="" action="ppaction://hlinkshowjump?jump=previousslide"/>
          </p:cNvPr>
          <p:cNvSpPr/>
          <p:nvPr/>
        </p:nvSpPr>
        <p:spPr>
          <a:xfrm>
            <a:off x="539552" y="587727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49" y="490648"/>
            <a:ext cx="2309442" cy="12970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68" y="2269840"/>
            <a:ext cx="2259550" cy="12690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02" y="4114981"/>
            <a:ext cx="2207815" cy="1240006"/>
          </a:xfrm>
          <a:prstGeom prst="rect">
            <a:avLst/>
          </a:prstGeom>
        </p:spPr>
      </p:pic>
      <p:pic>
        <p:nvPicPr>
          <p:cNvPr id="3" name="noeu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68" end="320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291" y="1823487"/>
            <a:ext cx="576063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PASSAGE DANS LE PONTET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28951" y="1632874"/>
            <a:ext cx="37444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Passer la corde du bas vers le haut pour placer le 8 PROCHE du pontet.</a:t>
            </a:r>
          </a:p>
          <a:p>
            <a:pPr algn="ctr"/>
            <a:endParaRPr lang="fr-FR" dirty="0"/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ATTENTION</a:t>
            </a:r>
            <a:r>
              <a:rPr lang="fr-FR" sz="1600" dirty="0"/>
              <a:t> aux erreurs possibles :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Utilisation du porte matériel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Utilisation de l’élastique de pontet</a:t>
            </a:r>
          </a:p>
          <a:p>
            <a:pPr algn="ctr"/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Utilisation d’un seul pontet sur les deux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</p:txBody>
      </p:sp>
      <p:sp>
        <p:nvSpPr>
          <p:cNvPr id="6" name="Flèche droite 5">
            <a:hlinkClick r:id="" action="ppaction://hlinkshowjump?jump=nextslide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gauche 10">
            <a:hlinkClick r:id="" action="ppaction://hlinkshowjump?jump=previousslide"/>
          </p:cNvPr>
          <p:cNvSpPr/>
          <p:nvPr/>
        </p:nvSpPr>
        <p:spPr>
          <a:xfrm>
            <a:off x="539552" y="587727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noeu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80" end="288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965" y="2204864"/>
            <a:ext cx="460851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5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TRESSAGE DU DOUBLE HUIT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09898" y="5167658"/>
            <a:ext cx="489654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Le tressage commence par le point proche de soi puis suit le tracé initial du huit pour constituer un double huit.</a:t>
            </a:r>
          </a:p>
        </p:txBody>
      </p:sp>
      <p:sp>
        <p:nvSpPr>
          <p:cNvPr id="10" name="Flèche droite 9">
            <a:hlinkClick r:id="" action="ppaction://hlinkshowjump?jump=nextslide"/>
          </p:cNvPr>
          <p:cNvSpPr/>
          <p:nvPr/>
        </p:nvSpPr>
        <p:spPr>
          <a:xfrm>
            <a:off x="7708392" y="59547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gauche 10">
            <a:hlinkClick r:id="" action="ppaction://hlinkshowjump?jump=previousslide"/>
          </p:cNvPr>
          <p:cNvSpPr/>
          <p:nvPr/>
        </p:nvSpPr>
        <p:spPr>
          <a:xfrm>
            <a:off x="465634" y="595472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169120" y="3083423"/>
            <a:ext cx="213231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Le nœud est placé</a:t>
            </a:r>
          </a:p>
          <a:p>
            <a:r>
              <a:rPr lang="fr-FR" dirty="0"/>
              <a:t>près du pontet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21" y="1562274"/>
            <a:ext cx="2534915" cy="1423720"/>
          </a:xfrm>
          <a:prstGeom prst="rect">
            <a:avLst/>
          </a:prstGeom>
        </p:spPr>
      </p:pic>
      <p:pic>
        <p:nvPicPr>
          <p:cNvPr id="6" name="noeu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360" end="10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916832"/>
            <a:ext cx="4864540" cy="2736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56" y="3834701"/>
            <a:ext cx="2309757" cy="12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53536"/>
            <a:ext cx="8686800" cy="727192"/>
          </a:xfrm>
        </p:spPr>
        <p:txBody>
          <a:bodyPr>
            <a:noAutofit/>
          </a:bodyPr>
          <a:lstStyle/>
          <a:p>
            <a:pPr algn="ctr"/>
            <a:r>
              <a:rPr lang="fr-FR" sz="3500" dirty="0"/>
              <a:t>REALISATION DU </a:t>
            </a:r>
            <a:r>
              <a:rPr lang="fr-FR" sz="3500"/>
              <a:t>NŒUD D’ARRÊT</a:t>
            </a:r>
            <a:endParaRPr lang="fr-FR" sz="3500" dirty="0"/>
          </a:p>
        </p:txBody>
      </p:sp>
      <p:sp>
        <p:nvSpPr>
          <p:cNvPr id="5" name="ZoneTexte 4"/>
          <p:cNvSpPr txBox="1"/>
          <p:nvPr/>
        </p:nvSpPr>
        <p:spPr>
          <a:xfrm>
            <a:off x="2065866" y="6004446"/>
            <a:ext cx="476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C’EST LE NŒUD FINAL :  IL FERME LE HUIT</a:t>
            </a:r>
          </a:p>
        </p:txBody>
      </p:sp>
      <p:sp>
        <p:nvSpPr>
          <p:cNvPr id="6" name="Flèche droite 9">
            <a:hlinkClick r:id="" action="ppaction://hlinkshowjump?jump=nextslide"/>
          </p:cNvPr>
          <p:cNvSpPr/>
          <p:nvPr/>
        </p:nvSpPr>
        <p:spPr>
          <a:xfrm>
            <a:off x="7524328" y="59492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2" y="3690824"/>
            <a:ext cx="2140472" cy="16053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15214" y="3081308"/>
            <a:ext cx="22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peut être simple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08902" y="5333332"/>
            <a:ext cx="22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Ou double</a:t>
            </a:r>
          </a:p>
        </p:txBody>
      </p:sp>
      <p:sp>
        <p:nvSpPr>
          <p:cNvPr id="10" name="Flèche gauche 10">
            <a:hlinkClick r:id="" action="ppaction://hlinkshowjump?jump=previousslide"/>
          </p:cNvPr>
          <p:cNvSpPr/>
          <p:nvPr/>
        </p:nvSpPr>
        <p:spPr>
          <a:xfrm>
            <a:off x="395557" y="594928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noeu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063" end="1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57" y="1856026"/>
            <a:ext cx="5720811" cy="32179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30" y="1744010"/>
            <a:ext cx="2381043" cy="13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9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VERIFICATION DU NOEUD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31640" y="522920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deux brins du nœud sont parallèles, les nœuds sont proches du pontet </a:t>
            </a:r>
          </a:p>
          <a:p>
            <a:endParaRPr lang="fr-FR" dirty="0"/>
          </a:p>
          <a:p>
            <a:pPr algn="ctr"/>
            <a:r>
              <a:rPr lang="fr-FR" dirty="0"/>
              <a:t>VALIDATION OBLIGATOIRE PAR LE PROFESSEUR</a:t>
            </a:r>
          </a:p>
        </p:txBody>
      </p:sp>
      <p:sp>
        <p:nvSpPr>
          <p:cNvPr id="6" name="Flèche droite 5">
            <a:hlinkClick r:id="" action="ppaction://hlinkshowjump?jump=nextslide"/>
          </p:cNvPr>
          <p:cNvSpPr/>
          <p:nvPr/>
        </p:nvSpPr>
        <p:spPr>
          <a:xfrm>
            <a:off x="7524328" y="58772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gauche 10">
            <a:hlinkClick r:id="" action="ppaction://hlinkshowjump?jump=previousslide"/>
          </p:cNvPr>
          <p:cNvSpPr/>
          <p:nvPr/>
        </p:nvSpPr>
        <p:spPr>
          <a:xfrm>
            <a:off x="539552" y="587727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94366"/>
            <a:ext cx="6012160" cy="33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79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4a50066b669ed45a063faedcde70ec99cd"/>
  <p:tag name="ISPRING_PRESENTATION_TITLE" val="noeud_encordement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476</TotalTime>
  <Words>301</Words>
  <Application>Microsoft Macintosh PowerPoint</Application>
  <PresentationFormat>Présentation à l'écran (4:3)</PresentationFormat>
  <Paragraphs>62</Paragraphs>
  <Slides>11</Slides>
  <Notes>9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Calibri</vt:lpstr>
      <vt:lpstr>Rockwell</vt:lpstr>
      <vt:lpstr>Wingdings 2</vt:lpstr>
      <vt:lpstr>Fonderie</vt:lpstr>
      <vt:lpstr>REALISER LE NŒUD D’ENCORDEMENT le double huit et son nœud d’arrêt</vt:lpstr>
      <vt:lpstr>S’EQUIPER D’UN BAUDRIER</vt:lpstr>
      <vt:lpstr>Présentation PowerPoint</vt:lpstr>
      <vt:lpstr>Une bonne longueur de corde</vt:lpstr>
      <vt:lpstr>Présentation PowerPoint</vt:lpstr>
      <vt:lpstr>PASSAGE DANS LE PONTET</vt:lpstr>
      <vt:lpstr>TRESSAGE DU DOUBLE HUIT</vt:lpstr>
      <vt:lpstr>REALISATION DU NŒUD D’ARRÊT</vt:lpstr>
      <vt:lpstr>VERIFICATION DU NOEUD</vt:lpstr>
      <vt:lpstr>JE SAIS LE FAIRE SI</vt:lpstr>
      <vt:lpstr>ERREURS POSSIBLES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noeud_encordement</dc:title>
  <dc:creator>alain</dc:creator>
  <cp:lastModifiedBy>Utilisateur de Microsoft Office</cp:lastModifiedBy>
  <cp:revision>112</cp:revision>
  <dcterms:created xsi:type="dcterms:W3CDTF">2016-10-01T08:18:30Z</dcterms:created>
  <dcterms:modified xsi:type="dcterms:W3CDTF">2016-11-08T18:14:00Z</dcterms:modified>
</cp:coreProperties>
</file>