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handoutMasterIdLst>
    <p:handoutMasterId r:id="rId22"/>
  </p:handoutMasterIdLst>
  <p:sldIdLst>
    <p:sldId id="256" r:id="rId2"/>
    <p:sldId id="257" r:id="rId3"/>
    <p:sldId id="258" r:id="rId4"/>
    <p:sldId id="259" r:id="rId5"/>
    <p:sldId id="260" r:id="rId6"/>
    <p:sldId id="277" r:id="rId7"/>
    <p:sldId id="266" r:id="rId8"/>
    <p:sldId id="267" r:id="rId9"/>
    <p:sldId id="285" r:id="rId10"/>
    <p:sldId id="278" r:id="rId11"/>
    <p:sldId id="279" r:id="rId12"/>
    <p:sldId id="280" r:id="rId13"/>
    <p:sldId id="270" r:id="rId14"/>
    <p:sldId id="281" r:id="rId15"/>
    <p:sldId id="282" r:id="rId16"/>
    <p:sldId id="284" r:id="rId17"/>
    <p:sldId id="286" r:id="rId18"/>
    <p:sldId id="283" r:id="rId19"/>
    <p:sldId id="264" r:id="rId20"/>
  </p:sldIdLst>
  <p:sldSz cx="9144000" cy="6858000" type="screen4x3"/>
  <p:notesSz cx="6858000" cy="9723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96062" autoAdjust="0"/>
  </p:normalViewPr>
  <p:slideViewPr>
    <p:cSldViewPr snapToGrid="0" snapToObjects="1">
      <p:cViewPr>
        <p:scale>
          <a:sx n="70" d="100"/>
          <a:sy n="70" d="100"/>
        </p:scale>
        <p:origin x="-14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7" d="100"/>
          <a:sy n="67" d="100"/>
        </p:scale>
        <p:origin x="-1720" y="-128"/>
      </p:cViewPr>
      <p:guideLst>
        <p:guide orient="horz" pos="306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8617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86172"/>
          </a:xfrm>
          <a:prstGeom prst="rect">
            <a:avLst/>
          </a:prstGeom>
        </p:spPr>
        <p:txBody>
          <a:bodyPr vert="horz" lIns="91440" tIns="45720" rIns="91440" bIns="45720" rtlCol="0"/>
          <a:lstStyle>
            <a:lvl1pPr algn="r">
              <a:defRPr sz="1200"/>
            </a:lvl1pPr>
          </a:lstStyle>
          <a:p>
            <a:fld id="{8C2F7966-1E67-4FA5-BED3-E4CE8EEF8A85}" type="datetimeFigureOut">
              <a:rPr lang="fr-FR" smtClean="0"/>
              <a:pPr/>
              <a:t>07/06/2015</a:t>
            </a:fld>
            <a:endParaRPr lang="fr-FR"/>
          </a:p>
        </p:txBody>
      </p:sp>
      <p:sp>
        <p:nvSpPr>
          <p:cNvPr id="4" name="Espace réservé du pied de page 3"/>
          <p:cNvSpPr>
            <a:spLocks noGrp="1"/>
          </p:cNvSpPr>
          <p:nvPr>
            <p:ph type="ftr" sz="quarter" idx="2"/>
          </p:nvPr>
        </p:nvSpPr>
        <p:spPr>
          <a:xfrm>
            <a:off x="0" y="9235578"/>
            <a:ext cx="2971800" cy="48617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235578"/>
            <a:ext cx="2971800" cy="486172"/>
          </a:xfrm>
          <a:prstGeom prst="rect">
            <a:avLst/>
          </a:prstGeom>
        </p:spPr>
        <p:txBody>
          <a:bodyPr vert="horz" lIns="91440" tIns="45720" rIns="91440" bIns="45720" rtlCol="0" anchor="b"/>
          <a:lstStyle>
            <a:lvl1pPr algn="r">
              <a:defRPr sz="1200"/>
            </a:lvl1pPr>
          </a:lstStyle>
          <a:p>
            <a:fld id="{7F9C3F63-A05A-4196-91BC-D49E9FE4AFEE}" type="slidenum">
              <a:rPr lang="fr-FR" smtClean="0"/>
              <a:pPr/>
              <a:t>‹N°›</a:t>
            </a:fld>
            <a:endParaRPr lang="fr-FR"/>
          </a:p>
        </p:txBody>
      </p:sp>
    </p:spTree>
    <p:extLst>
      <p:ext uri="{BB962C8B-B14F-4D97-AF65-F5344CB8AC3E}">
        <p14:creationId xmlns:p14="http://schemas.microsoft.com/office/powerpoint/2010/main" val="460654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8617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86172"/>
          </a:xfrm>
          <a:prstGeom prst="rect">
            <a:avLst/>
          </a:prstGeom>
        </p:spPr>
        <p:txBody>
          <a:bodyPr vert="horz" lIns="91440" tIns="45720" rIns="91440" bIns="45720" rtlCol="0"/>
          <a:lstStyle>
            <a:lvl1pPr algn="r">
              <a:defRPr sz="1200"/>
            </a:lvl1pPr>
          </a:lstStyle>
          <a:p>
            <a:fld id="{DBF6A39B-D58F-884B-BF28-061BD112AF96}" type="datetimeFigureOut">
              <a:rPr lang="fr-FR" smtClean="0"/>
              <a:pPr/>
              <a:t>07/06/2015</a:t>
            </a:fld>
            <a:endParaRPr lang="fr-FR"/>
          </a:p>
        </p:txBody>
      </p:sp>
      <p:sp>
        <p:nvSpPr>
          <p:cNvPr id="4" name="Espace réservé de l'image des diapositives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618633"/>
            <a:ext cx="5486400" cy="437554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35578"/>
            <a:ext cx="2971800" cy="4861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235578"/>
            <a:ext cx="2971800" cy="486172"/>
          </a:xfrm>
          <a:prstGeom prst="rect">
            <a:avLst/>
          </a:prstGeom>
        </p:spPr>
        <p:txBody>
          <a:bodyPr vert="horz" lIns="91440" tIns="45720" rIns="91440" bIns="45720" rtlCol="0" anchor="b"/>
          <a:lstStyle>
            <a:lvl1pPr algn="r">
              <a:defRPr sz="1200"/>
            </a:lvl1pPr>
          </a:lstStyle>
          <a:p>
            <a:fld id="{28843A0A-E4FD-1448-B90B-C3AD6657AE29}" type="slidenum">
              <a:rPr lang="fr-FR" smtClean="0"/>
              <a:pPr/>
              <a:t>‹N°›</a:t>
            </a:fld>
            <a:endParaRPr lang="fr-FR"/>
          </a:p>
        </p:txBody>
      </p:sp>
    </p:spTree>
    <p:extLst>
      <p:ext uri="{BB962C8B-B14F-4D97-AF65-F5344CB8AC3E}">
        <p14:creationId xmlns:p14="http://schemas.microsoft.com/office/powerpoint/2010/main" val="14311144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16</a:t>
            </a:fld>
            <a:endParaRPr lang="fr-FR"/>
          </a:p>
        </p:txBody>
      </p:sp>
    </p:spTree>
    <p:extLst>
      <p:ext uri="{BB962C8B-B14F-4D97-AF65-F5344CB8AC3E}">
        <p14:creationId xmlns:p14="http://schemas.microsoft.com/office/powerpoint/2010/main" val="4377139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www.ac-orleans-tours.fr/"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ac-orleans-tours.fr/" TargetMode="External"/><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www.ac-orleans-tours.fr/"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www.ac-orleans-tours.fr/"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c-orleans-tours.fr/" TargetMode="External"/><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www.ac-orleans-tours.fr/"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ac-orleans-tours.fr/" TargetMode="External"/><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ac-orleans-tours.fr/" TargetMode="External"/><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ac-orleans-tours.fr/"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multi activités">
    <p:spTree>
      <p:nvGrpSpPr>
        <p:cNvPr id="1" name=""/>
        <p:cNvGrpSpPr/>
        <p:nvPr/>
      </p:nvGrpSpPr>
      <p:grpSpPr>
        <a:xfrm>
          <a:off x="0" y="0"/>
          <a:ext cx="0" cy="0"/>
          <a:chOff x="0" y="0"/>
          <a:chExt cx="0" cy="0"/>
        </a:xfrm>
      </p:grpSpPr>
      <p:pic>
        <p:nvPicPr>
          <p:cNvPr id="1027" name="Picture 3" descr="E:\Année 2013_2014\Mission_IPR\PAF 2013_2014 CP\création ppt\multi.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colorTemperature colorTemp="2875"/>
                    </a14:imgEffect>
                  </a14:imgLayer>
                </a14:imgProps>
              </a:ext>
              <a:ext uri="{28A0092B-C50C-407E-A947-70E740481C1C}">
                <a14:useLocalDpi xmlns:a14="http://schemas.microsoft.com/office/drawing/2010/main" val="0"/>
              </a:ext>
            </a:extLst>
          </a:blip>
          <a:srcRect/>
          <a:stretch>
            <a:fillRect/>
          </a:stretch>
        </p:blipFill>
        <p:spPr bwMode="auto">
          <a:xfrm>
            <a:off x="179512" y="165100"/>
            <a:ext cx="8773988" cy="1403350"/>
          </a:xfrm>
          <a:prstGeom prst="rect">
            <a:avLst/>
          </a:prstGeom>
          <a:noFill/>
          <a:effectLst>
            <a:glow rad="381000">
              <a:schemeClr val="tx2">
                <a:lumMod val="75000"/>
                <a:alpha val="49000"/>
              </a:schemeClr>
            </a:glow>
            <a:softEdge rad="10160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685800" y="2130425"/>
            <a:ext cx="7772400" cy="1470025"/>
          </a:xfrm>
        </p:spPr>
        <p:txBody>
          <a:bodyPr/>
          <a:lstStyle>
            <a:lvl1pPr>
              <a:defRPr baseline="0">
                <a:effectLst>
                  <a:outerShdw blurRad="38100" dist="38100" dir="2700000" algn="tl">
                    <a:srgbClr val="000000">
                      <a:alpha val="43137"/>
                    </a:srgbClr>
                  </a:outerShdw>
                </a:effectLst>
                <a:latin typeface="Arial Black" pitchFamily="34" charset="0"/>
              </a:defRPr>
            </a:lvl1pPr>
          </a:lstStyle>
          <a:p>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pic>
        <p:nvPicPr>
          <p:cNvPr id="10" name="Picture 2" descr="http://eps.ac-orleans-tours.fr/fileadmin/templates/gui/images/peda/logoacademie-home.png">
            <a:hlinkClick r:id="rId4" tooltip="Retour a la page d'accueil de l'espace académique."/>
          </p:cNvPr>
          <p:cNvPicPr>
            <a:picLocks noChangeAspect="1" noChangeArrowheads="1"/>
          </p:cNvPicPr>
          <p:nvPr/>
        </p:nvPicPr>
        <p:blipFill>
          <a:blip r:embed="rId5" cstate="print"/>
          <a:srcRect/>
          <a:stretch>
            <a:fillRect/>
          </a:stretch>
        </p:blipFill>
        <p:spPr bwMode="auto">
          <a:xfrm>
            <a:off x="179512" y="44624"/>
            <a:ext cx="1190625" cy="1200150"/>
          </a:xfrm>
          <a:prstGeom prst="rect">
            <a:avLst/>
          </a:prstGeom>
          <a:noFill/>
        </p:spPr>
      </p:pic>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lvl1pPr>
              <a:defRPr b="1"/>
            </a:lvl1p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spTree>
  </p:cSld>
  <p:clrMapOvr>
    <a:masterClrMapping/>
  </p:clrMapOvr>
  <p:transition spd="med">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AUT">
    <p:spTree>
      <p:nvGrpSpPr>
        <p:cNvPr id="1" name=""/>
        <p:cNvGrpSpPr/>
        <p:nvPr/>
      </p:nvGrpSpPr>
      <p:grpSpPr>
        <a:xfrm>
          <a:off x="0" y="0"/>
          <a:ext cx="0" cy="0"/>
          <a:chOff x="0" y="0"/>
          <a:chExt cx="0" cy="0"/>
        </a:xfrm>
      </p:grpSpPr>
      <p:pic>
        <p:nvPicPr>
          <p:cNvPr id="9" name="Picture 2" descr="http://eps.ac-orleans-tours.fr/typo3temp/pics/a4abc45398.jpg"/>
          <p:cNvPicPr>
            <a:picLocks noChangeAspect="1" noChangeArrowheads="1"/>
          </p:cNvPicPr>
          <p:nvPr/>
        </p:nvPicPr>
        <p:blipFill>
          <a:blip r:embed="rId2" cstate="print"/>
          <a:srcRect/>
          <a:stretch>
            <a:fillRect/>
          </a:stretch>
        </p:blipFill>
        <p:spPr bwMode="auto">
          <a:xfrm>
            <a:off x="-36513" y="7262"/>
            <a:ext cx="9180000" cy="1383422"/>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chemeClr val="tx2">
                    <a:lumMod val="60000"/>
                    <a:lumOff val="40000"/>
                  </a:schemeClr>
                </a:solidFill>
                <a:effectLst>
                  <a:outerShdw blurRad="38100" dist="38100" dir="2700000" algn="tl">
                    <a:srgbClr val="000000">
                      <a:alpha val="43137"/>
                    </a:srgbClr>
                  </a:outerShdw>
                </a:effectLst>
                <a:latin typeface="Arial Black" pitchFamily="34" charset="0"/>
              </a:defRPr>
            </a:lvl1p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pic>
        <p:nvPicPr>
          <p:cNvPr id="8" name="Picture 2" descr="http://eps.ac-orleans-tours.fr/fileadmin/templates/gui/images/peda/logoacademie-home.png">
            <a:hlinkClick r:id="rId3" tooltip="Retour a la page d'accueil de l'espace académique."/>
          </p:cNvPr>
          <p:cNvPicPr>
            <a:picLocks noChangeAspect="1" noChangeArrowheads="1"/>
          </p:cNvPicPr>
          <p:nvPr userDrawn="1"/>
        </p:nvPicPr>
        <p:blipFill>
          <a:blip r:embed="rId4" cstate="print"/>
          <a:srcRect/>
          <a:stretch>
            <a:fillRect/>
          </a:stretch>
        </p:blipFill>
        <p:spPr bwMode="auto">
          <a:xfrm>
            <a:off x="179512" y="44624"/>
            <a:ext cx="1190625" cy="120015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E4AAA4-6363-4581-962D-1ACCC2D600C5}" type="slidenum">
              <a:rPr lang="en-US" smtClean="0"/>
              <a:pPr/>
              <a:t>‹N°›</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smtClean="0"/>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spd="med">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EP">
    <p:spTree>
      <p:nvGrpSpPr>
        <p:cNvPr id="1" name=""/>
        <p:cNvGrpSpPr/>
        <p:nvPr/>
      </p:nvGrpSpPr>
      <p:grpSpPr>
        <a:xfrm>
          <a:off x="0" y="0"/>
          <a:ext cx="0" cy="0"/>
          <a:chOff x="0" y="0"/>
          <a:chExt cx="0" cy="0"/>
        </a:xfrm>
      </p:grpSpPr>
      <p:pic>
        <p:nvPicPr>
          <p:cNvPr id="9" name="Picture 2" descr="E:\Année 2013_2014\Mission_IPR\PAF 2013_2014 CP\création ppt\step2.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colorTemperature colorTemp="2250"/>
                    </a14:imgEffect>
                    <a14:imgEffect>
                      <a14:saturation sat="30000"/>
                    </a14:imgEffect>
                  </a14:imgLayer>
                </a14:imgProps>
              </a:ext>
              <a:ext uri="{28A0092B-C50C-407E-A947-70E740481C1C}">
                <a14:useLocalDpi xmlns:a14="http://schemas.microsoft.com/office/drawing/2010/main" val="0"/>
              </a:ext>
            </a:extLst>
          </a:blip>
          <a:srcRect/>
          <a:stretch>
            <a:fillRect/>
          </a:stretch>
        </p:blipFill>
        <p:spPr bwMode="auto">
          <a:xfrm>
            <a:off x="85726" y="123825"/>
            <a:ext cx="8943974" cy="1181100"/>
          </a:xfrm>
          <a:prstGeom prst="rect">
            <a:avLst/>
          </a:prstGeom>
          <a:noFill/>
          <a:effectLst>
            <a:glow rad="711200">
              <a:schemeClr val="accent1">
                <a:satMod val="175000"/>
                <a:alpha val="29000"/>
              </a:schemeClr>
            </a:glow>
          </a:effectLst>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sp>
        <p:nvSpPr>
          <p:cNvPr id="14" name="Titre 13"/>
          <p:cNvSpPr>
            <a:spLocks noGrp="1"/>
          </p:cNvSpPr>
          <p:nvPr>
            <p:ph type="title"/>
          </p:nvPr>
        </p:nvSpPr>
        <p:spPr>
          <a:xfrm>
            <a:off x="0" y="0"/>
            <a:ext cx="9144000" cy="1196752"/>
          </a:xfrm>
        </p:spPr>
        <p:txBody>
          <a:bodyPr>
            <a:noAutofit/>
          </a:bodyPr>
          <a:lstStyle>
            <a:lvl1pPr>
              <a:defRPr sz="3400" baseline="0">
                <a:solidFill>
                  <a:schemeClr val="bg1"/>
                </a:solidFill>
                <a:effectLst>
                  <a:outerShdw blurRad="38100" dist="38100" dir="2700000" algn="tl">
                    <a:srgbClr val="000000">
                      <a:alpha val="43137"/>
                    </a:srgbClr>
                  </a:outerShdw>
                </a:effectLst>
                <a:latin typeface="Arial Black" pitchFamily="34" charset="0"/>
              </a:defRPr>
            </a:lvl1pPr>
          </a:lstStyle>
          <a:p>
            <a:r>
              <a:rPr lang="fr-FR" dirty="0" smtClean="0"/>
              <a:t>Cliquez pour modifier le style du titre</a:t>
            </a:r>
            <a:endParaRPr lang="fr-FR" dirty="0"/>
          </a:p>
        </p:txBody>
      </p:sp>
      <p:pic>
        <p:nvPicPr>
          <p:cNvPr id="8" name="Picture 2" descr="http://eps.ac-orleans-tours.fr/fileadmin/templates/gui/images/peda/logoacademie-home.png">
            <a:hlinkClick r:id="rId4" tooltip="Retour a la page d'accueil de l'espace académique."/>
          </p:cNvPr>
          <p:cNvPicPr>
            <a:picLocks noChangeAspect="1" noChangeArrowheads="1"/>
          </p:cNvPicPr>
          <p:nvPr userDrawn="1"/>
        </p:nvPicPr>
        <p:blipFill>
          <a:blip r:embed="rId5" cstate="print"/>
          <a:srcRect/>
          <a:stretch>
            <a:fillRect/>
          </a:stretch>
        </p:blipFill>
        <p:spPr bwMode="auto">
          <a:xfrm>
            <a:off x="179512" y="44624"/>
            <a:ext cx="1190625" cy="120015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OUBLE">
    <p:spTree>
      <p:nvGrpSpPr>
        <p:cNvPr id="1" name=""/>
        <p:cNvGrpSpPr/>
        <p:nvPr/>
      </p:nvGrpSpPr>
      <p:grpSpPr>
        <a:xfrm>
          <a:off x="0" y="0"/>
          <a:ext cx="0" cy="0"/>
          <a:chOff x="0" y="0"/>
          <a:chExt cx="0" cy="0"/>
        </a:xfrm>
      </p:grpSpPr>
      <p:pic>
        <p:nvPicPr>
          <p:cNvPr id="7" name="Picture 2" descr="http://eps.ac-orleans-tours.fr/typo3temp/pics/ed95f2fa2b.jpg"/>
          <p:cNvPicPr>
            <a:picLocks noChangeAspect="1" noChangeArrowheads="1"/>
          </p:cNvPicPr>
          <p:nvPr/>
        </p:nvPicPr>
        <p:blipFill>
          <a:blip r:embed="rId2" cstate="print"/>
          <a:srcRect b="5940"/>
          <a:stretch>
            <a:fillRect/>
          </a:stretch>
        </p:blipFill>
        <p:spPr bwMode="auto">
          <a:xfrm>
            <a:off x="0" y="-27384"/>
            <a:ext cx="9144000" cy="1296144"/>
          </a:xfrm>
          <a:prstGeom prst="rect">
            <a:avLst/>
          </a:prstGeom>
          <a:noFill/>
          <a:effectLst>
            <a:outerShdw blurRad="50800" dist="50800" dir="5400000" algn="ctr" rotWithShape="0">
              <a:srgbClr val="000000">
                <a:alpha val="13000"/>
              </a:srgbClr>
            </a:outerShdw>
            <a:softEdge rad="317500"/>
          </a:effectLst>
        </p:spPr>
      </p:pic>
      <p:sp>
        <p:nvSpPr>
          <p:cNvPr id="3" name="Espace réservé du contenu 2"/>
          <p:cNvSpPr>
            <a:spLocks noGrp="1"/>
          </p:cNvSpPr>
          <p:nvPr>
            <p:ph idx="1"/>
          </p:nvPr>
        </p:nvSpPr>
        <p:spPr>
          <a:xfrm>
            <a:off x="457200" y="1196753"/>
            <a:ext cx="8229600" cy="2088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sp>
        <p:nvSpPr>
          <p:cNvPr id="14" name="Titre 13"/>
          <p:cNvSpPr>
            <a:spLocks noGrp="1"/>
          </p:cNvSpPr>
          <p:nvPr>
            <p:ph type="title"/>
          </p:nvPr>
        </p:nvSpPr>
        <p:spPr>
          <a:xfrm>
            <a:off x="0" y="0"/>
            <a:ext cx="9144000" cy="1196752"/>
          </a:xfrm>
        </p:spPr>
        <p:txBody>
          <a:bodyPr>
            <a:noAutofit/>
          </a:bodyPr>
          <a:lstStyle>
            <a:lvl1pPr>
              <a:defRPr sz="3600" baseline="0">
                <a:solidFill>
                  <a:schemeClr val="bg1"/>
                </a:solidFill>
                <a:effectLst>
                  <a:outerShdw blurRad="38100" dist="38100" dir="2700000" algn="tl">
                    <a:srgbClr val="000000">
                      <a:alpha val="43137"/>
                    </a:srgbClr>
                  </a:outerShdw>
                </a:effectLst>
                <a:latin typeface="Arial Black" pitchFamily="34" charset="0"/>
              </a:defRPr>
            </a:lvl1pPr>
          </a:lstStyle>
          <a:p>
            <a:r>
              <a:rPr lang="fr-FR" dirty="0" smtClean="0"/>
              <a:t>Cliquez pour modifier le style du titre</a:t>
            </a:r>
            <a:endParaRPr lang="fr-FR" dirty="0"/>
          </a:p>
        </p:txBody>
      </p:sp>
      <p:pic>
        <p:nvPicPr>
          <p:cNvPr id="8" name="Picture 2" descr="http://eps.ac-orleans-tours.fr/typo3temp/pics/38d92ddb59.jpg"/>
          <p:cNvPicPr>
            <a:picLocks noChangeAspect="1" noChangeArrowheads="1"/>
          </p:cNvPicPr>
          <p:nvPr/>
        </p:nvPicPr>
        <p:blipFill>
          <a:blip r:embed="rId3" cstate="print"/>
          <a:srcRect/>
          <a:stretch>
            <a:fillRect/>
          </a:stretch>
        </p:blipFill>
        <p:spPr bwMode="auto">
          <a:xfrm>
            <a:off x="-36513" y="3197706"/>
            <a:ext cx="9180000" cy="1383422"/>
          </a:xfrm>
          <a:prstGeom prst="rect">
            <a:avLst/>
          </a:prstGeom>
          <a:noFill/>
          <a:effectLst>
            <a:softEdge rad="317500"/>
          </a:effectLst>
        </p:spPr>
      </p:pic>
      <p:sp>
        <p:nvSpPr>
          <p:cNvPr id="10" name="Espace réservé du contenu 2"/>
          <p:cNvSpPr>
            <a:spLocks noGrp="1"/>
          </p:cNvSpPr>
          <p:nvPr>
            <p:ph idx="13"/>
          </p:nvPr>
        </p:nvSpPr>
        <p:spPr>
          <a:xfrm>
            <a:off x="467544" y="4509120"/>
            <a:ext cx="8229600" cy="2088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spd="med">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usculation">
    <p:spTree>
      <p:nvGrpSpPr>
        <p:cNvPr id="1" name=""/>
        <p:cNvGrpSpPr/>
        <p:nvPr/>
      </p:nvGrpSpPr>
      <p:grpSpPr>
        <a:xfrm>
          <a:off x="0" y="0"/>
          <a:ext cx="0" cy="0"/>
          <a:chOff x="0" y="0"/>
          <a:chExt cx="0" cy="0"/>
        </a:xfrm>
      </p:grpSpPr>
      <p:pic>
        <p:nvPicPr>
          <p:cNvPr id="2051" name="Picture 3" descr="E:\Année 2013_2014\Mission_IPR\PAF 2013_2014 CP\création ppt\muscul3.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colorTemperature colorTemp="4375"/>
                    </a14:imgEffect>
                  </a14:imgLayer>
                </a14:imgProps>
              </a:ext>
              <a:ext uri="{28A0092B-C50C-407E-A947-70E740481C1C}">
                <a14:useLocalDpi xmlns:a14="http://schemas.microsoft.com/office/drawing/2010/main" val="0"/>
              </a:ext>
            </a:extLst>
          </a:blip>
          <a:srcRect/>
          <a:stretch>
            <a:fillRect/>
          </a:stretch>
        </p:blipFill>
        <p:spPr bwMode="auto">
          <a:xfrm>
            <a:off x="222250" y="180975"/>
            <a:ext cx="8701088" cy="1403350"/>
          </a:xfrm>
          <a:prstGeom prst="rect">
            <a:avLst/>
          </a:prstGeom>
          <a:noFill/>
          <a:effectLst>
            <a:glow rad="241300">
              <a:schemeClr val="tx2">
                <a:lumMod val="75000"/>
                <a:alpha val="62000"/>
              </a:schemeClr>
            </a:glow>
            <a:softEdge rad="17780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39687" y="180975"/>
            <a:ext cx="9144000" cy="1143000"/>
          </a:xfrm>
        </p:spPr>
        <p:txBody>
          <a:bodyPr/>
          <a:lstStyle>
            <a:lvl1pPr>
              <a:defRPr b="1">
                <a:solidFill>
                  <a:srgbClr val="FF6600"/>
                </a:solidFill>
                <a:effectLst>
                  <a:outerShdw blurRad="38100" dist="38100" dir="2700000" algn="tl">
                    <a:srgbClr val="000000">
                      <a:alpha val="43137"/>
                    </a:srgbClr>
                  </a:outerShdw>
                </a:effectLst>
                <a:latin typeface="Arial Black"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pic>
        <p:nvPicPr>
          <p:cNvPr id="8" name="Picture 2" descr="http://eps.ac-orleans-tours.fr/fileadmin/templates/gui/images/peda/logoacademie-home.png">
            <a:hlinkClick r:id="rId4" tooltip="Retour a la page d'accueil de l'espace académique."/>
          </p:cNvPr>
          <p:cNvPicPr>
            <a:picLocks noChangeAspect="1" noChangeArrowheads="1"/>
          </p:cNvPicPr>
          <p:nvPr userDrawn="1"/>
        </p:nvPicPr>
        <p:blipFill>
          <a:blip r:embed="rId5" cstate="print"/>
          <a:srcRect/>
          <a:stretch>
            <a:fillRect/>
          </a:stretch>
        </p:blipFill>
        <p:spPr bwMode="auto">
          <a:xfrm>
            <a:off x="179512" y="44624"/>
            <a:ext cx="1190625" cy="120015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RIATHLON">
    <p:spTree>
      <p:nvGrpSpPr>
        <p:cNvPr id="1" name=""/>
        <p:cNvGrpSpPr/>
        <p:nvPr/>
      </p:nvGrpSpPr>
      <p:grpSpPr>
        <a:xfrm>
          <a:off x="0" y="0"/>
          <a:ext cx="0" cy="0"/>
          <a:chOff x="0" y="0"/>
          <a:chExt cx="0" cy="0"/>
        </a:xfrm>
      </p:grpSpPr>
      <p:pic>
        <p:nvPicPr>
          <p:cNvPr id="8" name="Picture 4" descr="http://eps.ac-orleans-tours.fr/typo3temp/pics/a3593f9d53.jpg"/>
          <p:cNvPicPr>
            <a:picLocks noChangeAspect="1" noChangeArrowheads="1"/>
          </p:cNvPicPr>
          <p:nvPr/>
        </p:nvPicPr>
        <p:blipFill>
          <a:blip r:embed="rId2" cstate="print"/>
          <a:srcRect/>
          <a:stretch>
            <a:fillRect/>
          </a:stretch>
        </p:blipFill>
        <p:spPr bwMode="auto">
          <a:xfrm>
            <a:off x="0" y="29354"/>
            <a:ext cx="9180000" cy="1383422"/>
          </a:xfrm>
          <a:prstGeom prst="rect">
            <a:avLst/>
          </a:prstGeom>
          <a:noFill/>
          <a:effectLst>
            <a:outerShdw sx="1000" sy="1000" algn="ctr" rotWithShape="0">
              <a:srgbClr val="000000"/>
            </a:outerShdw>
            <a:softEdge rad="127000"/>
          </a:effectLst>
        </p:spPr>
      </p:pic>
      <p:sp>
        <p:nvSpPr>
          <p:cNvPr id="2" name="Titre 1"/>
          <p:cNvSpPr>
            <a:spLocks noGrp="1"/>
          </p:cNvSpPr>
          <p:nvPr>
            <p:ph type="title"/>
          </p:nvPr>
        </p:nvSpPr>
        <p:spPr>
          <a:xfrm>
            <a:off x="395536" y="188640"/>
            <a:ext cx="8229600" cy="1143000"/>
          </a:xfrm>
        </p:spPr>
        <p:txBody>
          <a:bodyPr/>
          <a:lstStyle>
            <a:lvl1pPr>
              <a:defRPr b="1">
                <a:solidFill>
                  <a:schemeClr val="bg1"/>
                </a:solidFill>
                <a:effectLst>
                  <a:outerShdw blurRad="38100" dist="38100" dir="2700000" algn="tl">
                    <a:srgbClr val="000000">
                      <a:alpha val="43137"/>
                    </a:srgbClr>
                  </a:outerShdw>
                </a:effectLst>
                <a:latin typeface="Arial Black"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pic>
        <p:nvPicPr>
          <p:cNvPr id="9" name="Picture 2" descr="http://eps.ac-orleans-tours.fr/fileadmin/templates/gui/images/peda/logoacademie-home.png">
            <a:hlinkClick r:id="rId3" tooltip="Retour a la page d'accueil de l'espace académique."/>
          </p:cNvPr>
          <p:cNvPicPr>
            <a:picLocks noChangeAspect="1" noChangeArrowheads="1"/>
          </p:cNvPicPr>
          <p:nvPr userDrawn="1"/>
        </p:nvPicPr>
        <p:blipFill>
          <a:blip r:embed="rId4" cstate="print"/>
          <a:srcRect/>
          <a:stretch>
            <a:fillRect/>
          </a:stretch>
        </p:blipFill>
        <p:spPr bwMode="auto">
          <a:xfrm>
            <a:off x="179512" y="44624"/>
            <a:ext cx="1190625" cy="120015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ulti">
    <p:spTree>
      <p:nvGrpSpPr>
        <p:cNvPr id="1" name=""/>
        <p:cNvGrpSpPr/>
        <p:nvPr/>
      </p:nvGrpSpPr>
      <p:grpSpPr>
        <a:xfrm>
          <a:off x="0" y="0"/>
          <a:ext cx="0" cy="0"/>
          <a:chOff x="0" y="0"/>
          <a:chExt cx="0" cy="0"/>
        </a:xfrm>
      </p:grpSpPr>
      <p:pic>
        <p:nvPicPr>
          <p:cNvPr id="8" name="Picture 3" descr="E:\Année 2013_2014\Mission_IPR\PAF 2013_2014 CP\création ppt\multi.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colorTemperature colorTemp="2875"/>
                    </a14:imgEffect>
                  </a14:imgLayer>
                </a14:imgProps>
              </a:ext>
              <a:ext uri="{28A0092B-C50C-407E-A947-70E740481C1C}">
                <a14:useLocalDpi xmlns:a14="http://schemas.microsoft.com/office/drawing/2010/main" val="0"/>
              </a:ext>
            </a:extLst>
          </a:blip>
          <a:srcRect/>
          <a:stretch>
            <a:fillRect/>
          </a:stretch>
        </p:blipFill>
        <p:spPr bwMode="auto">
          <a:xfrm>
            <a:off x="179512" y="165100"/>
            <a:ext cx="8773988" cy="1403350"/>
          </a:xfrm>
          <a:prstGeom prst="rect">
            <a:avLst/>
          </a:prstGeom>
          <a:noFill/>
          <a:effectLst>
            <a:glow rad="381000">
              <a:schemeClr val="tx2">
                <a:lumMod val="75000"/>
                <a:alpha val="49000"/>
              </a:schemeClr>
            </a:glow>
            <a:softEdge rad="10160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95536" y="188640"/>
            <a:ext cx="8229600" cy="1143000"/>
          </a:xfrm>
        </p:spPr>
        <p:txBody>
          <a:bodyPr/>
          <a:lstStyle>
            <a:lvl1pPr>
              <a:defRPr>
                <a:solidFill>
                  <a:srgbClr val="FF0000"/>
                </a:solidFill>
                <a:effectLst>
                  <a:outerShdw blurRad="38100" dist="38100" dir="2700000" algn="tl">
                    <a:srgbClr val="000000">
                      <a:alpha val="43137"/>
                    </a:srgbClr>
                  </a:outerShdw>
                </a:effectLst>
                <a:latin typeface="Arial Black" pitchFamily="34" charset="0"/>
              </a:defRPr>
            </a:lvl1pPr>
          </a:lstStyle>
          <a:p>
            <a:endParaRPr lang="fr-FR" dirty="0"/>
          </a:p>
        </p:txBody>
      </p:sp>
      <p:sp>
        <p:nvSpPr>
          <p:cNvPr id="3" name="Espace réservé du contenu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pic>
        <p:nvPicPr>
          <p:cNvPr id="9" name="Picture 2" descr="http://eps.ac-orleans-tours.fr/fileadmin/templates/gui/images/peda/logoacademie-home.png">
            <a:hlinkClick r:id="rId4" tooltip="Retour a la page d'accueil de l'espace académique."/>
          </p:cNvPr>
          <p:cNvPicPr>
            <a:picLocks noChangeAspect="1" noChangeArrowheads="1"/>
          </p:cNvPicPr>
          <p:nvPr userDrawn="1"/>
        </p:nvPicPr>
        <p:blipFill>
          <a:blip r:embed="rId5" cstate="print"/>
          <a:srcRect/>
          <a:stretch>
            <a:fillRect/>
          </a:stretch>
        </p:blipFill>
        <p:spPr bwMode="auto">
          <a:xfrm>
            <a:off x="179512" y="44624"/>
            <a:ext cx="1190625" cy="120015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urse">
    <p:spTree>
      <p:nvGrpSpPr>
        <p:cNvPr id="1" name=""/>
        <p:cNvGrpSpPr/>
        <p:nvPr/>
      </p:nvGrpSpPr>
      <p:grpSpPr>
        <a:xfrm>
          <a:off x="0" y="0"/>
          <a:ext cx="0" cy="0"/>
          <a:chOff x="0" y="0"/>
          <a:chExt cx="0" cy="0"/>
        </a:xfrm>
      </p:grpSpPr>
      <p:pic>
        <p:nvPicPr>
          <p:cNvPr id="8" name="Picture 2" descr="http://eps.ac-orleans-tours.fr/typo3temp/pics/38d92ddb59.jpg"/>
          <p:cNvPicPr>
            <a:picLocks noChangeAspect="1" noChangeArrowheads="1"/>
          </p:cNvPicPr>
          <p:nvPr/>
        </p:nvPicPr>
        <p:blipFill>
          <a:blip r:embed="rId2" cstate="print"/>
          <a:srcRect/>
          <a:stretch>
            <a:fillRect/>
          </a:stretch>
        </p:blipFill>
        <p:spPr bwMode="auto">
          <a:xfrm>
            <a:off x="-36513" y="-27389"/>
            <a:ext cx="9180000" cy="1383422"/>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rgbClr val="0066FF"/>
                </a:solidFill>
                <a:effectLst>
                  <a:outerShdw blurRad="38100" dist="38100" dir="2700000" algn="tl">
                    <a:srgbClr val="000000">
                      <a:alpha val="43137"/>
                    </a:srgbClr>
                  </a:outerShdw>
                </a:effectLst>
                <a:latin typeface="Arial Black"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pic>
        <p:nvPicPr>
          <p:cNvPr id="9" name="Picture 2" descr="http://eps.ac-orleans-tours.fr/fileadmin/templates/gui/images/peda/logoacademie-home.png">
            <a:hlinkClick r:id="rId3" tooltip="Retour a la page d'accueil de l'espace académique."/>
          </p:cNvPr>
          <p:cNvPicPr>
            <a:picLocks noChangeAspect="1" noChangeArrowheads="1"/>
          </p:cNvPicPr>
          <p:nvPr userDrawn="1"/>
        </p:nvPicPr>
        <p:blipFill>
          <a:blip r:embed="rId4" cstate="print"/>
          <a:srcRect/>
          <a:stretch>
            <a:fillRect/>
          </a:stretch>
        </p:blipFill>
        <p:spPr bwMode="auto">
          <a:xfrm>
            <a:off x="179512" y="44624"/>
            <a:ext cx="1190625" cy="120015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CE">
    <p:spTree>
      <p:nvGrpSpPr>
        <p:cNvPr id="1" name=""/>
        <p:cNvGrpSpPr/>
        <p:nvPr/>
      </p:nvGrpSpPr>
      <p:grpSpPr>
        <a:xfrm>
          <a:off x="0" y="0"/>
          <a:ext cx="0" cy="0"/>
          <a:chOff x="0" y="0"/>
          <a:chExt cx="0" cy="0"/>
        </a:xfrm>
      </p:grpSpPr>
      <p:pic>
        <p:nvPicPr>
          <p:cNvPr id="9" name="Picture 2" descr="http://eps.ac-orleans-tours.fr/typo3temp/pics/d897fb5193.jpg"/>
          <p:cNvPicPr>
            <a:picLocks noChangeAspect="1" noChangeArrowheads="1"/>
          </p:cNvPicPr>
          <p:nvPr/>
        </p:nvPicPr>
        <p:blipFill>
          <a:blip r:embed="rId2" cstate="print"/>
          <a:srcRect/>
          <a:stretch>
            <a:fillRect/>
          </a:stretch>
        </p:blipFill>
        <p:spPr bwMode="auto">
          <a:xfrm>
            <a:off x="-36513" y="23929"/>
            <a:ext cx="9216000" cy="1388847"/>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chemeClr val="accent3">
                    <a:lumMod val="60000"/>
                    <a:lumOff val="40000"/>
                  </a:schemeClr>
                </a:solidFill>
                <a:effectLst>
                  <a:outerShdw blurRad="38100" dist="38100" dir="2700000" algn="tl">
                    <a:srgbClr val="000000">
                      <a:alpha val="43137"/>
                    </a:srgbClr>
                  </a:outerShdw>
                </a:effectLst>
                <a:latin typeface="Arial Black" pitchFamily="34" charset="0"/>
              </a:defRPr>
            </a:lvl1p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pic>
        <p:nvPicPr>
          <p:cNvPr id="8" name="Picture 2" descr="http://eps.ac-orleans-tours.fr/fileadmin/templates/gui/images/peda/logoacademie-home.png">
            <a:hlinkClick r:id="rId3" tooltip="Retour a la page d'accueil de l'espace académique."/>
          </p:cNvPr>
          <p:cNvPicPr>
            <a:picLocks noChangeAspect="1" noChangeArrowheads="1"/>
          </p:cNvPicPr>
          <p:nvPr userDrawn="1"/>
        </p:nvPicPr>
        <p:blipFill>
          <a:blip r:embed="rId4" cstate="print"/>
          <a:srcRect/>
          <a:stretch>
            <a:fillRect/>
          </a:stretch>
        </p:blipFill>
        <p:spPr bwMode="auto">
          <a:xfrm>
            <a:off x="179512" y="44624"/>
            <a:ext cx="1190625" cy="120015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PPN">
    <p:spTree>
      <p:nvGrpSpPr>
        <p:cNvPr id="1" name=""/>
        <p:cNvGrpSpPr/>
        <p:nvPr/>
      </p:nvGrpSpPr>
      <p:grpSpPr>
        <a:xfrm>
          <a:off x="0" y="0"/>
          <a:ext cx="0" cy="0"/>
          <a:chOff x="0" y="0"/>
          <a:chExt cx="0" cy="0"/>
        </a:xfrm>
      </p:grpSpPr>
      <p:pic>
        <p:nvPicPr>
          <p:cNvPr id="8" name="Picture 2" descr="http://eps.ac-orleans-tours.fr/typo3temp/pics/1130d201a2.jpg"/>
          <p:cNvPicPr>
            <a:picLocks noChangeAspect="1" noChangeArrowheads="1"/>
          </p:cNvPicPr>
          <p:nvPr/>
        </p:nvPicPr>
        <p:blipFill>
          <a:blip r:embed="rId2" cstate="print"/>
          <a:srcRect/>
          <a:stretch>
            <a:fillRect/>
          </a:stretch>
        </p:blipFill>
        <p:spPr bwMode="auto">
          <a:xfrm>
            <a:off x="-36513" y="7262"/>
            <a:ext cx="9180000" cy="1383422"/>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rgbClr val="00CCFF"/>
                </a:solidFill>
                <a:effectLst>
                  <a:outerShdw blurRad="38100" dist="38100" dir="2700000" algn="tl">
                    <a:srgbClr val="000000">
                      <a:alpha val="43137"/>
                    </a:srgbClr>
                  </a:outerShdw>
                </a:effectLst>
                <a:latin typeface="Arial Black" pitchFamily="34" charset="0"/>
              </a:defRPr>
            </a:lvl1p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‹N°›</a:t>
            </a:fld>
            <a:endParaRPr lang="en-US"/>
          </a:p>
        </p:txBody>
      </p:sp>
      <p:pic>
        <p:nvPicPr>
          <p:cNvPr id="9" name="Picture 2" descr="http://eps.ac-orleans-tours.fr/fileadmin/templates/gui/images/peda/logoacademie-home.png">
            <a:hlinkClick r:id="rId3" tooltip="Retour a la page d'accueil de l'espace académique."/>
          </p:cNvPr>
          <p:cNvPicPr>
            <a:picLocks noChangeAspect="1" noChangeArrowheads="1"/>
          </p:cNvPicPr>
          <p:nvPr userDrawn="1"/>
        </p:nvPicPr>
        <p:blipFill>
          <a:blip r:embed="rId4" cstate="print"/>
          <a:srcRect/>
          <a:stretch>
            <a:fillRect/>
          </a:stretch>
        </p:blipFill>
        <p:spPr bwMode="auto">
          <a:xfrm>
            <a:off x="179512" y="44624"/>
            <a:ext cx="1190625" cy="120015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9672" y="0"/>
            <a:ext cx="7524328" cy="1196752"/>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825E-4A15-4D39-8176-1F07E904CB30}" type="datetimeFigureOut">
              <a:rPr lang="en-US" smtClean="0"/>
              <a:pPr/>
              <a:t>6/7/2015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AAA4-6363-4581-962D-1ACCC2D600C5}"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split orient="ver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pPr marL="0" indent="0" algn="ctr">
              <a:buNone/>
            </a:pPr>
            <a:endParaRPr lang="fr-FR" sz="6600" dirty="0" smtClean="0"/>
          </a:p>
          <a:p>
            <a:pPr marL="0" indent="0" algn="ctr">
              <a:buNone/>
            </a:pPr>
            <a:r>
              <a:rPr lang="fr-FR" sz="6600" dirty="0" smtClean="0">
                <a:solidFill>
                  <a:schemeClr val="bg1"/>
                </a:solidFill>
              </a:rPr>
              <a:t>TACHE </a:t>
            </a:r>
            <a:r>
              <a:rPr lang="fr-FR" sz="6600" dirty="0">
                <a:solidFill>
                  <a:schemeClr val="bg1"/>
                </a:solidFill>
              </a:rPr>
              <a:t>COMPLEXE</a:t>
            </a:r>
            <a:br>
              <a:rPr lang="fr-FR" sz="6600" dirty="0">
                <a:solidFill>
                  <a:schemeClr val="bg1"/>
                </a:solidFill>
              </a:rPr>
            </a:br>
            <a:r>
              <a:rPr lang="fr-FR" sz="6600" dirty="0">
                <a:solidFill>
                  <a:schemeClr val="bg1"/>
                </a:solidFill>
              </a:rPr>
              <a:t>GRA </a:t>
            </a:r>
            <a:r>
              <a:rPr lang="fr-FR" sz="6600" dirty="0" smtClean="0">
                <a:solidFill>
                  <a:schemeClr val="bg1"/>
                </a:solidFill>
              </a:rPr>
              <a:t>Orléans-Tours</a:t>
            </a:r>
          </a:p>
          <a:p>
            <a:pPr marL="0" indent="0" algn="ctr">
              <a:buNone/>
            </a:pPr>
            <a:endParaRPr lang="fr-FR" sz="6600" dirty="0">
              <a:solidFill>
                <a:schemeClr val="bg1"/>
              </a:solidFill>
            </a:endParaRPr>
          </a:p>
        </p:txBody>
      </p:sp>
      <p:pic>
        <p:nvPicPr>
          <p:cNvPr id="1026" name="Picture 2" descr="C:\NR\travail\GROUPE RESSOURCE\Groupe ressource\Image TIC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5903" y="5234698"/>
            <a:ext cx="1890713"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3831"/>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de fiche élève: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2458244"/>
            <a:ext cx="6934200" cy="2809875"/>
          </a:xfrm>
        </p:spPr>
      </p:pic>
    </p:spTree>
    <p:extLst>
      <p:ext uri="{BB962C8B-B14F-4D97-AF65-F5344CB8AC3E}">
        <p14:creationId xmlns:p14="http://schemas.microsoft.com/office/powerpoint/2010/main" val="1552211775"/>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donnés aux élèves:</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31639"/>
            <a:ext cx="5049921" cy="4878091"/>
          </a:xfrm>
        </p:spPr>
      </p:pic>
      <p:pic>
        <p:nvPicPr>
          <p:cNvPr id="2050" name="Picture 2" descr="H:\Groupe ressource\COTATION HAUTEU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25220" y="2101754"/>
            <a:ext cx="3436894" cy="383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84137"/>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Déroulement:</a:t>
            </a:r>
            <a:endParaRPr lang="fr-FR" dirty="0"/>
          </a:p>
        </p:txBody>
      </p:sp>
      <p:sp>
        <p:nvSpPr>
          <p:cNvPr id="3" name="Espace réservé du contenu 2"/>
          <p:cNvSpPr>
            <a:spLocks noGrp="1"/>
          </p:cNvSpPr>
          <p:nvPr>
            <p:ph idx="1"/>
          </p:nvPr>
        </p:nvSpPr>
        <p:spPr>
          <a:xfrm>
            <a:off x="457200" y="1310185"/>
            <a:ext cx="8229600" cy="5418161"/>
          </a:xfrm>
        </p:spPr>
        <p:txBody>
          <a:bodyPr>
            <a:normAutofit fontScale="77500" lnSpcReduction="20000"/>
          </a:bodyPr>
          <a:lstStyle/>
          <a:p>
            <a:r>
              <a:rPr lang="fr-FR" dirty="0">
                <a:solidFill>
                  <a:schemeClr val="bg1"/>
                </a:solidFill>
              </a:rPr>
              <a:t>Une fois le projet choisi par le groupe, les </a:t>
            </a:r>
            <a:r>
              <a:rPr lang="fr-FR" dirty="0" smtClean="0">
                <a:solidFill>
                  <a:schemeClr val="bg1"/>
                </a:solidFill>
              </a:rPr>
              <a:t>élèves </a:t>
            </a:r>
            <a:r>
              <a:rPr lang="fr-FR" dirty="0">
                <a:solidFill>
                  <a:schemeClr val="bg1"/>
                </a:solidFill>
              </a:rPr>
              <a:t>notent l’heure de début de l’exercice, ils intègrent dedans leur échauffement</a:t>
            </a:r>
            <a:r>
              <a:rPr lang="fr-FR" dirty="0" smtClean="0">
                <a:solidFill>
                  <a:schemeClr val="bg1"/>
                </a:solidFill>
              </a:rPr>
              <a:t>.</a:t>
            </a:r>
          </a:p>
          <a:p>
            <a:endParaRPr lang="fr-FR" dirty="0">
              <a:solidFill>
                <a:schemeClr val="bg1"/>
              </a:solidFill>
            </a:endParaRPr>
          </a:p>
          <a:p>
            <a:r>
              <a:rPr lang="fr-FR" dirty="0">
                <a:solidFill>
                  <a:schemeClr val="bg1"/>
                </a:solidFill>
              </a:rPr>
              <a:t>Les élèves choisissent de grimper les voies de leur choix en tenant compte normalement de leurs capacités et du niveau du groupe ( connaissances antérieurs</a:t>
            </a:r>
            <a:r>
              <a:rPr lang="fr-FR" dirty="0" smtClean="0">
                <a:solidFill>
                  <a:schemeClr val="bg1"/>
                </a:solidFill>
              </a:rPr>
              <a:t>)</a:t>
            </a:r>
          </a:p>
          <a:p>
            <a:endParaRPr lang="fr-FR" dirty="0" smtClean="0">
              <a:solidFill>
                <a:schemeClr val="bg1"/>
              </a:solidFill>
            </a:endParaRPr>
          </a:p>
          <a:p>
            <a:r>
              <a:rPr lang="fr-FR" dirty="0" smtClean="0">
                <a:solidFill>
                  <a:schemeClr val="bg1"/>
                </a:solidFill>
              </a:rPr>
              <a:t>Ils </a:t>
            </a:r>
            <a:r>
              <a:rPr lang="fr-FR" dirty="0">
                <a:solidFill>
                  <a:schemeClr val="bg1"/>
                </a:solidFill>
              </a:rPr>
              <a:t>doivent mettre à jour leur fiche au fur et à mesure</a:t>
            </a:r>
            <a:r>
              <a:rPr lang="fr-FR" dirty="0" smtClean="0">
                <a:solidFill>
                  <a:schemeClr val="bg1"/>
                </a:solidFill>
              </a:rPr>
              <a:t>.</a:t>
            </a:r>
          </a:p>
          <a:p>
            <a:endParaRPr lang="fr-FR" dirty="0" smtClean="0">
              <a:solidFill>
                <a:schemeClr val="bg1"/>
              </a:solidFill>
            </a:endParaRPr>
          </a:p>
          <a:p>
            <a:r>
              <a:rPr lang="fr-FR" dirty="0" smtClean="0">
                <a:solidFill>
                  <a:schemeClr val="bg1"/>
                </a:solidFill>
              </a:rPr>
              <a:t>Un </a:t>
            </a:r>
            <a:r>
              <a:rPr lang="fr-FR" dirty="0">
                <a:solidFill>
                  <a:schemeClr val="bg1"/>
                </a:solidFill>
              </a:rPr>
              <a:t>bilan oral avec chaque groupe est fait en fin de séance</a:t>
            </a:r>
            <a:r>
              <a:rPr lang="fr-FR" dirty="0" smtClean="0">
                <a:solidFill>
                  <a:schemeClr val="bg1"/>
                </a:solidFill>
              </a:rPr>
              <a:t>.</a:t>
            </a:r>
          </a:p>
          <a:p>
            <a:endParaRPr lang="fr-FR" dirty="0">
              <a:solidFill>
                <a:schemeClr val="bg1"/>
              </a:solidFill>
            </a:endParaRPr>
          </a:p>
          <a:p>
            <a:r>
              <a:rPr lang="fr-FR" dirty="0">
                <a:solidFill>
                  <a:schemeClr val="bg1"/>
                </a:solidFill>
              </a:rPr>
              <a:t>On cherche à identifier, les groupes qui ont réussi  plus ou moins bien (% du but atteint),  quelles stratégies ils ont mis en place, et quels obstacles  les ont freiné…</a:t>
            </a:r>
          </a:p>
          <a:p>
            <a:endParaRPr lang="fr-FR" dirty="0"/>
          </a:p>
        </p:txBody>
      </p:sp>
    </p:spTree>
    <p:extLst>
      <p:ext uri="{BB962C8B-B14F-4D97-AF65-F5344CB8AC3E}">
        <p14:creationId xmlns:p14="http://schemas.microsoft.com/office/powerpoint/2010/main" val="4087659775"/>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2960" y="291191"/>
            <a:ext cx="8147367" cy="1143000"/>
          </a:xfrm>
        </p:spPr>
        <p:txBody>
          <a:bodyPr>
            <a:noAutofit/>
          </a:bodyPr>
          <a:lstStyle/>
          <a:p>
            <a:r>
              <a:rPr lang="fr-FR" altLang="fr-FR" sz="5400" b="0" dirty="0">
                <a:effectLst/>
                <a:latin typeface="+mn-lt"/>
              </a:rPr>
              <a:t>Description </a:t>
            </a:r>
            <a:r>
              <a:rPr lang="fr-FR" altLang="fr-FR" sz="5400" b="0" dirty="0" smtClean="0">
                <a:effectLst/>
                <a:latin typeface="+mn-lt"/>
              </a:rPr>
              <a:t>du dispositif:</a:t>
            </a:r>
            <a:endParaRPr lang="fr-FR" sz="5400" b="0" dirty="0">
              <a:effectLst/>
              <a:latin typeface="+mn-lt"/>
            </a:endParaRPr>
          </a:p>
        </p:txBody>
      </p:sp>
      <p:sp>
        <p:nvSpPr>
          <p:cNvPr id="40" name="Rectangle 3"/>
          <p:cNvSpPr txBox="1">
            <a:spLocks noChangeArrowheads="1"/>
          </p:cNvSpPr>
          <p:nvPr/>
        </p:nvSpPr>
        <p:spPr bwMode="auto">
          <a:xfrm>
            <a:off x="155888" y="1484784"/>
            <a:ext cx="8496944" cy="51889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eaLnBrk="1" hangingPunct="1">
              <a:buNone/>
            </a:pPr>
            <a:r>
              <a:rPr lang="fr-FR" altLang="fr-FR" sz="2400" kern="0" dirty="0" smtClean="0">
                <a:solidFill>
                  <a:schemeClr val="bg1"/>
                </a:solidFill>
              </a:rPr>
              <a:t>Rôle de l’Enseignant:</a:t>
            </a:r>
          </a:p>
          <a:p>
            <a:pPr marL="0" indent="0" eaLnBrk="1" hangingPunct="1">
              <a:buNone/>
            </a:pPr>
            <a:endParaRPr lang="fr-FR" altLang="fr-FR" kern="0" dirty="0" smtClean="0">
              <a:solidFill>
                <a:schemeClr val="bg1"/>
              </a:solidFill>
            </a:endParaRPr>
          </a:p>
        </p:txBody>
      </p:sp>
      <p:grpSp>
        <p:nvGrpSpPr>
          <p:cNvPr id="41" name="Groupe 40"/>
          <p:cNvGrpSpPr/>
          <p:nvPr/>
        </p:nvGrpSpPr>
        <p:grpSpPr>
          <a:xfrm>
            <a:off x="323528" y="1980995"/>
            <a:ext cx="8473478" cy="4544402"/>
            <a:chOff x="323528" y="1796826"/>
            <a:chExt cx="8473478" cy="4544402"/>
          </a:xfrm>
        </p:grpSpPr>
        <p:sp>
          <p:nvSpPr>
            <p:cNvPr id="42" name="ZoneTexte 41"/>
            <p:cNvSpPr txBox="1"/>
            <p:nvPr/>
          </p:nvSpPr>
          <p:spPr>
            <a:xfrm>
              <a:off x="323528" y="1988840"/>
              <a:ext cx="2672206" cy="369332"/>
            </a:xfrm>
            <a:prstGeom prst="rect">
              <a:avLst/>
            </a:prstGeom>
            <a:noFill/>
          </p:spPr>
          <p:txBody>
            <a:bodyPr wrap="none" rtlCol="0">
              <a:spAutoFit/>
            </a:bodyPr>
            <a:lstStyle/>
            <a:p>
              <a:r>
                <a:rPr lang="fr-FR" dirty="0" smtClean="0">
                  <a:solidFill>
                    <a:schemeClr val="bg1"/>
                  </a:solidFill>
                </a:rPr>
                <a:t>AVANT la Tâche Complexe:</a:t>
              </a:r>
              <a:endParaRPr lang="fr-FR" dirty="0">
                <a:solidFill>
                  <a:schemeClr val="bg1"/>
                </a:solidFill>
              </a:endParaRPr>
            </a:p>
          </p:txBody>
        </p:sp>
        <p:sp>
          <p:nvSpPr>
            <p:cNvPr id="43" name="ZoneTexte 42"/>
            <p:cNvSpPr txBox="1"/>
            <p:nvPr/>
          </p:nvSpPr>
          <p:spPr>
            <a:xfrm>
              <a:off x="4645177" y="1796826"/>
              <a:ext cx="3898609" cy="1477328"/>
            </a:xfrm>
            <a:prstGeom prst="rect">
              <a:avLst/>
            </a:prstGeom>
            <a:noFill/>
          </p:spPr>
          <p:txBody>
            <a:bodyPr wrap="square" rtlCol="0">
              <a:spAutoFit/>
            </a:bodyPr>
            <a:lstStyle/>
            <a:p>
              <a:pPr marL="342900" indent="-342900">
                <a:buAutoNum type="arabicPeriod"/>
              </a:pPr>
              <a:r>
                <a:rPr lang="fr-FR" dirty="0" smtClean="0">
                  <a:solidFill>
                    <a:schemeClr val="bg1"/>
                  </a:solidFill>
                </a:rPr>
                <a:t>Présenter le SCENARIO.</a:t>
              </a:r>
            </a:p>
            <a:p>
              <a:pPr marL="342900" indent="-342900">
                <a:buFontTx/>
                <a:buAutoNum type="arabicPeriod"/>
              </a:pPr>
              <a:r>
                <a:rPr lang="fr-FR" dirty="0" smtClean="0">
                  <a:solidFill>
                    <a:schemeClr val="bg1"/>
                  </a:solidFill>
                </a:rPr>
                <a:t> </a:t>
              </a:r>
              <a:r>
                <a:rPr lang="fr-FR" dirty="0">
                  <a:solidFill>
                    <a:schemeClr val="bg1"/>
                  </a:solidFill>
                </a:rPr>
                <a:t>Explication les différents rôles: Mise en Projet des </a:t>
              </a:r>
              <a:r>
                <a:rPr lang="fr-FR" dirty="0" smtClean="0">
                  <a:solidFill>
                    <a:schemeClr val="bg1"/>
                  </a:solidFill>
                </a:rPr>
                <a:t>groupes, rappel de l’objectif  et du choix d’un projet de grimpe.</a:t>
              </a:r>
              <a:endParaRPr lang="fr-FR" dirty="0">
                <a:solidFill>
                  <a:schemeClr val="bg1"/>
                </a:solidFill>
              </a:endParaRPr>
            </a:p>
          </p:txBody>
        </p:sp>
        <p:sp>
          <p:nvSpPr>
            <p:cNvPr id="44" name="ZoneTexte 43"/>
            <p:cNvSpPr txBox="1"/>
            <p:nvPr/>
          </p:nvSpPr>
          <p:spPr>
            <a:xfrm>
              <a:off x="347875" y="3482408"/>
              <a:ext cx="2947730" cy="369332"/>
            </a:xfrm>
            <a:prstGeom prst="rect">
              <a:avLst/>
            </a:prstGeom>
            <a:noFill/>
          </p:spPr>
          <p:txBody>
            <a:bodyPr wrap="none" rtlCol="0">
              <a:spAutoFit/>
            </a:bodyPr>
            <a:lstStyle/>
            <a:p>
              <a:r>
                <a:rPr lang="fr-FR" dirty="0" smtClean="0">
                  <a:solidFill>
                    <a:schemeClr val="bg1"/>
                  </a:solidFill>
                </a:rPr>
                <a:t>PENDANT la Tâche Complexe:</a:t>
              </a:r>
              <a:endParaRPr lang="fr-FR" dirty="0">
                <a:solidFill>
                  <a:schemeClr val="bg1"/>
                </a:solidFill>
              </a:endParaRPr>
            </a:p>
          </p:txBody>
        </p:sp>
        <p:sp>
          <p:nvSpPr>
            <p:cNvPr id="45" name="ZoneTexte 44"/>
            <p:cNvSpPr txBox="1"/>
            <p:nvPr/>
          </p:nvSpPr>
          <p:spPr>
            <a:xfrm>
              <a:off x="4980582" y="3512168"/>
              <a:ext cx="3816424" cy="1200329"/>
            </a:xfrm>
            <a:prstGeom prst="rect">
              <a:avLst/>
            </a:prstGeom>
            <a:noFill/>
          </p:spPr>
          <p:txBody>
            <a:bodyPr wrap="square" rtlCol="0">
              <a:spAutoFit/>
            </a:bodyPr>
            <a:lstStyle/>
            <a:p>
              <a:r>
                <a:rPr lang="fr-FR" dirty="0" smtClean="0">
                  <a:solidFill>
                    <a:schemeClr val="bg1"/>
                  </a:solidFill>
                </a:rPr>
                <a:t>Veiller au respect des rôles et des règles. Questionner les élèves sur la gestion du temps, l’avancement du projet…</a:t>
              </a:r>
              <a:endParaRPr lang="fr-FR" dirty="0">
                <a:solidFill>
                  <a:schemeClr val="bg1"/>
                </a:solidFill>
              </a:endParaRPr>
            </a:p>
          </p:txBody>
        </p:sp>
        <p:sp>
          <p:nvSpPr>
            <p:cNvPr id="46" name="ZoneTexte 45"/>
            <p:cNvSpPr txBox="1"/>
            <p:nvPr/>
          </p:nvSpPr>
          <p:spPr>
            <a:xfrm>
              <a:off x="349637" y="5140900"/>
              <a:ext cx="2626681" cy="369332"/>
            </a:xfrm>
            <a:prstGeom prst="rect">
              <a:avLst/>
            </a:prstGeom>
            <a:noFill/>
          </p:spPr>
          <p:txBody>
            <a:bodyPr wrap="none" rtlCol="0">
              <a:spAutoFit/>
            </a:bodyPr>
            <a:lstStyle/>
            <a:p>
              <a:r>
                <a:rPr lang="fr-FR" dirty="0" smtClean="0">
                  <a:solidFill>
                    <a:schemeClr val="bg1"/>
                  </a:solidFill>
                </a:rPr>
                <a:t>APRES la Tâche Complexe:</a:t>
              </a:r>
              <a:endParaRPr lang="fr-FR" dirty="0">
                <a:solidFill>
                  <a:schemeClr val="bg1"/>
                </a:solidFill>
              </a:endParaRPr>
            </a:p>
          </p:txBody>
        </p:sp>
        <p:sp>
          <p:nvSpPr>
            <p:cNvPr id="47" name="ZoneTexte 46"/>
            <p:cNvSpPr txBox="1"/>
            <p:nvPr/>
          </p:nvSpPr>
          <p:spPr>
            <a:xfrm>
              <a:off x="4708072" y="4586902"/>
              <a:ext cx="3835714" cy="1754326"/>
            </a:xfrm>
            <a:prstGeom prst="rect">
              <a:avLst/>
            </a:prstGeom>
            <a:noFill/>
          </p:spPr>
          <p:txBody>
            <a:bodyPr wrap="square" rtlCol="0">
              <a:spAutoFit/>
            </a:bodyPr>
            <a:lstStyle/>
            <a:p>
              <a:r>
                <a:rPr lang="fr-FR" dirty="0" smtClean="0">
                  <a:solidFill>
                    <a:schemeClr val="bg1"/>
                  </a:solidFill>
                </a:rPr>
                <a:t>1. Rassembler par groupe.</a:t>
              </a:r>
            </a:p>
            <a:p>
              <a:r>
                <a:rPr lang="fr-FR" dirty="0" smtClean="0">
                  <a:solidFill>
                    <a:schemeClr val="bg1"/>
                  </a:solidFill>
                </a:rPr>
                <a:t>2. A partir des fiches de groupe, identifier, les freins qui ont empêché ou qui ont permis de réaliser le projet, et s’orienter sur des situations de remédiations.</a:t>
              </a:r>
              <a:endParaRPr lang="fr-FR" dirty="0">
                <a:solidFill>
                  <a:schemeClr val="bg1"/>
                </a:solidFill>
              </a:endParaRPr>
            </a:p>
          </p:txBody>
        </p:sp>
        <p:cxnSp>
          <p:nvCxnSpPr>
            <p:cNvPr id="48" name="Connecteur droit avec flèche 47"/>
            <p:cNvCxnSpPr/>
            <p:nvPr/>
          </p:nvCxnSpPr>
          <p:spPr>
            <a:xfrm>
              <a:off x="3428365" y="2173506"/>
              <a:ext cx="9996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stCxn id="44" idx="3"/>
            </p:cNvCxnSpPr>
            <p:nvPr/>
          </p:nvCxnSpPr>
          <p:spPr>
            <a:xfrm>
              <a:off x="3295605" y="3667074"/>
              <a:ext cx="11323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stCxn id="46" idx="3"/>
            </p:cNvCxnSpPr>
            <p:nvPr/>
          </p:nvCxnSpPr>
          <p:spPr>
            <a:xfrm>
              <a:off x="2976318" y="5325566"/>
              <a:ext cx="14516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279337"/>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16186"/>
            <a:ext cx="8229600" cy="1143000"/>
          </a:xfrm>
        </p:spPr>
        <p:txBody>
          <a:bodyPr>
            <a:normAutofit fontScale="90000"/>
          </a:bodyPr>
          <a:lstStyle/>
          <a:p>
            <a:r>
              <a:rPr lang="fr-FR" sz="2700" u="sng" dirty="0">
                <a:effectLst/>
              </a:rPr>
              <a:t>Acquisitions des élèves en relation directe avec la tâche complexe :</a:t>
            </a:r>
            <a:r>
              <a:rPr lang="fr-FR" dirty="0">
                <a:effectLst/>
              </a:rPr>
              <a:t/>
            </a:r>
            <a:br>
              <a:rPr lang="fr-FR" dirty="0">
                <a:effectLst/>
              </a:rPr>
            </a:b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177144408"/>
              </p:ext>
            </p:extLst>
          </p:nvPr>
        </p:nvGraphicFramePr>
        <p:xfrm>
          <a:off x="1296537" y="1601736"/>
          <a:ext cx="7151429" cy="4525963"/>
        </p:xfrm>
        <a:graphic>
          <a:graphicData uri="http://schemas.openxmlformats.org/drawingml/2006/table">
            <a:tbl>
              <a:tblPr firstRow="1" firstCol="1" bandRow="1">
                <a:tableStyleId>{5C22544A-7EE6-4342-B048-85BDC9FD1C3A}</a:tableStyleId>
              </a:tblPr>
              <a:tblGrid>
                <a:gridCol w="1594750"/>
                <a:gridCol w="1594750"/>
                <a:gridCol w="3961929"/>
              </a:tblGrid>
              <a:tr h="215522">
                <a:tc>
                  <a:txBody>
                    <a:bodyPr/>
                    <a:lstStyle/>
                    <a:p>
                      <a:pPr algn="ctr">
                        <a:lnSpc>
                          <a:spcPct val="115000"/>
                        </a:lnSpc>
                        <a:spcAft>
                          <a:spcPts val="0"/>
                        </a:spcAft>
                      </a:pPr>
                      <a:r>
                        <a:rPr lang="fr-FR" sz="1200" dirty="0">
                          <a:effectLst/>
                        </a:rPr>
                        <a:t>CONNAISSANCES</a:t>
                      </a:r>
                      <a:endParaRPr lang="fr-FR" sz="700" dirty="0">
                        <a:effectLst/>
                        <a:latin typeface="Calibri"/>
                        <a:ea typeface="Calibri"/>
                        <a:cs typeface="Times New Roman"/>
                      </a:endParaRPr>
                    </a:p>
                  </a:txBody>
                  <a:tcPr marL="42167" marR="42167" marT="0" marB="0"/>
                </a:tc>
                <a:tc>
                  <a:txBody>
                    <a:bodyPr/>
                    <a:lstStyle/>
                    <a:p>
                      <a:pPr algn="ctr">
                        <a:lnSpc>
                          <a:spcPct val="115000"/>
                        </a:lnSpc>
                        <a:spcAft>
                          <a:spcPts val="0"/>
                        </a:spcAft>
                      </a:pPr>
                      <a:r>
                        <a:rPr lang="fr-FR" sz="1200">
                          <a:effectLst/>
                        </a:rPr>
                        <a:t>CAPACITES</a:t>
                      </a:r>
                      <a:endParaRPr lang="fr-FR" sz="700">
                        <a:effectLst/>
                        <a:latin typeface="Calibri"/>
                        <a:ea typeface="Calibri"/>
                        <a:cs typeface="Times New Roman"/>
                      </a:endParaRPr>
                    </a:p>
                  </a:txBody>
                  <a:tcPr marL="42167" marR="42167" marT="0" marB="0"/>
                </a:tc>
                <a:tc>
                  <a:txBody>
                    <a:bodyPr/>
                    <a:lstStyle/>
                    <a:p>
                      <a:pPr algn="ctr">
                        <a:lnSpc>
                          <a:spcPct val="115000"/>
                        </a:lnSpc>
                        <a:spcAft>
                          <a:spcPts val="0"/>
                        </a:spcAft>
                      </a:pPr>
                      <a:r>
                        <a:rPr lang="fr-FR" sz="1200">
                          <a:effectLst/>
                        </a:rPr>
                        <a:t>ATTITUDES</a:t>
                      </a:r>
                      <a:endParaRPr lang="fr-FR" sz="700">
                        <a:effectLst/>
                        <a:latin typeface="Calibri"/>
                        <a:ea typeface="Calibri"/>
                        <a:cs typeface="Times New Roman"/>
                      </a:endParaRPr>
                    </a:p>
                  </a:txBody>
                  <a:tcPr marL="42167" marR="42167" marT="0" marB="0"/>
                </a:tc>
              </a:tr>
              <a:tr h="4310441">
                <a:tc>
                  <a:txBody>
                    <a:bodyPr/>
                    <a:lstStyle/>
                    <a:p>
                      <a:pPr>
                        <a:lnSpc>
                          <a:spcPct val="115000"/>
                        </a:lnSpc>
                        <a:spcAft>
                          <a:spcPts val="0"/>
                        </a:spcAft>
                      </a:pPr>
                      <a:r>
                        <a:rPr lang="fr-FR" sz="1200">
                          <a:effectLst/>
                        </a:rPr>
                        <a:t>Sur l’APSA :</a:t>
                      </a:r>
                      <a:endParaRPr lang="fr-FR" sz="700">
                        <a:effectLst/>
                      </a:endParaRPr>
                    </a:p>
                    <a:p>
                      <a:pPr marL="342900" lvl="0" indent="-342900">
                        <a:lnSpc>
                          <a:spcPct val="115000"/>
                        </a:lnSpc>
                        <a:spcAft>
                          <a:spcPts val="0"/>
                        </a:spcAft>
                        <a:buFont typeface="Calibri"/>
                        <a:buChar char="-"/>
                      </a:pPr>
                      <a:r>
                        <a:rPr lang="fr-FR" sz="1200">
                          <a:effectLst/>
                        </a:rPr>
                        <a:t>Vocabulaire spécifique</a:t>
                      </a:r>
                      <a:endParaRPr lang="fr-FR" sz="700">
                        <a:effectLst/>
                      </a:endParaRPr>
                    </a:p>
                    <a:p>
                      <a:pPr marL="342900" lvl="0" indent="-342900">
                        <a:lnSpc>
                          <a:spcPct val="115000"/>
                        </a:lnSpc>
                        <a:spcAft>
                          <a:spcPts val="0"/>
                        </a:spcAft>
                        <a:buFont typeface="Calibri"/>
                        <a:buChar char="-"/>
                      </a:pPr>
                      <a:r>
                        <a:rPr lang="fr-FR" sz="1200">
                          <a:effectLst/>
                        </a:rPr>
                        <a:t>Les conditions d’une pratique en sécurité (5 temps) </a:t>
                      </a:r>
                      <a:endParaRPr lang="fr-FR" sz="700">
                        <a:effectLst/>
                      </a:endParaRPr>
                    </a:p>
                    <a:p>
                      <a:pPr>
                        <a:lnSpc>
                          <a:spcPct val="115000"/>
                        </a:lnSpc>
                        <a:spcAft>
                          <a:spcPts val="0"/>
                        </a:spcAft>
                      </a:pPr>
                      <a:r>
                        <a:rPr lang="fr-FR" sz="1200">
                          <a:effectLst/>
                        </a:rPr>
                        <a:t>Sur sa propre activité :</a:t>
                      </a:r>
                      <a:endParaRPr lang="fr-FR" sz="700">
                        <a:effectLst/>
                      </a:endParaRPr>
                    </a:p>
                    <a:p>
                      <a:pPr marL="342900" lvl="0" indent="-342900">
                        <a:lnSpc>
                          <a:spcPct val="115000"/>
                        </a:lnSpc>
                        <a:spcAft>
                          <a:spcPts val="0"/>
                        </a:spcAft>
                        <a:buFont typeface="Calibri"/>
                        <a:buChar char="-"/>
                      </a:pPr>
                      <a:r>
                        <a:rPr lang="fr-FR" sz="1200">
                          <a:effectLst/>
                        </a:rPr>
                        <a:t>Quelques indices pour se situer dans sa pratique, les cotations et son propre niveau de grimpe en moulinette.</a:t>
                      </a:r>
                      <a:endParaRPr lang="fr-FR" sz="700">
                        <a:effectLst/>
                        <a:latin typeface="Calibri"/>
                        <a:ea typeface="Calibri"/>
                        <a:cs typeface="Times New Roman"/>
                      </a:endParaRPr>
                    </a:p>
                  </a:txBody>
                  <a:tcPr marL="42167" marR="42167" marT="0" marB="0"/>
                </a:tc>
                <a:tc>
                  <a:txBody>
                    <a:bodyPr/>
                    <a:lstStyle/>
                    <a:p>
                      <a:pPr>
                        <a:lnSpc>
                          <a:spcPct val="115000"/>
                        </a:lnSpc>
                        <a:spcAft>
                          <a:spcPts val="0"/>
                        </a:spcAft>
                      </a:pPr>
                      <a:r>
                        <a:rPr lang="fr-FR" sz="1200">
                          <a:effectLst/>
                        </a:rPr>
                        <a:t>Savoir-faire en action :</a:t>
                      </a:r>
                      <a:endParaRPr lang="fr-FR" sz="700">
                        <a:effectLst/>
                      </a:endParaRPr>
                    </a:p>
                    <a:p>
                      <a:pPr marL="342900" lvl="0" indent="-342900">
                        <a:lnSpc>
                          <a:spcPct val="115000"/>
                        </a:lnSpc>
                        <a:spcAft>
                          <a:spcPts val="0"/>
                        </a:spcAft>
                        <a:buFont typeface="Calibri"/>
                        <a:buChar char="-"/>
                      </a:pPr>
                      <a:r>
                        <a:rPr lang="fr-FR" sz="1200">
                          <a:effectLst/>
                        </a:rPr>
                        <a:t>Identifier le niveau de voie accessible en fonction de ses ressources (en théorie)</a:t>
                      </a:r>
                      <a:endParaRPr lang="fr-FR" sz="700">
                        <a:effectLst/>
                      </a:endParaRPr>
                    </a:p>
                    <a:p>
                      <a:pPr marL="342900" lvl="0" indent="-342900">
                        <a:lnSpc>
                          <a:spcPct val="115000"/>
                        </a:lnSpc>
                        <a:spcAft>
                          <a:spcPts val="0"/>
                        </a:spcAft>
                        <a:buFont typeface="Calibri"/>
                        <a:buChar char="-"/>
                      </a:pPr>
                      <a:r>
                        <a:rPr lang="fr-FR" sz="1200">
                          <a:effectLst/>
                        </a:rPr>
                        <a:t>S’engager et soutenir l’effort sur l’ensemble de la séance.</a:t>
                      </a:r>
                      <a:endParaRPr lang="fr-FR" sz="700">
                        <a:effectLst/>
                      </a:endParaRPr>
                    </a:p>
                    <a:p>
                      <a:pPr>
                        <a:lnSpc>
                          <a:spcPct val="115000"/>
                        </a:lnSpc>
                        <a:spcAft>
                          <a:spcPts val="0"/>
                        </a:spcAft>
                      </a:pPr>
                      <a:r>
                        <a:rPr lang="fr-FR" sz="1200">
                          <a:effectLst/>
                        </a:rPr>
                        <a:t>Savoir-faire pour aider aux apprentissages :</a:t>
                      </a:r>
                      <a:endParaRPr lang="fr-FR" sz="700">
                        <a:effectLst/>
                      </a:endParaRPr>
                    </a:p>
                    <a:p>
                      <a:pPr marL="342900" lvl="0" indent="-342900">
                        <a:lnSpc>
                          <a:spcPct val="115000"/>
                        </a:lnSpc>
                        <a:spcAft>
                          <a:spcPts val="0"/>
                        </a:spcAft>
                        <a:buFont typeface="Calibri"/>
                        <a:buChar char="-"/>
                      </a:pPr>
                      <a:r>
                        <a:rPr lang="fr-FR" sz="1200">
                          <a:effectLst/>
                        </a:rPr>
                        <a:t>En coopération , vérifier son équipier et le corriger</a:t>
                      </a:r>
                      <a:endParaRPr lang="fr-FR" sz="700">
                        <a:effectLst/>
                      </a:endParaRPr>
                    </a:p>
                    <a:p>
                      <a:pPr marL="457200">
                        <a:lnSpc>
                          <a:spcPct val="115000"/>
                        </a:lnSpc>
                        <a:spcAft>
                          <a:spcPts val="0"/>
                        </a:spcAft>
                      </a:pPr>
                      <a:r>
                        <a:rPr lang="fr-FR" sz="1200">
                          <a:effectLst/>
                        </a:rPr>
                        <a:t> </a:t>
                      </a:r>
                      <a:endParaRPr lang="fr-FR" sz="700">
                        <a:effectLst/>
                        <a:latin typeface="Calibri"/>
                        <a:ea typeface="Calibri"/>
                        <a:cs typeface="Times New Roman"/>
                      </a:endParaRPr>
                    </a:p>
                  </a:txBody>
                  <a:tcPr marL="42167" marR="42167" marT="0" marB="0"/>
                </a:tc>
                <a:tc>
                  <a:txBody>
                    <a:bodyPr/>
                    <a:lstStyle/>
                    <a:p>
                      <a:pPr marL="342900" lvl="0" indent="-342900">
                        <a:lnSpc>
                          <a:spcPct val="115000"/>
                        </a:lnSpc>
                        <a:spcAft>
                          <a:spcPts val="0"/>
                        </a:spcAft>
                        <a:buFont typeface="Calibri"/>
                        <a:buChar char="-"/>
                      </a:pPr>
                      <a:r>
                        <a:rPr lang="fr-FR" sz="1200" dirty="0">
                          <a:effectLst/>
                        </a:rPr>
                        <a:t>Accepter de grimper</a:t>
                      </a:r>
                      <a:endParaRPr lang="fr-FR" sz="700" dirty="0">
                        <a:effectLst/>
                      </a:endParaRPr>
                    </a:p>
                    <a:p>
                      <a:pPr marL="342900" lvl="0" indent="-342900">
                        <a:lnSpc>
                          <a:spcPct val="115000"/>
                        </a:lnSpc>
                        <a:spcAft>
                          <a:spcPts val="0"/>
                        </a:spcAft>
                        <a:buFont typeface="Calibri"/>
                        <a:buChar char="-"/>
                      </a:pPr>
                      <a:r>
                        <a:rPr lang="fr-FR" sz="1200" dirty="0">
                          <a:effectLst/>
                        </a:rPr>
                        <a:t>Adopter une attitude responsable et sécuritaire pour soi et autrui.</a:t>
                      </a:r>
                      <a:endParaRPr lang="fr-FR" sz="700" dirty="0">
                        <a:effectLst/>
                      </a:endParaRPr>
                    </a:p>
                    <a:p>
                      <a:pPr marL="228600">
                        <a:lnSpc>
                          <a:spcPct val="115000"/>
                        </a:lnSpc>
                        <a:spcAft>
                          <a:spcPts val="0"/>
                        </a:spcAft>
                      </a:pPr>
                      <a:r>
                        <a:rPr lang="fr-FR" sz="1200" dirty="0">
                          <a:effectLst/>
                        </a:rPr>
                        <a:t> </a:t>
                      </a:r>
                      <a:endParaRPr lang="fr-FR" sz="700" dirty="0">
                        <a:effectLst/>
                        <a:latin typeface="Calibri"/>
                        <a:ea typeface="Calibri"/>
                        <a:cs typeface="Times New Roman"/>
                      </a:endParaRPr>
                    </a:p>
                  </a:txBody>
                  <a:tcPr marL="42167" marR="42167" marT="0" marB="0"/>
                </a:tc>
              </a:tr>
            </a:tbl>
          </a:graphicData>
        </a:graphic>
      </p:graphicFrame>
    </p:spTree>
    <p:extLst>
      <p:ext uri="{BB962C8B-B14F-4D97-AF65-F5344CB8AC3E}">
        <p14:creationId xmlns:p14="http://schemas.microsoft.com/office/powerpoint/2010/main" val="2076652134"/>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127" y="598073"/>
            <a:ext cx="8229600" cy="1143000"/>
          </a:xfrm>
        </p:spPr>
        <p:txBody>
          <a:bodyPr>
            <a:normAutofit fontScale="90000"/>
          </a:bodyPr>
          <a:lstStyle/>
          <a:p>
            <a:r>
              <a:rPr lang="fr-FR" sz="2200" u="sng" dirty="0">
                <a:effectLst/>
              </a:rPr>
              <a:t>Acquisition visées à la fin de la démarche de tâche complexe :</a:t>
            </a:r>
            <a:r>
              <a:rPr lang="fr-FR" dirty="0">
                <a:effectLst/>
              </a:rPr>
              <a:t/>
            </a:r>
            <a:br>
              <a:rPr lang="fr-FR" dirty="0">
                <a:effectLst/>
              </a:rPr>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25015311"/>
              </p:ext>
            </p:extLst>
          </p:nvPr>
        </p:nvGraphicFramePr>
        <p:xfrm>
          <a:off x="1241947" y="1848314"/>
          <a:ext cx="6564572" cy="4533118"/>
        </p:xfrm>
        <a:graphic>
          <a:graphicData uri="http://schemas.openxmlformats.org/drawingml/2006/table">
            <a:tbl>
              <a:tblPr firstRow="1" firstCol="1" bandRow="1">
                <a:tableStyleId>{5C22544A-7EE6-4342-B048-85BDC9FD1C3A}</a:tableStyleId>
              </a:tblPr>
              <a:tblGrid>
                <a:gridCol w="2187984"/>
                <a:gridCol w="2792079"/>
                <a:gridCol w="1584509"/>
              </a:tblGrid>
              <a:tr h="0">
                <a:tc>
                  <a:txBody>
                    <a:bodyPr/>
                    <a:lstStyle/>
                    <a:p>
                      <a:pPr algn="ctr">
                        <a:lnSpc>
                          <a:spcPct val="115000"/>
                        </a:lnSpc>
                        <a:spcAft>
                          <a:spcPts val="0"/>
                        </a:spcAft>
                      </a:pPr>
                      <a:r>
                        <a:rPr lang="fr-FR" sz="1400">
                          <a:effectLst/>
                        </a:rPr>
                        <a:t>CONNAISSANCES</a:t>
                      </a:r>
                      <a:endParaRPr lang="fr-FR" sz="700">
                        <a:effectLst/>
                        <a:latin typeface="Calibri"/>
                        <a:ea typeface="Calibri"/>
                        <a:cs typeface="Times New Roman"/>
                      </a:endParaRPr>
                    </a:p>
                  </a:txBody>
                  <a:tcPr marL="46606" marR="46606" marT="0" marB="0"/>
                </a:tc>
                <a:tc>
                  <a:txBody>
                    <a:bodyPr/>
                    <a:lstStyle/>
                    <a:p>
                      <a:pPr algn="ctr">
                        <a:lnSpc>
                          <a:spcPct val="115000"/>
                        </a:lnSpc>
                        <a:spcAft>
                          <a:spcPts val="0"/>
                        </a:spcAft>
                      </a:pPr>
                      <a:r>
                        <a:rPr lang="fr-FR" sz="1400">
                          <a:effectLst/>
                        </a:rPr>
                        <a:t>CAPACITES</a:t>
                      </a:r>
                      <a:endParaRPr lang="fr-FR" sz="700">
                        <a:effectLst/>
                        <a:latin typeface="Calibri"/>
                        <a:ea typeface="Calibri"/>
                        <a:cs typeface="Times New Roman"/>
                      </a:endParaRPr>
                    </a:p>
                  </a:txBody>
                  <a:tcPr marL="46606" marR="46606" marT="0" marB="0"/>
                </a:tc>
                <a:tc>
                  <a:txBody>
                    <a:bodyPr/>
                    <a:lstStyle/>
                    <a:p>
                      <a:pPr algn="ctr">
                        <a:lnSpc>
                          <a:spcPct val="115000"/>
                        </a:lnSpc>
                        <a:spcAft>
                          <a:spcPts val="0"/>
                        </a:spcAft>
                      </a:pPr>
                      <a:r>
                        <a:rPr lang="fr-FR" sz="1400">
                          <a:effectLst/>
                        </a:rPr>
                        <a:t>ATTITUDES</a:t>
                      </a:r>
                      <a:endParaRPr lang="fr-FR" sz="700">
                        <a:effectLst/>
                        <a:latin typeface="Calibri"/>
                        <a:ea typeface="Calibri"/>
                        <a:cs typeface="Times New Roman"/>
                      </a:endParaRPr>
                    </a:p>
                  </a:txBody>
                  <a:tcPr marL="46606" marR="46606" marT="0" marB="0"/>
                </a:tc>
              </a:tr>
              <a:tr h="4287754">
                <a:tc>
                  <a:txBody>
                    <a:bodyPr/>
                    <a:lstStyle/>
                    <a:p>
                      <a:pPr marL="342900" lvl="0" indent="-342900">
                        <a:lnSpc>
                          <a:spcPct val="115000"/>
                        </a:lnSpc>
                        <a:spcAft>
                          <a:spcPts val="0"/>
                        </a:spcAft>
                        <a:buFont typeface="Calibri"/>
                        <a:buChar char="-"/>
                      </a:pPr>
                      <a:r>
                        <a:rPr lang="fr-FR" sz="1400">
                          <a:effectLst/>
                        </a:rPr>
                        <a:t>PME (position de moindre effort) pour se mousquetonner.</a:t>
                      </a:r>
                      <a:endParaRPr lang="fr-FR" sz="700">
                        <a:effectLst/>
                      </a:endParaRPr>
                    </a:p>
                    <a:p>
                      <a:pPr marL="342900" lvl="0" indent="-342900">
                        <a:lnSpc>
                          <a:spcPct val="115000"/>
                        </a:lnSpc>
                        <a:spcAft>
                          <a:spcPts val="0"/>
                        </a:spcAft>
                        <a:buFont typeface="Calibri"/>
                        <a:buChar char="-"/>
                      </a:pPr>
                      <a:r>
                        <a:rPr lang="fr-FR" sz="1400">
                          <a:effectLst/>
                        </a:rPr>
                        <a:t>Identifier son niveau de performance en tête et en moulinette et en comprendre l’éventuel écart.</a:t>
                      </a:r>
                      <a:endParaRPr lang="fr-FR" sz="700">
                        <a:effectLst/>
                      </a:endParaRPr>
                    </a:p>
                    <a:p>
                      <a:pPr marL="342900" lvl="0" indent="-342900">
                        <a:lnSpc>
                          <a:spcPct val="115000"/>
                        </a:lnSpc>
                        <a:spcAft>
                          <a:spcPts val="0"/>
                        </a:spcAft>
                        <a:buFont typeface="Calibri"/>
                        <a:buChar char="-"/>
                      </a:pPr>
                      <a:r>
                        <a:rPr lang="fr-FR" sz="1400">
                          <a:effectLst/>
                        </a:rPr>
                        <a:t>Repérage de types de voie et styles de grimpe différents et des efforts différents.</a:t>
                      </a:r>
                      <a:endParaRPr lang="fr-FR" sz="700">
                        <a:effectLst/>
                      </a:endParaRPr>
                    </a:p>
                    <a:p>
                      <a:pPr>
                        <a:lnSpc>
                          <a:spcPct val="115000"/>
                        </a:lnSpc>
                        <a:spcAft>
                          <a:spcPts val="0"/>
                        </a:spcAft>
                      </a:pPr>
                      <a:r>
                        <a:rPr lang="fr-FR" sz="1400">
                          <a:effectLst/>
                        </a:rPr>
                        <a:t> </a:t>
                      </a:r>
                      <a:endParaRPr lang="fr-FR" sz="700">
                        <a:effectLst/>
                        <a:latin typeface="Calibri"/>
                        <a:ea typeface="Calibri"/>
                        <a:cs typeface="Times New Roman"/>
                      </a:endParaRPr>
                    </a:p>
                  </a:txBody>
                  <a:tcPr marL="46606" marR="46606" marT="0" marB="0"/>
                </a:tc>
                <a:tc>
                  <a:txBody>
                    <a:bodyPr/>
                    <a:lstStyle/>
                    <a:p>
                      <a:pPr marL="342900" lvl="0" indent="-342900">
                        <a:lnSpc>
                          <a:spcPct val="115000"/>
                        </a:lnSpc>
                        <a:spcAft>
                          <a:spcPts val="0"/>
                        </a:spcAft>
                        <a:buFont typeface="Calibri"/>
                        <a:buChar char="-"/>
                      </a:pPr>
                      <a:r>
                        <a:rPr lang="fr-FR" sz="1400">
                          <a:effectLst/>
                        </a:rPr>
                        <a:t>Concevoir, prévoir et anticiper son itinéraire</a:t>
                      </a:r>
                      <a:endParaRPr lang="fr-FR" sz="700">
                        <a:effectLst/>
                      </a:endParaRPr>
                    </a:p>
                    <a:p>
                      <a:pPr marL="342900" lvl="0" indent="-342900">
                        <a:lnSpc>
                          <a:spcPct val="115000"/>
                        </a:lnSpc>
                        <a:spcAft>
                          <a:spcPts val="0"/>
                        </a:spcAft>
                        <a:buFont typeface="Calibri"/>
                        <a:buChar char="-"/>
                      </a:pPr>
                      <a:r>
                        <a:rPr lang="fr-FR" sz="1400">
                          <a:effectLst/>
                        </a:rPr>
                        <a:t>Préparer le matériel nécessaire pour l’ascension.</a:t>
                      </a:r>
                      <a:endParaRPr lang="fr-FR" sz="700">
                        <a:effectLst/>
                      </a:endParaRPr>
                    </a:p>
                    <a:p>
                      <a:pPr marL="342900" lvl="0" indent="-342900">
                        <a:lnSpc>
                          <a:spcPct val="115000"/>
                        </a:lnSpc>
                        <a:spcAft>
                          <a:spcPts val="0"/>
                        </a:spcAft>
                        <a:buFont typeface="Calibri"/>
                        <a:buChar char="-"/>
                      </a:pPr>
                      <a:r>
                        <a:rPr lang="fr-FR" sz="1400">
                          <a:effectLst/>
                        </a:rPr>
                        <a:t>Tenir et soutenir l’effort de façon optimale dans l’enchainement de plusieurs voies.</a:t>
                      </a:r>
                      <a:endParaRPr lang="fr-FR" sz="700">
                        <a:effectLst/>
                      </a:endParaRPr>
                    </a:p>
                    <a:p>
                      <a:pPr marL="342900" lvl="0" indent="-342900">
                        <a:lnSpc>
                          <a:spcPct val="115000"/>
                        </a:lnSpc>
                        <a:spcAft>
                          <a:spcPts val="0"/>
                        </a:spcAft>
                        <a:buFont typeface="Calibri"/>
                        <a:buChar char="-"/>
                      </a:pPr>
                      <a:r>
                        <a:rPr lang="fr-FR" sz="1400">
                          <a:effectLst/>
                        </a:rPr>
                        <a:t>Utiliser les PME.</a:t>
                      </a:r>
                      <a:endParaRPr lang="fr-FR" sz="700">
                        <a:effectLst/>
                      </a:endParaRPr>
                    </a:p>
                    <a:p>
                      <a:pPr marL="342900" lvl="0" indent="-342900">
                        <a:lnSpc>
                          <a:spcPct val="115000"/>
                        </a:lnSpc>
                        <a:spcAft>
                          <a:spcPts val="0"/>
                        </a:spcAft>
                        <a:buFont typeface="Calibri"/>
                        <a:buChar char="-"/>
                      </a:pPr>
                      <a:r>
                        <a:rPr lang="fr-FR" sz="1400">
                          <a:effectLst/>
                        </a:rPr>
                        <a:t>Mousquetonner main droite ou main gauche dans des positions équilibrées</a:t>
                      </a:r>
                      <a:endParaRPr lang="fr-FR" sz="700">
                        <a:effectLst/>
                      </a:endParaRPr>
                    </a:p>
                    <a:p>
                      <a:pPr marL="342900" lvl="0" indent="-342900">
                        <a:lnSpc>
                          <a:spcPct val="115000"/>
                        </a:lnSpc>
                        <a:spcAft>
                          <a:spcPts val="0"/>
                        </a:spcAft>
                        <a:buFont typeface="Calibri"/>
                        <a:buChar char="-"/>
                      </a:pPr>
                      <a:r>
                        <a:rPr lang="fr-FR" sz="1400">
                          <a:effectLst/>
                        </a:rPr>
                        <a:t>Contrôler et corriger les erreurs possibles du grimpeur</a:t>
                      </a:r>
                      <a:endParaRPr lang="fr-FR" sz="700">
                        <a:effectLst/>
                        <a:latin typeface="Calibri"/>
                        <a:ea typeface="Calibri"/>
                        <a:cs typeface="Times New Roman"/>
                      </a:endParaRPr>
                    </a:p>
                  </a:txBody>
                  <a:tcPr marL="46606" marR="46606" marT="0" marB="0"/>
                </a:tc>
                <a:tc>
                  <a:txBody>
                    <a:bodyPr/>
                    <a:lstStyle/>
                    <a:p>
                      <a:pPr marL="342900" lvl="0" indent="-342900">
                        <a:lnSpc>
                          <a:spcPct val="115000"/>
                        </a:lnSpc>
                        <a:spcAft>
                          <a:spcPts val="0"/>
                        </a:spcAft>
                        <a:buFont typeface="Calibri"/>
                        <a:buChar char="-"/>
                      </a:pPr>
                      <a:r>
                        <a:rPr lang="fr-FR" sz="1400" dirty="0">
                          <a:effectLst/>
                        </a:rPr>
                        <a:t>Conserver une vigilance.</a:t>
                      </a:r>
                      <a:endParaRPr lang="fr-FR" sz="700" dirty="0">
                        <a:effectLst/>
                      </a:endParaRPr>
                    </a:p>
                    <a:p>
                      <a:pPr marL="342900" lvl="0" indent="-342900">
                        <a:lnSpc>
                          <a:spcPct val="115000"/>
                        </a:lnSpc>
                        <a:spcAft>
                          <a:spcPts val="0"/>
                        </a:spcAft>
                        <a:buFont typeface="Calibri"/>
                        <a:buChar char="-"/>
                      </a:pPr>
                      <a:r>
                        <a:rPr lang="fr-FR" sz="1400" dirty="0">
                          <a:effectLst/>
                        </a:rPr>
                        <a:t>Mettre un grimpeur en confiance</a:t>
                      </a:r>
                      <a:endParaRPr lang="fr-FR" sz="700" dirty="0">
                        <a:effectLst/>
                      </a:endParaRPr>
                    </a:p>
                    <a:p>
                      <a:pPr marL="342900" lvl="0" indent="-342900">
                        <a:lnSpc>
                          <a:spcPct val="115000"/>
                        </a:lnSpc>
                        <a:spcAft>
                          <a:spcPts val="0"/>
                        </a:spcAft>
                        <a:buFont typeface="Calibri"/>
                        <a:buChar char="-"/>
                      </a:pPr>
                      <a:r>
                        <a:rPr lang="fr-FR" sz="1400" dirty="0">
                          <a:effectLst/>
                        </a:rPr>
                        <a:t>Echanger ses expérience et discuter de l’itinéraire adéquat…</a:t>
                      </a:r>
                      <a:endParaRPr lang="fr-FR" sz="700" dirty="0">
                        <a:effectLst/>
                        <a:latin typeface="Calibri"/>
                        <a:ea typeface="Calibri"/>
                        <a:cs typeface="Times New Roman"/>
                      </a:endParaRPr>
                    </a:p>
                  </a:txBody>
                  <a:tcPr marL="46606" marR="46606" marT="0" marB="0"/>
                </a:tc>
              </a:tr>
            </a:tbl>
          </a:graphicData>
        </a:graphic>
      </p:graphicFrame>
    </p:spTree>
    <p:extLst>
      <p:ext uri="{BB962C8B-B14F-4D97-AF65-F5344CB8AC3E}">
        <p14:creationId xmlns:p14="http://schemas.microsoft.com/office/powerpoint/2010/main" val="942224014"/>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p:cNvGraphicFramePr>
            <a:graphicFrameLocks noGrp="1"/>
          </p:cNvGraphicFramePr>
          <p:nvPr>
            <p:ph idx="1"/>
            <p:extLst>
              <p:ext uri="{D42A27DB-BD31-4B8C-83A1-F6EECF244321}">
                <p14:modId xmlns:p14="http://schemas.microsoft.com/office/powerpoint/2010/main" val="3841128727"/>
              </p:ext>
            </p:extLst>
          </p:nvPr>
        </p:nvGraphicFramePr>
        <p:xfrm>
          <a:off x="109181" y="194481"/>
          <a:ext cx="8836926" cy="6314440"/>
        </p:xfrm>
        <a:graphic>
          <a:graphicData uri="http://schemas.openxmlformats.org/drawingml/2006/table">
            <a:tbl>
              <a:tblPr firstRow="1" bandRow="1">
                <a:tableStyleId>{5C22544A-7EE6-4342-B048-85BDC9FD1C3A}</a:tableStyleId>
              </a:tblPr>
              <a:tblGrid>
                <a:gridCol w="4418463"/>
                <a:gridCol w="4418463"/>
              </a:tblGrid>
              <a:tr h="370840">
                <a:tc>
                  <a:txBody>
                    <a:bodyPr/>
                    <a:lstStyle/>
                    <a:p>
                      <a:pPr algn="ctr"/>
                      <a:r>
                        <a:rPr lang="fr-FR" dirty="0" smtClean="0"/>
                        <a:t>PROBLEMES RENCONTRES</a:t>
                      </a:r>
                      <a:endParaRPr lang="fr-FR" dirty="0"/>
                    </a:p>
                  </a:txBody>
                  <a:tcPr/>
                </a:tc>
                <a:tc>
                  <a:txBody>
                    <a:bodyPr/>
                    <a:lstStyle/>
                    <a:p>
                      <a:pPr algn="ctr"/>
                      <a:r>
                        <a:rPr lang="fr-FR" sz="1800" b="1" kern="1200" dirty="0" smtClean="0">
                          <a:solidFill>
                            <a:schemeClr val="lt1"/>
                          </a:solidFill>
                          <a:effectLst/>
                          <a:latin typeface="+mn-lt"/>
                          <a:ea typeface="+mn-ea"/>
                          <a:cs typeface="+mn-cs"/>
                        </a:rPr>
                        <a:t>REMEDIATIONS ENVISAGEES</a:t>
                      </a:r>
                      <a:endParaRPr lang="fr-FR" dirty="0"/>
                    </a:p>
                  </a:txBody>
                  <a:tcPr/>
                </a:tc>
              </a:tr>
              <a:tr h="370840">
                <a:tc>
                  <a:txBody>
                    <a:bodyPr/>
                    <a:lstStyle/>
                    <a:p>
                      <a:pPr algn="ctr"/>
                      <a:r>
                        <a:rPr lang="fr-FR" sz="1600" kern="1200" dirty="0" smtClean="0">
                          <a:solidFill>
                            <a:schemeClr val="dk1"/>
                          </a:solidFill>
                          <a:effectLst/>
                          <a:latin typeface="+mn-lt"/>
                          <a:ea typeface="+mn-ea"/>
                          <a:cs typeface="+mn-cs"/>
                        </a:rPr>
                        <a:t>Perte de temps dans le choix du projet : identifier le ou les  buildings à gravir.</a:t>
                      </a:r>
                      <a:endParaRPr lang="fr-FR" sz="1600" dirty="0"/>
                    </a:p>
                  </a:txBody>
                  <a:tcPr/>
                </a:tc>
                <a:tc>
                  <a:txBody>
                    <a:bodyPr/>
                    <a:lstStyle/>
                    <a:p>
                      <a:pPr algn="ctr"/>
                      <a:r>
                        <a:rPr lang="fr-FR" sz="1600" kern="1200" dirty="0" smtClean="0">
                          <a:solidFill>
                            <a:schemeClr val="dk1"/>
                          </a:solidFill>
                          <a:effectLst/>
                          <a:latin typeface="+mn-lt"/>
                          <a:ea typeface="+mn-ea"/>
                          <a:cs typeface="+mn-cs"/>
                        </a:rPr>
                        <a:t>S’organiser collectivement pour identifier le niveau de chacun, et la capacité à enchainer des voies en 1H10.</a:t>
                      </a:r>
                      <a:endParaRPr lang="fr-FR" sz="1600" dirty="0"/>
                    </a:p>
                  </a:txBody>
                  <a:tcPr/>
                </a:tc>
              </a:tr>
              <a:tr h="370840">
                <a:tc>
                  <a:txBody>
                    <a:bodyPr/>
                    <a:lstStyle/>
                    <a:p>
                      <a:pPr algn="ctr"/>
                      <a:r>
                        <a:rPr lang="fr-FR" sz="1600" kern="1200" dirty="0" smtClean="0">
                          <a:solidFill>
                            <a:schemeClr val="dk1"/>
                          </a:solidFill>
                          <a:effectLst/>
                          <a:latin typeface="+mn-lt"/>
                          <a:ea typeface="+mn-ea"/>
                          <a:cs typeface="+mn-cs"/>
                        </a:rPr>
                        <a:t>Perte de temps pour prendre le matériel nécessaire et se mettre en place sur une voie choisie.</a:t>
                      </a:r>
                      <a:endParaRPr lang="fr-FR" sz="1600" dirty="0"/>
                    </a:p>
                  </a:txBody>
                  <a:tcPr/>
                </a:tc>
                <a:tc>
                  <a:txBody>
                    <a:bodyPr/>
                    <a:lstStyle/>
                    <a:p>
                      <a:pPr algn="ctr"/>
                      <a:r>
                        <a:rPr lang="fr-FR" sz="1600" kern="1200" dirty="0" smtClean="0">
                          <a:solidFill>
                            <a:schemeClr val="dk1"/>
                          </a:solidFill>
                          <a:effectLst/>
                          <a:latin typeface="+mn-lt"/>
                          <a:ea typeface="+mn-ea"/>
                          <a:cs typeface="+mn-cs"/>
                        </a:rPr>
                        <a:t>Se donner des rôles, un au matériel, un qui monte la corde…</a:t>
                      </a:r>
                      <a:endParaRPr lang="fr-FR" sz="1600" dirty="0"/>
                    </a:p>
                  </a:txBody>
                  <a:tcPr/>
                </a:tc>
              </a:tr>
              <a:tr h="370840">
                <a:tc>
                  <a:txBody>
                    <a:bodyPr/>
                    <a:lstStyle/>
                    <a:p>
                      <a:pPr algn="ctr"/>
                      <a:r>
                        <a:rPr lang="fr-FR" sz="1600" kern="1200" dirty="0" smtClean="0">
                          <a:solidFill>
                            <a:schemeClr val="dk1"/>
                          </a:solidFill>
                          <a:effectLst/>
                          <a:latin typeface="+mn-lt"/>
                          <a:ea typeface="+mn-ea"/>
                          <a:cs typeface="+mn-cs"/>
                        </a:rPr>
                        <a:t>Les élèves s’engagent sur des voies trop difficiles</a:t>
                      </a:r>
                      <a:endParaRPr lang="fr-FR" sz="1600" dirty="0"/>
                    </a:p>
                  </a:txBody>
                  <a:tcPr/>
                </a:tc>
                <a:tc>
                  <a:txBody>
                    <a:bodyPr/>
                    <a:lstStyle/>
                    <a:p>
                      <a:pPr algn="ctr"/>
                      <a:r>
                        <a:rPr lang="fr-FR" sz="1600" kern="1200" dirty="0" smtClean="0">
                          <a:solidFill>
                            <a:schemeClr val="dk1"/>
                          </a:solidFill>
                          <a:effectLst/>
                          <a:latin typeface="+mn-lt"/>
                          <a:ea typeface="+mn-ea"/>
                          <a:cs typeface="+mn-cs"/>
                        </a:rPr>
                        <a:t>Questionner pourquoi ils ont échoué, et les confronter à la perte de temps accumulés, pour les amener à changer de stratégie.</a:t>
                      </a:r>
                      <a:endParaRPr lang="fr-FR" sz="1600" dirty="0"/>
                    </a:p>
                  </a:txBody>
                  <a:tcPr/>
                </a:tc>
              </a:tr>
              <a:tr h="370840">
                <a:tc>
                  <a:txBody>
                    <a:bodyPr/>
                    <a:lstStyle/>
                    <a:p>
                      <a:pPr algn="ctr"/>
                      <a:r>
                        <a:rPr lang="fr-FR" sz="1600" kern="1200" dirty="0" smtClean="0">
                          <a:solidFill>
                            <a:schemeClr val="dk1"/>
                          </a:solidFill>
                          <a:effectLst/>
                          <a:latin typeface="+mn-lt"/>
                          <a:ea typeface="+mn-ea"/>
                          <a:cs typeface="+mn-cs"/>
                        </a:rPr>
                        <a:t>Peu de communications pour aider le grimpeur</a:t>
                      </a:r>
                      <a:endParaRPr lang="fr-FR" sz="1600" dirty="0"/>
                    </a:p>
                  </a:txBody>
                  <a:tcPr/>
                </a:tc>
                <a:tc>
                  <a:txBody>
                    <a:bodyPr/>
                    <a:lstStyle/>
                    <a:p>
                      <a:pPr algn="ctr"/>
                      <a:r>
                        <a:rPr lang="fr-FR" sz="1600" kern="1200" dirty="0" smtClean="0">
                          <a:solidFill>
                            <a:schemeClr val="dk1"/>
                          </a:solidFill>
                          <a:effectLst/>
                          <a:latin typeface="+mn-lt"/>
                          <a:ea typeface="+mn-ea"/>
                          <a:cs typeface="+mn-cs"/>
                        </a:rPr>
                        <a:t>Utiliser la vidéo, un élève film et coaching  à la fin de la voie. Donner des consignes précises et des directions, pour renseigner efficacement le grimpeur.</a:t>
                      </a:r>
                      <a:endParaRPr lang="fr-FR" sz="1600" dirty="0"/>
                    </a:p>
                  </a:txBody>
                  <a:tcPr/>
                </a:tc>
              </a:tr>
              <a:tr h="370840">
                <a:tc>
                  <a:txBody>
                    <a:bodyPr/>
                    <a:lstStyle/>
                    <a:p>
                      <a:pPr algn="ctr"/>
                      <a:r>
                        <a:rPr lang="fr-FR" sz="1600" kern="1200" dirty="0" smtClean="0">
                          <a:solidFill>
                            <a:schemeClr val="dk1"/>
                          </a:solidFill>
                          <a:effectLst/>
                          <a:latin typeface="+mn-lt"/>
                          <a:ea typeface="+mn-ea"/>
                          <a:cs typeface="+mn-cs"/>
                        </a:rPr>
                        <a:t>Peu de suivi du projet dans le temps</a:t>
                      </a:r>
                      <a:endParaRPr lang="fr-FR" sz="1600" dirty="0"/>
                    </a:p>
                  </a:txBody>
                  <a:tcPr/>
                </a:tc>
                <a:tc>
                  <a:txBody>
                    <a:bodyPr/>
                    <a:lstStyle/>
                    <a:p>
                      <a:pPr algn="ctr"/>
                      <a:r>
                        <a:rPr lang="fr-FR" sz="1600" kern="1200" dirty="0" smtClean="0">
                          <a:solidFill>
                            <a:schemeClr val="dk1"/>
                          </a:solidFill>
                          <a:effectLst/>
                          <a:latin typeface="+mn-lt"/>
                          <a:ea typeface="+mn-ea"/>
                          <a:cs typeface="+mn-cs"/>
                        </a:rPr>
                        <a:t>Faire un point avec chaque groupe tous les ¼ heure pour vérifier leur  avancement dans le projet.</a:t>
                      </a:r>
                      <a:endParaRPr lang="fr-FR" sz="1600" dirty="0"/>
                    </a:p>
                  </a:txBody>
                  <a:tcPr/>
                </a:tc>
              </a:tr>
              <a:tr h="370840">
                <a:tc>
                  <a:txBody>
                    <a:bodyPr/>
                    <a:lstStyle/>
                    <a:p>
                      <a:pPr algn="ctr"/>
                      <a:r>
                        <a:rPr lang="fr-FR" sz="1800" kern="1200" dirty="0" smtClean="0">
                          <a:solidFill>
                            <a:schemeClr val="dk1"/>
                          </a:solidFill>
                          <a:effectLst/>
                          <a:latin typeface="+mn-lt"/>
                          <a:ea typeface="+mn-ea"/>
                          <a:cs typeface="+mn-cs"/>
                        </a:rPr>
                        <a:t>Tous les grimpeurs ne grimpent  pas</a:t>
                      </a:r>
                      <a:endParaRPr lang="fr-FR" dirty="0"/>
                    </a:p>
                  </a:txBody>
                  <a:tcPr/>
                </a:tc>
                <a:tc>
                  <a:txBody>
                    <a:bodyPr/>
                    <a:lstStyle/>
                    <a:p>
                      <a:pPr algn="ctr"/>
                      <a:r>
                        <a:rPr lang="fr-FR" sz="1800" kern="1200" dirty="0" smtClean="0">
                          <a:solidFill>
                            <a:schemeClr val="dk1"/>
                          </a:solidFill>
                          <a:effectLst/>
                          <a:latin typeface="+mn-lt"/>
                          <a:ea typeface="+mn-ea"/>
                          <a:cs typeface="+mn-cs"/>
                        </a:rPr>
                        <a:t>Mise en place d’une pénalité, obliger les élèves à changer régulièrement de voie, pour tenir compte de l’hétérogénéité du groupe.</a:t>
                      </a:r>
                      <a:endParaRPr lang="fr-FR" dirty="0"/>
                    </a:p>
                  </a:txBody>
                  <a:tcPr/>
                </a:tc>
              </a:tr>
              <a:tr h="370840">
                <a:tc>
                  <a:txBody>
                    <a:bodyPr/>
                    <a:lstStyle/>
                    <a:p>
                      <a:pPr algn="ctr"/>
                      <a:r>
                        <a:rPr lang="fr-FR" sz="1800" kern="1200" dirty="0" smtClean="0">
                          <a:solidFill>
                            <a:schemeClr val="dk1"/>
                          </a:solidFill>
                          <a:effectLst/>
                          <a:latin typeface="+mn-lt"/>
                          <a:ea typeface="+mn-ea"/>
                          <a:cs typeface="+mn-cs"/>
                        </a:rPr>
                        <a:t>Projet Non atteint ou atteint…</a:t>
                      </a:r>
                      <a:endParaRPr lang="fr-FR" dirty="0"/>
                    </a:p>
                  </a:txBody>
                  <a:tcPr/>
                </a:tc>
                <a:tc>
                  <a:txBody>
                    <a:bodyPr/>
                    <a:lstStyle/>
                    <a:p>
                      <a:pPr algn="ctr"/>
                      <a:r>
                        <a:rPr lang="fr-FR" sz="1800" kern="1200" dirty="0" smtClean="0">
                          <a:solidFill>
                            <a:schemeClr val="dk1"/>
                          </a:solidFill>
                          <a:effectLst/>
                          <a:latin typeface="+mn-lt"/>
                          <a:ea typeface="+mn-ea"/>
                          <a:cs typeface="+mn-cs"/>
                        </a:rPr>
                        <a:t>Filmer les élèves au moment de leur bilan et les questionner sur les raisons de leurs échecs ou réussites.</a:t>
                      </a:r>
                      <a:endParaRPr lang="fr-FR" dirty="0"/>
                    </a:p>
                  </a:txBody>
                  <a:tcPr/>
                </a:tc>
              </a:tr>
            </a:tbl>
          </a:graphicData>
        </a:graphic>
      </p:graphicFrame>
    </p:spTree>
    <p:extLst>
      <p:ext uri="{BB962C8B-B14F-4D97-AF65-F5344CB8AC3E}">
        <p14:creationId xmlns:p14="http://schemas.microsoft.com/office/powerpoint/2010/main" val="40469663"/>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269108675"/>
              </p:ext>
            </p:extLst>
          </p:nvPr>
        </p:nvGraphicFramePr>
        <p:xfrm>
          <a:off x="846161" y="1637732"/>
          <a:ext cx="7438030" cy="4591972"/>
        </p:xfrm>
        <a:graphic>
          <a:graphicData uri="http://schemas.openxmlformats.org/drawingml/2006/table">
            <a:tbl>
              <a:tblPr firstRow="1" firstCol="1" bandRow="1"/>
              <a:tblGrid>
                <a:gridCol w="3719015"/>
                <a:gridCol w="3719015"/>
              </a:tblGrid>
              <a:tr h="379935">
                <a:tc>
                  <a:txBody>
                    <a:bodyPr/>
                    <a:lstStyle/>
                    <a:p>
                      <a:pPr algn="ctr">
                        <a:lnSpc>
                          <a:spcPct val="115000"/>
                        </a:lnSpc>
                        <a:spcAft>
                          <a:spcPts val="0"/>
                        </a:spcAft>
                      </a:pPr>
                      <a:r>
                        <a:rPr lang="fr-FR" sz="1600" b="1">
                          <a:solidFill>
                            <a:srgbClr val="FFFFFF"/>
                          </a:solidFill>
                          <a:effectLst/>
                          <a:latin typeface="Calibri"/>
                          <a:ea typeface="Calibri"/>
                          <a:cs typeface="Times New Roman"/>
                        </a:rPr>
                        <a:t>PROBLEMES RENCONTRES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600" b="1">
                          <a:solidFill>
                            <a:srgbClr val="FFFFFF"/>
                          </a:solidFill>
                          <a:effectLst/>
                          <a:latin typeface="Calibri"/>
                          <a:ea typeface="Calibri"/>
                          <a:cs typeface="Times New Roman"/>
                        </a:rPr>
                        <a:t>REMEDIATIONS ENVISAGEES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702006">
                <a:tc>
                  <a:txBody>
                    <a:bodyPr/>
                    <a:lstStyle/>
                    <a:p>
                      <a:pPr>
                        <a:lnSpc>
                          <a:spcPct val="115000"/>
                        </a:lnSpc>
                        <a:spcAft>
                          <a:spcPts val="0"/>
                        </a:spcAft>
                      </a:pPr>
                      <a:r>
                        <a:rPr lang="fr-FR" sz="1600" b="1">
                          <a:effectLst/>
                          <a:latin typeface="Calibri"/>
                          <a:ea typeface="Calibri"/>
                          <a:cs typeface="Times New Roman"/>
                        </a:rPr>
                        <a:t>Mauvaise utilisation de la PME</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fr-FR" sz="1600" b="1">
                          <a:effectLst/>
                          <a:latin typeface="Calibri"/>
                          <a:ea typeface="Calibri"/>
                          <a:cs typeface="Times New Roman"/>
                        </a:rPr>
                        <a:t>Travail d’araignée, pour améliorer les PME</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404013">
                <a:tc>
                  <a:txBody>
                    <a:bodyPr/>
                    <a:lstStyle/>
                    <a:p>
                      <a:pPr>
                        <a:lnSpc>
                          <a:spcPct val="115000"/>
                        </a:lnSpc>
                        <a:spcAft>
                          <a:spcPts val="0"/>
                        </a:spcAft>
                      </a:pPr>
                      <a:r>
                        <a:rPr lang="fr-FR" sz="1600" b="1">
                          <a:effectLst/>
                          <a:latin typeface="Calibri"/>
                          <a:ea typeface="Calibri"/>
                          <a:cs typeface="Times New Roman"/>
                        </a:rPr>
                        <a:t>Difficulté pour se « mousquetonner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fr-FR" sz="1600" b="1">
                          <a:effectLst/>
                          <a:latin typeface="Calibri"/>
                          <a:ea typeface="Calibri"/>
                          <a:cs typeface="Times New Roman"/>
                        </a:rPr>
                        <a:t>Travail du V dans la corde, permettre d’avoir des feed back concrets de son action (utilisation de Go Pro)</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053009">
                <a:tc>
                  <a:txBody>
                    <a:bodyPr/>
                    <a:lstStyle/>
                    <a:p>
                      <a:pPr>
                        <a:lnSpc>
                          <a:spcPct val="115000"/>
                        </a:lnSpc>
                        <a:spcAft>
                          <a:spcPts val="0"/>
                        </a:spcAft>
                      </a:pPr>
                      <a:r>
                        <a:rPr lang="fr-FR" sz="1600" b="1">
                          <a:effectLst/>
                          <a:latin typeface="Calibri"/>
                          <a:ea typeface="Calibri"/>
                          <a:cs typeface="Times New Roman"/>
                        </a:rPr>
                        <a:t>Motricité fine peu développé dans les appuis et les déplacements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fr-FR" sz="1600" b="1">
                          <a:effectLst/>
                          <a:latin typeface="Calibri"/>
                          <a:ea typeface="Calibri"/>
                          <a:cs typeface="Times New Roman"/>
                        </a:rPr>
                        <a:t>Travail spécifique de « bloc », pour permettre des progrès (quantifiables pour les élèves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053009">
                <a:tc>
                  <a:txBody>
                    <a:bodyPr/>
                    <a:lstStyle/>
                    <a:p>
                      <a:pPr>
                        <a:lnSpc>
                          <a:spcPct val="115000"/>
                        </a:lnSpc>
                        <a:spcAft>
                          <a:spcPts val="0"/>
                        </a:spcAft>
                      </a:pPr>
                      <a:r>
                        <a:rPr lang="fr-FR" sz="1600" b="1">
                          <a:effectLst/>
                          <a:latin typeface="Calibri"/>
                          <a:ea typeface="Calibri"/>
                          <a:cs typeface="Times New Roman"/>
                        </a:rPr>
                        <a:t>Appréhension de la hauteur (difficile de détacher un bras du mur pour se « mousquetonner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fr-FR" sz="1600" b="1" dirty="0">
                          <a:effectLst/>
                          <a:latin typeface="Calibri"/>
                          <a:ea typeface="Calibri"/>
                          <a:cs typeface="Times New Roman"/>
                        </a:rPr>
                        <a:t>Travail les yeux bandés pour dédramatiser la « hauteur »</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val="2145695501"/>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Intérêts et démarches futures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solidFill>
                  <a:schemeClr val="bg1"/>
                </a:solidFill>
              </a:rPr>
              <a:t>Tout d’abord les élèves vont devoir mobiliser, leurs connaissances, leurs compétences pour réaliser au mieux cette tâche. L’enseignant va pouvoir identifier des comportements et des attitudes motrices qui lui permettrons de créer des groupes de niveau, dans le but de différencier les futures tâches d’apprentissage</a:t>
            </a:r>
            <a:r>
              <a:rPr lang="fr-FR" dirty="0" smtClean="0">
                <a:solidFill>
                  <a:schemeClr val="bg1"/>
                </a:solidFill>
              </a:rPr>
              <a:t>.</a:t>
            </a:r>
          </a:p>
          <a:p>
            <a:endParaRPr lang="fr-FR" dirty="0">
              <a:solidFill>
                <a:schemeClr val="bg1"/>
              </a:solidFill>
            </a:endParaRPr>
          </a:p>
          <a:p>
            <a:r>
              <a:rPr lang="fr-FR" dirty="0">
                <a:solidFill>
                  <a:schemeClr val="bg1"/>
                </a:solidFill>
              </a:rPr>
              <a:t>Enfin cette tâche complexe, semble propice à une réutilisation au moment d’une évaluation formative ex : 6</a:t>
            </a:r>
            <a:r>
              <a:rPr lang="fr-FR" baseline="30000" dirty="0">
                <a:solidFill>
                  <a:schemeClr val="bg1"/>
                </a:solidFill>
              </a:rPr>
              <a:t>ème</a:t>
            </a:r>
            <a:r>
              <a:rPr lang="fr-FR" dirty="0">
                <a:solidFill>
                  <a:schemeClr val="bg1"/>
                </a:solidFill>
              </a:rPr>
              <a:t> leçon,  où la seule modification serait, l’abandon de la corde molle en moulinette, pour un grimper en tête. Les différents progrès moteurs, et stratégiques seraient alors au centre de notre observation, et quantifiable par l’observation des fiches de groupe (plus de buildings visés, meilleur choix de fait dans le projet) à la condition évidente de conserver les groupes de départ</a:t>
            </a:r>
            <a:r>
              <a:rPr lang="fr-FR" dirty="0" smtClean="0">
                <a:solidFill>
                  <a:schemeClr val="bg1"/>
                </a:solidFill>
              </a:rPr>
              <a:t>.</a:t>
            </a:r>
          </a:p>
          <a:p>
            <a:endParaRPr lang="fr-FR" dirty="0" smtClean="0">
              <a:solidFill>
                <a:schemeClr val="bg1"/>
              </a:solidFill>
            </a:endParaRPr>
          </a:p>
          <a:p>
            <a:r>
              <a:rPr lang="fr-FR" dirty="0" smtClean="0">
                <a:solidFill>
                  <a:schemeClr val="bg1"/>
                </a:solidFill>
              </a:rPr>
              <a:t>Les élèves se sont motivés et la quantité de travail est très importante, au regard d’une séance plus « classique », les progrès réalisés sont quantifiables, et cela donne du sens aux élèves.</a:t>
            </a:r>
            <a:endParaRPr lang="fr-FR" dirty="0">
              <a:solidFill>
                <a:schemeClr val="bg1"/>
              </a:solidFill>
            </a:endParaRPr>
          </a:p>
          <a:p>
            <a:endParaRPr lang="fr-FR" dirty="0"/>
          </a:p>
        </p:txBody>
      </p:sp>
    </p:spTree>
    <p:extLst>
      <p:ext uri="{BB962C8B-B14F-4D97-AF65-F5344CB8AC3E}">
        <p14:creationId xmlns:p14="http://schemas.microsoft.com/office/powerpoint/2010/main" val="3090576683"/>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96576" y="213360"/>
            <a:ext cx="7818824" cy="935400"/>
          </a:xfrm>
        </p:spPr>
        <p:txBody>
          <a:bodyPr>
            <a:normAutofit fontScale="90000"/>
          </a:bodyPr>
          <a:lstStyle/>
          <a:p>
            <a:r>
              <a:rPr lang="fr-FR" dirty="0" smtClean="0">
                <a:latin typeface="+mn-lt"/>
              </a:rPr>
              <a:t>Tâche </a:t>
            </a:r>
            <a:r>
              <a:rPr lang="fr-FR" smtClean="0">
                <a:latin typeface="+mn-lt"/>
              </a:rPr>
              <a:t>Complexe Escalade Niveau 4</a:t>
            </a:r>
            <a:endParaRPr lang="fr-FR" dirty="0">
              <a:latin typeface="+mn-lt"/>
            </a:endParaRPr>
          </a:p>
        </p:txBody>
      </p:sp>
      <p:sp>
        <p:nvSpPr>
          <p:cNvPr id="6" name="Espace réservé du contenu 5"/>
          <p:cNvSpPr>
            <a:spLocks noGrp="1"/>
          </p:cNvSpPr>
          <p:nvPr>
            <p:ph idx="1"/>
          </p:nvPr>
        </p:nvSpPr>
        <p:spPr>
          <a:xfrm>
            <a:off x="517456" y="2133601"/>
            <a:ext cx="8229600" cy="4076130"/>
          </a:xfrm>
        </p:spPr>
        <p:txBody>
          <a:bodyPr>
            <a:normAutofit/>
          </a:bodyPr>
          <a:lstStyle/>
          <a:p>
            <a:pPr marL="0" indent="0" algn="ctr">
              <a:buNone/>
            </a:pPr>
            <a:r>
              <a:rPr lang="fr-FR" sz="4400" dirty="0" smtClean="0">
                <a:solidFill>
                  <a:schemeClr val="bg1"/>
                </a:solidFill>
              </a:rPr>
              <a:t>Etienne </a:t>
            </a:r>
            <a:r>
              <a:rPr lang="fr-FR" sz="4400" dirty="0" err="1" smtClean="0">
                <a:solidFill>
                  <a:schemeClr val="bg1"/>
                </a:solidFill>
              </a:rPr>
              <a:t>Montagnon</a:t>
            </a:r>
            <a:r>
              <a:rPr lang="fr-FR" sz="4400" dirty="0" smtClean="0">
                <a:solidFill>
                  <a:schemeClr val="bg1"/>
                </a:solidFill>
              </a:rPr>
              <a:t>, Fabien Monnier, Nicolas </a:t>
            </a:r>
            <a:r>
              <a:rPr lang="fr-FR" sz="4400" dirty="0" err="1" smtClean="0">
                <a:solidFill>
                  <a:schemeClr val="bg1"/>
                </a:solidFill>
              </a:rPr>
              <a:t>Ramadou</a:t>
            </a:r>
            <a:endParaRPr lang="fr-FR" sz="4400" dirty="0" smtClean="0">
              <a:solidFill>
                <a:schemeClr val="bg1"/>
              </a:solidFill>
            </a:endParaRPr>
          </a:p>
          <a:p>
            <a:pPr marL="0" indent="0" algn="ctr">
              <a:buNone/>
            </a:pPr>
            <a:r>
              <a:rPr lang="fr-FR" sz="4400" dirty="0" smtClean="0">
                <a:solidFill>
                  <a:schemeClr val="bg1"/>
                </a:solidFill>
              </a:rPr>
              <a:t>Enseignants EPS</a:t>
            </a:r>
          </a:p>
          <a:p>
            <a:pPr marL="0" indent="0" algn="ctr">
              <a:buNone/>
            </a:pPr>
            <a:endParaRPr lang="fr-FR" sz="4400" dirty="0">
              <a:solidFill>
                <a:schemeClr val="bg1"/>
              </a:solidFill>
            </a:endParaRPr>
          </a:p>
        </p:txBody>
      </p:sp>
    </p:spTree>
    <p:extLst>
      <p:ext uri="{BB962C8B-B14F-4D97-AF65-F5344CB8AC3E}">
        <p14:creationId xmlns:p14="http://schemas.microsoft.com/office/powerpoint/2010/main" val="1816122013"/>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altLang="fr-FR" sz="6000" dirty="0" smtClean="0">
                <a:solidFill>
                  <a:schemeClr val="bg1"/>
                </a:solidFill>
                <a:effectLst/>
              </a:rPr>
              <a:t>CP</a:t>
            </a:r>
            <a:r>
              <a:rPr lang="fr-FR" altLang="fr-FR" sz="6000" dirty="0">
                <a:solidFill>
                  <a:schemeClr val="bg1"/>
                </a:solidFill>
                <a:effectLst/>
              </a:rPr>
              <a:t>: 2</a:t>
            </a:r>
            <a:endParaRPr lang="fr-FR" sz="6000" dirty="0">
              <a:solidFill>
                <a:schemeClr val="bg1"/>
              </a:solidFill>
              <a:effectLst/>
            </a:endParaRPr>
          </a:p>
        </p:txBody>
      </p:sp>
      <p:sp>
        <p:nvSpPr>
          <p:cNvPr id="5" name="Espace réservé du contenu 4"/>
          <p:cNvSpPr>
            <a:spLocks noGrp="1"/>
          </p:cNvSpPr>
          <p:nvPr>
            <p:ph idx="1"/>
          </p:nvPr>
        </p:nvSpPr>
        <p:spPr>
          <a:xfrm>
            <a:off x="457200" y="2118360"/>
            <a:ext cx="8229600" cy="3870959"/>
          </a:xfrm>
        </p:spPr>
        <p:txBody>
          <a:bodyPr>
            <a:noAutofit/>
          </a:bodyPr>
          <a:lstStyle/>
          <a:p>
            <a:r>
              <a:rPr lang="fr-FR" altLang="fr-FR" sz="3600" dirty="0" smtClean="0"/>
              <a:t>Activité </a:t>
            </a:r>
            <a:r>
              <a:rPr lang="fr-FR" altLang="fr-FR" sz="3600" dirty="0"/>
              <a:t>support: </a:t>
            </a:r>
            <a:r>
              <a:rPr lang="fr-FR" altLang="fr-FR" sz="3600" dirty="0" smtClean="0"/>
              <a:t>Escalade.</a:t>
            </a:r>
            <a:endParaRPr lang="fr-FR" altLang="fr-FR" sz="3600" dirty="0"/>
          </a:p>
          <a:p>
            <a:endParaRPr lang="fr-FR" altLang="fr-FR" sz="3600" dirty="0"/>
          </a:p>
          <a:p>
            <a:r>
              <a:rPr lang="fr-FR" altLang="fr-FR" sz="3600" dirty="0"/>
              <a:t>Niveau de classe: </a:t>
            </a:r>
            <a:r>
              <a:rPr lang="fr-FR" altLang="fr-FR" sz="3600" dirty="0" smtClean="0"/>
              <a:t>1</a:t>
            </a:r>
            <a:r>
              <a:rPr lang="fr-FR" altLang="fr-FR" sz="3600" baseline="30000" dirty="0" smtClean="0"/>
              <a:t>ère</a:t>
            </a:r>
            <a:r>
              <a:rPr lang="fr-FR" altLang="fr-FR" sz="3600" dirty="0" smtClean="0"/>
              <a:t> Bac Pro Menuisier et Gros œuvre.</a:t>
            </a:r>
            <a:endParaRPr lang="fr-FR" altLang="fr-FR" sz="3600" dirty="0"/>
          </a:p>
          <a:p>
            <a:endParaRPr lang="fr-FR" altLang="fr-FR" sz="3600" dirty="0"/>
          </a:p>
          <a:p>
            <a:r>
              <a:rPr lang="fr-FR" altLang="fr-FR" sz="3600" dirty="0" smtClean="0"/>
              <a:t>LP Philibert de L’orme, Lucé (028).</a:t>
            </a:r>
            <a:endParaRPr lang="fr-FR" sz="3600" dirty="0"/>
          </a:p>
          <a:p>
            <a:pPr marL="0" indent="0">
              <a:buNone/>
            </a:pPr>
            <a:endParaRPr lang="fr-FR" sz="3600" dirty="0"/>
          </a:p>
        </p:txBody>
      </p:sp>
    </p:spTree>
    <p:extLst>
      <p:ext uri="{BB962C8B-B14F-4D97-AF65-F5344CB8AC3E}">
        <p14:creationId xmlns:p14="http://schemas.microsoft.com/office/powerpoint/2010/main" val="4242757175"/>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88856" y="1333680"/>
            <a:ext cx="8229600" cy="1143000"/>
          </a:xfrm>
        </p:spPr>
        <p:txBody>
          <a:bodyPr>
            <a:noAutofit/>
          </a:bodyPr>
          <a:lstStyle/>
          <a:p>
            <a:r>
              <a:rPr lang="fr-FR" sz="4000" dirty="0" smtClean="0">
                <a:solidFill>
                  <a:schemeClr val="bg1"/>
                </a:solidFill>
                <a:effectLst/>
              </a:rPr>
              <a:t>Compétences Attendues</a:t>
            </a:r>
            <a:r>
              <a:rPr lang="fr-FR" sz="4000" dirty="0">
                <a:solidFill>
                  <a:schemeClr val="bg1"/>
                </a:solidFill>
                <a:effectLst/>
              </a:rPr>
              <a:t/>
            </a:r>
            <a:br>
              <a:rPr lang="fr-FR" sz="4000" dirty="0">
                <a:solidFill>
                  <a:schemeClr val="bg1"/>
                </a:solidFill>
                <a:effectLst/>
              </a:rPr>
            </a:br>
            <a:r>
              <a:rPr lang="fr-FR" sz="4000" dirty="0" smtClean="0">
                <a:solidFill>
                  <a:schemeClr val="bg1"/>
                </a:solidFill>
                <a:effectLst/>
              </a:rPr>
              <a:t>Escalade </a:t>
            </a:r>
            <a:r>
              <a:rPr lang="fr-FR" sz="4000" dirty="0">
                <a:solidFill>
                  <a:schemeClr val="bg1"/>
                </a:solidFill>
                <a:effectLst/>
              </a:rPr>
              <a:t>Niveau 4</a:t>
            </a:r>
            <a:endParaRPr lang="fr-FR" sz="4800" dirty="0">
              <a:solidFill>
                <a:schemeClr val="bg1"/>
              </a:solidFill>
              <a:effectLst/>
            </a:endParaRPr>
          </a:p>
        </p:txBody>
      </p:sp>
      <p:sp>
        <p:nvSpPr>
          <p:cNvPr id="5" name="Espace réservé du contenu 4"/>
          <p:cNvSpPr>
            <a:spLocks noGrp="1"/>
          </p:cNvSpPr>
          <p:nvPr>
            <p:ph idx="1"/>
          </p:nvPr>
        </p:nvSpPr>
        <p:spPr>
          <a:xfrm>
            <a:off x="457200" y="2476680"/>
            <a:ext cx="8229600" cy="3649483"/>
          </a:xfrm>
        </p:spPr>
        <p:txBody>
          <a:bodyPr/>
          <a:lstStyle/>
          <a:p>
            <a:pPr marL="0" indent="0" algn="r">
              <a:buNone/>
            </a:pPr>
            <a:endParaRPr lang="fr-FR" dirty="0"/>
          </a:p>
        </p:txBody>
      </p:sp>
      <p:sp>
        <p:nvSpPr>
          <p:cNvPr id="6" name="Rectangle 3"/>
          <p:cNvSpPr txBox="1">
            <a:spLocks noChangeArrowheads="1"/>
          </p:cNvSpPr>
          <p:nvPr/>
        </p:nvSpPr>
        <p:spPr bwMode="auto">
          <a:xfrm>
            <a:off x="457200" y="2810190"/>
            <a:ext cx="8229600" cy="3601243"/>
          </a:xfrm>
          <a:prstGeom prst="rect">
            <a:avLst/>
          </a:prstGeom>
          <a:gradFill>
            <a:gsLst>
              <a:gs pos="0">
                <a:schemeClr val="bg2">
                  <a:lumMod val="40000"/>
                  <a:lumOff val="60000"/>
                </a:schemeClr>
              </a:gs>
              <a:gs pos="100000">
                <a:schemeClr val="accent1">
                  <a:tint val="23500"/>
                  <a:satMod val="160000"/>
                </a:schemeClr>
              </a:gs>
            </a:gsLst>
            <a:lin ang="5400000" scaled="0"/>
          </a:gradFill>
          <a:ln>
            <a:noFill/>
          </a:ln>
          <a:effectLst/>
        </p:spPr>
        <p:txBody>
          <a:bodyPr/>
          <a:lst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r>
              <a:rPr lang="fr-FR" sz="3500" dirty="0"/>
              <a:t>Pour grimper en tête des voies de difficultés 4 à 6, conduire son déplacement en s’économisant selon des itinéraires variés en direction. Assurer sa sécurité et celle d’autrui à la </a:t>
            </a:r>
            <a:r>
              <a:rPr lang="fr-FR" sz="3500" dirty="0" smtClean="0"/>
              <a:t>montée </a:t>
            </a:r>
            <a:r>
              <a:rPr lang="fr-FR" sz="3500" dirty="0"/>
              <a:t>comme à la descente.</a:t>
            </a:r>
          </a:p>
        </p:txBody>
      </p:sp>
    </p:spTree>
    <p:extLst>
      <p:ext uri="{BB962C8B-B14F-4D97-AF65-F5344CB8AC3E}">
        <p14:creationId xmlns:p14="http://schemas.microsoft.com/office/powerpoint/2010/main" val="2258427222"/>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5536" y="240120"/>
            <a:ext cx="8229600" cy="1143000"/>
          </a:xfrm>
        </p:spPr>
        <p:txBody>
          <a:bodyPr>
            <a:normAutofit/>
          </a:bodyPr>
          <a:lstStyle/>
          <a:p>
            <a:r>
              <a:rPr lang="fr-FR" sz="6000" dirty="0">
                <a:solidFill>
                  <a:schemeClr val="tx1"/>
                </a:solidFill>
                <a:effectLst/>
                <a:latin typeface="+mn-lt"/>
              </a:rPr>
              <a:t>Classe de </a:t>
            </a:r>
            <a:r>
              <a:rPr lang="fr-FR" sz="6000" dirty="0" smtClean="0">
                <a:solidFill>
                  <a:schemeClr val="tx1"/>
                </a:solidFill>
                <a:effectLst/>
                <a:latin typeface="+mn-lt"/>
              </a:rPr>
              <a:t>1</a:t>
            </a:r>
            <a:r>
              <a:rPr lang="fr-FR" sz="6000" baseline="30000" dirty="0" smtClean="0">
                <a:solidFill>
                  <a:schemeClr val="tx1"/>
                </a:solidFill>
                <a:effectLst/>
                <a:latin typeface="+mn-lt"/>
              </a:rPr>
              <a:t>ère</a:t>
            </a:r>
            <a:r>
              <a:rPr lang="fr-FR" sz="6000" dirty="0" smtClean="0">
                <a:solidFill>
                  <a:schemeClr val="tx1"/>
                </a:solidFill>
                <a:effectLst/>
                <a:latin typeface="+mn-lt"/>
              </a:rPr>
              <a:t>:</a:t>
            </a:r>
            <a:endParaRPr lang="fr-FR" sz="4800" dirty="0">
              <a:solidFill>
                <a:schemeClr val="tx1"/>
              </a:solidFill>
              <a:effectLst/>
              <a:latin typeface="+mn-lt"/>
            </a:endParaRPr>
          </a:p>
        </p:txBody>
      </p:sp>
      <p:sp>
        <p:nvSpPr>
          <p:cNvPr id="5" name="Espace réservé du contenu 4"/>
          <p:cNvSpPr>
            <a:spLocks noGrp="1"/>
          </p:cNvSpPr>
          <p:nvPr>
            <p:ph idx="1"/>
          </p:nvPr>
        </p:nvSpPr>
        <p:spPr>
          <a:xfrm>
            <a:off x="457200" y="1600200"/>
            <a:ext cx="8229600" cy="4876800"/>
          </a:xfrm>
        </p:spPr>
        <p:txBody>
          <a:bodyPr>
            <a:noAutofit/>
          </a:bodyPr>
          <a:lstStyle/>
          <a:p>
            <a:pPr marL="0" indent="0">
              <a:buNone/>
            </a:pPr>
            <a:endParaRPr lang="fr-FR" sz="1050" dirty="0" smtClean="0">
              <a:solidFill>
                <a:schemeClr val="bg1"/>
              </a:solidFill>
            </a:endParaRPr>
          </a:p>
          <a:p>
            <a:r>
              <a:rPr lang="fr-FR" sz="1800" dirty="0" smtClean="0">
                <a:solidFill>
                  <a:schemeClr val="bg1"/>
                </a:solidFill>
              </a:rPr>
              <a:t>Effectif </a:t>
            </a:r>
            <a:r>
              <a:rPr lang="fr-FR" sz="1800" dirty="0">
                <a:solidFill>
                  <a:schemeClr val="bg1"/>
                </a:solidFill>
              </a:rPr>
              <a:t>de 19 élèves. Leçon deux et 6 d’un cycle de 10 leçons. 1H30 de pratique effective</a:t>
            </a:r>
            <a:r>
              <a:rPr lang="fr-FR" sz="1800" dirty="0" smtClean="0">
                <a:solidFill>
                  <a:schemeClr val="bg1"/>
                </a:solidFill>
              </a:rPr>
              <a:t>.</a:t>
            </a:r>
          </a:p>
          <a:p>
            <a:r>
              <a:rPr lang="fr-FR" sz="1800" dirty="0" smtClean="0">
                <a:solidFill>
                  <a:schemeClr val="bg1"/>
                </a:solidFill>
              </a:rPr>
              <a:t>Il existe une forte hétérogénéité  dans la classe, avec des élèves sportif et d’autres sédentaires.  Tous les élèves ont vécu un cycle d’escalade l’année passée.</a:t>
            </a:r>
          </a:p>
          <a:p>
            <a:r>
              <a:rPr lang="fr-FR" sz="1800" dirty="0" smtClean="0">
                <a:solidFill>
                  <a:schemeClr val="bg1"/>
                </a:solidFill>
              </a:rPr>
              <a:t>Cette </a:t>
            </a:r>
            <a:r>
              <a:rPr lang="fr-FR" sz="1800" dirty="0">
                <a:solidFill>
                  <a:schemeClr val="bg1"/>
                </a:solidFill>
              </a:rPr>
              <a:t>tâche complexe aurait pu intervenir dès la première séance en tant qu’évaluation diagnostique, cependant cinq élèves avaient un vécu en escalade très limité, il a donc fallu lors de la première séance, revoir l’ensemble des compétences sécuritaires (nœud de huit, double huit, temps d’assurages… ) pour ces élèves. Le reste du groupe classe a travaillé en moulinette, sur des voies multiprises pour éviter de se remémorer les cotations en corde molle, et sur du bloc, pour retrouver différents automatismes.</a:t>
            </a:r>
          </a:p>
          <a:p>
            <a:pPr marL="0" lvl="0" indent="0" fontAlgn="base">
              <a:spcBef>
                <a:spcPct val="0"/>
              </a:spcBef>
              <a:spcAft>
                <a:spcPts val="1000"/>
              </a:spcAft>
              <a:buNone/>
            </a:pPr>
            <a:endParaRPr lang="fr-FR" sz="1800" dirty="0">
              <a:solidFill>
                <a:schemeClr val="bg1"/>
              </a:solidFill>
            </a:endParaRPr>
          </a:p>
        </p:txBody>
      </p:sp>
    </p:spTree>
    <p:extLst>
      <p:ext uri="{BB962C8B-B14F-4D97-AF65-F5344CB8AC3E}">
        <p14:creationId xmlns:p14="http://schemas.microsoft.com/office/powerpoint/2010/main" val="2248473274"/>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4400" y="312600"/>
            <a:ext cx="8229600" cy="1143000"/>
          </a:xfrm>
        </p:spPr>
        <p:txBody>
          <a:bodyPr>
            <a:noAutofit/>
          </a:bodyPr>
          <a:lstStyle/>
          <a:p>
            <a:pPr lvl="1" algn="ctr" rtl="0">
              <a:spcBef>
                <a:spcPct val="0"/>
              </a:spcBef>
            </a:pPr>
            <a:r>
              <a:rPr lang="fr-FR" altLang="fr-FR" sz="6000" dirty="0" smtClean="0">
                <a:solidFill>
                  <a:schemeClr val="tx1"/>
                </a:solidFill>
                <a:cs typeface="Arial" pitchFamily="34" charset="0"/>
              </a:rPr>
              <a:t>Projet de classe 1</a:t>
            </a:r>
            <a:r>
              <a:rPr lang="fr-FR" altLang="fr-FR" sz="6000" baseline="30000" dirty="0" smtClean="0">
                <a:solidFill>
                  <a:schemeClr val="tx1"/>
                </a:solidFill>
                <a:cs typeface="Arial" pitchFamily="34" charset="0"/>
              </a:rPr>
              <a:t>ère</a:t>
            </a:r>
            <a:r>
              <a:rPr lang="fr-FR" altLang="fr-FR" sz="6000" dirty="0" smtClean="0">
                <a:solidFill>
                  <a:schemeClr val="tx1"/>
                </a:solidFill>
                <a:cs typeface="Arial" pitchFamily="34" charset="0"/>
              </a:rPr>
              <a:t> </a:t>
            </a:r>
            <a:r>
              <a:rPr lang="fr-FR" altLang="fr-FR" sz="4400" dirty="0" smtClean="0">
                <a:solidFill>
                  <a:schemeClr val="tx1"/>
                </a:solidFill>
                <a:cs typeface="Arial" pitchFamily="34" charset="0"/>
              </a:rPr>
              <a:t>:</a:t>
            </a:r>
            <a:br>
              <a:rPr lang="fr-FR" altLang="fr-FR" sz="4400" dirty="0" smtClean="0">
                <a:solidFill>
                  <a:schemeClr val="tx1"/>
                </a:solidFill>
                <a:cs typeface="Arial" pitchFamily="34" charset="0"/>
              </a:rPr>
            </a:br>
            <a:endParaRPr lang="fr-FR" sz="2800" dirty="0">
              <a:solidFill>
                <a:schemeClr val="tx1"/>
              </a:solidFill>
            </a:endParaRPr>
          </a:p>
        </p:txBody>
      </p:sp>
      <p:sp>
        <p:nvSpPr>
          <p:cNvPr id="6" name="Oval 4"/>
          <p:cNvSpPr>
            <a:spLocks noGrp="1" noChangeArrowheads="1"/>
          </p:cNvSpPr>
          <p:nvPr>
            <p:ph idx="1"/>
          </p:nvPr>
        </p:nvSpPr>
        <p:spPr bwMode="auto">
          <a:xfrm>
            <a:off x="457200" y="1455600"/>
            <a:ext cx="8229600" cy="4838520"/>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noAutofit/>
          </a:bodyPr>
          <a:lstStyle/>
          <a:p>
            <a:pPr marL="457200" marR="0" lvl="1" indent="0" algn="ctr" defTabSz="914400" rtl="0" eaLnBrk="1" fontAlgn="base" latinLnBrk="0" hangingPunct="1">
              <a:spcBef>
                <a:spcPct val="0"/>
              </a:spcBef>
              <a:buClrTx/>
              <a:buSzTx/>
              <a:buFont typeface="Wingdings" pitchFamily="2" charset="2"/>
              <a:buChar char="è"/>
              <a:tabLst/>
            </a:pPr>
            <a:r>
              <a:rPr kumimoji="0" lang="fr-FR" altLang="fr-FR" sz="1200" b="0" i="0" u="none" strike="noStrike" cap="none" normalizeH="0" baseline="0" dirty="0" smtClean="0">
                <a:ln>
                  <a:noFill/>
                </a:ln>
                <a:solidFill>
                  <a:schemeClr val="tx1"/>
                </a:solidFill>
                <a:effectLst/>
                <a:latin typeface="Calibri" pitchFamily="34" charset="0"/>
                <a:cs typeface="Arial" pitchFamily="34" charset="0"/>
              </a:rPr>
              <a:t> </a:t>
            </a:r>
            <a:r>
              <a:rPr kumimoji="0" lang="fr-FR" altLang="fr-FR" sz="1300" b="0" i="0" u="none" strike="noStrike" cap="none" normalizeH="0" baseline="0" dirty="0" smtClean="0">
                <a:ln>
                  <a:noFill/>
                </a:ln>
                <a:solidFill>
                  <a:schemeClr val="tx1"/>
                </a:solidFill>
                <a:effectLst/>
                <a:latin typeface="Calibri" pitchFamily="34" charset="0"/>
                <a:cs typeface="Arial" pitchFamily="34" charset="0"/>
              </a:rPr>
              <a:t>Développer des compétences en </a:t>
            </a:r>
            <a:r>
              <a:rPr kumimoji="0" lang="fr-FR" altLang="fr-FR" sz="2000" b="1" i="0" u="none" strike="noStrike" cap="none" normalizeH="0" baseline="0" dirty="0" smtClean="0">
                <a:ln>
                  <a:noFill/>
                </a:ln>
                <a:solidFill>
                  <a:schemeClr val="tx1"/>
                </a:solidFill>
                <a:effectLst/>
                <a:latin typeface="Calibri" pitchFamily="34" charset="0"/>
                <a:cs typeface="Arial" pitchFamily="34" charset="0"/>
              </a:rPr>
              <a:t>socialisant</a:t>
            </a:r>
            <a:r>
              <a:rPr kumimoji="0" lang="fr-FR" altLang="fr-FR" sz="1300" b="0" i="0" u="none" strike="noStrike" cap="none" normalizeH="0" baseline="0" dirty="0" smtClean="0">
                <a:ln>
                  <a:noFill/>
                </a:ln>
                <a:solidFill>
                  <a:schemeClr val="tx1"/>
                </a:solidFill>
                <a:effectLst/>
                <a:latin typeface="Calibri" pitchFamily="34" charset="0"/>
                <a:cs typeface="Arial" pitchFamily="34" charset="0"/>
              </a:rPr>
              <a:t> la classe : associer des élèves différents sur les plans culturels, moteurs et cognitifs à travers un projet </a:t>
            </a:r>
            <a:r>
              <a:rPr lang="fr-FR" altLang="fr-FR" sz="1300" dirty="0" smtClean="0">
                <a:latin typeface="Calibri" pitchFamily="34" charset="0"/>
                <a:cs typeface="Arial" pitchFamily="34" charset="0"/>
              </a:rPr>
              <a:t>individuel et de groupe en escalade.</a:t>
            </a:r>
          </a:p>
          <a:p>
            <a:pPr marL="457200" marR="0" lvl="1" indent="0" algn="ctr" defTabSz="914400" rtl="0" eaLnBrk="1" fontAlgn="base" latinLnBrk="0" hangingPunct="1">
              <a:spcBef>
                <a:spcPct val="0"/>
              </a:spcBef>
              <a:buClrTx/>
              <a:buSzTx/>
              <a:buFont typeface="Wingdings" pitchFamily="2" charset="2"/>
              <a:buChar char="è"/>
              <a:tabLst/>
            </a:pPr>
            <a:r>
              <a:rPr kumimoji="0" lang="fr-FR" altLang="fr-FR" sz="1300" b="0" i="0" u="none" strike="noStrike" cap="none" normalizeH="0" baseline="0" dirty="0" smtClean="0">
                <a:ln>
                  <a:noFill/>
                </a:ln>
                <a:solidFill>
                  <a:schemeClr val="tx1"/>
                </a:solidFill>
                <a:effectLst/>
                <a:latin typeface="Times New Roman" pitchFamily="18" charset="0"/>
                <a:cs typeface="Arial" pitchFamily="34" charset="0"/>
              </a:rPr>
              <a:t> </a:t>
            </a:r>
            <a:r>
              <a:rPr kumimoji="0" lang="fr-FR" altLang="fr-FR" sz="1300" b="0" i="0" u="none" strike="noStrike" cap="none" normalizeH="0" baseline="0" dirty="0" smtClean="0">
                <a:ln>
                  <a:noFill/>
                </a:ln>
                <a:solidFill>
                  <a:schemeClr val="tx1"/>
                </a:solidFill>
                <a:effectLst/>
                <a:latin typeface="Calibri" pitchFamily="34" charset="0"/>
                <a:cs typeface="Arial" pitchFamily="34" charset="0"/>
              </a:rPr>
              <a:t>Favoriser la </a:t>
            </a:r>
            <a:r>
              <a:rPr kumimoji="0" lang="fr-FR" altLang="fr-FR" sz="2000" b="1" i="0" u="none" strike="noStrike" cap="none" normalizeH="0" baseline="0" dirty="0" smtClean="0">
                <a:ln>
                  <a:noFill/>
                </a:ln>
                <a:solidFill>
                  <a:schemeClr val="tx1"/>
                </a:solidFill>
                <a:effectLst/>
                <a:latin typeface="Calibri" pitchFamily="34" charset="0"/>
                <a:cs typeface="Arial" pitchFamily="34" charset="0"/>
              </a:rPr>
              <a:t>prise de responsabilité</a:t>
            </a:r>
            <a:r>
              <a:rPr kumimoji="0" lang="fr-FR" altLang="fr-FR" sz="2000" b="0" i="0" u="none" strike="noStrike" cap="none" normalizeH="0" baseline="0" dirty="0" smtClean="0">
                <a:ln>
                  <a:noFill/>
                </a:ln>
                <a:solidFill>
                  <a:schemeClr val="tx1"/>
                </a:solidFill>
                <a:effectLst/>
                <a:latin typeface="Calibri" pitchFamily="34" charset="0"/>
                <a:cs typeface="Arial" pitchFamily="34" charset="0"/>
              </a:rPr>
              <a:t> </a:t>
            </a:r>
            <a:r>
              <a:rPr kumimoji="0" lang="fr-FR" altLang="fr-FR" sz="1300" b="0" i="0" u="none" strike="noStrike" cap="none" normalizeH="0" baseline="0" dirty="0" smtClean="0">
                <a:ln>
                  <a:noFill/>
                </a:ln>
                <a:solidFill>
                  <a:schemeClr val="tx1"/>
                </a:solidFill>
                <a:effectLst/>
                <a:latin typeface="Calibri" pitchFamily="34" charset="0"/>
                <a:cs typeface="Arial" pitchFamily="34" charset="0"/>
              </a:rPr>
              <a:t>par l’occupation des différents rôles.</a:t>
            </a:r>
          </a:p>
          <a:p>
            <a:pPr marL="457200" lvl="1" indent="0" fontAlgn="base">
              <a:spcBef>
                <a:spcPct val="0"/>
              </a:spcBef>
              <a:buNone/>
            </a:pPr>
            <a:endParaRPr kumimoji="0" lang="fr-FR" altLang="fr-FR"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spcBef>
                <a:spcPct val="0"/>
              </a:spcBef>
              <a:buClrTx/>
              <a:buSzTx/>
              <a:buFontTx/>
              <a:buNone/>
              <a:tabLst/>
            </a:pPr>
            <a:r>
              <a:rPr kumimoji="0" lang="fr-FR" altLang="fr-FR" sz="2000" b="1" i="0" u="none" strike="noStrike" cap="none" normalizeH="0" baseline="0" dirty="0" smtClean="0">
                <a:ln>
                  <a:noFill/>
                </a:ln>
                <a:solidFill>
                  <a:schemeClr val="tx1"/>
                </a:solidFill>
                <a:effectLst/>
                <a:latin typeface="Calibri" pitchFamily="34" charset="0"/>
                <a:cs typeface="Arial" pitchFamily="34" charset="0"/>
              </a:rPr>
              <a:t>DEMARCHE D’ENSEIGNEMENT et MISES</a:t>
            </a:r>
            <a:r>
              <a:rPr kumimoji="0" lang="fr-FR" altLang="fr-FR" sz="2000" b="1" i="0" u="none" strike="noStrike" cap="none" normalizeH="0" dirty="0" smtClean="0">
                <a:ln>
                  <a:noFill/>
                </a:ln>
                <a:solidFill>
                  <a:schemeClr val="tx1"/>
                </a:solidFill>
                <a:effectLst/>
                <a:latin typeface="Calibri" pitchFamily="34" charset="0"/>
                <a:cs typeface="Arial" pitchFamily="34" charset="0"/>
              </a:rPr>
              <a:t> EN OEUVRE</a:t>
            </a:r>
            <a:r>
              <a:rPr kumimoji="0" lang="fr-FR" altLang="fr-FR" sz="2000" b="1" i="0" u="none" strike="noStrike" cap="none" normalizeH="0" baseline="0" dirty="0" smtClean="0">
                <a:ln>
                  <a:noFill/>
                </a:ln>
                <a:solidFill>
                  <a:schemeClr val="tx1"/>
                </a:solidFill>
                <a:effectLst/>
                <a:latin typeface="Calibri" pitchFamily="34" charset="0"/>
                <a:cs typeface="Arial" pitchFamily="34" charset="0"/>
              </a:rPr>
              <a:t>:</a:t>
            </a:r>
          </a:p>
          <a:p>
            <a:pPr marL="0" marR="0" lvl="0" indent="0" algn="ctr" defTabSz="914400" rtl="0" eaLnBrk="1" fontAlgn="base" latinLnBrk="0" hangingPunct="1">
              <a:spcBef>
                <a:spcPct val="0"/>
              </a:spcBef>
              <a:buClrTx/>
              <a:buSzTx/>
              <a:buFontTx/>
              <a:buNone/>
              <a:tabLst/>
            </a:pPr>
            <a:endParaRPr kumimoji="0" lang="fr-FR" altLang="fr-FR"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spcBef>
                <a:spcPct val="0"/>
              </a:spcBef>
              <a:buClrTx/>
              <a:buSzTx/>
              <a:buFontTx/>
              <a:buNone/>
              <a:tabLst/>
            </a:pPr>
            <a:r>
              <a:rPr kumimoji="0" lang="fr-FR" altLang="fr-FR" sz="1300" b="0" i="0" u="none" strike="noStrike" cap="none" normalizeH="0" baseline="0" dirty="0" smtClean="0">
                <a:ln>
                  <a:noFill/>
                </a:ln>
                <a:solidFill>
                  <a:schemeClr val="tx1"/>
                </a:solidFill>
                <a:effectLst/>
                <a:latin typeface="Calibri" pitchFamily="34" charset="0"/>
                <a:cs typeface="Arial" pitchFamily="34" charset="0"/>
              </a:rPr>
              <a:t>. </a:t>
            </a:r>
            <a:r>
              <a:rPr lang="fr-FR" altLang="fr-FR" sz="1300" dirty="0" smtClean="0">
                <a:latin typeface="Calibri" pitchFamily="34" charset="0"/>
                <a:cs typeface="Arial" pitchFamily="34" charset="0"/>
              </a:rPr>
              <a:t>Donner confiance à des élèves comme Nicolas, Axel et Karim.</a:t>
            </a:r>
            <a:endParaRPr kumimoji="0" lang="fr-FR" altLang="fr-FR" sz="1300" b="0" i="0" u="none" strike="noStrike" cap="none" normalizeH="0" baseline="0" dirty="0" smtClean="0">
              <a:ln>
                <a:noFill/>
              </a:ln>
              <a:solidFill>
                <a:schemeClr val="tx1"/>
              </a:solidFill>
              <a:effectLst/>
              <a:latin typeface="Times New Roman" pitchFamily="18" charset="0"/>
              <a:cs typeface="Arial" pitchFamily="34" charset="0"/>
            </a:endParaRPr>
          </a:p>
          <a:p>
            <a:pPr marL="0" indent="0" algn="ctr" fontAlgn="base">
              <a:spcBef>
                <a:spcPct val="0"/>
              </a:spcBef>
              <a:buNone/>
            </a:pPr>
            <a:r>
              <a:rPr kumimoji="0" lang="fr-FR" altLang="fr-FR" sz="1300" b="0" i="0" u="none" strike="noStrike" cap="none" normalizeH="0" baseline="0" dirty="0" smtClean="0">
                <a:ln>
                  <a:noFill/>
                </a:ln>
                <a:solidFill>
                  <a:schemeClr val="tx1"/>
                </a:solidFill>
                <a:effectLst/>
                <a:latin typeface="Calibri" pitchFamily="34" charset="0"/>
                <a:cs typeface="Arial" pitchFamily="34" charset="0"/>
              </a:rPr>
              <a:t>. Différents rôles : </a:t>
            </a:r>
            <a:r>
              <a:rPr lang="fr-FR" altLang="fr-FR" sz="1300" dirty="0" smtClean="0">
                <a:latin typeface="Calibri" pitchFamily="34" charset="0"/>
                <a:cs typeface="Arial" pitchFamily="34" charset="0"/>
              </a:rPr>
              <a:t>S’appuyer sur le cycle antérieur de musculation </a:t>
            </a:r>
            <a:r>
              <a:rPr lang="fr-FR" altLang="fr-FR" sz="1300" b="1" dirty="0" smtClean="0">
                <a:latin typeface="Calibri" pitchFamily="34" charset="0"/>
                <a:cs typeface="Arial" pitchFamily="34" charset="0"/>
              </a:rPr>
              <a:t>Parade</a:t>
            </a:r>
            <a:r>
              <a:rPr lang="fr-FR" altLang="fr-FR" sz="1300" dirty="0" smtClean="0">
                <a:latin typeface="Calibri" pitchFamily="34" charset="0"/>
                <a:cs typeface="Arial" pitchFamily="34" charset="0"/>
              </a:rPr>
              <a:t> pour renforcer les relations </a:t>
            </a:r>
            <a:r>
              <a:rPr lang="fr-FR" altLang="fr-FR" sz="1300" b="1" dirty="0" smtClean="0">
                <a:latin typeface="Calibri" pitchFamily="34" charset="0"/>
                <a:cs typeface="Arial" pitchFamily="34" charset="0"/>
              </a:rPr>
              <a:t>assureur/ grimpeur</a:t>
            </a:r>
            <a:endParaRPr lang="fr-FR" altLang="fr-FR" sz="1300" b="1" dirty="0" smtClean="0">
              <a:latin typeface="Calibri" pitchFamily="34" charset="0"/>
              <a:cs typeface="Arial" pitchFamily="34" charset="0"/>
              <a:sym typeface="Wingdings" panose="05000000000000000000" pitchFamily="2" charset="2"/>
            </a:endParaRPr>
          </a:p>
          <a:p>
            <a:pPr marL="0" indent="0" algn="ctr" fontAlgn="base">
              <a:spcBef>
                <a:spcPct val="0"/>
              </a:spcBef>
              <a:buNone/>
            </a:pPr>
            <a:r>
              <a:rPr lang="fr-FR" altLang="fr-FR" sz="1300" dirty="0" smtClean="0">
                <a:latin typeface="Calibri" pitchFamily="34" charset="0"/>
                <a:cs typeface="Arial" pitchFamily="34" charset="0"/>
              </a:rPr>
              <a:t>Organiser </a:t>
            </a:r>
            <a:r>
              <a:rPr lang="fr-FR" altLang="fr-FR" sz="1300" dirty="0">
                <a:latin typeface="Calibri" pitchFamily="34" charset="0"/>
                <a:cs typeface="Arial" pitchFamily="34" charset="0"/>
              </a:rPr>
              <a:t>l’espace sociale de la classe</a:t>
            </a:r>
            <a:r>
              <a:rPr lang="fr-FR" altLang="fr-FR" sz="1300" dirty="0" smtClean="0">
                <a:latin typeface="Calibri" pitchFamily="34" charset="0"/>
                <a:cs typeface="Arial" pitchFamily="34" charset="0"/>
              </a:rPr>
              <a:t>.</a:t>
            </a:r>
            <a:endParaRPr kumimoji="0" lang="fr-FR" altLang="fr-FR" sz="1300" b="0" i="0" u="none" strike="noStrike" cap="none" normalizeH="0" baseline="0" dirty="0" smtClean="0">
              <a:ln>
                <a:noFill/>
              </a:ln>
              <a:solidFill>
                <a:schemeClr val="tx1"/>
              </a:solidFill>
              <a:effectLst/>
              <a:latin typeface="Times New Roman" pitchFamily="18" charset="0"/>
              <a:cs typeface="Arial" pitchFamily="34" charset="0"/>
            </a:endParaRPr>
          </a:p>
          <a:p>
            <a:pPr marL="0" indent="0" algn="ctr" fontAlgn="base">
              <a:spcBef>
                <a:spcPct val="0"/>
              </a:spcBef>
              <a:buNone/>
            </a:pPr>
            <a:r>
              <a:rPr kumimoji="0" lang="fr-FR" altLang="fr-FR" sz="1300" b="0" i="0" u="none" strike="noStrike" cap="none" normalizeH="0" baseline="0" dirty="0" smtClean="0">
                <a:ln>
                  <a:noFill/>
                </a:ln>
                <a:solidFill>
                  <a:schemeClr val="tx1"/>
                </a:solidFill>
                <a:effectLst/>
                <a:latin typeface="Calibri" pitchFamily="34" charset="0"/>
                <a:cs typeface="Arial" pitchFamily="34" charset="0"/>
              </a:rPr>
              <a:t>.. Donner davantage de sens et de goût aux apprentissages à travers la tâche complexe : Différencier notamment pour aider les élèves en difficulté: simplification.</a:t>
            </a:r>
            <a:endParaRPr kumimoji="0" lang="fr-FR" altLang="fr-FR" sz="13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spcBef>
                <a:spcPct val="0"/>
              </a:spcBef>
              <a:buClrTx/>
              <a:buSzTx/>
              <a:buFontTx/>
              <a:buNone/>
              <a:tabLst/>
            </a:pPr>
            <a:r>
              <a:rPr kumimoji="0" lang="fr-FR" altLang="fr-FR" sz="1300" b="0" i="0" u="none" strike="noStrike" cap="none" normalizeH="0" baseline="0" dirty="0" smtClean="0">
                <a:ln>
                  <a:noFill/>
                </a:ln>
                <a:solidFill>
                  <a:schemeClr val="tx1"/>
                </a:solidFill>
                <a:effectLst/>
                <a:latin typeface="Calibri" pitchFamily="34" charset="0"/>
                <a:cs typeface="Arial" pitchFamily="34" charset="0"/>
              </a:rPr>
              <a:t>. Scénario ludique et captivant.</a:t>
            </a:r>
          </a:p>
        </p:txBody>
      </p:sp>
    </p:spTree>
    <p:extLst>
      <p:ext uri="{BB962C8B-B14F-4D97-AF65-F5344CB8AC3E}">
        <p14:creationId xmlns:p14="http://schemas.microsoft.com/office/powerpoint/2010/main" val="951499925"/>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Chronologie:</a:t>
            </a:r>
            <a:endParaRPr lang="fr-FR" dirty="0"/>
          </a:p>
        </p:txBody>
      </p:sp>
      <p:sp>
        <p:nvSpPr>
          <p:cNvPr id="3" name="Espace réservé du contenu 2"/>
          <p:cNvSpPr>
            <a:spLocks noGrp="1"/>
          </p:cNvSpPr>
          <p:nvPr>
            <p:ph idx="1"/>
          </p:nvPr>
        </p:nvSpPr>
        <p:spPr/>
        <p:txBody>
          <a:bodyPr/>
          <a:lstStyle/>
          <a:p>
            <a:r>
              <a:rPr lang="fr-FR" dirty="0" smtClean="0"/>
              <a:t>L1: Travail sécuritaire et bloc. Pour une remise à niveau des compétences sécuritaires.</a:t>
            </a:r>
          </a:p>
          <a:p>
            <a:r>
              <a:rPr lang="fr-FR" dirty="0" smtClean="0"/>
              <a:t>L2: Tâche complexe 1, évaluation diagnostique pour le grimper en tête.</a:t>
            </a:r>
          </a:p>
          <a:p>
            <a:r>
              <a:rPr lang="fr-FR" dirty="0" smtClean="0"/>
              <a:t>L3, L4, L5, situations de remédiations.</a:t>
            </a:r>
          </a:p>
          <a:p>
            <a:r>
              <a:rPr lang="fr-FR" dirty="0" smtClean="0"/>
              <a:t>L6: Tâche complexe 2, évaluation formative.</a:t>
            </a:r>
          </a:p>
          <a:p>
            <a:r>
              <a:rPr lang="fr-FR" dirty="0" smtClean="0"/>
              <a:t>L9: évaluation sommative.</a:t>
            </a:r>
            <a:endParaRPr lang="fr-FR" dirty="0"/>
          </a:p>
        </p:txBody>
      </p:sp>
    </p:spTree>
    <p:extLst>
      <p:ext uri="{BB962C8B-B14F-4D97-AF65-F5344CB8AC3E}">
        <p14:creationId xmlns:p14="http://schemas.microsoft.com/office/powerpoint/2010/main" val="132470104"/>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2960" y="118110"/>
            <a:ext cx="8147367" cy="1143000"/>
          </a:xfrm>
        </p:spPr>
        <p:txBody>
          <a:bodyPr>
            <a:noAutofit/>
          </a:bodyPr>
          <a:lstStyle/>
          <a:p>
            <a:r>
              <a:rPr lang="fr-FR" altLang="fr-FR" b="0" dirty="0">
                <a:solidFill>
                  <a:schemeClr val="tx1"/>
                </a:solidFill>
                <a:effectLst/>
                <a:latin typeface="+mn-lt"/>
              </a:rPr>
              <a:t>Description de la tâche complexe</a:t>
            </a:r>
            <a:endParaRPr lang="fr-FR" b="0" dirty="0">
              <a:solidFill>
                <a:schemeClr val="tx1"/>
              </a:solidFill>
              <a:effectLst/>
              <a:latin typeface="+mn-lt"/>
            </a:endParaRPr>
          </a:p>
        </p:txBody>
      </p:sp>
      <p:sp>
        <p:nvSpPr>
          <p:cNvPr id="5" name="Espace réservé du contenu 4"/>
          <p:cNvSpPr>
            <a:spLocks noGrp="1"/>
          </p:cNvSpPr>
          <p:nvPr>
            <p:ph idx="1"/>
          </p:nvPr>
        </p:nvSpPr>
        <p:spPr>
          <a:xfrm>
            <a:off x="467544" y="1463041"/>
            <a:ext cx="8229600" cy="670560"/>
          </a:xfrm>
        </p:spPr>
        <p:txBody>
          <a:bodyPr>
            <a:normAutofit fontScale="70000" lnSpcReduction="20000"/>
          </a:bodyPr>
          <a:lstStyle/>
          <a:p>
            <a:pPr marL="0" indent="0">
              <a:buNone/>
            </a:pPr>
            <a:r>
              <a:rPr lang="fr-FR" altLang="fr-FR" kern="0" dirty="0" smtClean="0"/>
              <a:t>Scénario</a:t>
            </a:r>
            <a:r>
              <a:rPr lang="fr-FR" altLang="fr-FR" sz="2800" kern="0" dirty="0"/>
              <a:t>: </a:t>
            </a:r>
            <a:r>
              <a:rPr lang="fr-FR" altLang="fr-FR" b="1" dirty="0" smtClean="0"/>
              <a:t>Grimper en tête un building, choisit par le groupe (de 3) en 1H10</a:t>
            </a:r>
            <a:endParaRPr lang="fr-FR" altLang="fr-FR" b="1" dirty="0"/>
          </a:p>
          <a:p>
            <a:pPr marL="0" indent="0">
              <a:buNone/>
            </a:pPr>
            <a:endParaRPr lang="fr-FR" dirty="0"/>
          </a:p>
        </p:txBody>
      </p:sp>
      <p:sp>
        <p:nvSpPr>
          <p:cNvPr id="9" name="Rectangle 3"/>
          <p:cNvSpPr txBox="1">
            <a:spLocks noChangeArrowheads="1"/>
          </p:cNvSpPr>
          <p:nvPr/>
        </p:nvSpPr>
        <p:spPr bwMode="auto">
          <a:xfrm>
            <a:off x="467544" y="2574246"/>
            <a:ext cx="8229600" cy="3709596"/>
          </a:xfrm>
          <a:prstGeom prst="rect">
            <a:avLst/>
          </a:prstGeom>
          <a:gradFill>
            <a:gsLst>
              <a:gs pos="0">
                <a:schemeClr val="bg2">
                  <a:lumMod val="40000"/>
                  <a:lumOff val="60000"/>
                </a:schemeClr>
              </a:gs>
              <a:gs pos="100000">
                <a:schemeClr val="accent1">
                  <a:tint val="23500"/>
                  <a:satMod val="160000"/>
                </a:schemeClr>
              </a:gs>
            </a:gsLst>
            <a:lin ang="5400000" scaled="0"/>
          </a:gradFill>
          <a:ln>
            <a:noFill/>
          </a:ln>
          <a:effectLst/>
        </p:spPr>
        <p:txBody>
          <a:bodyPr/>
          <a:lst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buNone/>
            </a:pPr>
            <a:r>
              <a:rPr lang="fr-FR" sz="1800" b="1" dirty="0">
                <a:solidFill>
                  <a:schemeClr val="bg2">
                    <a:lumMod val="10000"/>
                  </a:schemeClr>
                </a:solidFill>
              </a:rPr>
              <a:t>Les élèves par groupes doivent élaborer un projet, qui consiste a grimper un building en additionnant les hauteurs des voies grimpées. </a:t>
            </a:r>
            <a:endParaRPr lang="fr-FR" sz="1800" b="1" dirty="0" smtClean="0">
              <a:solidFill>
                <a:schemeClr val="bg2">
                  <a:lumMod val="10000"/>
                </a:schemeClr>
              </a:solidFill>
            </a:endParaRPr>
          </a:p>
          <a:p>
            <a:pPr marL="0" indent="0">
              <a:buNone/>
            </a:pPr>
            <a:r>
              <a:rPr lang="fr-FR" sz="1800" dirty="0">
                <a:solidFill>
                  <a:schemeClr val="bg2">
                    <a:lumMod val="10000"/>
                  </a:schemeClr>
                </a:solidFill>
              </a:rPr>
              <a:t>Chaque cotation a une valeur « hauteur attribuée », on fait le total de ces hauteurs en fin de </a:t>
            </a:r>
            <a:r>
              <a:rPr lang="fr-FR" sz="1800" dirty="0"/>
              <a:t>séance</a:t>
            </a:r>
            <a:r>
              <a:rPr lang="fr-FR" sz="1800" dirty="0">
                <a:solidFill>
                  <a:schemeClr val="bg2">
                    <a:lumMod val="10000"/>
                  </a:schemeClr>
                </a:solidFill>
              </a:rPr>
              <a:t>.</a:t>
            </a:r>
            <a:endParaRPr lang="fr-FR" sz="1800" b="1" dirty="0">
              <a:solidFill>
                <a:schemeClr val="bg2">
                  <a:lumMod val="10000"/>
                </a:schemeClr>
              </a:solidFill>
            </a:endParaRPr>
          </a:p>
          <a:p>
            <a:pPr marL="0" indent="0">
              <a:buNone/>
            </a:pPr>
            <a:r>
              <a:rPr lang="fr-FR" sz="1800" dirty="0" smtClean="0">
                <a:solidFill>
                  <a:schemeClr val="bg2">
                    <a:lumMod val="10000"/>
                  </a:schemeClr>
                </a:solidFill>
              </a:rPr>
              <a:t>Assurage en moulinette </a:t>
            </a:r>
            <a:r>
              <a:rPr lang="fr-FR" sz="1800" dirty="0">
                <a:solidFill>
                  <a:schemeClr val="bg2">
                    <a:lumMod val="10000"/>
                  </a:schemeClr>
                </a:solidFill>
              </a:rPr>
              <a:t>et rajout d’une corde « fausse tête » de 4 m sur le pontet central.</a:t>
            </a:r>
          </a:p>
          <a:p>
            <a:pPr>
              <a:buFontTx/>
              <a:buChar char="-"/>
            </a:pPr>
            <a:r>
              <a:rPr lang="fr-FR" sz="1800" dirty="0">
                <a:solidFill>
                  <a:schemeClr val="bg2">
                    <a:lumMod val="10000"/>
                  </a:schemeClr>
                </a:solidFill>
              </a:rPr>
              <a:t>L’assurage se fait corde « molle », on forme une boucle pincée à l’aide d’un « capteur » au dessus du nœud d’arrêt du grimpeur.</a:t>
            </a:r>
          </a:p>
          <a:p>
            <a:pPr>
              <a:buFontTx/>
              <a:buChar char="-"/>
            </a:pPr>
            <a:r>
              <a:rPr lang="fr-FR" sz="1800" dirty="0" smtClean="0">
                <a:solidFill>
                  <a:schemeClr val="bg2">
                    <a:lumMod val="10000"/>
                  </a:schemeClr>
                </a:solidFill>
              </a:rPr>
              <a:t>Ce </a:t>
            </a:r>
            <a:r>
              <a:rPr lang="fr-FR" sz="1800" dirty="0">
                <a:solidFill>
                  <a:schemeClr val="bg2">
                    <a:lumMod val="10000"/>
                  </a:schemeClr>
                </a:solidFill>
              </a:rPr>
              <a:t>projet est conçu et noté sur la feuille de groupe  avant de grimper, et les élèves ont 1h10 pour le réaliser.</a:t>
            </a:r>
          </a:p>
          <a:p>
            <a:pPr marL="0" indent="0" algn="just">
              <a:spcAft>
                <a:spcPts val="0"/>
              </a:spcAft>
              <a:buNone/>
            </a:pPr>
            <a:endParaRPr lang="fr-FR" sz="2400" dirty="0">
              <a:latin typeface="Cambria"/>
              <a:ea typeface="Calibri"/>
              <a:cs typeface="Times New Roman"/>
            </a:endParaRPr>
          </a:p>
        </p:txBody>
      </p:sp>
    </p:spTree>
    <p:extLst>
      <p:ext uri="{BB962C8B-B14F-4D97-AF65-F5344CB8AC3E}">
        <p14:creationId xmlns:p14="http://schemas.microsoft.com/office/powerpoint/2010/main" val="1647524282"/>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2960" y="118110"/>
            <a:ext cx="8147367" cy="1143000"/>
          </a:xfrm>
        </p:spPr>
        <p:txBody>
          <a:bodyPr>
            <a:noAutofit/>
          </a:bodyPr>
          <a:lstStyle/>
          <a:p>
            <a:r>
              <a:rPr lang="fr-FR" altLang="fr-FR" b="0" dirty="0">
                <a:solidFill>
                  <a:schemeClr val="tx1"/>
                </a:solidFill>
                <a:effectLst/>
                <a:latin typeface="+mn-lt"/>
              </a:rPr>
              <a:t>Description de la tâche complexe</a:t>
            </a:r>
            <a:endParaRPr lang="fr-FR" b="0" dirty="0">
              <a:solidFill>
                <a:schemeClr val="tx1"/>
              </a:solidFill>
              <a:effectLst/>
              <a:latin typeface="+mn-lt"/>
            </a:endParaRPr>
          </a:p>
        </p:txBody>
      </p:sp>
      <p:sp>
        <p:nvSpPr>
          <p:cNvPr id="5" name="Espace réservé du contenu 4"/>
          <p:cNvSpPr>
            <a:spLocks noGrp="1"/>
          </p:cNvSpPr>
          <p:nvPr>
            <p:ph idx="1"/>
          </p:nvPr>
        </p:nvSpPr>
        <p:spPr>
          <a:xfrm>
            <a:off x="467544" y="1463041"/>
            <a:ext cx="8229600" cy="670560"/>
          </a:xfrm>
        </p:spPr>
        <p:txBody>
          <a:bodyPr>
            <a:normAutofit/>
          </a:bodyPr>
          <a:lstStyle/>
          <a:p>
            <a:pPr marL="0" indent="0">
              <a:buNone/>
            </a:pPr>
            <a:r>
              <a:rPr lang="fr-FR" altLang="fr-FR" kern="0" dirty="0" smtClean="0"/>
              <a:t>Scénario</a:t>
            </a:r>
            <a:r>
              <a:rPr lang="fr-FR" altLang="fr-FR" sz="2800" kern="0" dirty="0"/>
              <a:t>: </a:t>
            </a:r>
            <a:r>
              <a:rPr lang="fr-FR" altLang="fr-FR" b="1" dirty="0" smtClean="0"/>
              <a:t>Réaliser son projet de grimpe.</a:t>
            </a:r>
            <a:endParaRPr lang="fr-FR" altLang="fr-FR" b="1" dirty="0"/>
          </a:p>
          <a:p>
            <a:pPr marL="0" indent="0">
              <a:buNone/>
            </a:pPr>
            <a:endParaRPr lang="fr-FR" dirty="0"/>
          </a:p>
        </p:txBody>
      </p:sp>
      <p:sp>
        <p:nvSpPr>
          <p:cNvPr id="6" name="Rectangle 3"/>
          <p:cNvSpPr txBox="1">
            <a:spLocks noChangeArrowheads="1"/>
          </p:cNvSpPr>
          <p:nvPr/>
        </p:nvSpPr>
        <p:spPr bwMode="auto">
          <a:xfrm>
            <a:off x="556558" y="2574246"/>
            <a:ext cx="8229600" cy="3375034"/>
          </a:xfrm>
          <a:prstGeom prst="rect">
            <a:avLst/>
          </a:prstGeom>
          <a:gradFill>
            <a:gsLst>
              <a:gs pos="0">
                <a:schemeClr val="bg2">
                  <a:lumMod val="40000"/>
                  <a:lumOff val="60000"/>
                </a:schemeClr>
              </a:gs>
              <a:gs pos="100000">
                <a:schemeClr val="accent1">
                  <a:tint val="23500"/>
                  <a:satMod val="160000"/>
                </a:schemeClr>
              </a:gs>
            </a:gsLst>
            <a:lin ang="5400000" scaled="0"/>
          </a:gradFill>
          <a:ln>
            <a:noFill/>
          </a:ln>
          <a:effectLst/>
        </p:spPr>
        <p:txBody>
          <a:bodyPr/>
          <a:lst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buNone/>
            </a:pPr>
            <a:r>
              <a:rPr lang="fr-FR" sz="2400" dirty="0" smtClean="0">
                <a:solidFill>
                  <a:schemeClr val="tx1">
                    <a:lumMod val="50000"/>
                  </a:schemeClr>
                </a:solidFill>
              </a:rPr>
              <a:t>- Groupes </a:t>
            </a:r>
            <a:r>
              <a:rPr lang="fr-FR" sz="2400" dirty="0">
                <a:solidFill>
                  <a:schemeClr val="tx1">
                    <a:lumMod val="50000"/>
                  </a:schemeClr>
                </a:solidFill>
              </a:rPr>
              <a:t>de 3 élèves (assureur, contre assureur, grimpeur), les groupes sont affinitaires. </a:t>
            </a:r>
          </a:p>
          <a:p>
            <a:pPr marL="0" indent="0">
              <a:buNone/>
            </a:pPr>
            <a:r>
              <a:rPr lang="fr-FR" sz="2400" dirty="0">
                <a:solidFill>
                  <a:schemeClr val="tx1">
                    <a:lumMod val="50000"/>
                  </a:schemeClr>
                </a:solidFill>
              </a:rPr>
              <a:t>Les élèves grimpent en « fausse tête » avec un assurage en moulinette, corde molle. À l’aide d’une boucle pincée</a:t>
            </a:r>
            <a:r>
              <a:rPr lang="fr-FR" sz="2400" dirty="0" smtClean="0">
                <a:solidFill>
                  <a:schemeClr val="tx1">
                    <a:lumMod val="50000"/>
                  </a:schemeClr>
                </a:solidFill>
              </a:rPr>
              <a:t>. Et une corde courte à « </a:t>
            </a:r>
            <a:r>
              <a:rPr lang="fr-FR" sz="2400" dirty="0" err="1" smtClean="0">
                <a:solidFill>
                  <a:schemeClr val="tx1">
                    <a:lumMod val="50000"/>
                  </a:schemeClr>
                </a:solidFill>
              </a:rPr>
              <a:t>clipser</a:t>
            </a:r>
            <a:r>
              <a:rPr lang="fr-FR" sz="2400" dirty="0" smtClean="0">
                <a:solidFill>
                  <a:schemeClr val="tx1">
                    <a:lumMod val="50000"/>
                  </a:schemeClr>
                </a:solidFill>
              </a:rPr>
              <a:t> ».</a:t>
            </a:r>
            <a:endParaRPr lang="fr-FR" sz="2400" dirty="0">
              <a:solidFill>
                <a:schemeClr val="tx1">
                  <a:lumMod val="50000"/>
                </a:schemeClr>
              </a:solidFill>
            </a:endParaRPr>
          </a:p>
          <a:p>
            <a:pPr marL="0" indent="0">
              <a:buNone/>
            </a:pPr>
            <a:r>
              <a:rPr lang="fr-FR" sz="2400" dirty="0">
                <a:solidFill>
                  <a:schemeClr val="tx1">
                    <a:lumMod val="50000"/>
                  </a:schemeClr>
                </a:solidFill>
              </a:rPr>
              <a:t> Lieu: Gymnase, voies en SAE d’une hauteur de 7 mètres, dégaines posées sur certaines voies.</a:t>
            </a:r>
          </a:p>
          <a:p>
            <a:pPr marL="0" indent="0">
              <a:buNone/>
            </a:pPr>
            <a:endParaRPr lang="fr-FR" sz="2400" dirty="0" smtClean="0">
              <a:solidFill>
                <a:srgbClr val="000000"/>
              </a:solidFill>
            </a:endParaRPr>
          </a:p>
        </p:txBody>
      </p:sp>
    </p:spTree>
    <p:extLst>
      <p:ext uri="{BB962C8B-B14F-4D97-AF65-F5344CB8AC3E}">
        <p14:creationId xmlns:p14="http://schemas.microsoft.com/office/powerpoint/2010/main" val="3560291989"/>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a:t>
            </a:r>
            <a:endParaRPr lang="fr-FR" dirty="0"/>
          </a:p>
        </p:txBody>
      </p:sp>
      <p:pic>
        <p:nvPicPr>
          <p:cNvPr id="5123"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544929" y="1600200"/>
            <a:ext cx="605414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213098"/>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IA-IPR OT E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6219</TotalTime>
  <Words>1140</Words>
  <Application>Microsoft Office PowerPoint</Application>
  <PresentationFormat>Affichage à l'écran (4:3)</PresentationFormat>
  <Paragraphs>138</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IA-IPR OT EPS</vt:lpstr>
      <vt:lpstr>Présentation PowerPoint</vt:lpstr>
      <vt:lpstr>CP: 2</vt:lpstr>
      <vt:lpstr>Compétences Attendues Escalade Niveau 4</vt:lpstr>
      <vt:lpstr>Classe de 1ère:</vt:lpstr>
      <vt:lpstr>Projet de classe 1ère : </vt:lpstr>
      <vt:lpstr>Chronologie:</vt:lpstr>
      <vt:lpstr>Description de la tâche complexe</vt:lpstr>
      <vt:lpstr>Description de la tâche complexe</vt:lpstr>
      <vt:lpstr>Dispositif:</vt:lpstr>
      <vt:lpstr>Extrait de fiche élève:</vt:lpstr>
      <vt:lpstr>Outils donnés aux élèves:</vt:lpstr>
      <vt:lpstr>Déroulement:</vt:lpstr>
      <vt:lpstr>Description du dispositif:</vt:lpstr>
      <vt:lpstr>Acquisitions des élèves en relation directe avec la tâche complexe : </vt:lpstr>
      <vt:lpstr>Acquisition visées à la fin de la démarche de tâche complexe : </vt:lpstr>
      <vt:lpstr>Présentation PowerPoint</vt:lpstr>
      <vt:lpstr>Présentation PowerPoint</vt:lpstr>
      <vt:lpstr>Intérêts et démarches futures</vt:lpstr>
      <vt:lpstr>Tâche Complexe Escalade Niveau 4</vt:lpstr>
    </vt:vector>
  </TitlesOfParts>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d’animation EPS</dc:title>
  <dc:creator>nicolas.ramadou</dc:creator>
  <cp:lastModifiedBy>NICOLAS</cp:lastModifiedBy>
  <cp:revision>418</cp:revision>
  <cp:lastPrinted>2012-05-26T16:17:38Z</cp:lastPrinted>
  <dcterms:created xsi:type="dcterms:W3CDTF">2012-05-10T09:39:40Z</dcterms:created>
  <dcterms:modified xsi:type="dcterms:W3CDTF">2015-06-07T16:25:54Z</dcterms:modified>
</cp:coreProperties>
</file>