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1" r:id="rId2"/>
    <p:sldId id="272" r:id="rId3"/>
    <p:sldId id="273" r:id="rId4"/>
    <p:sldId id="268" r:id="rId5"/>
    <p:sldId id="257" r:id="rId6"/>
    <p:sldId id="259" r:id="rId7"/>
    <p:sldId id="274" r:id="rId8"/>
    <p:sldId id="261" r:id="rId9"/>
    <p:sldId id="262" r:id="rId10"/>
    <p:sldId id="264" r:id="rId11"/>
    <p:sldId id="263" r:id="rId12"/>
    <p:sldId id="275" r:id="rId13"/>
    <p:sldId id="276" r:id="rId14"/>
  </p:sldIdLst>
  <p:sldSz cx="9144000" cy="6858000" type="screen4x3"/>
  <p:notesSz cx="6858000" cy="9144000"/>
  <p:custDataLst>
    <p:tags r:id="rId16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9FE51-1667-4787-BB3A-E64DD4AE2E05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0369D-F15D-4C50-B09B-60ACCF1D0C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443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463C8-458E-465F-9074-3DE4B5B6352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453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0369D-F15D-4C50-B09B-60ACCF1D0C4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974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0369D-F15D-4C50-B09B-60ACCF1D0C47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443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0369D-F15D-4C50-B09B-60ACCF1D0C4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5503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0369D-F15D-4C50-B09B-60ACCF1D0C47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8529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463C8-458E-465F-9074-3DE4B5B6352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454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463C8-458E-465F-9074-3DE4B5B6352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969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0369D-F15D-4C50-B09B-60ACCF1D0C4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714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0369D-F15D-4C50-B09B-60ACCF1D0C4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85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B70D2-F429-435D-B0F5-D406E5A0991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399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0369D-F15D-4C50-B09B-60ACCF1D0C4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824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B70D2-F429-435D-B0F5-D406E5A0991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769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0369D-F15D-4C50-B09B-60ACCF1D0C4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315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815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75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41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29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95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10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76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048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354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37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83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3256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850BF-CFA7-4909-874A-6212FD8541DA}" type="datetimeFigureOut">
              <a:rPr lang="fr-FR" smtClean="0"/>
              <a:t>27/06/2014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8D06B-BBB1-42DF-A7C8-DD4AD9CD287E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8" y="116632"/>
            <a:ext cx="9144000" cy="1377998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3256" y="23413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670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-orleans-tours.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-orleans-tours.f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23762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6600" dirty="0" smtClean="0">
                <a:solidFill>
                  <a:schemeClr val="bg1"/>
                </a:solidFill>
              </a:rPr>
              <a:t>TACHE </a:t>
            </a:r>
            <a:r>
              <a:rPr lang="fr-FR" sz="6600" dirty="0">
                <a:solidFill>
                  <a:schemeClr val="bg1"/>
                </a:solidFill>
              </a:rPr>
              <a:t>COMPLEXE</a:t>
            </a:r>
            <a:br>
              <a:rPr lang="fr-FR" sz="6600" dirty="0">
                <a:solidFill>
                  <a:schemeClr val="bg1"/>
                </a:solidFill>
              </a:rPr>
            </a:br>
            <a:r>
              <a:rPr lang="fr-FR" sz="6600" dirty="0">
                <a:solidFill>
                  <a:schemeClr val="bg1"/>
                </a:solidFill>
              </a:rPr>
              <a:t>GRA Orléans-Tours</a:t>
            </a:r>
          </a:p>
        </p:txBody>
      </p:sp>
      <p:pic>
        <p:nvPicPr>
          <p:cNvPr id="3" name="Picture 2" descr="http://eps.ac-orleans-tours.fr/fileadmin/templates/gui/images/peda/logoacademie-home.png">
            <a:hlinkClick r:id="rId3" tooltip="Retour a la page d'accueil de l'espace académique.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33815" y="4941168"/>
            <a:ext cx="1476371" cy="14881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5815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15616" y="1988840"/>
            <a:ext cx="691276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latin typeface="Calibri" pitchFamily="34" charset="0"/>
                <a:cs typeface="Calibri" pitchFamily="34" charset="0"/>
              </a:rPr>
              <a:t>Ateliers de différenciation</a:t>
            </a:r>
            <a:endParaRPr lang="fr-FR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15616" y="3356991"/>
            <a:ext cx="6912768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800" dirty="0" smtClean="0"/>
              <a:t>Atelier 1: alignement dans l’eau.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800" dirty="0" smtClean="0"/>
              <a:t>Atelier 2: respiration pour gérer l’effort.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800" dirty="0" smtClean="0"/>
              <a:t>Atelier 3: appuis efficaces pour se propulser.</a:t>
            </a:r>
            <a:endParaRPr lang="fr-FR" sz="2800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En fonction des trois profils repérés lors de la tâche complexe</a:t>
            </a:r>
            <a:r>
              <a:rPr lang="fr-FR" dirty="0" smtClean="0"/>
              <a:t>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6264188" y="6237333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Assumer des rôles sociaux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728601" y="6218148"/>
            <a:ext cx="3231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Connaître ses points forts et ses points faibles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23528" y="621814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S’engager </a:t>
            </a:r>
            <a:r>
              <a:rPr lang="fr-FR" sz="1400" dirty="0">
                <a:solidFill>
                  <a:schemeClr val="bg1"/>
                </a:solidFill>
              </a:rPr>
              <a:t>dans</a:t>
            </a:r>
            <a:r>
              <a:rPr lang="fr-FR" sz="1400" dirty="0">
                <a:solidFill>
                  <a:schemeClr val="bg1"/>
                </a:solidFill>
              </a:rPr>
              <a:t> un projet individuel.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015716" y="5795972"/>
            <a:ext cx="511256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pPr algn="ctr"/>
            <a:r>
              <a:rPr lang="fr-FR" sz="2000" b="1" dirty="0"/>
              <a:t>Liens possibles avec le socle commun</a:t>
            </a:r>
            <a:endParaRPr lang="fr-FR" sz="2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47087" y="1646224"/>
            <a:ext cx="1656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NAGEUR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75079" y="1984772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bg1"/>
                </a:solidFill>
              </a:rPr>
              <a:t>Connaissances:</a:t>
            </a:r>
          </a:p>
          <a:p>
            <a:r>
              <a:rPr lang="fr-FR" sz="1400" dirty="0" smtClean="0">
                <a:solidFill>
                  <a:schemeClr val="bg1"/>
                </a:solidFill>
              </a:rPr>
              <a:t>Le vocabulaire spécifique.</a:t>
            </a:r>
          </a:p>
          <a:p>
            <a:r>
              <a:rPr lang="fr-FR" sz="1400" dirty="0" smtClean="0">
                <a:solidFill>
                  <a:schemeClr val="bg1"/>
                </a:solidFill>
              </a:rPr>
              <a:t>Le règlement relatif à l’épreuve.</a:t>
            </a:r>
          </a:p>
          <a:p>
            <a:r>
              <a:rPr lang="fr-FR" sz="1400" dirty="0" smtClean="0">
                <a:solidFill>
                  <a:schemeClr val="bg1"/>
                </a:solidFill>
              </a:rPr>
              <a:t>Les différentes phases et principes d’efficacité d’un plongeon et d’un virage.</a:t>
            </a:r>
          </a:p>
          <a:p>
            <a:r>
              <a:rPr lang="fr-FR" sz="1400" dirty="0" smtClean="0">
                <a:solidFill>
                  <a:schemeClr val="bg1"/>
                </a:solidFill>
              </a:rPr>
              <a:t>Les facteurs temporels de l’efficacité propulsive: accélération constante des trajets moteurs.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03848" y="2023454"/>
            <a:ext cx="24482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bg1"/>
                </a:solidFill>
              </a:rPr>
              <a:t>Capacités:</a:t>
            </a:r>
          </a:p>
          <a:p>
            <a:r>
              <a:rPr lang="fr-FR" sz="1400" dirty="0">
                <a:solidFill>
                  <a:schemeClr val="bg1"/>
                </a:solidFill>
              </a:rPr>
              <a:t>Maîtriser la technique du départ plongé.</a:t>
            </a:r>
          </a:p>
          <a:p>
            <a:r>
              <a:rPr lang="fr-FR" sz="1400" dirty="0">
                <a:solidFill>
                  <a:schemeClr val="bg1"/>
                </a:solidFill>
              </a:rPr>
              <a:t>Maintenir son organisation respiratoire malgré l’intensité de l’effort.</a:t>
            </a:r>
          </a:p>
          <a:p>
            <a:r>
              <a:rPr lang="fr-FR" sz="1400" dirty="0">
                <a:solidFill>
                  <a:schemeClr val="bg1"/>
                </a:solidFill>
              </a:rPr>
              <a:t>Créer un temps fort pour virer 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294881" y="2151055"/>
            <a:ext cx="230425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bg1"/>
                </a:solidFill>
              </a:rPr>
              <a:t>Attitudes:</a:t>
            </a:r>
          </a:p>
          <a:p>
            <a:r>
              <a:rPr lang="fr-FR" sz="1400" dirty="0">
                <a:solidFill>
                  <a:schemeClr val="bg1"/>
                </a:solidFill>
              </a:rPr>
              <a:t>Se concentrer sur l’épreuve.</a:t>
            </a:r>
          </a:p>
          <a:p>
            <a:r>
              <a:rPr lang="fr-FR" sz="1400" dirty="0">
                <a:solidFill>
                  <a:schemeClr val="bg1"/>
                </a:solidFill>
              </a:rPr>
              <a:t>Prendre en compte les remarques des camarades pour progresser.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4293096"/>
            <a:ext cx="1656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AUTRES RÔLES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379243" y="4783635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Les commandements de départ.</a:t>
            </a:r>
          </a:p>
          <a:p>
            <a:r>
              <a:rPr lang="fr-FR" sz="1400" dirty="0" smtClean="0">
                <a:solidFill>
                  <a:schemeClr val="bg1"/>
                </a:solidFill>
              </a:rPr>
              <a:t>Les critères d’observation liés au plongeon, au virage et aux trajets moteurs des bras.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344109" y="4530622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Donner le départ.</a:t>
            </a:r>
          </a:p>
          <a:p>
            <a:r>
              <a:rPr lang="fr-FR" sz="1400" dirty="0">
                <a:solidFill>
                  <a:schemeClr val="bg1"/>
                </a:solidFill>
              </a:rPr>
              <a:t>Chronométrer au 1/10° près.</a:t>
            </a:r>
          </a:p>
          <a:p>
            <a:r>
              <a:rPr lang="fr-FR" sz="1400" dirty="0">
                <a:solidFill>
                  <a:schemeClr val="bg1"/>
                </a:solidFill>
              </a:rPr>
              <a:t>Identifier les critères d’observation</a:t>
            </a:r>
            <a:r>
              <a:rPr lang="fr-FR" sz="1400" dirty="0" smtClean="0"/>
              <a:t>.</a:t>
            </a:r>
            <a:endParaRPr lang="fr-FR" sz="1400" dirty="0"/>
          </a:p>
        </p:txBody>
      </p:sp>
      <p:sp>
        <p:nvSpPr>
          <p:cNvPr id="28" name="ZoneTexte 27"/>
          <p:cNvSpPr txBox="1"/>
          <p:nvPr/>
        </p:nvSpPr>
        <p:spPr>
          <a:xfrm>
            <a:off x="6306283" y="4422902"/>
            <a:ext cx="22322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Rester concentré durant toute l’épreuve.</a:t>
            </a:r>
          </a:p>
          <a:p>
            <a:r>
              <a:rPr lang="fr-FR" sz="1400" dirty="0">
                <a:solidFill>
                  <a:schemeClr val="bg1"/>
                </a:solidFill>
              </a:rPr>
              <a:t>Se mettre au service d’un camarade pour lui permettre de progresser.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LE NAGEUR GLISSEUR </a:t>
            </a:r>
            <a:r>
              <a:rPr lang="fr-FR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PROPULSEUR</a:t>
            </a:r>
            <a:br>
              <a:rPr lang="fr-FR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fr-FR" dirty="0" smtClean="0"/>
              <a:t>Atelier </a:t>
            </a:r>
            <a:r>
              <a:rPr lang="fr-FR" dirty="0"/>
              <a:t>1: alignement dans </a:t>
            </a:r>
            <a:r>
              <a:rPr lang="fr-FR" dirty="0" smtClean="0"/>
              <a:t>l’eau</a:t>
            </a:r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3344109" y="3685447"/>
            <a:ext cx="5620379" cy="7374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AUGMENTER 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LE </a:t>
            </a:r>
            <a:r>
              <a:rPr lang="fr-FR" b="1" dirty="0">
                <a:solidFill>
                  <a:srgbClr val="FF0000"/>
                </a:solidFill>
              </a:rPr>
              <a:t>NIVEAU DE </a:t>
            </a:r>
            <a:r>
              <a:rPr lang="fr-FR" b="1" dirty="0" smtClean="0">
                <a:solidFill>
                  <a:srgbClr val="FF0000"/>
                </a:solidFill>
              </a:rPr>
              <a:t>PERFORMANCE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24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6264188" y="6237333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Assumer des rôles sociaux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728601" y="6218148"/>
            <a:ext cx="3231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Connaître ses points forts et ses points faibles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23528" y="621814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S’engager </a:t>
            </a:r>
            <a:r>
              <a:rPr lang="fr-FR" sz="1400" dirty="0">
                <a:solidFill>
                  <a:schemeClr val="bg1"/>
                </a:solidFill>
              </a:rPr>
              <a:t>dans</a:t>
            </a:r>
            <a:r>
              <a:rPr lang="fr-FR" sz="1400" dirty="0">
                <a:solidFill>
                  <a:schemeClr val="bg1"/>
                </a:solidFill>
              </a:rPr>
              <a:t> un projet individuel.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015716" y="5795972"/>
            <a:ext cx="511256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pPr algn="ctr"/>
            <a:r>
              <a:rPr lang="fr-FR" sz="2000" b="1" dirty="0"/>
              <a:t>Liens possibles avec le socle commun</a:t>
            </a:r>
            <a:endParaRPr lang="fr-FR" sz="2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67544" y="1544928"/>
            <a:ext cx="1656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NAGEUR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79243" y="1830890"/>
            <a:ext cx="25922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bg1"/>
                </a:solidFill>
              </a:rPr>
              <a:t>Connaissances:</a:t>
            </a:r>
          </a:p>
          <a:p>
            <a:r>
              <a:rPr lang="fr-FR" sz="1400" dirty="0">
                <a:solidFill>
                  <a:schemeClr val="bg1"/>
                </a:solidFill>
              </a:rPr>
              <a:t>Le vocabulaire spécifique.</a:t>
            </a:r>
          </a:p>
          <a:p>
            <a:r>
              <a:rPr lang="fr-FR" sz="1400" dirty="0">
                <a:solidFill>
                  <a:schemeClr val="bg1"/>
                </a:solidFill>
              </a:rPr>
              <a:t>Le règlement relatif à l’épreuve..</a:t>
            </a:r>
          </a:p>
          <a:p>
            <a:r>
              <a:rPr lang="fr-FR" sz="1400" dirty="0">
                <a:solidFill>
                  <a:schemeClr val="bg1"/>
                </a:solidFill>
              </a:rPr>
              <a:t>Les facteurs temporels de l’efficacité respiratoire: inspiration brève, expiration active.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03848" y="1830890"/>
            <a:ext cx="244827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bg1"/>
                </a:solidFill>
              </a:rPr>
              <a:t>Capacités:</a:t>
            </a:r>
          </a:p>
          <a:p>
            <a:r>
              <a:rPr lang="fr-FR" sz="1400" dirty="0">
                <a:solidFill>
                  <a:schemeClr val="bg1"/>
                </a:solidFill>
              </a:rPr>
              <a:t>Réaliser une expiration active et complète et placer une inspiration brève à la fin des actions propulsives des bras.</a:t>
            </a:r>
          </a:p>
          <a:p>
            <a:r>
              <a:rPr lang="fr-FR" sz="1400" dirty="0">
                <a:solidFill>
                  <a:schemeClr val="bg1"/>
                </a:solidFill>
              </a:rPr>
              <a:t>Maintenir son organisation expiratoire et propulsive malgré l’intensité de l’effort.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294881" y="1956017"/>
            <a:ext cx="230425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bg1"/>
                </a:solidFill>
              </a:rPr>
              <a:t>Attitudes:</a:t>
            </a:r>
          </a:p>
          <a:p>
            <a:r>
              <a:rPr lang="fr-FR" sz="1400" dirty="0">
                <a:solidFill>
                  <a:schemeClr val="bg1"/>
                </a:solidFill>
              </a:rPr>
              <a:t>Se concentrer sur l’épreuve.</a:t>
            </a:r>
          </a:p>
          <a:p>
            <a:r>
              <a:rPr lang="fr-FR" sz="1400" dirty="0">
                <a:solidFill>
                  <a:schemeClr val="bg1"/>
                </a:solidFill>
              </a:rPr>
              <a:t>Accepter de nager en zone d’inconfort respiratoire et persévérer malgré l’apparition des signes de fatigue</a:t>
            </a:r>
            <a:r>
              <a:rPr lang="fr-FR" sz="1400" dirty="0" smtClean="0">
                <a:solidFill>
                  <a:schemeClr val="bg1"/>
                </a:solidFill>
              </a:rPr>
              <a:t>..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7544" y="4293096"/>
            <a:ext cx="1656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AUTRES RÔLES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379243" y="4783635"/>
            <a:ext cx="2520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Connaître les principes respiratoires pour pouvoir les observer et les commenter.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3344109" y="4530622"/>
            <a:ext cx="25922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Donner le départ.</a:t>
            </a:r>
          </a:p>
          <a:p>
            <a:r>
              <a:rPr lang="fr-FR" sz="1400" dirty="0">
                <a:solidFill>
                  <a:schemeClr val="bg1"/>
                </a:solidFill>
              </a:rPr>
              <a:t>Accepter de nager en zone d’inconfort respiratoire et persévérer malgré l’apparition des signes de fatigue</a:t>
            </a:r>
            <a:r>
              <a:rPr lang="fr-FR" sz="1400" dirty="0" smtClean="0">
                <a:solidFill>
                  <a:schemeClr val="bg1"/>
                </a:solidFill>
              </a:rPr>
              <a:t>.</a:t>
            </a:r>
            <a:r>
              <a:rPr lang="fr-FR" sz="1400" dirty="0" smtClean="0"/>
              <a:t>.</a:t>
            </a:r>
            <a:endParaRPr lang="fr-FR" sz="1400" dirty="0"/>
          </a:p>
        </p:txBody>
      </p:sp>
      <p:sp>
        <p:nvSpPr>
          <p:cNvPr id="28" name="ZoneTexte 27"/>
          <p:cNvSpPr txBox="1"/>
          <p:nvPr/>
        </p:nvSpPr>
        <p:spPr>
          <a:xfrm>
            <a:off x="6306283" y="4422902"/>
            <a:ext cx="22322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Rester concentré durant toute l’épreuve.</a:t>
            </a:r>
          </a:p>
          <a:p>
            <a:r>
              <a:rPr lang="fr-FR" sz="1400" dirty="0">
                <a:solidFill>
                  <a:schemeClr val="bg1"/>
                </a:solidFill>
              </a:rPr>
              <a:t>Se mettre au service d’un camarade pour lui permettre de progresser.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LE NAGEUR </a:t>
            </a:r>
            <a:r>
              <a:rPr lang="fr-FR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AQUATIQUE ENERGETIQUE</a:t>
            </a:r>
            <a:br>
              <a:rPr lang="fr-FR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fr-FR" sz="4000" dirty="0" smtClean="0"/>
              <a:t>Atelier 2: Respiration pour gérer l’effort</a:t>
            </a:r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3344109" y="3685447"/>
            <a:ext cx="5620379" cy="7374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EVITER L’ESSOUFLEMENT 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POUR </a:t>
            </a:r>
            <a:r>
              <a:rPr lang="fr-FR" b="1" dirty="0">
                <a:solidFill>
                  <a:srgbClr val="FF0000"/>
                </a:solidFill>
              </a:rPr>
              <a:t>NAGER LONGTEMPS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57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6264188" y="6237333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Assumer des rôles sociaux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728601" y="6218148"/>
            <a:ext cx="3231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Connaître ses points forts et ses points faibles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23528" y="621814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S’engager </a:t>
            </a:r>
            <a:r>
              <a:rPr lang="fr-FR" sz="1400" dirty="0">
                <a:solidFill>
                  <a:schemeClr val="bg1"/>
                </a:solidFill>
              </a:rPr>
              <a:t>dans</a:t>
            </a:r>
            <a:r>
              <a:rPr lang="fr-FR" sz="1400" dirty="0">
                <a:solidFill>
                  <a:schemeClr val="bg1"/>
                </a:solidFill>
              </a:rPr>
              <a:t> un projet individuel.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015716" y="5795972"/>
            <a:ext cx="511256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pPr algn="ctr"/>
            <a:r>
              <a:rPr lang="fr-FR" sz="2000" b="1" dirty="0"/>
              <a:t>Liens possibles avec le socle commun</a:t>
            </a:r>
            <a:endParaRPr lang="fr-FR" sz="2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67544" y="1544928"/>
            <a:ext cx="1656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NAGEUR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79243" y="1830890"/>
            <a:ext cx="259228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bg1"/>
                </a:solidFill>
              </a:rPr>
              <a:t>Connaissances:</a:t>
            </a:r>
          </a:p>
          <a:p>
            <a:r>
              <a:rPr lang="fr-FR" sz="1400" dirty="0">
                <a:solidFill>
                  <a:schemeClr val="bg1"/>
                </a:solidFill>
              </a:rPr>
              <a:t>Les facteurs spatiaux de l’efficacité propulsive.</a:t>
            </a:r>
          </a:p>
          <a:p>
            <a:r>
              <a:rPr lang="fr-FR" sz="1400" dirty="0">
                <a:solidFill>
                  <a:schemeClr val="bg1"/>
                </a:solidFill>
              </a:rPr>
              <a:t>Les différentes phases d’un cycle de bras.</a:t>
            </a:r>
          </a:p>
          <a:p>
            <a:r>
              <a:rPr lang="fr-FR" sz="1400" dirty="0">
                <a:solidFill>
                  <a:schemeClr val="bg1"/>
                </a:solidFill>
              </a:rPr>
              <a:t>Les facteurs temporels de l’efficacité propulsive: accélération constante des trajets moteurs.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03848" y="1592566"/>
            <a:ext cx="24482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bg1"/>
                </a:solidFill>
              </a:rPr>
              <a:t>Capacités:</a:t>
            </a:r>
          </a:p>
          <a:p>
            <a:r>
              <a:rPr lang="fr-FR" sz="1400" dirty="0">
                <a:solidFill>
                  <a:schemeClr val="bg1"/>
                </a:solidFill>
              </a:rPr>
              <a:t>Augmenter dans les 2 nages, la qualité des appuis.</a:t>
            </a:r>
          </a:p>
          <a:p>
            <a:r>
              <a:rPr lang="fr-FR" sz="1400" dirty="0">
                <a:solidFill>
                  <a:schemeClr val="bg1"/>
                </a:solidFill>
              </a:rPr>
              <a:t>Adopter une fréquence compatible avec la durée de l’épreuve.</a:t>
            </a:r>
          </a:p>
          <a:p>
            <a:r>
              <a:rPr lang="fr-FR" sz="1400" dirty="0">
                <a:solidFill>
                  <a:schemeClr val="bg1"/>
                </a:solidFill>
              </a:rPr>
              <a:t>Choisir le rapport amplitude/fréquence et l’organisation respiratoire.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294881" y="1729594"/>
            <a:ext cx="230425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bg1"/>
                </a:solidFill>
              </a:rPr>
              <a:t>Attitudes:</a:t>
            </a:r>
          </a:p>
          <a:p>
            <a:r>
              <a:rPr lang="fr-FR" sz="1400" dirty="0">
                <a:solidFill>
                  <a:schemeClr val="bg1"/>
                </a:solidFill>
              </a:rPr>
              <a:t>Se concentrer sur l’épreuve.</a:t>
            </a:r>
          </a:p>
          <a:p>
            <a:r>
              <a:rPr lang="fr-FR" sz="1400" dirty="0">
                <a:solidFill>
                  <a:schemeClr val="bg1"/>
                </a:solidFill>
              </a:rPr>
              <a:t>Accepter la répétition des efforts et la charge de travail.</a:t>
            </a:r>
          </a:p>
          <a:p>
            <a:r>
              <a:rPr lang="fr-FR" sz="1400" dirty="0">
                <a:solidFill>
                  <a:schemeClr val="bg1"/>
                </a:solidFill>
              </a:rPr>
              <a:t>Prendre en compte les remarques des camarades pour progresser.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467544" y="4293096"/>
            <a:ext cx="1656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AUTRES RÔLES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379243" y="4783635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Les critères d’observation liés aux trajets des bras</a:t>
            </a:r>
            <a:r>
              <a:rPr lang="fr-FR" sz="1400" dirty="0" smtClean="0">
                <a:solidFill>
                  <a:schemeClr val="bg1"/>
                </a:solidFill>
              </a:rPr>
              <a:t>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344109" y="4530622"/>
            <a:ext cx="25922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Identifier les critères d’observation: régularité des cycles de bras.</a:t>
            </a:r>
          </a:p>
          <a:p>
            <a:r>
              <a:rPr lang="fr-FR" sz="1400" dirty="0">
                <a:solidFill>
                  <a:schemeClr val="bg1"/>
                </a:solidFill>
              </a:rPr>
              <a:t>Efficacité, adéquation du rythme avec la distance.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6306283" y="4422902"/>
            <a:ext cx="22322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Rester concentré durant toute l’épreuve.</a:t>
            </a:r>
          </a:p>
          <a:p>
            <a:r>
              <a:rPr lang="fr-FR" sz="1400" dirty="0">
                <a:solidFill>
                  <a:schemeClr val="bg1"/>
                </a:solidFill>
              </a:rPr>
              <a:t>Se mettre au service d’un camarade pour lui permettre de progresser.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3256" y="234131"/>
            <a:ext cx="8439224" cy="11430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LE NAGEUR </a:t>
            </a:r>
            <a:r>
              <a:rPr lang="fr-FR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BAGARREUR</a:t>
            </a:r>
            <a:br>
              <a:rPr lang="fr-FR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fr-FR" sz="4000" dirty="0" smtClean="0"/>
              <a:t>Atelier 3: Appuis efficaces pour se propulser</a:t>
            </a:r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3344109" y="3685447"/>
            <a:ext cx="5620379" cy="7374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NAGER </a:t>
            </a:r>
            <a:r>
              <a:rPr lang="fr-FR" b="1" dirty="0" smtClean="0">
                <a:solidFill>
                  <a:srgbClr val="FF0000"/>
                </a:solidFill>
              </a:rPr>
              <a:t>SANS SE </a:t>
            </a:r>
            <a:r>
              <a:rPr lang="fr-FR" b="1" dirty="0">
                <a:solidFill>
                  <a:srgbClr val="FF0000"/>
                </a:solidFill>
              </a:rPr>
              <a:t>FATIGUER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2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096576" y="213360"/>
            <a:ext cx="7818824" cy="935400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+mn-lt"/>
              </a:rPr>
              <a:t>Tâche Complexe </a:t>
            </a:r>
            <a:r>
              <a:rPr lang="fr-FR" dirty="0" smtClean="0">
                <a:latin typeface="+mn-lt"/>
              </a:rPr>
              <a:t>Natation</a:t>
            </a:r>
            <a:endParaRPr lang="fr-FR" dirty="0">
              <a:latin typeface="+mn-lt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1008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dirty="0" smtClean="0">
                <a:solidFill>
                  <a:schemeClr val="bg1"/>
                </a:solidFill>
              </a:rPr>
              <a:t>Aline </a:t>
            </a:r>
            <a:r>
              <a:rPr lang="fr-FR" sz="4400" dirty="0" err="1" smtClean="0">
                <a:solidFill>
                  <a:schemeClr val="bg1"/>
                </a:solidFill>
              </a:rPr>
              <a:t>Altermatt</a:t>
            </a:r>
            <a:endParaRPr lang="fr-FR" sz="4400" dirty="0"/>
          </a:p>
        </p:txBody>
      </p:sp>
      <p:pic>
        <p:nvPicPr>
          <p:cNvPr id="4" name="Picture 2" descr="http://eps.ac-orleans-tours.fr/fileadmin/templates/gui/images/peda/logoacademie-home.png">
            <a:hlinkClick r:id="rId3" tooltip="Retour a la page d'accueil de l'espace académique.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33815" y="4941168"/>
            <a:ext cx="1476371" cy="14881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092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6000" dirty="0" smtClean="0">
                <a:solidFill>
                  <a:schemeClr val="bg1"/>
                </a:solidFill>
                <a:effectLst/>
              </a:rPr>
              <a:t>CP</a:t>
            </a:r>
            <a:r>
              <a:rPr lang="fr-FR" altLang="fr-FR" sz="6000" dirty="0">
                <a:solidFill>
                  <a:schemeClr val="bg1"/>
                </a:solidFill>
                <a:effectLst/>
              </a:rPr>
              <a:t>: </a:t>
            </a:r>
            <a:r>
              <a:rPr lang="fr-FR" altLang="fr-FR" sz="6000" dirty="0" smtClean="0">
                <a:solidFill>
                  <a:schemeClr val="bg1"/>
                </a:solidFill>
                <a:effectLst/>
              </a:rPr>
              <a:t>1</a:t>
            </a:r>
            <a:endParaRPr lang="fr-FR" sz="60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118360"/>
            <a:ext cx="8229600" cy="3870959"/>
          </a:xfrm>
        </p:spPr>
        <p:txBody>
          <a:bodyPr>
            <a:noAutofit/>
          </a:bodyPr>
          <a:lstStyle/>
          <a:p>
            <a:r>
              <a:rPr lang="fr-FR" altLang="fr-FR" sz="3600" dirty="0" smtClean="0"/>
              <a:t>Activité </a:t>
            </a:r>
            <a:r>
              <a:rPr lang="fr-FR" altLang="fr-FR" sz="3600" dirty="0"/>
              <a:t>support: </a:t>
            </a:r>
            <a:r>
              <a:rPr lang="fr-FR" altLang="fr-FR" sz="3600" dirty="0" smtClean="0"/>
              <a:t>Natation.</a:t>
            </a:r>
            <a:endParaRPr lang="fr-FR" altLang="fr-FR" sz="3600" dirty="0"/>
          </a:p>
          <a:p>
            <a:endParaRPr lang="fr-FR" altLang="fr-FR" sz="3600" dirty="0"/>
          </a:p>
          <a:p>
            <a:r>
              <a:rPr lang="fr-FR" altLang="fr-FR" sz="3600" dirty="0"/>
              <a:t>Niveau de classe</a:t>
            </a:r>
            <a:r>
              <a:rPr lang="fr-FR" altLang="fr-FR" sz="3600" dirty="0" smtClean="0"/>
              <a:t>:</a:t>
            </a:r>
            <a:endParaRPr lang="fr-FR" altLang="fr-FR" sz="3600" dirty="0"/>
          </a:p>
          <a:p>
            <a:endParaRPr lang="fr-FR" altLang="fr-FR" sz="3600" dirty="0"/>
          </a:p>
          <a:p>
            <a:r>
              <a:rPr lang="fr-FR" altLang="fr-FR" sz="3600" dirty="0" smtClean="0"/>
              <a:t>Collège Eguzon Indre</a:t>
            </a:r>
            <a:endParaRPr lang="fr-FR" sz="3600" dirty="0"/>
          </a:p>
          <a:p>
            <a:pPr marL="0" indent="0">
              <a:buNone/>
            </a:pP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48041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3256" y="2492896"/>
            <a:ext cx="8208912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fr-FR" sz="3600" b="1" cap="all" spc="0" dirty="0" smtClean="0">
                <a:ln/>
                <a:solidFill>
                  <a:schemeClr val="bg1">
                    <a:lumMod val="9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REALISER UN 8 X 50 </a:t>
            </a:r>
            <a:r>
              <a:rPr lang="fr-FR" sz="3600" b="1" cap="all" spc="0" dirty="0" smtClean="0">
                <a:ln/>
                <a:solidFill>
                  <a:schemeClr val="bg1">
                    <a:lumMod val="9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 </a:t>
            </a:r>
            <a:r>
              <a:rPr lang="fr-FR" sz="3600" b="1" cap="all" dirty="0" smtClean="0">
                <a:ln/>
                <a:solidFill>
                  <a:schemeClr val="bg1">
                    <a:lumMod val="9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 NAGES</a:t>
            </a:r>
          </a:p>
          <a:p>
            <a:pPr algn="ctr"/>
            <a:r>
              <a:rPr lang="fr-FR" sz="3600" b="1" cap="all" dirty="0" smtClean="0">
                <a:ln/>
                <a:solidFill>
                  <a:schemeClr val="bg1">
                    <a:lumMod val="9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fr-FR" sz="3600" b="1" cap="all" dirty="0" smtClean="0">
              <a:ln/>
              <a:solidFill>
                <a:schemeClr val="bg1">
                  <a:lumMod val="9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fr-FR" sz="3600" b="1" cap="all" dirty="0" smtClean="0">
                <a:ln/>
                <a:solidFill>
                  <a:schemeClr val="bg1">
                    <a:lumMod val="9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SOUS FORME </a:t>
            </a:r>
            <a:r>
              <a:rPr lang="fr-FR" sz="3600" b="1" cap="all" dirty="0" smtClean="0">
                <a:ln/>
                <a:solidFill>
                  <a:schemeClr val="bg1">
                    <a:lumMod val="9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</a:t>
            </a:r>
          </a:p>
          <a:p>
            <a:pPr algn="ctr"/>
            <a:endParaRPr lang="fr-FR" sz="3600" b="1" cap="all" dirty="0" smtClean="0">
              <a:ln/>
              <a:solidFill>
                <a:schemeClr val="bg1">
                  <a:lumMod val="9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fr-FR" sz="3600" b="1" cap="all" dirty="0" smtClean="0">
                <a:ln/>
                <a:solidFill>
                  <a:schemeClr val="bg1">
                    <a:lumMod val="9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RELAIS DE 4 NAGEURS</a:t>
            </a:r>
            <a:endParaRPr lang="fr-FR" sz="3600" b="1" cap="all" spc="0" dirty="0">
              <a:ln/>
              <a:solidFill>
                <a:schemeClr val="bg1">
                  <a:lumMod val="9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itre 2"/>
          <p:cNvSpPr txBox="1">
            <a:spLocks/>
          </p:cNvSpPr>
          <p:nvPr/>
        </p:nvSpPr>
        <p:spPr>
          <a:xfrm>
            <a:off x="453256" y="234131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Description de la tâche complexe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52123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Scénario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 smtClean="0"/>
              <a:t>Je </a:t>
            </a:r>
            <a:r>
              <a:rPr lang="fr-FR" dirty="0"/>
              <a:t>suis entraîneur de haut niveau; je prépare un nageur pour une grande </a:t>
            </a:r>
            <a:r>
              <a:rPr lang="fr-FR" dirty="0" smtClean="0"/>
              <a:t>compétition:</a:t>
            </a:r>
          </a:p>
          <a:p>
            <a:pPr marL="0" indent="0" algn="just">
              <a:buNone/>
            </a:pPr>
            <a:endParaRPr lang="fr-FR" dirty="0"/>
          </a:p>
          <a:p>
            <a:pPr marL="514350" indent="-514350" algn="just">
              <a:buFont typeface="+mj-lt"/>
              <a:buAutoNum type="arabicPeriod"/>
            </a:pPr>
            <a:r>
              <a:rPr lang="fr-FR" dirty="0"/>
              <a:t>Il me faut trouver 4 nageurs efficaces pour  être partenaires d’entraînement de ce nageur.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/>
              <a:t>Ils doivent nager vite, gérer leurs efforts, être réactifs au départ et ne pas perdre de temps lors des virages.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496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Présentation </a:t>
            </a:r>
            <a:br>
              <a:rPr lang="fr-FR" dirty="0"/>
            </a:br>
            <a:r>
              <a:rPr lang="fr-FR" dirty="0"/>
              <a:t>de la tâche </a:t>
            </a:r>
            <a:r>
              <a:rPr lang="fr-FR" dirty="0" smtClean="0"/>
              <a:t>complexe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b="1" u="sng" dirty="0"/>
              <a:t>NAGEUR:</a:t>
            </a:r>
            <a:r>
              <a:rPr lang="fr-FR" b="1" dirty="0"/>
              <a:t> </a:t>
            </a:r>
            <a:r>
              <a:rPr lang="fr-FR" dirty="0"/>
              <a:t>chaque nageur réalise 2 X 50 M deux nages (crawl et dos dans cet ordre)</a:t>
            </a:r>
          </a:p>
          <a:p>
            <a:endParaRPr lang="fr-FR" dirty="0"/>
          </a:p>
          <a:p>
            <a:r>
              <a:rPr lang="fr-FR" b="1" u="sng" dirty="0"/>
              <a:t>OBSERVATEUR:</a:t>
            </a:r>
            <a:r>
              <a:rPr lang="fr-FR" b="1" dirty="0"/>
              <a:t> </a:t>
            </a:r>
            <a:r>
              <a:rPr lang="fr-FR" dirty="0"/>
              <a:t>il compte le nombre de coups de bras sur chaque 50 M et repère l’endroit où commence la reprise de nage.</a:t>
            </a:r>
          </a:p>
          <a:p>
            <a:endParaRPr lang="fr-FR" dirty="0"/>
          </a:p>
          <a:p>
            <a:r>
              <a:rPr lang="fr-FR" b="1" u="sng" dirty="0"/>
              <a:t>OBSERVATEUR-COACH:</a:t>
            </a:r>
            <a:r>
              <a:rPr lang="fr-FR" b="1" dirty="0"/>
              <a:t> </a:t>
            </a:r>
            <a:r>
              <a:rPr lang="fr-FR" dirty="0"/>
              <a:t>il analyse l’observation et donne des conseils.</a:t>
            </a:r>
          </a:p>
          <a:p>
            <a:endParaRPr lang="fr-FR" dirty="0"/>
          </a:p>
          <a:p>
            <a:r>
              <a:rPr lang="fr-FR" b="1" u="sng" dirty="0"/>
              <a:t>CHRONOMETREUR:</a:t>
            </a:r>
            <a:r>
              <a:rPr lang="fr-FR" b="1" dirty="0"/>
              <a:t> </a:t>
            </a:r>
            <a:r>
              <a:rPr lang="fr-FR" dirty="0"/>
              <a:t>il prend les temps individuels sur 50 M (par deux, en alternance).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501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/>
              <a:t>BUT: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réaliser </a:t>
            </a:r>
            <a:r>
              <a:rPr lang="fr-FR" sz="2800" dirty="0"/>
              <a:t>la meilleure performance possible sur 400 M pour se rapprocher du temps du nageur à entraîner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2232248"/>
          </a:xfrm>
        </p:spPr>
        <p:txBody>
          <a:bodyPr/>
          <a:lstStyle/>
          <a:p>
            <a:r>
              <a:rPr lang="fr-FR" dirty="0"/>
              <a:t>En fonction du nombre de coups de bras effectués </a:t>
            </a:r>
          </a:p>
          <a:p>
            <a:r>
              <a:rPr lang="fr-FR" dirty="0"/>
              <a:t>ET du temps réalisé, on identifiera trois profils d’élèves: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1600" y="4077072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schemeClr val="bg1">
                    <a:lumMod val="95000"/>
                  </a:schemeClr>
                </a:solidFill>
              </a:rPr>
              <a:t>Le nageur « bagarreur »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400" dirty="0">
              <a:solidFill>
                <a:schemeClr val="bg1">
                  <a:lumMod val="9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schemeClr val="bg1">
                    <a:lumMod val="95000"/>
                  </a:schemeClr>
                </a:solidFill>
              </a:rPr>
              <a:t>Le nageur « aquatique énergétique »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400" dirty="0">
              <a:solidFill>
                <a:schemeClr val="bg1">
                  <a:lumMod val="9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schemeClr val="bg1">
                    <a:lumMod val="95000"/>
                  </a:schemeClr>
                </a:solidFill>
              </a:rPr>
              <a:t>Le nageur « glisseur propulseur »</a:t>
            </a:r>
            <a:endParaRPr lang="fr-FR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3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 rot="2435946">
            <a:off x="3216534" y="2657765"/>
            <a:ext cx="3670085" cy="1269252"/>
          </a:xfrm>
          <a:prstGeom prst="rect">
            <a:avLst/>
          </a:prstGeom>
          <a:solidFill>
            <a:srgbClr val="92D05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 rot="2435946">
            <a:off x="1616064" y="4563598"/>
            <a:ext cx="3670085" cy="1174803"/>
          </a:xfrm>
          <a:prstGeom prst="rect">
            <a:avLst/>
          </a:prstGeom>
          <a:solidFill>
            <a:srgbClr val="FF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 rot="2435946">
            <a:off x="2384428" y="3625169"/>
            <a:ext cx="3670085" cy="1222442"/>
          </a:xfrm>
          <a:prstGeom prst="rect">
            <a:avLst/>
          </a:prstGeom>
          <a:solidFill>
            <a:schemeClr val="bg2">
              <a:lumMod val="9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4302200" y="2578124"/>
            <a:ext cx="0" cy="32671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2261599" y="4257682"/>
            <a:ext cx="393289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467544" y="2942811"/>
            <a:ext cx="241598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95000"/>
                  </a:schemeClr>
                </a:solidFill>
              </a:rPr>
              <a:t>aquatique énergétique</a:t>
            </a:r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99592" y="3622963"/>
            <a:ext cx="1201242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95000"/>
                  </a:schemeClr>
                </a:solidFill>
              </a:rPr>
              <a:t>Bagarreur</a:t>
            </a:r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483768" y="2058142"/>
            <a:ext cx="1044116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95000"/>
                  </a:schemeClr>
                </a:solidFill>
              </a:rPr>
              <a:t>Glisseur</a:t>
            </a:r>
            <a:endParaRPr lang="fr-FR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3616518" y="1671085"/>
            <a:ext cx="1205904" cy="593621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Temps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5531114" y="3510819"/>
            <a:ext cx="1326768" cy="593621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Coups de bras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Plus 7"/>
          <p:cNvSpPr/>
          <p:nvPr/>
        </p:nvSpPr>
        <p:spPr>
          <a:xfrm>
            <a:off x="4145899" y="5949280"/>
            <a:ext cx="388385" cy="418828"/>
          </a:xfrm>
          <a:prstGeom prst="mathPlus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Plus 28"/>
          <p:cNvSpPr/>
          <p:nvPr/>
        </p:nvSpPr>
        <p:spPr>
          <a:xfrm>
            <a:off x="1836682" y="4064217"/>
            <a:ext cx="388385" cy="418828"/>
          </a:xfrm>
          <a:prstGeom prst="mathPlus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Moins 9"/>
          <p:cNvSpPr/>
          <p:nvPr/>
        </p:nvSpPr>
        <p:spPr>
          <a:xfrm>
            <a:off x="4115033" y="2391707"/>
            <a:ext cx="322430" cy="130796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Moins 29"/>
          <p:cNvSpPr/>
          <p:nvPr/>
        </p:nvSpPr>
        <p:spPr>
          <a:xfrm>
            <a:off x="6194498" y="4170992"/>
            <a:ext cx="322430" cy="130796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6660232" y="4581128"/>
            <a:ext cx="2392751" cy="20313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dirty="0"/>
              <a:t>Ils auront accès à la fiche dans sa version numérique à partir de tablette tactile pour une meilleure visualisation du résultat.</a:t>
            </a:r>
            <a:endParaRPr lang="fr-FR" dirty="0"/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419484" y="188640"/>
            <a:ext cx="8229600" cy="1143000"/>
          </a:xfrm>
        </p:spPr>
        <p:txBody>
          <a:bodyPr>
            <a:normAutofit/>
          </a:bodyPr>
          <a:lstStyle/>
          <a:p>
            <a:r>
              <a:rPr lang="fr-FR" sz="2700" dirty="0"/>
              <a:t>Les élèves pourront rapidement se situer à partir de la fiche d’observation schématisée </a:t>
            </a:r>
            <a:r>
              <a:rPr lang="fr-FR" sz="2700" dirty="0" smtClean="0"/>
              <a:t>ci-dessous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17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899592" y="3501008"/>
            <a:ext cx="7704856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800" dirty="0" smtClean="0"/>
              <a:t>Qu’est-ce que j’ai observé?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800" dirty="0" smtClean="0"/>
              <a:t>Quelle(s) conclusion(s) dois-je en tirer?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sz="2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800" dirty="0" smtClean="0"/>
              <a:t>Comment résoudre le(s) problème(s) identifié(s) ?</a:t>
            </a:r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Temps d’échange entre les nageurs et les </a:t>
            </a:r>
            <a:r>
              <a:rPr lang="fr-FR" dirty="0" smtClean="0"/>
              <a:t>observateurs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 l’issue des prises de performances, chacun, selon son rôle lors de la course, est amené à s’exprimer: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606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1e724a72b53106e4c5fe262bc56e2413cfbc4f"/>
</p:tagLst>
</file>

<file path=ppt/theme/theme1.xml><?xml version="1.0" encoding="utf-8"?>
<a:theme xmlns:a="http://schemas.openxmlformats.org/drawingml/2006/main" name="gra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gra2014</Template>
  <TotalTime>199</TotalTime>
  <Words>848</Words>
  <Application>Microsoft Office PowerPoint</Application>
  <PresentationFormat>Affichage à l'écran (4:3)</PresentationFormat>
  <Paragraphs>147</Paragraphs>
  <Slides>13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gra2014</vt:lpstr>
      <vt:lpstr>Présentation PowerPoint</vt:lpstr>
      <vt:lpstr>Tâche Complexe Natation</vt:lpstr>
      <vt:lpstr>CP: 1</vt:lpstr>
      <vt:lpstr>Présentation PowerPoint</vt:lpstr>
      <vt:lpstr>Scénario</vt:lpstr>
      <vt:lpstr>Présentation  de la tâche complexe</vt:lpstr>
      <vt:lpstr>BUT:  réaliser la meilleure performance possible sur 400 M pour se rapprocher du temps du nageur à entraîner.</vt:lpstr>
      <vt:lpstr>Les élèves pourront rapidement se situer à partir de la fiche d’observation schématisée ci-dessous</vt:lpstr>
      <vt:lpstr>Temps d’échange entre les nageurs et les observateurs</vt:lpstr>
      <vt:lpstr>En fonction des trois profils repérés lors de la tâche complexe:</vt:lpstr>
      <vt:lpstr>LE NAGEUR GLISSEUR PROPULSEUR Atelier 1: alignement dans l’eau</vt:lpstr>
      <vt:lpstr>LE NAGEUR AQUATIQUE ENERGETIQUE Atelier 2: Respiration pour gérer l’effort</vt:lpstr>
      <vt:lpstr>LE NAGEUR BAGARREUR Atelier 3: Appuis efficaces pour se propulser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natation_altermatt</dc:title>
  <dc:creator>Alain</dc:creator>
  <cp:lastModifiedBy>Michel Duport</cp:lastModifiedBy>
  <cp:revision>25</cp:revision>
  <dcterms:created xsi:type="dcterms:W3CDTF">2013-10-16T08:10:59Z</dcterms:created>
  <dcterms:modified xsi:type="dcterms:W3CDTF">2014-06-27T07:17:48Z</dcterms:modified>
</cp:coreProperties>
</file>