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4"/>
  </p:notesMasterIdLst>
  <p:handoutMasterIdLst>
    <p:handoutMasterId r:id="rId15"/>
  </p:handoutMasterIdLst>
  <p:sldIdLst>
    <p:sldId id="267" r:id="rId2"/>
    <p:sldId id="268" r:id="rId3"/>
    <p:sldId id="269" r:id="rId4"/>
    <p:sldId id="265" r:id="rId5"/>
    <p:sldId id="257" r:id="rId6"/>
    <p:sldId id="262" r:id="rId7"/>
    <p:sldId id="258" r:id="rId8"/>
    <p:sldId id="259" r:id="rId9"/>
    <p:sldId id="260" r:id="rId10"/>
    <p:sldId id="261" r:id="rId11"/>
    <p:sldId id="263" r:id="rId12"/>
    <p:sldId id="264" r:id="rId13"/>
  </p:sldIdLst>
  <p:sldSz cx="9144000" cy="6858000" type="screen4x3"/>
  <p:notesSz cx="6888163" cy="100203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29" autoAdjust="0"/>
    <p:restoredTop sz="75797" autoAdjust="0"/>
  </p:normalViewPr>
  <p:slideViewPr>
    <p:cSldViewPr snapToGrid="0" snapToObjects="1">
      <p:cViewPr>
        <p:scale>
          <a:sx n="90" d="100"/>
          <a:sy n="90" d="100"/>
        </p:scale>
        <p:origin x="-1656" y="-5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7" d="100"/>
          <a:sy n="67" d="100"/>
        </p:scale>
        <p:origin x="-1720" y="-128"/>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1015"/>
          </a:xfrm>
          <a:prstGeom prst="rect">
            <a:avLst/>
          </a:prstGeom>
        </p:spPr>
        <p:txBody>
          <a:bodyPr vert="horz" lIns="93241" tIns="46621" rIns="93241" bIns="46621" rtlCol="0"/>
          <a:lstStyle>
            <a:lvl1pPr algn="l">
              <a:defRPr sz="1200"/>
            </a:lvl1pPr>
          </a:lstStyle>
          <a:p>
            <a:endParaRPr lang="fr-FR"/>
          </a:p>
        </p:txBody>
      </p:sp>
      <p:sp>
        <p:nvSpPr>
          <p:cNvPr id="3" name="Espace réservé de la date 2"/>
          <p:cNvSpPr>
            <a:spLocks noGrp="1"/>
          </p:cNvSpPr>
          <p:nvPr>
            <p:ph type="dt" sz="quarter" idx="1"/>
          </p:nvPr>
        </p:nvSpPr>
        <p:spPr>
          <a:xfrm>
            <a:off x="3901698" y="0"/>
            <a:ext cx="2984871" cy="501015"/>
          </a:xfrm>
          <a:prstGeom prst="rect">
            <a:avLst/>
          </a:prstGeom>
        </p:spPr>
        <p:txBody>
          <a:bodyPr vert="horz" lIns="93241" tIns="46621" rIns="93241" bIns="46621" rtlCol="0"/>
          <a:lstStyle>
            <a:lvl1pPr algn="r">
              <a:defRPr sz="1200"/>
            </a:lvl1pPr>
          </a:lstStyle>
          <a:p>
            <a:fld id="{8C2F7966-1E67-4FA5-BED3-E4CE8EEF8A85}" type="datetimeFigureOut">
              <a:rPr lang="fr-FR" smtClean="0"/>
              <a:pPr/>
              <a:t>27/06/2014</a:t>
            </a:fld>
            <a:endParaRPr lang="fr-FR"/>
          </a:p>
        </p:txBody>
      </p:sp>
      <p:sp>
        <p:nvSpPr>
          <p:cNvPr id="4" name="Espace réservé du pied de page 3"/>
          <p:cNvSpPr>
            <a:spLocks noGrp="1"/>
          </p:cNvSpPr>
          <p:nvPr>
            <p:ph type="ftr" sz="quarter" idx="2"/>
          </p:nvPr>
        </p:nvSpPr>
        <p:spPr>
          <a:xfrm>
            <a:off x="0" y="9517545"/>
            <a:ext cx="2984871" cy="501015"/>
          </a:xfrm>
          <a:prstGeom prst="rect">
            <a:avLst/>
          </a:prstGeom>
        </p:spPr>
        <p:txBody>
          <a:bodyPr vert="horz" lIns="93241" tIns="46621" rIns="93241" bIns="46621"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901698" y="9517545"/>
            <a:ext cx="2984871" cy="501015"/>
          </a:xfrm>
          <a:prstGeom prst="rect">
            <a:avLst/>
          </a:prstGeom>
        </p:spPr>
        <p:txBody>
          <a:bodyPr vert="horz" lIns="93241" tIns="46621" rIns="93241" bIns="46621" rtlCol="0" anchor="b"/>
          <a:lstStyle>
            <a:lvl1pPr algn="r">
              <a:defRPr sz="1200"/>
            </a:lvl1pPr>
          </a:lstStyle>
          <a:p>
            <a:fld id="{7F9C3F63-A05A-4196-91BC-D49E9FE4AFEE}" type="slidenum">
              <a:rPr lang="fr-FR" smtClean="0"/>
              <a:pPr/>
              <a:t>‹N°›</a:t>
            </a:fld>
            <a:endParaRPr lang="fr-FR"/>
          </a:p>
        </p:txBody>
      </p:sp>
    </p:spTree>
    <p:extLst>
      <p:ext uri="{BB962C8B-B14F-4D97-AF65-F5344CB8AC3E}">
        <p14:creationId xmlns:p14="http://schemas.microsoft.com/office/powerpoint/2010/main" val="4606542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1015"/>
          </a:xfrm>
          <a:prstGeom prst="rect">
            <a:avLst/>
          </a:prstGeom>
        </p:spPr>
        <p:txBody>
          <a:bodyPr vert="horz" lIns="93241" tIns="46621" rIns="93241" bIns="46621" rtlCol="0"/>
          <a:lstStyle>
            <a:lvl1pPr algn="l">
              <a:defRPr sz="1200"/>
            </a:lvl1pPr>
          </a:lstStyle>
          <a:p>
            <a:endParaRPr lang="fr-FR"/>
          </a:p>
        </p:txBody>
      </p:sp>
      <p:sp>
        <p:nvSpPr>
          <p:cNvPr id="3" name="Espace réservé de la date 2"/>
          <p:cNvSpPr>
            <a:spLocks noGrp="1"/>
          </p:cNvSpPr>
          <p:nvPr>
            <p:ph type="dt" idx="1"/>
          </p:nvPr>
        </p:nvSpPr>
        <p:spPr>
          <a:xfrm>
            <a:off x="3901698" y="0"/>
            <a:ext cx="2984871" cy="501015"/>
          </a:xfrm>
          <a:prstGeom prst="rect">
            <a:avLst/>
          </a:prstGeom>
        </p:spPr>
        <p:txBody>
          <a:bodyPr vert="horz" lIns="93241" tIns="46621" rIns="93241" bIns="46621" rtlCol="0"/>
          <a:lstStyle>
            <a:lvl1pPr algn="r">
              <a:defRPr sz="1200"/>
            </a:lvl1pPr>
          </a:lstStyle>
          <a:p>
            <a:fld id="{DBF6A39B-D58F-884B-BF28-061BD112AF96}" type="datetimeFigureOut">
              <a:rPr lang="fr-FR" smtClean="0"/>
              <a:pPr/>
              <a:t>27/06/2014</a:t>
            </a:fld>
            <a:endParaRPr lang="fr-FR"/>
          </a:p>
        </p:txBody>
      </p:sp>
      <p:sp>
        <p:nvSpPr>
          <p:cNvPr id="4" name="Espace réservé de l'image des diapositives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3241" tIns="46621" rIns="93241" bIns="46621" rtlCol="0" anchor="ctr"/>
          <a:lstStyle/>
          <a:p>
            <a:endParaRPr lang="fr-FR"/>
          </a:p>
        </p:txBody>
      </p:sp>
      <p:sp>
        <p:nvSpPr>
          <p:cNvPr id="5" name="Espace réservé des commentaires 4"/>
          <p:cNvSpPr>
            <a:spLocks noGrp="1"/>
          </p:cNvSpPr>
          <p:nvPr>
            <p:ph type="body" sz="quarter" idx="3"/>
          </p:nvPr>
        </p:nvSpPr>
        <p:spPr>
          <a:xfrm>
            <a:off x="688817" y="4759643"/>
            <a:ext cx="5510530" cy="4509135"/>
          </a:xfrm>
          <a:prstGeom prst="rect">
            <a:avLst/>
          </a:prstGeom>
        </p:spPr>
        <p:txBody>
          <a:bodyPr vert="horz" lIns="93241" tIns="46621" rIns="93241" bIns="46621"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17545"/>
            <a:ext cx="2984871" cy="501015"/>
          </a:xfrm>
          <a:prstGeom prst="rect">
            <a:avLst/>
          </a:prstGeom>
        </p:spPr>
        <p:txBody>
          <a:bodyPr vert="horz" lIns="93241" tIns="46621" rIns="93241" bIns="46621"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01698" y="9517545"/>
            <a:ext cx="2984871" cy="501015"/>
          </a:xfrm>
          <a:prstGeom prst="rect">
            <a:avLst/>
          </a:prstGeom>
        </p:spPr>
        <p:txBody>
          <a:bodyPr vert="horz" lIns="93241" tIns="46621" rIns="93241" bIns="46621" rtlCol="0" anchor="b"/>
          <a:lstStyle>
            <a:lvl1pPr algn="r">
              <a:defRPr sz="1200"/>
            </a:lvl1pPr>
          </a:lstStyle>
          <a:p>
            <a:fld id="{28843A0A-E4FD-1448-B90B-C3AD6657AE29}" type="slidenum">
              <a:rPr lang="fr-FR" smtClean="0"/>
              <a:pPr/>
              <a:t>‹N°›</a:t>
            </a:fld>
            <a:endParaRPr lang="fr-FR"/>
          </a:p>
        </p:txBody>
      </p:sp>
    </p:spTree>
    <p:extLst>
      <p:ext uri="{BB962C8B-B14F-4D97-AF65-F5344CB8AC3E}">
        <p14:creationId xmlns:p14="http://schemas.microsoft.com/office/powerpoint/2010/main" val="14311144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A0463C8-458E-465F-9074-3DE4B5B63524}" type="slidenum">
              <a:rPr lang="fr-FR" smtClean="0"/>
              <a:t>1</a:t>
            </a:fld>
            <a:endParaRPr lang="fr-FR"/>
          </a:p>
        </p:txBody>
      </p:sp>
    </p:spTree>
    <p:extLst>
      <p:ext uri="{BB962C8B-B14F-4D97-AF65-F5344CB8AC3E}">
        <p14:creationId xmlns:p14="http://schemas.microsoft.com/office/powerpoint/2010/main" val="3190453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10</a:t>
            </a:fld>
            <a:endParaRPr lang="fr-FR"/>
          </a:p>
        </p:txBody>
      </p:sp>
    </p:spTree>
    <p:extLst>
      <p:ext uri="{BB962C8B-B14F-4D97-AF65-F5344CB8AC3E}">
        <p14:creationId xmlns:p14="http://schemas.microsoft.com/office/powerpoint/2010/main" val="4127067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11</a:t>
            </a:fld>
            <a:endParaRPr lang="fr-FR"/>
          </a:p>
        </p:txBody>
      </p:sp>
    </p:spTree>
    <p:extLst>
      <p:ext uri="{BB962C8B-B14F-4D97-AF65-F5344CB8AC3E}">
        <p14:creationId xmlns:p14="http://schemas.microsoft.com/office/powerpoint/2010/main" val="2402511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12</a:t>
            </a:fld>
            <a:endParaRPr lang="fr-FR"/>
          </a:p>
        </p:txBody>
      </p:sp>
    </p:spTree>
    <p:extLst>
      <p:ext uri="{BB962C8B-B14F-4D97-AF65-F5344CB8AC3E}">
        <p14:creationId xmlns:p14="http://schemas.microsoft.com/office/powerpoint/2010/main" val="4070607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A0463C8-458E-465F-9074-3DE4B5B63524}" type="slidenum">
              <a:rPr lang="fr-FR" smtClean="0"/>
              <a:t>2</a:t>
            </a:fld>
            <a:endParaRPr lang="fr-FR"/>
          </a:p>
        </p:txBody>
      </p:sp>
    </p:spTree>
    <p:extLst>
      <p:ext uri="{BB962C8B-B14F-4D97-AF65-F5344CB8AC3E}">
        <p14:creationId xmlns:p14="http://schemas.microsoft.com/office/powerpoint/2010/main" val="2939454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A0463C8-458E-465F-9074-3DE4B5B63524}" type="slidenum">
              <a:rPr lang="fr-FR" smtClean="0"/>
              <a:t>3</a:t>
            </a:fld>
            <a:endParaRPr lang="fr-FR"/>
          </a:p>
        </p:txBody>
      </p:sp>
    </p:spTree>
    <p:extLst>
      <p:ext uri="{BB962C8B-B14F-4D97-AF65-F5344CB8AC3E}">
        <p14:creationId xmlns:p14="http://schemas.microsoft.com/office/powerpoint/2010/main" val="1036969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4</a:t>
            </a:fld>
            <a:endParaRPr lang="fr-FR"/>
          </a:p>
        </p:txBody>
      </p:sp>
    </p:spTree>
    <p:extLst>
      <p:ext uri="{BB962C8B-B14F-4D97-AF65-F5344CB8AC3E}">
        <p14:creationId xmlns:p14="http://schemas.microsoft.com/office/powerpoint/2010/main" val="3090172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5</a:t>
            </a:fld>
            <a:endParaRPr lang="fr-FR"/>
          </a:p>
        </p:txBody>
      </p:sp>
    </p:spTree>
    <p:extLst>
      <p:ext uri="{BB962C8B-B14F-4D97-AF65-F5344CB8AC3E}">
        <p14:creationId xmlns:p14="http://schemas.microsoft.com/office/powerpoint/2010/main" val="3893322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6</a:t>
            </a:fld>
            <a:endParaRPr lang="fr-FR"/>
          </a:p>
        </p:txBody>
      </p:sp>
    </p:spTree>
    <p:extLst>
      <p:ext uri="{BB962C8B-B14F-4D97-AF65-F5344CB8AC3E}">
        <p14:creationId xmlns:p14="http://schemas.microsoft.com/office/powerpoint/2010/main" val="2926120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7</a:t>
            </a:fld>
            <a:endParaRPr lang="fr-FR"/>
          </a:p>
        </p:txBody>
      </p:sp>
    </p:spTree>
    <p:extLst>
      <p:ext uri="{BB962C8B-B14F-4D97-AF65-F5344CB8AC3E}">
        <p14:creationId xmlns:p14="http://schemas.microsoft.com/office/powerpoint/2010/main" val="3261369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8</a:t>
            </a:fld>
            <a:endParaRPr lang="fr-FR"/>
          </a:p>
        </p:txBody>
      </p:sp>
    </p:spTree>
    <p:extLst>
      <p:ext uri="{BB962C8B-B14F-4D97-AF65-F5344CB8AC3E}">
        <p14:creationId xmlns:p14="http://schemas.microsoft.com/office/powerpoint/2010/main" val="2080806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6/27/2014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2333815704"/>
      </p:ext>
    </p:extLst>
  </p:cSld>
  <p:clrMapOvr>
    <a:masterClrMapping/>
  </p:clrMapOvr>
  <p:transition spd="med">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6/27/2014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2661753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6/27/2014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1544411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DOUBLE">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96753"/>
            <a:ext cx="8229600" cy="208823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6/27/2014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
        <p:nvSpPr>
          <p:cNvPr id="14" name="Titre 13"/>
          <p:cNvSpPr>
            <a:spLocks noGrp="1"/>
          </p:cNvSpPr>
          <p:nvPr>
            <p:ph type="title"/>
          </p:nvPr>
        </p:nvSpPr>
        <p:spPr>
          <a:xfrm>
            <a:off x="0" y="0"/>
            <a:ext cx="9144000" cy="1196752"/>
          </a:xfrm>
        </p:spPr>
        <p:txBody>
          <a:bodyPr>
            <a:noAutofit/>
          </a:bodyPr>
          <a:lstStyle>
            <a:lvl1pPr>
              <a:defRPr sz="3600" baseline="0">
                <a:solidFill>
                  <a:schemeClr val="bg1"/>
                </a:solidFill>
                <a:effectLst>
                  <a:outerShdw blurRad="38100" dist="38100" dir="2700000" algn="tl">
                    <a:srgbClr val="000000">
                      <a:alpha val="43137"/>
                    </a:srgbClr>
                  </a:outerShdw>
                </a:effectLst>
                <a:latin typeface="Arial Black" pitchFamily="34" charset="0"/>
              </a:defRPr>
            </a:lvl1pPr>
          </a:lstStyle>
          <a:p>
            <a:r>
              <a:rPr lang="fr-FR" dirty="0" smtClean="0"/>
              <a:t>Cliquez pour modifier le style du titre</a:t>
            </a:r>
            <a:endParaRPr lang="fr-FR" dirty="0"/>
          </a:p>
        </p:txBody>
      </p:sp>
      <p:sp>
        <p:nvSpPr>
          <p:cNvPr id="10" name="Espace réservé du contenu 2"/>
          <p:cNvSpPr>
            <a:spLocks noGrp="1"/>
          </p:cNvSpPr>
          <p:nvPr>
            <p:ph idx="13"/>
          </p:nvPr>
        </p:nvSpPr>
        <p:spPr>
          <a:xfrm>
            <a:off x="467544" y="4509120"/>
            <a:ext cx="8229600" cy="208823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cSld>
  <p:clrMapOvr>
    <a:masterClrMapping/>
  </p:clrMapOvr>
  <p:transition spd="med">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1"/>
            </a:lvl1pPr>
          </a:lstStyle>
          <a:p>
            <a:r>
              <a:rPr lang="fr-FR" smtClean="0"/>
              <a:t>Modifiez le style du titre</a:t>
            </a:r>
            <a:endParaRPr lang="fr-FR" dirty="0"/>
          </a:p>
        </p:txBody>
      </p:sp>
      <p:sp>
        <p:nvSpPr>
          <p:cNvPr id="3" name="Espace réservé du contenu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6/27/2014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364922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6/27/2014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371495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140825E-4A15-4D39-8176-1F07E904CB30}" type="datetimeFigureOut">
              <a:rPr lang="en-US" smtClean="0"/>
              <a:pPr/>
              <a:t>6/27/2014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1274108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140825E-4A15-4D39-8176-1F07E904CB30}" type="datetimeFigureOut">
              <a:rPr lang="en-US" smtClean="0"/>
              <a:pPr/>
              <a:t>6/27/2014</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3586764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140825E-4A15-4D39-8176-1F07E904CB30}" type="datetimeFigureOut">
              <a:rPr lang="en-US" smtClean="0"/>
              <a:pPr/>
              <a:t>6/27/2014</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38730488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40825E-4A15-4D39-8176-1F07E904CB30}" type="datetimeFigureOut">
              <a:rPr lang="en-US" smtClean="0"/>
              <a:pPr/>
              <a:t>6/27/2014</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227535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140825E-4A15-4D39-8176-1F07E904CB30}" type="datetimeFigureOut">
              <a:rPr lang="en-US" smtClean="0"/>
              <a:pPr/>
              <a:t>6/27/2014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313437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140825E-4A15-4D39-8176-1F07E904CB30}" type="datetimeFigureOut">
              <a:rPr lang="en-US" smtClean="0"/>
              <a:pPr/>
              <a:t>6/27/2014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1549834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53256" y="1628800"/>
            <a:ext cx="822960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825E-4A15-4D39-8176-1F07E904CB30}" type="datetimeFigureOut">
              <a:rPr lang="en-US" smtClean="0"/>
              <a:pPr/>
              <a:t>6/27/2014</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4AAA4-6363-4581-962D-1ACCC2D600C5}" type="slidenum">
              <a:rPr lang="en-US" smtClean="0"/>
              <a:pPr/>
              <a:t>‹N°›</a:t>
            </a:fld>
            <a:endParaRPr lang="en-US"/>
          </a:p>
        </p:txBody>
      </p:sp>
      <p:pic>
        <p:nvPicPr>
          <p:cNvPr id="7" name="Imag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9468" y="116632"/>
            <a:ext cx="9144000" cy="1377998"/>
          </a:xfrm>
          <a:prstGeom prst="rect">
            <a:avLst/>
          </a:prstGeom>
        </p:spPr>
      </p:pic>
      <p:sp>
        <p:nvSpPr>
          <p:cNvPr id="2" name="Espace réservé du titre 1"/>
          <p:cNvSpPr>
            <a:spLocks noGrp="1"/>
          </p:cNvSpPr>
          <p:nvPr>
            <p:ph type="title"/>
          </p:nvPr>
        </p:nvSpPr>
        <p:spPr>
          <a:xfrm>
            <a:off x="453256" y="234131"/>
            <a:ext cx="8229600" cy="1143000"/>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Tree>
    <p:extLst>
      <p:ext uri="{BB962C8B-B14F-4D97-AF65-F5344CB8AC3E}">
        <p14:creationId xmlns:p14="http://schemas.microsoft.com/office/powerpoint/2010/main" val="349670960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transition spd="med">
    <p:split orient="vert"/>
  </p:transition>
  <p:timing>
    <p:tnLst>
      <p:par>
        <p:cTn id="1" dur="indefinite" restart="never" nodeType="tmRoot"/>
      </p:par>
    </p:tnLst>
  </p:timing>
  <p:txStyles>
    <p:titleStyle>
      <a:lvl1pPr algn="ctr" defTabSz="914400" rtl="0" eaLnBrk="1" latinLnBrk="0" hangingPunct="1">
        <a:spcBef>
          <a:spcPct val="0"/>
        </a:spcBef>
        <a:buNone/>
        <a:defRPr sz="44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c-orleans-tours.f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orleans-tours.f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57200" y="2132856"/>
            <a:ext cx="8229600" cy="2376263"/>
          </a:xfrm>
        </p:spPr>
        <p:txBody>
          <a:bodyPr>
            <a:normAutofit/>
          </a:bodyPr>
          <a:lstStyle/>
          <a:p>
            <a:pPr marL="0" indent="0" algn="ctr">
              <a:buNone/>
            </a:pPr>
            <a:r>
              <a:rPr lang="fr-FR" sz="6600" dirty="0" smtClean="0">
                <a:solidFill>
                  <a:schemeClr val="bg1"/>
                </a:solidFill>
              </a:rPr>
              <a:t>TACHE </a:t>
            </a:r>
            <a:r>
              <a:rPr lang="fr-FR" sz="6600" dirty="0">
                <a:solidFill>
                  <a:schemeClr val="bg1"/>
                </a:solidFill>
              </a:rPr>
              <a:t>COMPLEXE</a:t>
            </a:r>
            <a:br>
              <a:rPr lang="fr-FR" sz="6600" dirty="0">
                <a:solidFill>
                  <a:schemeClr val="bg1"/>
                </a:solidFill>
              </a:rPr>
            </a:br>
            <a:r>
              <a:rPr lang="fr-FR" sz="6600" dirty="0">
                <a:solidFill>
                  <a:schemeClr val="bg1"/>
                </a:solidFill>
              </a:rPr>
              <a:t>GRA Orléans-Tours</a:t>
            </a:r>
          </a:p>
        </p:txBody>
      </p:sp>
      <p:pic>
        <p:nvPicPr>
          <p:cNvPr id="3" name="Picture 2" descr="http://eps.ac-orleans-tours.fr/fileadmin/templates/gui/images/peda/logoacademie-home.png">
            <a:hlinkClick r:id="rId3" tooltip="Retour a la page d'accueil de l'espace académique."/>
          </p:cNvPr>
          <p:cNvPicPr>
            <a:picLocks noChangeAspect="1" noChangeArrowheads="1"/>
          </p:cNvPicPr>
          <p:nvPr/>
        </p:nvPicPr>
        <p:blipFill>
          <a:blip r:embed="rId4" cstate="print"/>
          <a:srcRect/>
          <a:stretch>
            <a:fillRect/>
          </a:stretch>
        </p:blipFill>
        <p:spPr bwMode="auto">
          <a:xfrm>
            <a:off x="3833815" y="4941168"/>
            <a:ext cx="1476371" cy="1488182"/>
          </a:xfrm>
          <a:prstGeom prst="rect">
            <a:avLst/>
          </a:prstGeom>
          <a:noFill/>
        </p:spPr>
      </p:pic>
    </p:spTree>
    <p:extLst>
      <p:ext uri="{BB962C8B-B14F-4D97-AF65-F5344CB8AC3E}">
        <p14:creationId xmlns:p14="http://schemas.microsoft.com/office/powerpoint/2010/main" val="436582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Autofit/>
          </a:bodyPr>
          <a:lstStyle/>
          <a:p>
            <a:r>
              <a:rPr lang="fr-FR" sz="4000" dirty="0" smtClean="0"/>
              <a:t>Différenciations et régulations </a:t>
            </a:r>
            <a:r>
              <a:rPr lang="fr-FR" sz="4000" dirty="0" smtClean="0"/>
              <a:t/>
            </a:r>
            <a:br>
              <a:rPr lang="fr-FR" sz="4000" dirty="0" smtClean="0"/>
            </a:br>
            <a:r>
              <a:rPr lang="fr-FR" sz="4000" dirty="0" smtClean="0"/>
              <a:t>qui </a:t>
            </a:r>
            <a:r>
              <a:rPr lang="fr-FR" sz="4000" dirty="0" smtClean="0"/>
              <a:t>en découlent</a:t>
            </a:r>
            <a:endParaRPr lang="fr-FR" sz="4000" dirty="0"/>
          </a:p>
        </p:txBody>
      </p:sp>
      <p:sp>
        <p:nvSpPr>
          <p:cNvPr id="7" name="ZoneTexte 6"/>
          <p:cNvSpPr txBox="1"/>
          <p:nvPr/>
        </p:nvSpPr>
        <p:spPr>
          <a:xfrm>
            <a:off x="287338" y="1684338"/>
            <a:ext cx="2447925" cy="1877437"/>
          </a:xfrm>
          <a:prstGeom prst="rect">
            <a:avLst/>
          </a:prstGeom>
          <a:solidFill>
            <a:schemeClr val="bg1"/>
          </a:solidFill>
        </p:spPr>
        <p:txBody>
          <a:bodyPr wrap="square">
            <a:spAutoFit/>
          </a:bodyPr>
          <a:lstStyle/>
          <a:p>
            <a:pPr algn="ctr">
              <a:defRPr/>
            </a:pPr>
            <a:r>
              <a:rPr lang="fr-FR" b="1" dirty="0">
                <a:solidFill>
                  <a:srgbClr val="C00000"/>
                </a:solidFill>
                <a:latin typeface="+mj-lt"/>
              </a:rPr>
              <a:t>Connaissances</a:t>
            </a:r>
          </a:p>
          <a:p>
            <a:pPr marL="171450" indent="-171450">
              <a:buFont typeface="Arial" pitchFamily="34" charset="0"/>
              <a:buChar char="•"/>
              <a:defRPr/>
            </a:pPr>
            <a:r>
              <a:rPr lang="fr-FR" sz="1400" dirty="0" smtClean="0">
                <a:latin typeface="+mj-lt"/>
                <a:cs typeface="Times New Roman" pitchFamily="18" charset="0"/>
              </a:rPr>
              <a:t>Le regard est fuyant, l’élève récite son numéro et ne déclenche pas l’effet attendu</a:t>
            </a:r>
          </a:p>
          <a:p>
            <a:pPr marL="171450" indent="-171450">
              <a:buFont typeface="Arial" pitchFamily="34" charset="0"/>
              <a:buChar char="•"/>
              <a:defRPr/>
            </a:pPr>
            <a:r>
              <a:rPr lang="fr-FR" sz="1400" dirty="0" smtClean="0">
                <a:latin typeface="+mj-lt"/>
                <a:cs typeface="Times New Roman" pitchFamily="18" charset="0"/>
              </a:rPr>
              <a:t>L’élève veut faire rire mais en fait trop et ne déclenche pas l’effet </a:t>
            </a:r>
            <a:r>
              <a:rPr lang="fr-FR" sz="1400" dirty="0" smtClean="0">
                <a:latin typeface="+mj-lt"/>
                <a:cs typeface="Times New Roman" pitchFamily="18" charset="0"/>
              </a:rPr>
              <a:t>attendu</a:t>
            </a:r>
          </a:p>
          <a:p>
            <a:pPr marL="171450" indent="-171450">
              <a:buFont typeface="Arial" pitchFamily="34" charset="0"/>
              <a:buChar char="•"/>
              <a:defRPr/>
            </a:pPr>
            <a:endParaRPr lang="fr-FR" sz="1400" dirty="0">
              <a:latin typeface="+mj-lt"/>
              <a:cs typeface="Times New Roman" pitchFamily="18" charset="0"/>
            </a:endParaRPr>
          </a:p>
        </p:txBody>
      </p:sp>
      <p:sp>
        <p:nvSpPr>
          <p:cNvPr id="8" name="ZoneTexte 7"/>
          <p:cNvSpPr txBox="1"/>
          <p:nvPr/>
        </p:nvSpPr>
        <p:spPr>
          <a:xfrm>
            <a:off x="2817961" y="1684338"/>
            <a:ext cx="3176439" cy="1877437"/>
          </a:xfrm>
          <a:prstGeom prst="rect">
            <a:avLst/>
          </a:prstGeom>
          <a:solidFill>
            <a:schemeClr val="bg1"/>
          </a:solidFill>
        </p:spPr>
        <p:txBody>
          <a:bodyPr wrap="square">
            <a:spAutoFit/>
          </a:bodyPr>
          <a:lstStyle/>
          <a:p>
            <a:pPr algn="ctr">
              <a:defRPr/>
            </a:pPr>
            <a:r>
              <a:rPr lang="fr-FR" b="1" dirty="0">
                <a:solidFill>
                  <a:srgbClr val="C00000"/>
                </a:solidFill>
                <a:latin typeface="+mj-lt"/>
              </a:rPr>
              <a:t>Capacités</a:t>
            </a:r>
          </a:p>
          <a:p>
            <a:pPr marL="171450" indent="-171450">
              <a:buFont typeface="Arial" pitchFamily="34" charset="0"/>
              <a:buChar char="•"/>
              <a:defRPr/>
            </a:pPr>
            <a:r>
              <a:rPr lang="fr-FR" sz="1400" dirty="0">
                <a:cs typeface="Times New Roman" pitchFamily="18" charset="0"/>
              </a:rPr>
              <a:t>La gestuelle reste proche du </a:t>
            </a:r>
            <a:r>
              <a:rPr lang="fr-FR" sz="1400" dirty="0" smtClean="0">
                <a:cs typeface="Times New Roman" pitchFamily="18" charset="0"/>
              </a:rPr>
              <a:t>quotidien et ne déclenche pas l’effet attendu</a:t>
            </a:r>
            <a:endParaRPr lang="fr-FR" sz="1400" dirty="0">
              <a:cs typeface="Times New Roman" pitchFamily="18" charset="0"/>
            </a:endParaRPr>
          </a:p>
          <a:p>
            <a:pPr marL="171450" indent="-171450">
              <a:buFont typeface="Arial" pitchFamily="34" charset="0"/>
              <a:buChar char="•"/>
              <a:defRPr/>
            </a:pPr>
            <a:r>
              <a:rPr lang="fr-FR" sz="1400" dirty="0">
                <a:cs typeface="Times New Roman" pitchFamily="18" charset="0"/>
              </a:rPr>
              <a:t>Trop d’idées exprimées et survolées </a:t>
            </a:r>
            <a:r>
              <a:rPr lang="fr-FR" sz="1400" dirty="0" smtClean="0">
                <a:cs typeface="Times New Roman" pitchFamily="18" charset="0"/>
              </a:rPr>
              <a:t>(confus) : ne déclenchent pas l’effet attendu sur le spectateur</a:t>
            </a:r>
          </a:p>
          <a:p>
            <a:pPr marL="171450" indent="-171450">
              <a:buFont typeface="Arial" pitchFamily="34" charset="0"/>
              <a:buChar char="•"/>
              <a:defRPr/>
            </a:pPr>
            <a:r>
              <a:rPr lang="fr-FR" sz="1400" dirty="0" smtClean="0">
                <a:cs typeface="Times New Roman" pitchFamily="18" charset="0"/>
              </a:rPr>
              <a:t>Non prise en compte du public et/ou de l’espace </a:t>
            </a:r>
            <a:r>
              <a:rPr lang="fr-FR" sz="1400" dirty="0" smtClean="0">
                <a:cs typeface="Times New Roman" pitchFamily="18" charset="0"/>
              </a:rPr>
              <a:t>scénique</a:t>
            </a:r>
            <a:endParaRPr lang="fr-FR" sz="1200" dirty="0">
              <a:latin typeface="+mj-lt"/>
              <a:cs typeface="Times New Roman" pitchFamily="18" charset="0"/>
            </a:endParaRPr>
          </a:p>
        </p:txBody>
      </p:sp>
      <p:sp>
        <p:nvSpPr>
          <p:cNvPr id="9" name="ZoneTexte 8"/>
          <p:cNvSpPr txBox="1"/>
          <p:nvPr/>
        </p:nvSpPr>
        <p:spPr>
          <a:xfrm>
            <a:off x="6046663" y="1684338"/>
            <a:ext cx="2630736" cy="1877437"/>
          </a:xfrm>
          <a:prstGeom prst="rect">
            <a:avLst/>
          </a:prstGeom>
          <a:solidFill>
            <a:schemeClr val="bg1"/>
          </a:solidFill>
        </p:spPr>
        <p:txBody>
          <a:bodyPr wrap="square">
            <a:spAutoFit/>
          </a:bodyPr>
          <a:lstStyle/>
          <a:p>
            <a:pPr algn="ctr">
              <a:defRPr/>
            </a:pPr>
            <a:r>
              <a:rPr lang="fr-FR" b="1" dirty="0">
                <a:solidFill>
                  <a:srgbClr val="C00000"/>
                </a:solidFill>
                <a:latin typeface="+mj-lt"/>
              </a:rPr>
              <a:t>Attitude</a:t>
            </a:r>
          </a:p>
          <a:p>
            <a:pPr marL="171450" indent="-171450">
              <a:buFont typeface="Arial" pitchFamily="34" charset="0"/>
              <a:buChar char="•"/>
              <a:defRPr/>
            </a:pPr>
            <a:r>
              <a:rPr lang="fr-FR" sz="1400" dirty="0">
                <a:latin typeface="+mj-lt"/>
                <a:cs typeface="Times New Roman" pitchFamily="18" charset="0"/>
              </a:rPr>
              <a:t>Des </a:t>
            </a:r>
            <a:r>
              <a:rPr lang="fr-FR" sz="1400" dirty="0" smtClean="0">
                <a:latin typeface="+mj-lt"/>
                <a:cs typeface="Times New Roman" pitchFamily="18" charset="0"/>
              </a:rPr>
              <a:t>spectateurs discutent pendant le spectacle</a:t>
            </a:r>
          </a:p>
          <a:p>
            <a:pPr marL="171450" indent="-171450">
              <a:buFont typeface="Arial" pitchFamily="34" charset="0"/>
              <a:buChar char="•"/>
              <a:defRPr/>
            </a:pPr>
            <a:r>
              <a:rPr lang="fr-FR" sz="1400" dirty="0" smtClean="0">
                <a:latin typeface="+mj-lt"/>
                <a:cs typeface="Times New Roman" pitchFamily="18" charset="0"/>
              </a:rPr>
              <a:t>Des acrobates suivent le reste du groupe sans donner leur avis sur la </a:t>
            </a:r>
            <a:r>
              <a:rPr lang="fr-FR" sz="1400" dirty="0" smtClean="0">
                <a:latin typeface="+mj-lt"/>
                <a:cs typeface="Times New Roman" pitchFamily="18" charset="0"/>
              </a:rPr>
              <a:t>composition</a:t>
            </a:r>
          </a:p>
          <a:p>
            <a:pPr marL="171450" indent="-171450">
              <a:buFont typeface="Arial" pitchFamily="34" charset="0"/>
              <a:buChar char="•"/>
              <a:defRPr/>
            </a:pPr>
            <a:endParaRPr lang="fr-FR" sz="1400" dirty="0">
              <a:latin typeface="+mj-lt"/>
              <a:cs typeface="Times New Roman" pitchFamily="18" charset="0"/>
            </a:endParaRPr>
          </a:p>
          <a:p>
            <a:pPr marL="171450" indent="-171450">
              <a:buFont typeface="Arial" pitchFamily="34" charset="0"/>
              <a:buChar char="•"/>
              <a:defRPr/>
            </a:pPr>
            <a:endParaRPr lang="fr-FR" sz="1400" dirty="0">
              <a:latin typeface="+mj-lt"/>
              <a:cs typeface="Times New Roman" pitchFamily="18" charset="0"/>
            </a:endParaRPr>
          </a:p>
        </p:txBody>
      </p:sp>
      <p:sp>
        <p:nvSpPr>
          <p:cNvPr id="10" name="ZoneTexte 9"/>
          <p:cNvSpPr txBox="1"/>
          <p:nvPr/>
        </p:nvSpPr>
        <p:spPr>
          <a:xfrm>
            <a:off x="287338" y="4082902"/>
            <a:ext cx="2447924" cy="1384995"/>
          </a:xfrm>
          <a:prstGeom prst="rect">
            <a:avLst/>
          </a:prstGeom>
          <a:solidFill>
            <a:schemeClr val="bg1"/>
          </a:solidFill>
        </p:spPr>
        <p:txBody>
          <a:bodyPr wrap="square">
            <a:spAutoFit/>
          </a:bodyPr>
          <a:lstStyle/>
          <a:p>
            <a:pPr>
              <a:defRPr/>
            </a:pPr>
            <a:r>
              <a:rPr lang="fr-FR" sz="1400" b="1" dirty="0">
                <a:solidFill>
                  <a:srgbClr val="C00000"/>
                </a:solidFill>
                <a:latin typeface="+mj-lt"/>
                <a:cs typeface="Times New Roman" pitchFamily="18" charset="0"/>
              </a:rPr>
              <a:t>Verbalisation</a:t>
            </a:r>
            <a:r>
              <a:rPr lang="fr-FR" sz="1400" b="1" dirty="0">
                <a:solidFill>
                  <a:srgbClr val="FF0000"/>
                </a:solidFill>
                <a:latin typeface="+mj-lt"/>
                <a:cs typeface="Times New Roman" pitchFamily="18" charset="0"/>
              </a:rPr>
              <a:t> </a:t>
            </a:r>
            <a:r>
              <a:rPr lang="fr-FR" sz="1400" dirty="0" smtClean="0">
                <a:latin typeface="+mj-lt"/>
                <a:cs typeface="Times New Roman" pitchFamily="18" charset="0"/>
              </a:rPr>
              <a:t>sur les facteurs permettant d’obtenir une gestuelle signifiante.</a:t>
            </a:r>
          </a:p>
          <a:p>
            <a:pPr>
              <a:defRPr/>
            </a:pPr>
            <a:endParaRPr lang="fr-FR" sz="1400" b="1" dirty="0" smtClean="0">
              <a:solidFill>
                <a:srgbClr val="C00000"/>
              </a:solidFill>
              <a:latin typeface="+mj-lt"/>
              <a:cs typeface="Times New Roman" pitchFamily="18" charset="0"/>
            </a:endParaRPr>
          </a:p>
          <a:p>
            <a:pPr>
              <a:defRPr/>
            </a:pPr>
            <a:r>
              <a:rPr lang="fr-FR" sz="1400" b="1" dirty="0" smtClean="0">
                <a:solidFill>
                  <a:srgbClr val="C00000"/>
                </a:solidFill>
                <a:latin typeface="+mj-lt"/>
                <a:cs typeface="Times New Roman" pitchFamily="18" charset="0"/>
              </a:rPr>
              <a:t>Atelier d’expression</a:t>
            </a:r>
          </a:p>
          <a:p>
            <a:pPr>
              <a:defRPr/>
            </a:pPr>
            <a:endParaRPr lang="fr-FR" sz="1400" b="1" dirty="0">
              <a:solidFill>
                <a:srgbClr val="C00000"/>
              </a:solidFill>
              <a:latin typeface="+mj-lt"/>
              <a:cs typeface="Times New Roman" pitchFamily="18" charset="0"/>
            </a:endParaRPr>
          </a:p>
        </p:txBody>
      </p:sp>
      <p:sp>
        <p:nvSpPr>
          <p:cNvPr id="11" name="ZoneTexte 10"/>
          <p:cNvSpPr txBox="1"/>
          <p:nvPr/>
        </p:nvSpPr>
        <p:spPr>
          <a:xfrm>
            <a:off x="2817961" y="4101579"/>
            <a:ext cx="3176439" cy="1384995"/>
          </a:xfrm>
          <a:prstGeom prst="rect">
            <a:avLst/>
          </a:prstGeom>
          <a:solidFill>
            <a:schemeClr val="bg1"/>
          </a:solidFill>
        </p:spPr>
        <p:txBody>
          <a:bodyPr wrap="square">
            <a:spAutoFit/>
          </a:bodyPr>
          <a:lstStyle/>
          <a:p>
            <a:pPr>
              <a:defRPr/>
            </a:pPr>
            <a:r>
              <a:rPr lang="fr-FR" sz="1400" dirty="0">
                <a:latin typeface="+mj-lt"/>
                <a:cs typeface="Times New Roman" pitchFamily="18" charset="0"/>
              </a:rPr>
              <a:t>Travail en </a:t>
            </a:r>
            <a:r>
              <a:rPr lang="fr-FR" sz="1400" b="1" dirty="0" err="1" smtClean="0">
                <a:solidFill>
                  <a:srgbClr val="C00000"/>
                </a:solidFill>
                <a:latin typeface="+mj-lt"/>
                <a:cs typeface="Times New Roman" pitchFamily="18" charset="0"/>
              </a:rPr>
              <a:t>co</a:t>
            </a:r>
            <a:r>
              <a:rPr lang="fr-FR" sz="1400" b="1" dirty="0" smtClean="0">
                <a:solidFill>
                  <a:srgbClr val="C00000"/>
                </a:solidFill>
                <a:latin typeface="+mj-lt"/>
                <a:cs typeface="Times New Roman" pitchFamily="18" charset="0"/>
              </a:rPr>
              <a:t>-observation </a:t>
            </a:r>
          </a:p>
          <a:p>
            <a:pPr>
              <a:defRPr/>
            </a:pPr>
            <a:r>
              <a:rPr lang="fr-FR" sz="1400" b="1" dirty="0" smtClean="0">
                <a:solidFill>
                  <a:srgbClr val="C00000"/>
                </a:solidFill>
                <a:cs typeface="Times New Roman" pitchFamily="18" charset="0"/>
              </a:rPr>
              <a:t>Autoscopie</a:t>
            </a:r>
          </a:p>
          <a:p>
            <a:pPr>
              <a:defRPr/>
            </a:pPr>
            <a:r>
              <a:rPr lang="fr-FR" sz="1400" b="1" dirty="0" smtClean="0">
                <a:solidFill>
                  <a:srgbClr val="C00000"/>
                </a:solidFill>
                <a:cs typeface="Times New Roman" pitchFamily="18" charset="0"/>
              </a:rPr>
              <a:t>Faire une routine</a:t>
            </a:r>
            <a:r>
              <a:rPr lang="fr-FR" sz="1400" b="1" dirty="0" smtClean="0">
                <a:solidFill>
                  <a:srgbClr val="92D050"/>
                </a:solidFill>
                <a:cs typeface="Times New Roman" pitchFamily="18" charset="0"/>
              </a:rPr>
              <a:t> </a:t>
            </a:r>
            <a:r>
              <a:rPr lang="fr-FR" sz="1400" b="1" dirty="0" smtClean="0">
                <a:cs typeface="Times New Roman" pitchFamily="18" charset="0"/>
              </a:rPr>
              <a:t>:</a:t>
            </a:r>
            <a:r>
              <a:rPr lang="fr-FR" sz="1400" b="1" dirty="0" smtClean="0">
                <a:solidFill>
                  <a:srgbClr val="FF0000"/>
                </a:solidFill>
                <a:cs typeface="Times New Roman" pitchFamily="18" charset="0"/>
              </a:rPr>
              <a:t> </a:t>
            </a:r>
            <a:r>
              <a:rPr lang="fr-FR" sz="1400" dirty="0" smtClean="0">
                <a:cs typeface="Times New Roman" pitchFamily="18" charset="0"/>
              </a:rPr>
              <a:t>sélection de gestes en boucle puis transformation par rapport aux composantes du mouvement (espace, temps, énergie</a:t>
            </a:r>
            <a:r>
              <a:rPr lang="fr-FR" sz="1400" dirty="0" smtClean="0">
                <a:cs typeface="Times New Roman" pitchFamily="18" charset="0"/>
              </a:rPr>
              <a:t>)</a:t>
            </a:r>
            <a:endParaRPr lang="fr-FR" sz="1400" dirty="0" smtClean="0">
              <a:cs typeface="Times New Roman" pitchFamily="18" charset="0"/>
            </a:endParaRPr>
          </a:p>
        </p:txBody>
      </p:sp>
      <p:sp>
        <p:nvSpPr>
          <p:cNvPr id="12" name="ZoneTexte 11"/>
          <p:cNvSpPr txBox="1"/>
          <p:nvPr/>
        </p:nvSpPr>
        <p:spPr>
          <a:xfrm>
            <a:off x="6052120" y="4091120"/>
            <a:ext cx="2630736" cy="1384995"/>
          </a:xfrm>
          <a:prstGeom prst="rect">
            <a:avLst/>
          </a:prstGeom>
          <a:solidFill>
            <a:schemeClr val="bg1"/>
          </a:solidFill>
        </p:spPr>
        <p:txBody>
          <a:bodyPr wrap="square">
            <a:spAutoFit/>
          </a:bodyPr>
          <a:lstStyle/>
          <a:p>
            <a:pPr>
              <a:defRPr/>
            </a:pPr>
            <a:r>
              <a:rPr lang="fr-FR" sz="1400" dirty="0" smtClean="0">
                <a:latin typeface="+mj-lt"/>
                <a:cs typeface="Times New Roman" pitchFamily="18" charset="0"/>
              </a:rPr>
              <a:t>Travail de</a:t>
            </a:r>
            <a:r>
              <a:rPr lang="fr-FR" sz="1400" dirty="0" smtClean="0">
                <a:solidFill>
                  <a:srgbClr val="92D050"/>
                </a:solidFill>
                <a:latin typeface="+mj-lt"/>
                <a:cs typeface="Times New Roman" pitchFamily="18" charset="0"/>
              </a:rPr>
              <a:t> </a:t>
            </a:r>
            <a:r>
              <a:rPr lang="fr-FR" sz="1400" b="1" dirty="0" smtClean="0">
                <a:solidFill>
                  <a:srgbClr val="C00000"/>
                </a:solidFill>
                <a:latin typeface="+mj-lt"/>
                <a:cs typeface="Times New Roman" pitchFamily="18" charset="0"/>
              </a:rPr>
              <a:t>guidage</a:t>
            </a:r>
            <a:r>
              <a:rPr lang="fr-FR" sz="1400" dirty="0" smtClean="0">
                <a:solidFill>
                  <a:srgbClr val="92D050"/>
                </a:solidFill>
                <a:latin typeface="+mj-lt"/>
                <a:cs typeface="Times New Roman" pitchFamily="18" charset="0"/>
              </a:rPr>
              <a:t> </a:t>
            </a:r>
            <a:r>
              <a:rPr lang="fr-FR" sz="1400" dirty="0" smtClean="0">
                <a:latin typeface="+mj-lt"/>
                <a:cs typeface="Times New Roman" pitchFamily="18" charset="0"/>
              </a:rPr>
              <a:t>de </a:t>
            </a:r>
            <a:r>
              <a:rPr lang="fr-FR" sz="1400" dirty="0" smtClean="0">
                <a:latin typeface="+mj-lt"/>
                <a:cs typeface="Times New Roman" pitchFamily="18" charset="0"/>
              </a:rPr>
              <a:t>l’enseignant:  filmer </a:t>
            </a:r>
            <a:r>
              <a:rPr lang="fr-FR" sz="1400" dirty="0" smtClean="0">
                <a:latin typeface="+mj-lt"/>
                <a:cs typeface="Times New Roman" pitchFamily="18" charset="0"/>
              </a:rPr>
              <a:t>les spectateurs et les groupes de travail puis analyser leur attitude avec </a:t>
            </a:r>
            <a:r>
              <a:rPr lang="fr-FR" sz="1400" dirty="0" smtClean="0">
                <a:latin typeface="+mj-lt"/>
                <a:cs typeface="Times New Roman" pitchFamily="18" charset="0"/>
              </a:rPr>
              <a:t>eux</a:t>
            </a:r>
          </a:p>
          <a:p>
            <a:pPr>
              <a:defRPr/>
            </a:pPr>
            <a:endParaRPr lang="fr-FR" sz="1400" dirty="0">
              <a:latin typeface="+mj-lt"/>
              <a:cs typeface="Times New Roman" pitchFamily="18" charset="0"/>
            </a:endParaRPr>
          </a:p>
        </p:txBody>
      </p:sp>
      <p:cxnSp>
        <p:nvCxnSpPr>
          <p:cNvPr id="13" name="Connecteur droit avec flèche 12"/>
          <p:cNvCxnSpPr/>
          <p:nvPr/>
        </p:nvCxnSpPr>
        <p:spPr>
          <a:xfrm>
            <a:off x="1439863" y="3699725"/>
            <a:ext cx="15100" cy="368022"/>
          </a:xfrm>
          <a:prstGeom prst="straightConnector1">
            <a:avLst/>
          </a:prstGeom>
          <a:ln>
            <a:solidFill>
              <a:schemeClr val="bg1"/>
            </a:solidFill>
            <a:tailEnd type="arrow"/>
          </a:ln>
        </p:spPr>
        <p:style>
          <a:lnRef idx="3">
            <a:schemeClr val="dk1"/>
          </a:lnRef>
          <a:fillRef idx="0">
            <a:schemeClr val="dk1"/>
          </a:fillRef>
          <a:effectRef idx="2">
            <a:schemeClr val="dk1"/>
          </a:effectRef>
          <a:fontRef idx="minor">
            <a:schemeClr val="tx1"/>
          </a:fontRef>
        </p:style>
      </p:cxnSp>
      <p:cxnSp>
        <p:nvCxnSpPr>
          <p:cNvPr id="14" name="Connecteur droit avec flèche 13"/>
          <p:cNvCxnSpPr/>
          <p:nvPr/>
        </p:nvCxnSpPr>
        <p:spPr>
          <a:xfrm>
            <a:off x="4406180" y="3691085"/>
            <a:ext cx="0" cy="338654"/>
          </a:xfrm>
          <a:prstGeom prst="straightConnector1">
            <a:avLst/>
          </a:prstGeom>
          <a:ln>
            <a:solidFill>
              <a:schemeClr val="bg1"/>
            </a:solidFill>
            <a:tailEnd type="arrow"/>
          </a:ln>
        </p:spPr>
        <p:style>
          <a:lnRef idx="3">
            <a:schemeClr val="dk1"/>
          </a:lnRef>
          <a:fillRef idx="0">
            <a:schemeClr val="dk1"/>
          </a:fillRef>
          <a:effectRef idx="2">
            <a:schemeClr val="dk1"/>
          </a:effectRef>
          <a:fontRef idx="minor">
            <a:schemeClr val="tx1"/>
          </a:fontRef>
        </p:style>
      </p:cxnSp>
      <p:cxnSp>
        <p:nvCxnSpPr>
          <p:cNvPr id="15" name="Connecteur droit avec flèche 14"/>
          <p:cNvCxnSpPr/>
          <p:nvPr/>
        </p:nvCxnSpPr>
        <p:spPr>
          <a:xfrm>
            <a:off x="7340766" y="3699725"/>
            <a:ext cx="0" cy="339837"/>
          </a:xfrm>
          <a:prstGeom prst="straightConnector1">
            <a:avLst/>
          </a:prstGeom>
          <a:ln>
            <a:solidFill>
              <a:schemeClr val="bg1"/>
            </a:solidFill>
            <a:tailEnd type="arrow"/>
          </a:ln>
        </p:spPr>
        <p:style>
          <a:lnRef idx="3">
            <a:schemeClr val="dk1"/>
          </a:lnRef>
          <a:fillRef idx="0">
            <a:schemeClr val="dk1"/>
          </a:fillRef>
          <a:effectRef idx="2">
            <a:schemeClr val="dk1"/>
          </a:effectRef>
          <a:fontRef idx="minor">
            <a:schemeClr val="tx1"/>
          </a:fontRef>
        </p:style>
      </p:cxnSp>
      <p:sp>
        <p:nvSpPr>
          <p:cNvPr id="16" name="Rectangle 15"/>
          <p:cNvSpPr/>
          <p:nvPr/>
        </p:nvSpPr>
        <p:spPr>
          <a:xfrm>
            <a:off x="2437409" y="6100281"/>
            <a:ext cx="4269182" cy="369332"/>
          </a:xfrm>
          <a:prstGeom prst="rect">
            <a:avLst/>
          </a:prstGeom>
          <a:solidFill>
            <a:schemeClr val="bg1"/>
          </a:solidFill>
        </p:spPr>
        <p:txBody>
          <a:bodyPr wrap="none">
            <a:spAutoFit/>
          </a:bodyPr>
          <a:lstStyle/>
          <a:p>
            <a:pPr>
              <a:defRPr/>
            </a:pPr>
            <a:r>
              <a:rPr lang="fr-FR" b="1" dirty="0" smtClean="0">
                <a:cs typeface="Times New Roman" pitchFamily="18" charset="0"/>
              </a:rPr>
              <a:t>LIENS POSSIBLES AVEC LE SOCLE COMMUN</a:t>
            </a:r>
            <a:endParaRPr lang="fr-FR" b="1" dirty="0">
              <a:cs typeface="Times New Roman" pitchFamily="18" charset="0"/>
            </a:endParaRPr>
          </a:p>
        </p:txBody>
      </p:sp>
      <p:cxnSp>
        <p:nvCxnSpPr>
          <p:cNvPr id="17" name="Connecteur droit avec flèche 16"/>
          <p:cNvCxnSpPr/>
          <p:nvPr/>
        </p:nvCxnSpPr>
        <p:spPr>
          <a:xfrm>
            <a:off x="4433777" y="5667153"/>
            <a:ext cx="0" cy="354285"/>
          </a:xfrm>
          <a:prstGeom prst="straightConnector1">
            <a:avLst/>
          </a:prstGeom>
          <a:ln>
            <a:solidFill>
              <a:schemeClr val="bg1"/>
            </a:solidFill>
            <a:tailEnd type="arrow"/>
          </a:ln>
        </p:spPr>
        <p:style>
          <a:lnRef idx="3">
            <a:schemeClr val="dk1"/>
          </a:lnRef>
          <a:fillRef idx="0">
            <a:schemeClr val="dk1"/>
          </a:fillRef>
          <a:effectRef idx="2">
            <a:schemeClr val="dk1"/>
          </a:effectRef>
          <a:fontRef idx="minor">
            <a:schemeClr val="tx1"/>
          </a:fontRef>
        </p:style>
      </p:cxnSp>
      <p:cxnSp>
        <p:nvCxnSpPr>
          <p:cNvPr id="18" name="Connecteur droit avec flèche 17"/>
          <p:cNvCxnSpPr/>
          <p:nvPr/>
        </p:nvCxnSpPr>
        <p:spPr>
          <a:xfrm>
            <a:off x="1532565" y="5566938"/>
            <a:ext cx="827863" cy="533343"/>
          </a:xfrm>
          <a:prstGeom prst="straightConnector1">
            <a:avLst/>
          </a:prstGeom>
          <a:ln>
            <a:solidFill>
              <a:schemeClr val="bg1"/>
            </a:solidFill>
            <a:tailEnd type="arrow"/>
          </a:ln>
        </p:spPr>
        <p:style>
          <a:lnRef idx="3">
            <a:schemeClr val="dk1"/>
          </a:lnRef>
          <a:fillRef idx="0">
            <a:schemeClr val="dk1"/>
          </a:fillRef>
          <a:effectRef idx="2">
            <a:schemeClr val="dk1"/>
          </a:effectRef>
          <a:fontRef idx="minor">
            <a:schemeClr val="tx1"/>
          </a:fontRef>
        </p:style>
      </p:cxnSp>
      <p:cxnSp>
        <p:nvCxnSpPr>
          <p:cNvPr id="19" name="Connecteur droit avec flèche 18"/>
          <p:cNvCxnSpPr/>
          <p:nvPr/>
        </p:nvCxnSpPr>
        <p:spPr>
          <a:xfrm flipH="1">
            <a:off x="6753422" y="5566938"/>
            <a:ext cx="514664" cy="521906"/>
          </a:xfrm>
          <a:prstGeom prst="straightConnector1">
            <a:avLst/>
          </a:prstGeom>
          <a:ln>
            <a:solidFill>
              <a:schemeClr val="bg1"/>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15157543"/>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0"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57200" y="4359349"/>
            <a:ext cx="8229600" cy="2088232"/>
          </a:xfrm>
        </p:spPr>
        <p:txBody>
          <a:bodyPr>
            <a:normAutofit fontScale="77500" lnSpcReduction="20000"/>
          </a:bodyPr>
          <a:lstStyle/>
          <a:p>
            <a:r>
              <a:rPr lang="fr-FR" sz="2800" b="1" dirty="0" smtClean="0">
                <a:cs typeface="Times New Roman" pitchFamily="18" charset="0"/>
              </a:rPr>
              <a:t>Se mettre en projet par l’identification individuelle ou collective des conditions de l’action, de sa réussite ou son échec pour élaborer un projet d’action et le mettre en œuvre.</a:t>
            </a:r>
          </a:p>
          <a:p>
            <a:pPr>
              <a:buNone/>
            </a:pPr>
            <a:endParaRPr lang="fr-FR" sz="2800" b="1" dirty="0" smtClean="0">
              <a:cs typeface="Times New Roman" pitchFamily="18" charset="0"/>
            </a:endParaRPr>
          </a:p>
          <a:p>
            <a:r>
              <a:rPr lang="fr-FR" sz="2800" b="1" dirty="0" smtClean="0">
                <a:cs typeface="Times New Roman" pitchFamily="18" charset="0"/>
              </a:rPr>
              <a:t>Assurer et organiser des rôles sociaux et des responsabilités par la gestion et l’organisation des pratiques et des apprentissages. </a:t>
            </a:r>
          </a:p>
          <a:p>
            <a:endParaRPr lang="fr-FR" dirty="0"/>
          </a:p>
        </p:txBody>
      </p:sp>
      <p:sp>
        <p:nvSpPr>
          <p:cNvPr id="9" name="ZoneTexte 8"/>
          <p:cNvSpPr txBox="1"/>
          <p:nvPr/>
        </p:nvSpPr>
        <p:spPr>
          <a:xfrm>
            <a:off x="106325" y="1755189"/>
            <a:ext cx="2952000" cy="923330"/>
          </a:xfrm>
          <a:prstGeom prst="rect">
            <a:avLst/>
          </a:prstGeom>
          <a:solidFill>
            <a:schemeClr val="bg1"/>
          </a:solidFill>
        </p:spPr>
        <p:txBody>
          <a:bodyPr wrap="square">
            <a:spAutoFit/>
          </a:bodyPr>
          <a:lstStyle/>
          <a:p>
            <a:pPr>
              <a:defRPr/>
            </a:pPr>
            <a:r>
              <a:rPr lang="fr-FR" b="1" dirty="0" smtClean="0">
                <a:solidFill>
                  <a:srgbClr val="C00000"/>
                </a:solidFill>
                <a:latin typeface="+mj-lt"/>
                <a:cs typeface="Times New Roman" pitchFamily="18" charset="0"/>
              </a:rPr>
              <a:t>Connaître ses points forts et ses points </a:t>
            </a:r>
            <a:r>
              <a:rPr lang="fr-FR" b="1" dirty="0" smtClean="0">
                <a:solidFill>
                  <a:srgbClr val="C00000"/>
                </a:solidFill>
                <a:latin typeface="+mj-lt"/>
                <a:cs typeface="Times New Roman" pitchFamily="18" charset="0"/>
              </a:rPr>
              <a:t>faibles</a:t>
            </a:r>
          </a:p>
          <a:p>
            <a:pPr>
              <a:defRPr/>
            </a:pPr>
            <a:endParaRPr lang="fr-FR" b="1" dirty="0">
              <a:solidFill>
                <a:srgbClr val="C00000"/>
              </a:solidFill>
              <a:latin typeface="+mj-lt"/>
              <a:cs typeface="Times New Roman" pitchFamily="18" charset="0"/>
            </a:endParaRPr>
          </a:p>
        </p:txBody>
      </p:sp>
      <p:sp>
        <p:nvSpPr>
          <p:cNvPr id="10" name="ZoneTexte 9"/>
          <p:cNvSpPr txBox="1"/>
          <p:nvPr/>
        </p:nvSpPr>
        <p:spPr>
          <a:xfrm>
            <a:off x="3096000" y="1751504"/>
            <a:ext cx="2952000" cy="923330"/>
          </a:xfrm>
          <a:prstGeom prst="rect">
            <a:avLst/>
          </a:prstGeom>
          <a:solidFill>
            <a:schemeClr val="bg1"/>
          </a:solidFill>
        </p:spPr>
        <p:txBody>
          <a:bodyPr wrap="square">
            <a:spAutoFit/>
          </a:bodyPr>
          <a:lstStyle/>
          <a:p>
            <a:pPr>
              <a:defRPr/>
            </a:pPr>
            <a:r>
              <a:rPr lang="fr-FR" b="1" dirty="0" smtClean="0">
                <a:solidFill>
                  <a:srgbClr val="C00000"/>
                </a:solidFill>
                <a:latin typeface="+mj-lt"/>
                <a:cs typeface="Times New Roman" pitchFamily="18" charset="0"/>
              </a:rPr>
              <a:t>S’intégrer et coopérer dans un projet </a:t>
            </a:r>
            <a:r>
              <a:rPr lang="fr-FR" b="1" dirty="0" smtClean="0">
                <a:solidFill>
                  <a:srgbClr val="C00000"/>
                </a:solidFill>
                <a:latin typeface="+mj-lt"/>
                <a:cs typeface="Times New Roman" pitchFamily="18" charset="0"/>
              </a:rPr>
              <a:t>collectif</a:t>
            </a:r>
          </a:p>
          <a:p>
            <a:pPr>
              <a:defRPr/>
            </a:pPr>
            <a:endParaRPr lang="fr-FR" b="1" dirty="0">
              <a:solidFill>
                <a:srgbClr val="C00000"/>
              </a:solidFill>
              <a:latin typeface="+mj-lt"/>
              <a:cs typeface="Times New Roman" pitchFamily="18" charset="0"/>
            </a:endParaRPr>
          </a:p>
        </p:txBody>
      </p:sp>
      <p:sp>
        <p:nvSpPr>
          <p:cNvPr id="11" name="ZoneTexte 10"/>
          <p:cNvSpPr txBox="1"/>
          <p:nvPr/>
        </p:nvSpPr>
        <p:spPr>
          <a:xfrm>
            <a:off x="6092515" y="1755189"/>
            <a:ext cx="2952000" cy="923330"/>
          </a:xfrm>
          <a:prstGeom prst="rect">
            <a:avLst/>
          </a:prstGeom>
          <a:solidFill>
            <a:schemeClr val="bg1"/>
          </a:solidFill>
        </p:spPr>
        <p:txBody>
          <a:bodyPr wrap="square">
            <a:spAutoFit/>
          </a:bodyPr>
          <a:lstStyle/>
          <a:p>
            <a:pPr>
              <a:defRPr/>
            </a:pPr>
            <a:r>
              <a:rPr lang="fr-FR" b="1" dirty="0" smtClean="0">
                <a:solidFill>
                  <a:srgbClr val="C00000"/>
                </a:solidFill>
                <a:latin typeface="+mj-lt"/>
                <a:cs typeface="Times New Roman" pitchFamily="18" charset="0"/>
              </a:rPr>
              <a:t>Comprendre l’importance du respect mutuel et accepter toutes les différences</a:t>
            </a:r>
            <a:endParaRPr lang="fr-FR" b="1" dirty="0">
              <a:solidFill>
                <a:srgbClr val="C00000"/>
              </a:solidFill>
              <a:latin typeface="+mj-lt"/>
              <a:cs typeface="Times New Roman" pitchFamily="18" charset="0"/>
            </a:endParaRPr>
          </a:p>
        </p:txBody>
      </p:sp>
      <p:cxnSp>
        <p:nvCxnSpPr>
          <p:cNvPr id="12" name="Connecteur droit avec flèche 11"/>
          <p:cNvCxnSpPr/>
          <p:nvPr/>
        </p:nvCxnSpPr>
        <p:spPr>
          <a:xfrm rot="5400000">
            <a:off x="1387065" y="3056901"/>
            <a:ext cx="389726" cy="793"/>
          </a:xfrm>
          <a:prstGeom prst="straightConnector1">
            <a:avLst/>
          </a:prstGeom>
          <a:ln>
            <a:solidFill>
              <a:schemeClr val="bg1"/>
            </a:solidFill>
            <a:tailEnd type="arrow"/>
          </a:ln>
        </p:spPr>
        <p:style>
          <a:lnRef idx="3">
            <a:schemeClr val="dk1"/>
          </a:lnRef>
          <a:fillRef idx="0">
            <a:schemeClr val="dk1"/>
          </a:fillRef>
          <a:effectRef idx="2">
            <a:schemeClr val="dk1"/>
          </a:effectRef>
          <a:fontRef idx="minor">
            <a:schemeClr val="tx1"/>
          </a:fontRef>
        </p:style>
      </p:cxnSp>
      <p:cxnSp>
        <p:nvCxnSpPr>
          <p:cNvPr id="13" name="Connecteur droit avec flèche 12"/>
          <p:cNvCxnSpPr/>
          <p:nvPr/>
        </p:nvCxnSpPr>
        <p:spPr>
          <a:xfrm rot="5400000">
            <a:off x="7373651" y="3038079"/>
            <a:ext cx="389726" cy="793"/>
          </a:xfrm>
          <a:prstGeom prst="straightConnector1">
            <a:avLst/>
          </a:prstGeom>
          <a:ln>
            <a:solidFill>
              <a:schemeClr val="bg1"/>
            </a:solidFill>
            <a:tailEnd type="arrow"/>
          </a:ln>
        </p:spPr>
        <p:style>
          <a:lnRef idx="3">
            <a:schemeClr val="dk1"/>
          </a:lnRef>
          <a:fillRef idx="0">
            <a:schemeClr val="dk1"/>
          </a:fillRef>
          <a:effectRef idx="2">
            <a:schemeClr val="dk1"/>
          </a:effectRef>
          <a:fontRef idx="minor">
            <a:schemeClr val="tx1"/>
          </a:fontRef>
        </p:style>
      </p:cxnSp>
      <p:cxnSp>
        <p:nvCxnSpPr>
          <p:cNvPr id="14" name="Connecteur droit avec flèche 13"/>
          <p:cNvCxnSpPr/>
          <p:nvPr/>
        </p:nvCxnSpPr>
        <p:spPr>
          <a:xfrm rot="5400000">
            <a:off x="4376740" y="3038078"/>
            <a:ext cx="389726" cy="793"/>
          </a:xfrm>
          <a:prstGeom prst="straightConnector1">
            <a:avLst/>
          </a:prstGeom>
          <a:ln>
            <a:solidFill>
              <a:schemeClr val="bg1"/>
            </a:solidFill>
            <a:tailEnd type="arrow"/>
          </a:ln>
        </p:spPr>
        <p:style>
          <a:lnRef idx="3">
            <a:schemeClr val="dk1"/>
          </a:lnRef>
          <a:fillRef idx="0">
            <a:schemeClr val="dk1"/>
          </a:fillRef>
          <a:effectRef idx="2">
            <a:schemeClr val="dk1"/>
          </a:effectRef>
          <a:fontRef idx="minor">
            <a:schemeClr val="tx1"/>
          </a:fontRef>
        </p:style>
      </p:cxnSp>
      <p:sp>
        <p:nvSpPr>
          <p:cNvPr id="15" name="Rectangle 14"/>
          <p:cNvSpPr/>
          <p:nvPr/>
        </p:nvSpPr>
        <p:spPr>
          <a:xfrm>
            <a:off x="770607" y="3365439"/>
            <a:ext cx="7602787" cy="646331"/>
          </a:xfrm>
          <a:prstGeom prst="rect">
            <a:avLst/>
          </a:prstGeom>
        </p:spPr>
        <p:txBody>
          <a:bodyPr wrap="none">
            <a:spAutoFit/>
          </a:bodyPr>
          <a:lstStyle/>
          <a:p>
            <a:r>
              <a:rPr lang="fr-FR" sz="3600" dirty="0">
                <a:solidFill>
                  <a:schemeClr val="bg1"/>
                </a:solidFill>
                <a:effectLst>
                  <a:outerShdw blurRad="38100" dist="38100" dir="2700000" algn="tl">
                    <a:srgbClr val="000000">
                      <a:alpha val="43137"/>
                    </a:srgbClr>
                  </a:outerShdw>
                </a:effectLst>
                <a:latin typeface="Arial Black" pitchFamily="34" charset="0"/>
                <a:ea typeface="+mj-ea"/>
                <a:cs typeface="+mj-cs"/>
              </a:rPr>
              <a:t>Liens possibles avec les CMS</a:t>
            </a:r>
            <a:endParaRPr lang="fr-FR" sz="3600" dirty="0">
              <a:solidFill>
                <a:schemeClr val="bg1"/>
              </a:solidFill>
              <a:effectLst>
                <a:outerShdw blurRad="38100" dist="38100" dir="2700000" algn="tl">
                  <a:srgbClr val="000000">
                    <a:alpha val="43137"/>
                  </a:srgbClr>
                </a:outerShdw>
              </a:effectLst>
              <a:latin typeface="Arial Black" pitchFamily="34" charset="0"/>
              <a:ea typeface="+mj-ea"/>
              <a:cs typeface="+mj-cs"/>
            </a:endParaRPr>
          </a:p>
        </p:txBody>
      </p:sp>
      <p:sp>
        <p:nvSpPr>
          <p:cNvPr id="2" name="Titre 1"/>
          <p:cNvSpPr>
            <a:spLocks noGrp="1"/>
          </p:cNvSpPr>
          <p:nvPr>
            <p:ph type="title"/>
          </p:nvPr>
        </p:nvSpPr>
        <p:spPr>
          <a:xfrm>
            <a:off x="0" y="159488"/>
            <a:ext cx="9144000" cy="1196752"/>
          </a:xfrm>
        </p:spPr>
        <p:txBody>
          <a:bodyPr/>
          <a:lstStyle/>
          <a:p>
            <a:r>
              <a:rPr lang="fr-FR" dirty="0"/>
              <a:t>Liens possibles avec le socle commun</a:t>
            </a:r>
          </a:p>
        </p:txBody>
      </p:sp>
    </p:spTree>
    <p:extLst>
      <p:ext uri="{BB962C8B-B14F-4D97-AF65-F5344CB8AC3E}">
        <p14:creationId xmlns:p14="http://schemas.microsoft.com/office/powerpoint/2010/main" val="3925419498"/>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r>
              <a:rPr lang="fr-FR" sz="6000" dirty="0" smtClean="0"/>
              <a:t>CONCLUSION</a:t>
            </a:r>
            <a:endParaRPr lang="fr-FR" sz="6000" dirty="0"/>
          </a:p>
        </p:txBody>
      </p:sp>
      <p:sp>
        <p:nvSpPr>
          <p:cNvPr id="6" name="Espace réservé du contenu 5"/>
          <p:cNvSpPr>
            <a:spLocks noGrp="1"/>
          </p:cNvSpPr>
          <p:nvPr>
            <p:ph idx="1"/>
          </p:nvPr>
        </p:nvSpPr>
        <p:spPr/>
        <p:txBody>
          <a:bodyPr>
            <a:normAutofit fontScale="92500" lnSpcReduction="20000"/>
          </a:bodyPr>
          <a:lstStyle/>
          <a:p>
            <a:r>
              <a:rPr lang="fr-FR" dirty="0" smtClean="0"/>
              <a:t>A l’issue de la mise en place de cette tâche complexe, les élèves ont développé leur capacité à mobiliser leur imaginaire, à faire des choix efficaces, à composer collectivement et présenter leur numéro. Ainsi, ils améliorent leur confiance en soi grâce à une mise en jeu du corps. Ils créent, innovent à plusieurs, capacités indispensables dans la société actuelle.</a:t>
            </a:r>
          </a:p>
          <a:p>
            <a:r>
              <a:rPr lang="fr-FR" dirty="0" smtClean="0"/>
              <a:t>En tant que spectateur, le passage par la tâche complexe permet de développer un esprit critique constructif dans le respect des acrobates.</a:t>
            </a:r>
            <a:endParaRPr lang="fr-FR" dirty="0"/>
          </a:p>
        </p:txBody>
      </p:sp>
    </p:spTree>
    <p:extLst>
      <p:ext uri="{BB962C8B-B14F-4D97-AF65-F5344CB8AC3E}">
        <p14:creationId xmlns:p14="http://schemas.microsoft.com/office/powerpoint/2010/main" val="1816122013"/>
      </p:ext>
    </p:extLst>
  </p:cSld>
  <p:clrMapOvr>
    <a:masterClrMapping/>
  </p:clrMapOvr>
  <p:transition spd="med">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r>
              <a:rPr lang="fr-FR" dirty="0" smtClean="0">
                <a:latin typeface="+mn-lt"/>
              </a:rPr>
              <a:t>Tâche Complexe </a:t>
            </a:r>
            <a:r>
              <a:rPr lang="fr-FR" dirty="0" smtClean="0">
                <a:latin typeface="+mn-lt"/>
              </a:rPr>
              <a:t>Cirque N2</a:t>
            </a:r>
            <a:endParaRPr lang="fr-FR" dirty="0">
              <a:latin typeface="+mn-lt"/>
            </a:endParaRPr>
          </a:p>
        </p:txBody>
      </p:sp>
      <p:sp>
        <p:nvSpPr>
          <p:cNvPr id="6" name="Espace réservé du contenu 5"/>
          <p:cNvSpPr>
            <a:spLocks noGrp="1"/>
          </p:cNvSpPr>
          <p:nvPr>
            <p:ph idx="1"/>
          </p:nvPr>
        </p:nvSpPr>
        <p:spPr/>
        <p:txBody>
          <a:bodyPr>
            <a:noAutofit/>
          </a:bodyPr>
          <a:lstStyle/>
          <a:p>
            <a:r>
              <a:rPr lang="fr-FR" dirty="0"/>
              <a:t>Laure MOURENS, professeur EPS, </a:t>
            </a:r>
            <a:r>
              <a:rPr lang="fr-FR" dirty="0" smtClean="0"/>
              <a:t/>
            </a:r>
            <a:br>
              <a:rPr lang="fr-FR" dirty="0" smtClean="0"/>
            </a:br>
            <a:r>
              <a:rPr lang="fr-FR" dirty="0" smtClean="0"/>
              <a:t>Collège </a:t>
            </a:r>
            <a:r>
              <a:rPr lang="fr-FR" dirty="0"/>
              <a:t>Léon </a:t>
            </a:r>
            <a:r>
              <a:rPr lang="fr-FR" dirty="0" err="1"/>
              <a:t>Delagrange</a:t>
            </a:r>
            <a:r>
              <a:rPr lang="fr-FR" dirty="0"/>
              <a:t> à Neuville aux Bois</a:t>
            </a:r>
          </a:p>
          <a:p>
            <a:r>
              <a:rPr lang="fr-FR" dirty="0" smtClean="0"/>
              <a:t>Samuel </a:t>
            </a:r>
            <a:r>
              <a:rPr lang="fr-FR" dirty="0"/>
              <a:t>DELEPINE, professeur EPS, </a:t>
            </a:r>
            <a:r>
              <a:rPr lang="fr-FR" dirty="0" smtClean="0"/>
              <a:t/>
            </a:r>
            <a:br>
              <a:rPr lang="fr-FR" dirty="0" smtClean="0"/>
            </a:br>
            <a:r>
              <a:rPr lang="fr-FR" dirty="0" smtClean="0"/>
              <a:t>Collège </a:t>
            </a:r>
            <a:r>
              <a:rPr lang="fr-FR" dirty="0"/>
              <a:t>Honoré Racan à </a:t>
            </a:r>
            <a:r>
              <a:rPr lang="fr-FR" dirty="0" err="1"/>
              <a:t>Neuvy-Le-Roy</a:t>
            </a:r>
            <a:endParaRPr lang="fr-FR" dirty="0"/>
          </a:p>
          <a:p>
            <a:r>
              <a:rPr lang="fr-FR" dirty="0" smtClean="0"/>
              <a:t>David </a:t>
            </a:r>
            <a:r>
              <a:rPr lang="fr-FR" dirty="0"/>
              <a:t>VERGER, professeur EPS, </a:t>
            </a:r>
            <a:r>
              <a:rPr lang="fr-FR" dirty="0" smtClean="0"/>
              <a:t/>
            </a:r>
            <a:br>
              <a:rPr lang="fr-FR" dirty="0" smtClean="0"/>
            </a:br>
            <a:r>
              <a:rPr lang="fr-FR" dirty="0" smtClean="0"/>
              <a:t>Collège </a:t>
            </a:r>
            <a:r>
              <a:rPr lang="fr-FR" dirty="0"/>
              <a:t>Max Jacob à Saint Jean de la Ruelle</a:t>
            </a:r>
            <a:endParaRPr lang="fr-FR" dirty="0"/>
          </a:p>
        </p:txBody>
      </p:sp>
      <p:pic>
        <p:nvPicPr>
          <p:cNvPr id="4" name="Picture 2" descr="http://eps.ac-orleans-tours.fr/fileadmin/templates/gui/images/peda/logoacademie-home.png">
            <a:hlinkClick r:id="rId3" tooltip="Retour a la page d'accueil de l'espace académique."/>
          </p:cNvPr>
          <p:cNvPicPr>
            <a:picLocks noChangeAspect="1" noChangeArrowheads="1"/>
          </p:cNvPicPr>
          <p:nvPr/>
        </p:nvPicPr>
        <p:blipFill>
          <a:blip r:embed="rId4" cstate="print"/>
          <a:srcRect/>
          <a:stretch>
            <a:fillRect/>
          </a:stretch>
        </p:blipFill>
        <p:spPr bwMode="auto">
          <a:xfrm>
            <a:off x="3833815" y="4941168"/>
            <a:ext cx="1476371" cy="1488182"/>
          </a:xfrm>
          <a:prstGeom prst="rect">
            <a:avLst/>
          </a:prstGeom>
          <a:noFill/>
        </p:spPr>
      </p:pic>
    </p:spTree>
    <p:extLst>
      <p:ext uri="{BB962C8B-B14F-4D97-AF65-F5344CB8AC3E}">
        <p14:creationId xmlns:p14="http://schemas.microsoft.com/office/powerpoint/2010/main" val="1963491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altLang="fr-FR" sz="6000" dirty="0" smtClean="0">
                <a:solidFill>
                  <a:schemeClr val="bg1"/>
                </a:solidFill>
                <a:effectLst/>
              </a:rPr>
              <a:t>CP</a:t>
            </a:r>
            <a:r>
              <a:rPr lang="fr-FR" altLang="fr-FR" sz="6000" dirty="0">
                <a:solidFill>
                  <a:schemeClr val="bg1"/>
                </a:solidFill>
                <a:effectLst/>
              </a:rPr>
              <a:t>: </a:t>
            </a:r>
            <a:r>
              <a:rPr lang="fr-FR" altLang="fr-FR" sz="6000" dirty="0" smtClean="0">
                <a:solidFill>
                  <a:schemeClr val="bg1"/>
                </a:solidFill>
                <a:effectLst/>
              </a:rPr>
              <a:t>3</a:t>
            </a:r>
            <a:endParaRPr lang="fr-FR" sz="6000" dirty="0">
              <a:solidFill>
                <a:schemeClr val="bg1"/>
              </a:solidFill>
              <a:effectLst/>
            </a:endParaRPr>
          </a:p>
        </p:txBody>
      </p:sp>
      <p:sp>
        <p:nvSpPr>
          <p:cNvPr id="5" name="Espace réservé du contenu 4"/>
          <p:cNvSpPr>
            <a:spLocks noGrp="1"/>
          </p:cNvSpPr>
          <p:nvPr>
            <p:ph idx="4294967295"/>
          </p:nvPr>
        </p:nvSpPr>
        <p:spPr>
          <a:xfrm>
            <a:off x="350874" y="3744913"/>
            <a:ext cx="5570538" cy="1985962"/>
          </a:xfrm>
        </p:spPr>
        <p:txBody>
          <a:bodyPr>
            <a:noAutofit/>
          </a:bodyPr>
          <a:lstStyle/>
          <a:p>
            <a:pPr marL="0" indent="0">
              <a:buNone/>
            </a:pPr>
            <a:r>
              <a:rPr lang="fr-FR" altLang="fr-FR" sz="4000" dirty="0" smtClean="0">
                <a:solidFill>
                  <a:schemeClr val="bg1"/>
                </a:solidFill>
              </a:rPr>
              <a:t>Activité support: Cirque</a:t>
            </a:r>
          </a:p>
          <a:p>
            <a:pPr marL="0" indent="0">
              <a:buNone/>
            </a:pPr>
            <a:endParaRPr lang="fr-FR" altLang="fr-FR" sz="1400" dirty="0" smtClean="0">
              <a:solidFill>
                <a:schemeClr val="bg1"/>
              </a:solidFill>
            </a:endParaRPr>
          </a:p>
          <a:p>
            <a:pPr marL="0" indent="0">
              <a:buNone/>
            </a:pPr>
            <a:r>
              <a:rPr lang="fr-FR" altLang="fr-FR" sz="4000" dirty="0" smtClean="0">
                <a:solidFill>
                  <a:schemeClr val="bg1"/>
                </a:solidFill>
              </a:rPr>
              <a:t>Niveau de classe: 3e</a:t>
            </a:r>
          </a:p>
          <a:p>
            <a:endParaRPr lang="fr-FR" altLang="fr-FR" sz="3600" dirty="0"/>
          </a:p>
        </p:txBody>
      </p:sp>
      <p:sp>
        <p:nvSpPr>
          <p:cNvPr id="2" name="Rectangle 1"/>
          <p:cNvSpPr/>
          <p:nvPr/>
        </p:nvSpPr>
        <p:spPr>
          <a:xfrm>
            <a:off x="223285" y="2074477"/>
            <a:ext cx="8718696" cy="1323439"/>
          </a:xfrm>
          <a:prstGeom prst="rect">
            <a:avLst/>
          </a:prstGeom>
          <a:solidFill>
            <a:schemeClr val="bg1"/>
          </a:solidFill>
        </p:spPr>
        <p:txBody>
          <a:bodyPr wrap="square">
            <a:spAutoFit/>
          </a:bodyPr>
          <a:lstStyle/>
          <a:p>
            <a:r>
              <a:rPr lang="fr-FR" sz="4000" dirty="0" smtClean="0">
                <a:solidFill>
                  <a:srgbClr val="FF0000"/>
                </a:solidFill>
              </a:rPr>
              <a:t>Réaliser </a:t>
            </a:r>
            <a:r>
              <a:rPr lang="fr-FR" sz="4000" dirty="0">
                <a:solidFill>
                  <a:srgbClr val="FF0000"/>
                </a:solidFill>
              </a:rPr>
              <a:t>une prestation à visée artistique ou acrobatique</a:t>
            </a:r>
            <a:endParaRPr lang="fr-FR" sz="4000" dirty="0"/>
          </a:p>
        </p:txBody>
      </p:sp>
      <p:pic>
        <p:nvPicPr>
          <p:cNvPr id="6" name="Image 5" descr="images.jpg"/>
          <p:cNvPicPr>
            <a:picLocks noChangeAspect="1"/>
          </p:cNvPicPr>
          <p:nvPr/>
        </p:nvPicPr>
        <p:blipFill>
          <a:blip r:embed="rId3" cstate="print"/>
          <a:stretch>
            <a:fillRect/>
          </a:stretch>
        </p:blipFill>
        <p:spPr>
          <a:xfrm>
            <a:off x="6012345" y="3843672"/>
            <a:ext cx="2836075" cy="1887279"/>
          </a:xfrm>
          <a:prstGeom prst="rect">
            <a:avLst/>
          </a:prstGeom>
        </p:spPr>
      </p:pic>
    </p:spTree>
    <p:extLst>
      <p:ext uri="{BB962C8B-B14F-4D97-AF65-F5344CB8AC3E}">
        <p14:creationId xmlns:p14="http://schemas.microsoft.com/office/powerpoint/2010/main" val="3693775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t>COMPETENCE ATTENDUE NIVEAU 2</a:t>
            </a:r>
            <a:endParaRPr lang="fr-FR" sz="4000" dirty="0"/>
          </a:p>
        </p:txBody>
      </p:sp>
      <p:sp>
        <p:nvSpPr>
          <p:cNvPr id="3" name="Espace réservé du contenu 2"/>
          <p:cNvSpPr>
            <a:spLocks noGrp="1"/>
          </p:cNvSpPr>
          <p:nvPr>
            <p:ph idx="1"/>
          </p:nvPr>
        </p:nvSpPr>
        <p:spPr/>
        <p:txBody>
          <a:bodyPr/>
          <a:lstStyle/>
          <a:p>
            <a:r>
              <a:rPr lang="fr-FR" dirty="0" smtClean="0"/>
              <a:t>Composer et présenter un numéro collectif s’inscrivant dans une </a:t>
            </a:r>
            <a:r>
              <a:rPr lang="fr-FR" b="1" dirty="0" smtClean="0"/>
              <a:t>démarche de création </a:t>
            </a:r>
            <a:r>
              <a:rPr lang="fr-FR" dirty="0" smtClean="0"/>
              <a:t>en choisissant des éléments dans les trois familles dont la mise en scène évoque un univers défini préalablement.</a:t>
            </a:r>
          </a:p>
          <a:p>
            <a:r>
              <a:rPr lang="fr-FR" dirty="0" smtClean="0"/>
              <a:t>Apprécier les prestations de façon argumentée, à partir de quelques indicateurs simples.</a:t>
            </a:r>
            <a:endParaRPr lang="fr-FR" dirty="0"/>
          </a:p>
        </p:txBody>
      </p:sp>
    </p:spTree>
  </p:cSld>
  <p:clrMapOvr>
    <a:masterClrMapping/>
  </p:clrMapOvr>
  <p:transition spd="med">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Autofit/>
          </a:bodyPr>
          <a:lstStyle/>
          <a:p>
            <a:r>
              <a:rPr lang="fr-FR" dirty="0" smtClean="0"/>
              <a:t>Description de la tâche </a:t>
            </a:r>
            <a:r>
              <a:rPr lang="fr-FR" dirty="0" smtClean="0"/>
              <a:t>complexe</a:t>
            </a:r>
            <a:endParaRPr lang="fr-FR" dirty="0"/>
          </a:p>
        </p:txBody>
      </p:sp>
      <p:sp>
        <p:nvSpPr>
          <p:cNvPr id="5" name="Espace réservé du contenu 4"/>
          <p:cNvSpPr>
            <a:spLocks noGrp="1"/>
          </p:cNvSpPr>
          <p:nvPr>
            <p:ph idx="1"/>
          </p:nvPr>
        </p:nvSpPr>
        <p:spPr>
          <a:xfrm>
            <a:off x="255181" y="1600200"/>
            <a:ext cx="8612371" cy="4938823"/>
          </a:xfrm>
        </p:spPr>
        <p:txBody>
          <a:bodyPr wrap="square" lIns="0" rIns="108000">
            <a:normAutofit fontScale="25000" lnSpcReduction="20000"/>
          </a:bodyPr>
          <a:lstStyle/>
          <a:p>
            <a:r>
              <a:rPr lang="fr-FR" sz="6400" dirty="0" smtClean="0"/>
              <a:t>Création en cirque niveau 2</a:t>
            </a:r>
          </a:p>
          <a:p>
            <a:endParaRPr lang="fr-FR" dirty="0" smtClean="0"/>
          </a:p>
          <a:p>
            <a:endParaRPr lang="fr-FR" dirty="0" smtClean="0"/>
          </a:p>
          <a:p>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marL="180975" indent="0">
              <a:buNone/>
            </a:pPr>
            <a:r>
              <a:rPr lang="fr-FR" sz="6400" dirty="0" smtClean="0"/>
              <a:t>Cette tâche est complexe parce qu’elle mobilise chez les élèves des acquis antérieurs (connaissances, capacités, attitudes de niveau 1) nécessaires à la réalisation de la tâche. Ainsi, un élève ne peut répondre à cette situation et développer de nouveaux acquis que si les bases simples d’une composition puis  d’une représentation sont acquises en amont : puiser dans son imaginaire pour manipuler une engin de façon originale, règles de sécurité, règles de composition simple, passer devant un groupe de spectateur, observer et être impartial.</a:t>
            </a:r>
          </a:p>
          <a:p>
            <a:pPr>
              <a:buNone/>
            </a:pPr>
            <a:endParaRPr lang="fr-FR" sz="6400" dirty="0" smtClean="0"/>
          </a:p>
          <a:p>
            <a:pPr marL="180975" indent="0">
              <a:buNone/>
            </a:pPr>
            <a:r>
              <a:rPr lang="fr-FR" sz="6400" dirty="0" smtClean="0"/>
              <a:t>Ces acquis sont indispensables puisqu’ils permettent de répondre à des enjeux de société très prégnants : </a:t>
            </a:r>
          </a:p>
          <a:p>
            <a:pPr>
              <a:buFontTx/>
              <a:buChar char="-"/>
            </a:pPr>
            <a:r>
              <a:rPr lang="fr-FR" sz="6400" dirty="0" smtClean="0"/>
              <a:t>Lors d’un entretien d’embauche (individuel ou collectif), il est important de gérer son stress, de faire preuve d’aisance avec son corps, de mettre son corps en jeu, de faire preuve d’esprit collectif…</a:t>
            </a:r>
          </a:p>
          <a:p>
            <a:pPr>
              <a:buFontTx/>
              <a:buChar char="-"/>
            </a:pPr>
            <a:r>
              <a:rPr lang="fr-FR" sz="6400" dirty="0" smtClean="0"/>
              <a:t>Dans une société en crise, il est primordial de faire preuve de créativité, d’innovation pour rester compétitif (quand deux boulangers sont installés dans une rue et ont un savoir faire équivalent, c’est celui qui proposera une recette innovante ou qui mettra ses produits ou sa boutique en valeur qui perdurera).</a:t>
            </a:r>
          </a:p>
          <a:p>
            <a:endParaRPr lang="fr-FR" dirty="0" smtClean="0"/>
          </a:p>
          <a:p>
            <a:endParaRPr lang="fr-FR" dirty="0" smtClean="0"/>
          </a:p>
          <a:p>
            <a:endParaRPr lang="fr-FR" dirty="0"/>
          </a:p>
        </p:txBody>
      </p:sp>
      <p:sp>
        <p:nvSpPr>
          <p:cNvPr id="6" name="Rectangle 3"/>
          <p:cNvSpPr txBox="1">
            <a:spLocks noChangeArrowheads="1"/>
          </p:cNvSpPr>
          <p:nvPr/>
        </p:nvSpPr>
        <p:spPr bwMode="auto">
          <a:xfrm>
            <a:off x="395536" y="1916832"/>
            <a:ext cx="8229600" cy="1063256"/>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a:buNone/>
              <a:defRPr/>
            </a:pPr>
            <a:r>
              <a:rPr lang="fr-FR" sz="1600" dirty="0" smtClean="0"/>
              <a:t>Créer une  séquence  originale avec un engin incomplet  (manipulation inhabituelle, en dehors du quotidien de l’engin) afin de déclencher un effet défini à l’avance chez le spectateur.</a:t>
            </a:r>
          </a:p>
          <a:p>
            <a:pPr marL="0" indent="0">
              <a:buNone/>
              <a:defRPr/>
            </a:pPr>
            <a:endParaRPr lang="fr-FR" sz="800" dirty="0" smtClean="0"/>
          </a:p>
          <a:p>
            <a:pPr marL="0" indent="0">
              <a:buNone/>
              <a:defRPr/>
            </a:pPr>
            <a:r>
              <a:rPr lang="fr-FR" sz="1600" dirty="0" smtClean="0"/>
              <a:t>Un groupe d’acrobate et un groupe de spectateur</a:t>
            </a:r>
          </a:p>
          <a:p>
            <a:pPr marL="0" indent="0">
              <a:buNone/>
              <a:defRPr/>
            </a:pPr>
            <a:endParaRPr lang="fr-FR" sz="1800" dirty="0" smtClean="0"/>
          </a:p>
          <a:p>
            <a:pPr marL="0" indent="0">
              <a:buFont typeface="Wingdings" pitchFamily="2" charset="2"/>
              <a:buNone/>
              <a:defRPr/>
            </a:pPr>
            <a:endParaRPr lang="fr-FR" sz="2000" dirty="0" smtClean="0"/>
          </a:p>
        </p:txBody>
      </p:sp>
    </p:spTree>
    <p:extLst>
      <p:ext uri="{BB962C8B-B14F-4D97-AF65-F5344CB8AC3E}">
        <p14:creationId xmlns:p14="http://schemas.microsoft.com/office/powerpoint/2010/main" val="4242757175"/>
      </p:ext>
    </p:extLst>
  </p:cSld>
  <p:clrMapOvr>
    <a:masterClrMapping/>
  </p:clrMapOvr>
  <p:transition spd="med">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sz="4800" dirty="0" smtClean="0"/>
              <a:t>Description du dispositif</a:t>
            </a:r>
            <a:endParaRPr lang="fr-FR" sz="4800" dirty="0"/>
          </a:p>
        </p:txBody>
      </p:sp>
      <p:sp>
        <p:nvSpPr>
          <p:cNvPr id="15" name="Espace réservé du contenu 2"/>
          <p:cNvSpPr>
            <a:spLocks noGrp="1"/>
          </p:cNvSpPr>
          <p:nvPr>
            <p:ph idx="1"/>
          </p:nvPr>
        </p:nvSpPr>
        <p:spPr/>
        <p:txBody>
          <a:bodyPr>
            <a:normAutofit fontScale="55000" lnSpcReduction="20000"/>
          </a:bodyPr>
          <a:lstStyle/>
          <a:p>
            <a:pPr>
              <a:buNone/>
            </a:pPr>
            <a:r>
              <a:rPr lang="fr-FR" dirty="0" smtClean="0"/>
              <a:t>Les élèves sont par groupe de 3 affinitaire (A, B, C)</a:t>
            </a:r>
          </a:p>
          <a:p>
            <a:pPr>
              <a:buNone/>
            </a:pPr>
            <a:endParaRPr lang="fr-FR" b="1" u="sng" dirty="0" smtClean="0"/>
          </a:p>
          <a:p>
            <a:pPr>
              <a:buNone/>
            </a:pPr>
            <a:r>
              <a:rPr lang="fr-FR" b="1" u="sng" dirty="0" smtClean="0"/>
              <a:t>Exigences imposées</a:t>
            </a:r>
            <a:r>
              <a:rPr lang="fr-FR" dirty="0" smtClean="0"/>
              <a:t> :</a:t>
            </a:r>
          </a:p>
          <a:p>
            <a:r>
              <a:rPr lang="fr-FR" sz="3500" dirty="0" smtClean="0"/>
              <a:t>Univers défini (thème) imposé par ou négocié avec l’enseignant (brainstorming) s’appuyant sur des supports communs interdisciplinaires (HIDA, projets internes à l’établissement…) </a:t>
            </a:r>
          </a:p>
          <a:p>
            <a:r>
              <a:rPr lang="fr-FR" sz="3500" dirty="0" smtClean="0"/>
              <a:t>1 effet (sens) choisi par le groupe : faire rire, faire beau, impressionner</a:t>
            </a:r>
          </a:p>
          <a:p>
            <a:r>
              <a:rPr lang="fr-FR" sz="3500" dirty="0" smtClean="0"/>
              <a:t>La prestation se compose de 3 séquences de 20’’  : AB - BC - AC enchaînés après un signal (leitmotiv) - Celui qui ne fait pas partie du duo observe et conseille par rapport à l’effet attendu pendant la phase de travail. Puis il fera partie du numéro, fixé sur scène lors de la présentation.</a:t>
            </a:r>
          </a:p>
          <a:p>
            <a:r>
              <a:rPr lang="fr-FR" sz="3500" dirty="0" smtClean="0"/>
              <a:t>Signal déterminant le changement de duo :  un geste, une posture, un relais d'objet identique à chaque changement (répétition, leitmotiv)</a:t>
            </a:r>
          </a:p>
          <a:p>
            <a:r>
              <a:rPr lang="fr-FR" sz="3500" dirty="0" smtClean="0"/>
              <a:t>Choisir un engin incomplet pour le groupe (ex : 1 balle chacun, 1 rouleau ou une planche de </a:t>
            </a:r>
            <a:r>
              <a:rPr lang="fr-FR" sz="3500" dirty="0" err="1" smtClean="0"/>
              <a:t>rolla</a:t>
            </a:r>
            <a:r>
              <a:rPr lang="fr-FR" sz="3500" dirty="0" smtClean="0"/>
              <a:t>-</a:t>
            </a:r>
            <a:r>
              <a:rPr lang="fr-FR" sz="3500" dirty="0" err="1" smtClean="0"/>
              <a:t>bolla</a:t>
            </a:r>
            <a:r>
              <a:rPr lang="fr-FR" sz="3500" dirty="0" smtClean="0"/>
              <a:t>, des baguettes ou le diabolo seul…)</a:t>
            </a:r>
          </a:p>
          <a:p>
            <a:r>
              <a:rPr lang="fr-FR" sz="3500" dirty="0" smtClean="0"/>
              <a:t>Présenter devant un groupe : apprécie en fonction de l’effet produit (effet choisi / effet produit)</a:t>
            </a:r>
          </a:p>
          <a:p>
            <a:pPr>
              <a:buNone/>
            </a:pPr>
            <a:endParaRPr lang="fr-FR" sz="2000" dirty="0"/>
          </a:p>
          <a:p>
            <a:pPr>
              <a:buNone/>
            </a:pPr>
            <a:endParaRPr lang="fr-FR" sz="2000" dirty="0"/>
          </a:p>
        </p:txBody>
      </p:sp>
    </p:spTree>
    <p:extLst>
      <p:ext uri="{BB962C8B-B14F-4D97-AF65-F5344CB8AC3E}">
        <p14:creationId xmlns:p14="http://schemas.microsoft.com/office/powerpoint/2010/main" val="4217857052"/>
      </p:ext>
    </p:extLst>
  </p:cSld>
  <p:clrMapOvr>
    <a:masterClrMapping/>
  </p:clrMapOvr>
  <p:transition spd="med">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Autofit/>
          </a:bodyPr>
          <a:lstStyle/>
          <a:p>
            <a:r>
              <a:rPr lang="fr-FR" dirty="0" smtClean="0"/>
              <a:t>Description de la tâche complexe</a:t>
            </a:r>
            <a:endParaRPr lang="fr-FR" dirty="0"/>
          </a:p>
        </p:txBody>
      </p:sp>
      <p:sp>
        <p:nvSpPr>
          <p:cNvPr id="8" name="Espace réservé du contenu 2"/>
          <p:cNvSpPr>
            <a:spLocks noGrp="1"/>
          </p:cNvSpPr>
          <p:nvPr>
            <p:ph idx="1"/>
          </p:nvPr>
        </p:nvSpPr>
        <p:spPr>
          <a:xfrm>
            <a:off x="357158" y="1501761"/>
            <a:ext cx="8555488" cy="518425"/>
          </a:xfrm>
        </p:spPr>
        <p:txBody>
          <a:bodyPr>
            <a:normAutofit fontScale="85000" lnSpcReduction="20000"/>
          </a:bodyPr>
          <a:lstStyle/>
          <a:p>
            <a:pPr algn="ctr">
              <a:buNone/>
            </a:pPr>
            <a:r>
              <a:rPr lang="fr-FR" sz="3900" b="1" dirty="0" smtClean="0">
                <a:solidFill>
                  <a:schemeClr val="bg2"/>
                </a:solidFill>
              </a:rPr>
              <a:t>Connaissances</a:t>
            </a:r>
          </a:p>
          <a:p>
            <a:endParaRPr lang="fr-FR" dirty="0"/>
          </a:p>
        </p:txBody>
      </p:sp>
      <p:sp>
        <p:nvSpPr>
          <p:cNvPr id="7" name="Rectangle 3"/>
          <p:cNvSpPr txBox="1">
            <a:spLocks noChangeArrowheads="1"/>
          </p:cNvSpPr>
          <p:nvPr/>
        </p:nvSpPr>
        <p:spPr bwMode="auto">
          <a:xfrm>
            <a:off x="357158" y="2020186"/>
            <a:ext cx="4114800" cy="4582633"/>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fr-FR" sz="1600" b="1" i="1" u="sng" dirty="0" smtClean="0">
                <a:latin typeface="+mj-lt"/>
                <a:cs typeface="Times New Roman" pitchFamily="18" charset="0"/>
              </a:rPr>
              <a:t>Pratiquants</a:t>
            </a:r>
            <a:endParaRPr lang="fr-FR" sz="1600" dirty="0" smtClean="0">
              <a:latin typeface="+mj-lt"/>
              <a:cs typeface="Times New Roman" pitchFamily="18" charset="0"/>
            </a:endParaRPr>
          </a:p>
          <a:p>
            <a:pPr>
              <a:buNone/>
            </a:pPr>
            <a:r>
              <a:rPr lang="fr-FR" sz="1600" b="1" u="sng" dirty="0" smtClean="0">
                <a:solidFill>
                  <a:schemeClr val="tx2"/>
                </a:solidFill>
                <a:cs typeface="Times New Roman" pitchFamily="18" charset="0"/>
              </a:rPr>
              <a:t>Connaissances antérieures mobilisées par la tâche</a:t>
            </a:r>
            <a:endParaRPr lang="fr-FR" sz="1600" dirty="0" smtClean="0"/>
          </a:p>
          <a:p>
            <a:r>
              <a:rPr lang="fr-FR" sz="1600" dirty="0" smtClean="0">
                <a:solidFill>
                  <a:schemeClr val="tx2"/>
                </a:solidFill>
              </a:rPr>
              <a:t>Les règles de sécurité inhérentes aux acrobaties et outils d’équilibre</a:t>
            </a:r>
          </a:p>
          <a:p>
            <a:r>
              <a:rPr lang="fr-FR" sz="1600" dirty="0" smtClean="0">
                <a:solidFill>
                  <a:schemeClr val="tx2"/>
                </a:solidFill>
              </a:rPr>
              <a:t>La difficulté subjective d’une figure ainsi que la concentration et l’application qu’elle exige</a:t>
            </a:r>
          </a:p>
          <a:p>
            <a:r>
              <a:rPr lang="fr-FR" sz="1600" dirty="0" smtClean="0">
                <a:solidFill>
                  <a:schemeClr val="tx2"/>
                </a:solidFill>
              </a:rPr>
              <a:t>Sa place et son rôle au sein du groupe</a:t>
            </a:r>
          </a:p>
          <a:p>
            <a:pPr>
              <a:buNone/>
            </a:pPr>
            <a:endParaRPr lang="fr-FR" sz="1200" dirty="0" smtClean="0"/>
          </a:p>
          <a:p>
            <a:pPr marL="0" indent="0">
              <a:buNone/>
              <a:defRPr/>
            </a:pPr>
            <a:r>
              <a:rPr lang="fr-FR" sz="1600" b="1" u="sng" dirty="0" smtClean="0">
                <a:solidFill>
                  <a:srgbClr val="FF0000"/>
                </a:solidFill>
                <a:latin typeface="+mj-lt"/>
                <a:cs typeface="Times New Roman" pitchFamily="18" charset="0"/>
              </a:rPr>
              <a:t>Connaissances acquises par la tâche complexe</a:t>
            </a:r>
          </a:p>
          <a:p>
            <a:r>
              <a:rPr lang="fr-FR" sz="1600" b="1" dirty="0" smtClean="0">
                <a:solidFill>
                  <a:srgbClr val="FF0000"/>
                </a:solidFill>
              </a:rPr>
              <a:t>Les différents facteurs sur lesquels agir pour obtenir une gestuelle signifiante</a:t>
            </a:r>
          </a:p>
          <a:p>
            <a:r>
              <a:rPr lang="fr-FR" sz="1600" b="1" dirty="0" smtClean="0">
                <a:solidFill>
                  <a:srgbClr val="FF0000"/>
                </a:solidFill>
              </a:rPr>
              <a:t>Des connaissances physiques simples pour réussir</a:t>
            </a:r>
          </a:p>
          <a:p>
            <a:r>
              <a:rPr lang="fr-FR" sz="1600" b="1" dirty="0" smtClean="0">
                <a:solidFill>
                  <a:srgbClr val="FF0000"/>
                </a:solidFill>
              </a:rPr>
              <a:t>Ses limites affectives (passer devant les groupes)</a:t>
            </a:r>
          </a:p>
          <a:p>
            <a:pPr>
              <a:defRPr/>
            </a:pPr>
            <a:endParaRPr lang="fr-FR" sz="1600" b="1" dirty="0" smtClean="0">
              <a:solidFill>
                <a:srgbClr val="FF0000"/>
              </a:solidFill>
              <a:latin typeface="+mj-lt"/>
              <a:cs typeface="Times New Roman" pitchFamily="18" charset="0"/>
            </a:endParaRPr>
          </a:p>
        </p:txBody>
      </p:sp>
      <p:sp>
        <p:nvSpPr>
          <p:cNvPr id="9" name="Rectangle 3"/>
          <p:cNvSpPr txBox="1">
            <a:spLocks noChangeArrowheads="1"/>
          </p:cNvSpPr>
          <p:nvPr/>
        </p:nvSpPr>
        <p:spPr bwMode="auto">
          <a:xfrm>
            <a:off x="4589072" y="2020186"/>
            <a:ext cx="4323574" cy="4582633"/>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fr-FR" sz="1600" b="1" i="1" u="sng" dirty="0" smtClean="0">
                <a:latin typeface="+mj-lt"/>
                <a:cs typeface="Times New Roman" pitchFamily="18" charset="0"/>
              </a:rPr>
              <a:t>Autres rôles</a:t>
            </a:r>
          </a:p>
          <a:p>
            <a:pPr>
              <a:buNone/>
            </a:pPr>
            <a:r>
              <a:rPr lang="fr-FR" sz="1600" u="sng" dirty="0" smtClean="0"/>
              <a:t>Metteur en scène</a:t>
            </a:r>
            <a:endParaRPr lang="fr-FR" sz="1600" dirty="0" smtClean="0"/>
          </a:p>
          <a:p>
            <a:pPr>
              <a:buNone/>
            </a:pPr>
            <a:r>
              <a:rPr lang="fr-FR" sz="1600" dirty="0" smtClean="0">
                <a:solidFill>
                  <a:schemeClr val="tx2"/>
                </a:solidFill>
              </a:rPr>
              <a:t>Les règles et les principes simples de composition</a:t>
            </a:r>
          </a:p>
          <a:p>
            <a:pPr>
              <a:buNone/>
            </a:pPr>
            <a:r>
              <a:rPr lang="fr-FR" sz="1600" b="1" dirty="0" smtClean="0">
                <a:solidFill>
                  <a:srgbClr val="FF0000"/>
                </a:solidFill>
              </a:rPr>
              <a:t>Principes et procédés de composition liés aux effets de scène </a:t>
            </a:r>
            <a:r>
              <a:rPr lang="fr-FR" sz="1600" dirty="0" smtClean="0"/>
              <a:t>:</a:t>
            </a:r>
          </a:p>
          <a:p>
            <a:r>
              <a:rPr lang="fr-FR" sz="1600" dirty="0" smtClean="0">
                <a:solidFill>
                  <a:srgbClr val="FF0000"/>
                </a:solidFill>
              </a:rPr>
              <a:t>L’architecture du propos dans son principe d’écriture</a:t>
            </a:r>
          </a:p>
          <a:p>
            <a:r>
              <a:rPr lang="fr-FR" sz="1600" dirty="0" smtClean="0">
                <a:solidFill>
                  <a:srgbClr val="FF0000"/>
                </a:solidFill>
              </a:rPr>
              <a:t>L’organisation de l’espace scénique</a:t>
            </a:r>
          </a:p>
          <a:p>
            <a:pPr>
              <a:buNone/>
            </a:pPr>
            <a:endParaRPr lang="fr-FR" sz="1200" u="sng" dirty="0" smtClean="0"/>
          </a:p>
          <a:p>
            <a:pPr>
              <a:buNone/>
            </a:pPr>
            <a:r>
              <a:rPr lang="fr-FR" sz="1600" u="sng" dirty="0" smtClean="0"/>
              <a:t>Spectateur </a:t>
            </a:r>
            <a:r>
              <a:rPr lang="fr-FR" sz="1600" dirty="0" smtClean="0"/>
              <a:t>:</a:t>
            </a:r>
          </a:p>
          <a:p>
            <a:pPr>
              <a:buNone/>
            </a:pPr>
            <a:r>
              <a:rPr lang="fr-FR" sz="1600" dirty="0" smtClean="0">
                <a:solidFill>
                  <a:schemeClr val="tx2"/>
                </a:solidFill>
              </a:rPr>
              <a:t>Critères d’appréciation simples : concentration, respect des contraintes de construction</a:t>
            </a:r>
          </a:p>
          <a:p>
            <a:pPr>
              <a:buNone/>
            </a:pPr>
            <a:r>
              <a:rPr lang="fr-FR" sz="1600" b="1" dirty="0" smtClean="0">
                <a:solidFill>
                  <a:srgbClr val="FF0000"/>
                </a:solidFill>
              </a:rPr>
              <a:t>Critères d’appréciation liées à </a:t>
            </a:r>
            <a:r>
              <a:rPr lang="fr-FR" sz="1600" dirty="0" smtClean="0"/>
              <a:t>: </a:t>
            </a:r>
          </a:p>
          <a:p>
            <a:r>
              <a:rPr lang="fr-FR" sz="1600" b="1" dirty="0" smtClean="0">
                <a:solidFill>
                  <a:srgbClr val="FF0000"/>
                </a:solidFill>
              </a:rPr>
              <a:t>La variété et la difficulté des techniques</a:t>
            </a:r>
          </a:p>
          <a:p>
            <a:r>
              <a:rPr lang="fr-FR" sz="1600" b="1" dirty="0" smtClean="0">
                <a:solidFill>
                  <a:srgbClr val="FF0000"/>
                </a:solidFill>
              </a:rPr>
              <a:t>Les liens entre les techniques et le thème illustré</a:t>
            </a:r>
          </a:p>
        </p:txBody>
      </p:sp>
    </p:spTree>
    <p:extLst>
      <p:ext uri="{BB962C8B-B14F-4D97-AF65-F5344CB8AC3E}">
        <p14:creationId xmlns:p14="http://schemas.microsoft.com/office/powerpoint/2010/main" val="2258427222"/>
      </p:ext>
    </p:extLst>
  </p:cSld>
  <p:clrMapOvr>
    <a:masterClrMapping/>
  </p:clrMapOvr>
  <p:transition spd="med">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453256" y="1377131"/>
            <a:ext cx="8229600" cy="558208"/>
          </a:xfrm>
        </p:spPr>
        <p:txBody>
          <a:bodyPr>
            <a:noAutofit/>
          </a:bodyPr>
          <a:lstStyle/>
          <a:p>
            <a:pPr algn="ctr">
              <a:buNone/>
            </a:pPr>
            <a:r>
              <a:rPr lang="fr-FR" sz="3600" b="1" dirty="0" smtClean="0">
                <a:solidFill>
                  <a:schemeClr val="bg2"/>
                </a:solidFill>
              </a:rPr>
              <a:t>Capacités</a:t>
            </a:r>
            <a:endParaRPr lang="fr-FR" sz="3600" b="1" dirty="0">
              <a:solidFill>
                <a:schemeClr val="bg2"/>
              </a:solidFill>
            </a:endParaRPr>
          </a:p>
        </p:txBody>
      </p:sp>
      <p:sp>
        <p:nvSpPr>
          <p:cNvPr id="7" name="Rectangle 3"/>
          <p:cNvSpPr txBox="1">
            <a:spLocks noChangeArrowheads="1"/>
          </p:cNvSpPr>
          <p:nvPr/>
        </p:nvSpPr>
        <p:spPr bwMode="auto">
          <a:xfrm>
            <a:off x="357158" y="1996173"/>
            <a:ext cx="4114800" cy="4539548"/>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fr-FR" sz="1600" b="1" i="1" u="sng" dirty="0" smtClean="0">
                <a:latin typeface="+mj-lt"/>
                <a:cs typeface="Times New Roman" pitchFamily="18" charset="0"/>
              </a:rPr>
              <a:t>Pratiquants</a:t>
            </a:r>
          </a:p>
          <a:p>
            <a:pPr marL="0" indent="0">
              <a:buFont typeface="Wingdings" pitchFamily="2" charset="2"/>
              <a:buNone/>
              <a:defRPr/>
            </a:pPr>
            <a:r>
              <a:rPr lang="fr-FR" sz="1600" b="1" u="sng" dirty="0" smtClean="0">
                <a:solidFill>
                  <a:schemeClr val="tx2"/>
                </a:solidFill>
                <a:latin typeface="+mj-lt"/>
                <a:cs typeface="Times New Roman" pitchFamily="18" charset="0"/>
              </a:rPr>
              <a:t>Capacités antérieures mobilisées par la tâche</a:t>
            </a:r>
            <a:endParaRPr lang="fr-FR" sz="1600" b="1" dirty="0" smtClean="0">
              <a:solidFill>
                <a:srgbClr val="FF0000"/>
              </a:solidFill>
            </a:endParaRPr>
          </a:p>
          <a:p>
            <a:r>
              <a:rPr lang="fr-FR" sz="1600" dirty="0" smtClean="0">
                <a:solidFill>
                  <a:schemeClr val="tx2"/>
                </a:solidFill>
              </a:rPr>
              <a:t>Enchaîner plusieurs figures avec un même objet dans « au moins 2 des 3 familles »</a:t>
            </a:r>
          </a:p>
          <a:p>
            <a:r>
              <a:rPr lang="fr-FR" sz="1600" dirty="0" smtClean="0">
                <a:solidFill>
                  <a:schemeClr val="tx2"/>
                </a:solidFill>
              </a:rPr>
              <a:t>Mémoriser les différentes formes corporelles à reproduire, les formes de groupements, les espaces et la durée</a:t>
            </a:r>
          </a:p>
          <a:p>
            <a:pPr>
              <a:buNone/>
            </a:pPr>
            <a:endParaRPr lang="fr-FR" sz="1200" dirty="0" smtClean="0">
              <a:solidFill>
                <a:schemeClr val="tx2"/>
              </a:solidFill>
            </a:endParaRPr>
          </a:p>
          <a:p>
            <a:pPr>
              <a:buNone/>
            </a:pPr>
            <a:r>
              <a:rPr lang="fr-FR" sz="1600" b="1" u="sng" dirty="0" smtClean="0">
                <a:solidFill>
                  <a:srgbClr val="FF0000"/>
                </a:solidFill>
              </a:rPr>
              <a:t>Capacités acquises par la tâche complexe</a:t>
            </a:r>
          </a:p>
          <a:p>
            <a:r>
              <a:rPr lang="fr-FR" sz="1600" b="1" dirty="0" smtClean="0">
                <a:solidFill>
                  <a:srgbClr val="FF0000"/>
                </a:solidFill>
              </a:rPr>
              <a:t>Diversifier  et complexifier  les formes techniques et corporelles dans les trois familles</a:t>
            </a:r>
          </a:p>
          <a:p>
            <a:r>
              <a:rPr lang="fr-FR" sz="1600" b="1" dirty="0" smtClean="0">
                <a:solidFill>
                  <a:srgbClr val="FF0000"/>
                </a:solidFill>
              </a:rPr>
              <a:t>Gérer la prise de risque</a:t>
            </a:r>
            <a:endParaRPr lang="fr-FR" sz="1600" dirty="0" smtClean="0">
              <a:solidFill>
                <a:srgbClr val="FF0000"/>
              </a:solidFill>
            </a:endParaRPr>
          </a:p>
          <a:p>
            <a:r>
              <a:rPr lang="fr-FR" sz="1600" b="1" dirty="0" smtClean="0">
                <a:solidFill>
                  <a:srgbClr val="FF0000"/>
                </a:solidFill>
              </a:rPr>
              <a:t>Eliminer pour choisir d’approfondir une technique et ne retenir que les plus singulières et maîtrisées</a:t>
            </a:r>
            <a:endParaRPr lang="fr-FR" sz="1600" dirty="0" smtClean="0"/>
          </a:p>
          <a:p>
            <a:r>
              <a:rPr lang="fr-FR" sz="1600" b="1" dirty="0" smtClean="0">
                <a:solidFill>
                  <a:srgbClr val="FF0000"/>
                </a:solidFill>
              </a:rPr>
              <a:t>Entrer et sortir de piste de manière inédite</a:t>
            </a:r>
          </a:p>
        </p:txBody>
      </p:sp>
      <p:sp>
        <p:nvSpPr>
          <p:cNvPr id="8" name="Rectangle 3"/>
          <p:cNvSpPr txBox="1">
            <a:spLocks noChangeArrowheads="1"/>
          </p:cNvSpPr>
          <p:nvPr/>
        </p:nvSpPr>
        <p:spPr bwMode="auto">
          <a:xfrm>
            <a:off x="4654352" y="1996173"/>
            <a:ext cx="4114800" cy="4539548"/>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fr-FR" sz="1600" b="1" i="1" u="sng" dirty="0" smtClean="0">
                <a:latin typeface="+mj-lt"/>
                <a:cs typeface="Times New Roman" pitchFamily="18" charset="0"/>
              </a:rPr>
              <a:t>Autres rôles</a:t>
            </a:r>
          </a:p>
          <a:p>
            <a:pPr>
              <a:buNone/>
            </a:pPr>
            <a:r>
              <a:rPr lang="fr-FR" sz="1600" u="sng" dirty="0" smtClean="0"/>
              <a:t>Metteur en scène</a:t>
            </a:r>
          </a:p>
          <a:p>
            <a:r>
              <a:rPr lang="fr-FR" sz="1600" dirty="0" smtClean="0">
                <a:solidFill>
                  <a:schemeClr val="tx2"/>
                </a:solidFill>
              </a:rPr>
              <a:t>Anticiper les changements de partenaire et la disposition du matériel</a:t>
            </a:r>
          </a:p>
          <a:p>
            <a:r>
              <a:rPr lang="fr-FR" sz="1600" b="1" dirty="0" smtClean="0">
                <a:solidFill>
                  <a:srgbClr val="FF0000"/>
                </a:solidFill>
              </a:rPr>
              <a:t>Suggérer et sélectionner les propositions en relation avec l’évocation de l’univers choisi et l’effet à produire sur le spectateur</a:t>
            </a:r>
          </a:p>
          <a:p>
            <a:r>
              <a:rPr lang="fr-FR" sz="1600" b="1" dirty="0" smtClean="0">
                <a:solidFill>
                  <a:srgbClr val="FF0000"/>
                </a:solidFill>
              </a:rPr>
              <a:t>Mettre en place des codes, des signaux pour communiquer</a:t>
            </a:r>
            <a:endParaRPr lang="fr-FR" sz="1600" b="1" u="sng" dirty="0" smtClean="0">
              <a:solidFill>
                <a:srgbClr val="FF0000"/>
              </a:solidFill>
            </a:endParaRPr>
          </a:p>
          <a:p>
            <a:pPr>
              <a:buNone/>
            </a:pPr>
            <a:r>
              <a:rPr lang="fr-FR" sz="1600" u="sng" dirty="0" smtClean="0"/>
              <a:t>Spectateur </a:t>
            </a:r>
            <a:r>
              <a:rPr lang="fr-FR" sz="1600" dirty="0" smtClean="0"/>
              <a:t>:</a:t>
            </a:r>
          </a:p>
          <a:p>
            <a:r>
              <a:rPr lang="fr-FR" sz="1600" dirty="0" smtClean="0">
                <a:solidFill>
                  <a:schemeClr val="tx2"/>
                </a:solidFill>
              </a:rPr>
              <a:t>Repérer et analyser la prestation du groupe à partir des critères simples (niveau de difficultés, respect du thème…)</a:t>
            </a:r>
          </a:p>
          <a:p>
            <a:pPr>
              <a:buNone/>
            </a:pPr>
            <a:r>
              <a:rPr lang="fr-FR" sz="1600" b="1" dirty="0" smtClean="0">
                <a:solidFill>
                  <a:srgbClr val="FF0000"/>
                </a:solidFill>
              </a:rPr>
              <a:t>Critères d’appréciation liées à </a:t>
            </a:r>
            <a:r>
              <a:rPr lang="fr-FR" sz="1600" dirty="0" smtClean="0"/>
              <a:t>: </a:t>
            </a:r>
          </a:p>
          <a:p>
            <a:r>
              <a:rPr lang="fr-FR" sz="1600" b="1" dirty="0" smtClean="0">
                <a:solidFill>
                  <a:srgbClr val="FF0000"/>
                </a:solidFill>
              </a:rPr>
              <a:t>Argumenter sur les effets ressentis </a:t>
            </a:r>
          </a:p>
        </p:txBody>
      </p:sp>
      <p:sp>
        <p:nvSpPr>
          <p:cNvPr id="2" name="Titre 1"/>
          <p:cNvSpPr>
            <a:spLocks noGrp="1"/>
          </p:cNvSpPr>
          <p:nvPr>
            <p:ph type="title"/>
          </p:nvPr>
        </p:nvSpPr>
        <p:spPr/>
        <p:txBody>
          <a:bodyPr>
            <a:normAutofit/>
          </a:bodyPr>
          <a:lstStyle/>
          <a:p>
            <a:r>
              <a:rPr lang="fr-FR" dirty="0"/>
              <a:t>Description de la tâche </a:t>
            </a:r>
            <a:r>
              <a:rPr lang="fr-FR" dirty="0" smtClean="0"/>
              <a:t>complexe</a:t>
            </a:r>
            <a:endParaRPr lang="fr-FR" dirty="0"/>
          </a:p>
        </p:txBody>
      </p:sp>
    </p:spTree>
    <p:extLst>
      <p:ext uri="{BB962C8B-B14F-4D97-AF65-F5344CB8AC3E}">
        <p14:creationId xmlns:p14="http://schemas.microsoft.com/office/powerpoint/2010/main" val="2248473274"/>
      </p:ext>
    </p:extLst>
  </p:cSld>
  <p:clrMapOvr>
    <a:masterClrMapping/>
  </p:clrMapOvr>
  <p:transition spd="med">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453256" y="1515138"/>
            <a:ext cx="8229600" cy="505047"/>
          </a:xfrm>
        </p:spPr>
        <p:txBody>
          <a:bodyPr>
            <a:noAutofit/>
          </a:bodyPr>
          <a:lstStyle/>
          <a:p>
            <a:pPr algn="ctr">
              <a:buNone/>
            </a:pPr>
            <a:r>
              <a:rPr lang="fr-FR" sz="3600" b="1" dirty="0" smtClean="0">
                <a:solidFill>
                  <a:schemeClr val="bg2"/>
                </a:solidFill>
              </a:rPr>
              <a:t>Attitudes</a:t>
            </a:r>
            <a:endParaRPr lang="fr-FR" sz="3600" b="1" dirty="0">
              <a:solidFill>
                <a:schemeClr val="bg2"/>
              </a:solidFill>
            </a:endParaRPr>
          </a:p>
        </p:txBody>
      </p:sp>
      <p:sp>
        <p:nvSpPr>
          <p:cNvPr id="7" name="Rectangle 3"/>
          <p:cNvSpPr txBox="1">
            <a:spLocks noChangeArrowheads="1"/>
          </p:cNvSpPr>
          <p:nvPr/>
        </p:nvSpPr>
        <p:spPr bwMode="auto">
          <a:xfrm>
            <a:off x="357158" y="2169594"/>
            <a:ext cx="4114800" cy="4320480"/>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fr-FR" sz="1600" b="1" i="1" u="sng" dirty="0" smtClean="0">
                <a:latin typeface="+mj-lt"/>
                <a:cs typeface="Times New Roman" pitchFamily="18" charset="0"/>
              </a:rPr>
              <a:t>Pratiquants</a:t>
            </a:r>
          </a:p>
          <a:p>
            <a:pPr marL="0" indent="0">
              <a:buFont typeface="Wingdings" pitchFamily="2" charset="2"/>
              <a:buNone/>
              <a:defRPr/>
            </a:pPr>
            <a:r>
              <a:rPr lang="fr-FR" sz="1600" b="1" u="sng" dirty="0" smtClean="0">
                <a:solidFill>
                  <a:schemeClr val="tx2"/>
                </a:solidFill>
                <a:latin typeface="+mj-lt"/>
                <a:cs typeface="Times New Roman" pitchFamily="18" charset="0"/>
              </a:rPr>
              <a:t>Attitudes antérieures mobilisées par la tâche</a:t>
            </a:r>
          </a:p>
          <a:p>
            <a:r>
              <a:rPr lang="fr-FR" sz="1600" dirty="0" smtClean="0">
                <a:solidFill>
                  <a:schemeClr val="tx2"/>
                </a:solidFill>
              </a:rPr>
              <a:t>Ne pas décrocher suite à un raté</a:t>
            </a:r>
          </a:p>
          <a:p>
            <a:r>
              <a:rPr lang="fr-FR" sz="1600" dirty="0" smtClean="0">
                <a:solidFill>
                  <a:schemeClr val="tx2"/>
                </a:solidFill>
              </a:rPr>
              <a:t>Accepter les remarques des spectateurs</a:t>
            </a:r>
          </a:p>
          <a:p>
            <a:pPr>
              <a:buNone/>
            </a:pPr>
            <a:endParaRPr lang="fr-FR" sz="1200" b="1" dirty="0" smtClean="0">
              <a:solidFill>
                <a:srgbClr val="FF0000"/>
              </a:solidFill>
            </a:endParaRPr>
          </a:p>
          <a:p>
            <a:pPr>
              <a:buNone/>
            </a:pPr>
            <a:r>
              <a:rPr lang="fr-FR" sz="1600" b="1" u="sng" dirty="0" smtClean="0">
                <a:solidFill>
                  <a:srgbClr val="FF0000"/>
                </a:solidFill>
              </a:rPr>
              <a:t>Attitudes acquises par la tâche complexe</a:t>
            </a:r>
          </a:p>
          <a:p>
            <a:r>
              <a:rPr lang="fr-FR" sz="1600" b="1" dirty="0" smtClean="0">
                <a:solidFill>
                  <a:srgbClr val="FF0000"/>
                </a:solidFill>
              </a:rPr>
              <a:t>Rechercher en permanence l’effet spectacle </a:t>
            </a:r>
          </a:p>
          <a:p>
            <a:r>
              <a:rPr lang="fr-FR" sz="1600" b="1" dirty="0" smtClean="0">
                <a:solidFill>
                  <a:srgbClr val="FF0000"/>
                </a:solidFill>
              </a:rPr>
              <a:t>Etablir des rapports de confiance réciproques pour réussir les échanges, les figures collectives</a:t>
            </a:r>
          </a:p>
          <a:p>
            <a:r>
              <a:rPr lang="fr-FR" sz="1600" b="1" dirty="0" smtClean="0">
                <a:solidFill>
                  <a:srgbClr val="FF0000"/>
                </a:solidFill>
                <a:latin typeface="+mj-lt"/>
                <a:cs typeface="Times New Roman" pitchFamily="18" charset="0"/>
              </a:rPr>
              <a:t>Programmer son travail, se fixer des défis et objectifs ambitieux</a:t>
            </a:r>
          </a:p>
        </p:txBody>
      </p:sp>
      <p:sp>
        <p:nvSpPr>
          <p:cNvPr id="8" name="Rectangle 3"/>
          <p:cNvSpPr txBox="1">
            <a:spLocks noChangeArrowheads="1"/>
          </p:cNvSpPr>
          <p:nvPr/>
        </p:nvSpPr>
        <p:spPr bwMode="auto">
          <a:xfrm>
            <a:off x="4714876" y="2148881"/>
            <a:ext cx="4114800" cy="4320480"/>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fr-FR" sz="1600" b="1" i="1" u="sng" dirty="0" smtClean="0">
                <a:latin typeface="+mj-lt"/>
                <a:cs typeface="Times New Roman" pitchFamily="18" charset="0"/>
              </a:rPr>
              <a:t>Autres rôles</a:t>
            </a:r>
          </a:p>
          <a:p>
            <a:pPr>
              <a:buNone/>
            </a:pPr>
            <a:r>
              <a:rPr lang="fr-FR" sz="1600" u="sng" dirty="0" smtClean="0"/>
              <a:t>Metteur en scène</a:t>
            </a:r>
            <a:endParaRPr lang="fr-FR" sz="1600" dirty="0" smtClean="0"/>
          </a:p>
          <a:p>
            <a:r>
              <a:rPr lang="fr-FR" sz="1600" dirty="0" smtClean="0">
                <a:solidFill>
                  <a:schemeClr val="tx2"/>
                </a:solidFill>
              </a:rPr>
              <a:t>Faire confiance à son imaginaire personnel : oser, proposer, faire des choix</a:t>
            </a:r>
          </a:p>
          <a:p>
            <a:r>
              <a:rPr lang="fr-FR" sz="1600" dirty="0" smtClean="0">
                <a:solidFill>
                  <a:schemeClr val="tx2"/>
                </a:solidFill>
              </a:rPr>
              <a:t>Etre à l’écoute, prendre en compte les idées et la singularité de chacun</a:t>
            </a:r>
          </a:p>
          <a:p>
            <a:r>
              <a:rPr lang="fr-FR" sz="1600" b="1" dirty="0" smtClean="0">
                <a:solidFill>
                  <a:srgbClr val="FF0000"/>
                </a:solidFill>
              </a:rPr>
              <a:t>Inviter chaque membre du groupe à se prononcer et organiser la synthèse</a:t>
            </a:r>
          </a:p>
          <a:p>
            <a:pPr>
              <a:buNone/>
            </a:pPr>
            <a:endParaRPr lang="fr-FR" sz="1200" b="1" u="sng" dirty="0" smtClean="0">
              <a:solidFill>
                <a:srgbClr val="FF0000"/>
              </a:solidFill>
            </a:endParaRPr>
          </a:p>
          <a:p>
            <a:pPr>
              <a:buNone/>
            </a:pPr>
            <a:r>
              <a:rPr lang="fr-FR" sz="1600" u="sng" dirty="0" smtClean="0"/>
              <a:t>Spectateur </a:t>
            </a:r>
            <a:r>
              <a:rPr lang="fr-FR" sz="1600" dirty="0" smtClean="0"/>
              <a:t>:</a:t>
            </a:r>
          </a:p>
          <a:p>
            <a:r>
              <a:rPr lang="fr-FR" sz="1600" dirty="0" smtClean="0">
                <a:solidFill>
                  <a:schemeClr val="tx2"/>
                </a:solidFill>
              </a:rPr>
              <a:t>Observer de façon attentive et respectueuse</a:t>
            </a:r>
          </a:p>
          <a:p>
            <a:r>
              <a:rPr lang="fr-FR" sz="1600" b="1" dirty="0" smtClean="0">
                <a:solidFill>
                  <a:srgbClr val="FF0000"/>
                </a:solidFill>
              </a:rPr>
              <a:t>Respecter et apprécier en acceptant de cheminer selon une logique différente de la sienne</a:t>
            </a:r>
          </a:p>
          <a:p>
            <a:r>
              <a:rPr lang="fr-FR" sz="1600" b="1" dirty="0" smtClean="0">
                <a:solidFill>
                  <a:srgbClr val="FF0000"/>
                </a:solidFill>
              </a:rPr>
              <a:t>Rester curieux, ouvert et tolérant</a:t>
            </a:r>
          </a:p>
        </p:txBody>
      </p:sp>
      <p:sp>
        <p:nvSpPr>
          <p:cNvPr id="9" name="Titre 1"/>
          <p:cNvSpPr>
            <a:spLocks noGrp="1"/>
          </p:cNvSpPr>
          <p:nvPr>
            <p:ph type="title"/>
          </p:nvPr>
        </p:nvSpPr>
        <p:spPr>
          <a:xfrm>
            <a:off x="453256" y="234131"/>
            <a:ext cx="8229600" cy="1143000"/>
          </a:xfrm>
        </p:spPr>
        <p:txBody>
          <a:bodyPr>
            <a:normAutofit/>
          </a:bodyPr>
          <a:lstStyle/>
          <a:p>
            <a:r>
              <a:rPr lang="fr-FR" dirty="0"/>
              <a:t>Description de la tâche </a:t>
            </a:r>
            <a:r>
              <a:rPr lang="fr-FR" dirty="0" smtClean="0"/>
              <a:t>complexe</a:t>
            </a:r>
            <a:endParaRPr lang="fr-FR" dirty="0"/>
          </a:p>
        </p:txBody>
      </p:sp>
    </p:spTree>
    <p:extLst>
      <p:ext uri="{BB962C8B-B14F-4D97-AF65-F5344CB8AC3E}">
        <p14:creationId xmlns:p14="http://schemas.microsoft.com/office/powerpoint/2010/main" val="951499925"/>
      </p:ext>
    </p:extLst>
  </p:cSld>
  <p:clrMapOvr>
    <a:masterClrMapping/>
  </p:clrMapOvr>
  <p:transition spd="med">
    <p:split orient="ver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a3ea463a68a739e6a3a665df4682364d01c1954"/>
</p:tagLst>
</file>

<file path=ppt/theme/theme1.xml><?xml version="1.0" encoding="utf-8"?>
<a:theme xmlns:a="http://schemas.openxmlformats.org/drawingml/2006/main" name="gra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gra2014</Template>
  <TotalTime>5806</TotalTime>
  <Words>1063</Words>
  <Application>Microsoft Office PowerPoint</Application>
  <PresentationFormat>Affichage à l'écran (4:3)</PresentationFormat>
  <Paragraphs>152</Paragraphs>
  <Slides>12</Slides>
  <Notes>12</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gra2014</vt:lpstr>
      <vt:lpstr>Présentation PowerPoint</vt:lpstr>
      <vt:lpstr>Tâche Complexe Cirque N2</vt:lpstr>
      <vt:lpstr>CP: 3</vt:lpstr>
      <vt:lpstr>COMPETENCE ATTENDUE NIVEAU 2</vt:lpstr>
      <vt:lpstr>Description de la tâche complexe</vt:lpstr>
      <vt:lpstr>Description du dispositif</vt:lpstr>
      <vt:lpstr>Description de la tâche complexe</vt:lpstr>
      <vt:lpstr>Description de la tâche complexe</vt:lpstr>
      <vt:lpstr>Description de la tâche complexe</vt:lpstr>
      <vt:lpstr>Différenciations et régulations  qui en découlent</vt:lpstr>
      <vt:lpstr>Liens possibles avec le socle commun</vt:lpstr>
      <vt:lpstr>CONCLUSION</vt:lpstr>
    </vt:vector>
  </TitlesOfParts>
  <Company>MEN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cirque_mourens</dc:title>
  <dc:creator>Didier MARTIN</dc:creator>
  <cp:lastModifiedBy>Michel Duport</cp:lastModifiedBy>
  <cp:revision>475</cp:revision>
  <cp:lastPrinted>2012-05-26T16:17:38Z</cp:lastPrinted>
  <dcterms:created xsi:type="dcterms:W3CDTF">2012-05-10T09:39:40Z</dcterms:created>
  <dcterms:modified xsi:type="dcterms:W3CDTF">2014-06-27T17:11:28Z</dcterms:modified>
</cp:coreProperties>
</file>