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4" r:id="rId4"/>
    <p:sldId id="292" r:id="rId5"/>
    <p:sldId id="286" r:id="rId6"/>
    <p:sldId id="261" r:id="rId7"/>
    <p:sldId id="288" r:id="rId8"/>
    <p:sldId id="289" r:id="rId9"/>
    <p:sldId id="290" r:id="rId10"/>
    <p:sldId id="291" r:id="rId11"/>
    <p:sldId id="276" r:id="rId12"/>
    <p:sldId id="294" r:id="rId13"/>
    <p:sldId id="266" r:id="rId14"/>
    <p:sldId id="280" r:id="rId15"/>
    <p:sldId id="297" r:id="rId16"/>
    <p:sldId id="298" r:id="rId17"/>
    <p:sldId id="270" r:id="rId18"/>
    <p:sldId id="284" r:id="rId19"/>
    <p:sldId id="271" r:id="rId20"/>
    <p:sldId id="28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1" autoAdjust="0"/>
    <p:restoredTop sz="94622" autoAdjust="0"/>
  </p:normalViewPr>
  <p:slideViewPr>
    <p:cSldViewPr>
      <p:cViewPr>
        <p:scale>
          <a:sx n="77" d="100"/>
          <a:sy n="77" d="100"/>
        </p:scale>
        <p:origin x="-57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rre%20Robin\AppData\Local\Temp\EPSNET_Utilitaire_traitement_donnees_alain_2013_Bac.xlsm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J:\Ann&#233;e%202013_2014\Examens%202014\BAC%20BP%20CAP\ExamEPS_2014_commun\EPSNET_Utilitaire_traitement_donnees_alain_annee_en_cours_Bac.xlsm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ierre%20Robin\AppData\Local\Temp\EPSNET_Utilitaire_traitement_donnees_alain_2013_BP.xlsm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Pierre%20Robin\AppData\Local\Temp\EPSNET_Utilitaire_traitement_donnees_alain_2013_CAP_BEP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2013-2014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cat>
            <c:strRef>
              <c:f>Feuil1!$A$2:$A$8</c:f>
              <c:strCache>
                <c:ptCount val="7"/>
                <c:pt idx="0">
                  <c:v>Handball</c:v>
                </c:pt>
                <c:pt idx="1">
                  <c:v>Basket</c:v>
                </c:pt>
                <c:pt idx="2">
                  <c:v>Volley</c:v>
                </c:pt>
                <c:pt idx="3">
                  <c:v>Rugby</c:v>
                </c:pt>
                <c:pt idx="4">
                  <c:v>Ultimate</c:v>
                </c:pt>
                <c:pt idx="5">
                  <c:v>Foot Futsal</c:v>
                </c:pt>
                <c:pt idx="6">
                  <c:v>APSA Etab</c:v>
                </c:pt>
              </c:strCache>
            </c:strRef>
          </c:cat>
          <c:val>
            <c:numRef>
              <c:f>Feuil1!$B$2:$B$8</c:f>
              <c:numCache>
                <c:formatCode>0.0%</c:formatCode>
                <c:ptCount val="7"/>
                <c:pt idx="0">
                  <c:v>0.26400000000000001</c:v>
                </c:pt>
                <c:pt idx="1">
                  <c:v>0.23</c:v>
                </c:pt>
                <c:pt idx="2">
                  <c:v>0.19400000000000001</c:v>
                </c:pt>
                <c:pt idx="3">
                  <c:v>0.13900000000000001</c:v>
                </c:pt>
                <c:pt idx="4">
                  <c:v>0.10600000000000001</c:v>
                </c:pt>
                <c:pt idx="5">
                  <c:v>5.7000000000000009E-2</c:v>
                </c:pt>
                <c:pt idx="6">
                  <c:v>1.0000000000000002E-2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2014-1015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Feuil1!$A$2:$A$8</c:f>
              <c:strCache>
                <c:ptCount val="7"/>
                <c:pt idx="0">
                  <c:v>Handball</c:v>
                </c:pt>
                <c:pt idx="1">
                  <c:v>Basket</c:v>
                </c:pt>
                <c:pt idx="2">
                  <c:v>Volley</c:v>
                </c:pt>
                <c:pt idx="3">
                  <c:v>Rugby</c:v>
                </c:pt>
                <c:pt idx="4">
                  <c:v>Ultimate</c:v>
                </c:pt>
                <c:pt idx="5">
                  <c:v>Foot Futsal</c:v>
                </c:pt>
                <c:pt idx="6">
                  <c:v>APSA Etab</c:v>
                </c:pt>
              </c:strCache>
            </c:strRef>
          </c:cat>
          <c:val>
            <c:numRef>
              <c:f>Feuil1!$C$2:$C$8</c:f>
              <c:numCache>
                <c:formatCode>0.00%</c:formatCode>
                <c:ptCount val="7"/>
                <c:pt idx="0">
                  <c:v>0.26940000000000003</c:v>
                </c:pt>
                <c:pt idx="1">
                  <c:v>0.21110000000000001</c:v>
                </c:pt>
                <c:pt idx="2">
                  <c:v>0.18140000000000003</c:v>
                </c:pt>
                <c:pt idx="3">
                  <c:v>0.15470000000000003</c:v>
                </c:pt>
                <c:pt idx="4">
                  <c:v>0.13220000000000001</c:v>
                </c:pt>
                <c:pt idx="5">
                  <c:v>4.0000000000000008E-2</c:v>
                </c:pt>
                <c:pt idx="6">
                  <c:v>1.0900000000000002E-2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5449728"/>
        <c:axId val="105455616"/>
      </c:barChart>
      <c:catAx>
        <c:axId val="105449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2700000"/>
          <a:lstStyle/>
          <a:p>
            <a:pPr>
              <a:defRPr/>
            </a:pPr>
            <a:endParaRPr lang="fr-FR"/>
          </a:p>
        </c:txPr>
        <c:crossAx val="105455616"/>
        <c:crosses val="autoZero"/>
        <c:auto val="1"/>
        <c:lblAlgn val="ctr"/>
        <c:lblOffset val="100"/>
        <c:noMultiLvlLbl val="0"/>
      </c:catAx>
      <c:valAx>
        <c:axId val="1054556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5449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CP4 en fonction du nombre de candidats</a:t>
            </a:r>
          </a:p>
        </c:rich>
      </c:tx>
      <c:layout>
        <c:manualLayout>
          <c:xMode val="edge"/>
          <c:yMode val="edge"/>
          <c:x val="0.26420686957647532"/>
          <c:y val="3.231398832965499E-4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2058406468468246E-2"/>
          <c:y val="1.8017933487500096E-2"/>
          <c:w val="0.85426540284360264"/>
          <c:h val="0.82432432432432434"/>
        </c:manualLayout>
      </c:layout>
      <c:barChart>
        <c:barDir val="col"/>
        <c:grouping val="clustered"/>
        <c:varyColors val="0"/>
        <c:ser>
          <c:idx val="6"/>
          <c:order val="6"/>
          <c:tx>
            <c:strRef>
              <c:f>'[EPSNET_Utilitaire_traitement_donnees_alain_2013_Bac.xlsm]Moy APSA'!$F$2</c:f>
              <c:strCache>
                <c:ptCount val="1"/>
                <c:pt idx="0">
                  <c:v>eff F 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'[EPSNET_Utilitaire_traitement_donnees_alain_2013_Bac.xlsm]Moy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'[EPSNET_Utilitaire_traitement_donnees_alain_2013_Bac.xlsm]Moy APSA'!$F$25:$F$33</c:f>
              <c:numCache>
                <c:formatCode>General</c:formatCode>
                <c:ptCount val="9"/>
                <c:pt idx="0">
                  <c:v>3263</c:v>
                </c:pt>
                <c:pt idx="1">
                  <c:v>833</c:v>
                </c:pt>
                <c:pt idx="2">
                  <c:v>1014</c:v>
                </c:pt>
                <c:pt idx="3">
                  <c:v>89</c:v>
                </c:pt>
                <c:pt idx="4">
                  <c:v>1444</c:v>
                </c:pt>
                <c:pt idx="5">
                  <c:v>502</c:v>
                </c:pt>
                <c:pt idx="6">
                  <c:v>478</c:v>
                </c:pt>
                <c:pt idx="7">
                  <c:v>836</c:v>
                </c:pt>
                <c:pt idx="8">
                  <c:v>58</c:v>
                </c:pt>
              </c:numCache>
            </c:numRef>
          </c:val>
        </c:ser>
        <c:ser>
          <c:idx val="7"/>
          <c:order val="7"/>
          <c:tx>
            <c:strRef>
              <c:f>'[EPSNET_Utilitaire_traitement_donnees_alain_2013_Bac.xlsm]Moy APSA'!$G$2</c:f>
              <c:strCache>
                <c:ptCount val="1"/>
                <c:pt idx="0">
                  <c:v>eff G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dLbls>
            <c:dLbl>
              <c:idx val="2"/>
              <c:layout/>
              <c:tx>
                <c:rich>
                  <a:bodyPr rot="-5400000" vert="horz"/>
                  <a:lstStyle/>
                  <a:p>
                    <a:pPr algn="ctr">
                      <a:defRPr sz="900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742</a:t>
                    </a:r>
                  </a:p>
                </c:rich>
              </c:tx>
              <c:spPr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68892453886535E-16"/>
                  <c:y val="2.69744074870619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'[EPSNET_Utilitaire_traitement_donnees_alain_2013_Bac.xlsm]Moy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'[EPSNET_Utilitaire_traitement_donnees_alain_2013_Bac.xlsm]Moy APSA'!$G$25:$G$33</c:f>
              <c:numCache>
                <c:formatCode>General</c:formatCode>
                <c:ptCount val="9"/>
                <c:pt idx="0">
                  <c:v>1965</c:v>
                </c:pt>
                <c:pt idx="1">
                  <c:v>601</c:v>
                </c:pt>
                <c:pt idx="2">
                  <c:v>742</c:v>
                </c:pt>
                <c:pt idx="3">
                  <c:v>322</c:v>
                </c:pt>
                <c:pt idx="4">
                  <c:v>1562</c:v>
                </c:pt>
                <c:pt idx="5">
                  <c:v>622</c:v>
                </c:pt>
                <c:pt idx="6">
                  <c:v>289</c:v>
                </c:pt>
                <c:pt idx="7">
                  <c:v>1065</c:v>
                </c:pt>
                <c:pt idx="8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663936"/>
        <c:axId val="106665472"/>
      </c:barChart>
      <c:lineChart>
        <c:grouping val="standard"/>
        <c:varyColors val="0"/>
        <c:ser>
          <c:idx val="0"/>
          <c:order val="0"/>
          <c:tx>
            <c:strRef>
              <c:f>'[EPSNET_Utilitaire_traitement_donnees_alain_2013_Bac.xlsm]Moy APSA'!$C$2</c:f>
              <c:strCache>
                <c:ptCount val="1"/>
                <c:pt idx="0">
                  <c:v>Moy Filles</c:v>
                </c:pt>
              </c:strCache>
            </c:strRef>
          </c:tx>
          <c:spPr>
            <a:ln w="12700">
              <a:solidFill>
                <a:srgbClr val="FF33CC"/>
              </a:solidFill>
            </a:ln>
            <a:effectLst>
              <a:outerShdw blurRad="50800" dist="50800" dir="5400000" algn="ctr" rotWithShape="0">
                <a:srgbClr val="FF33CC"/>
              </a:outerShdw>
            </a:effectLst>
          </c:spPr>
          <c:marker>
            <c:symbol val="diamond"/>
            <c:size val="10"/>
            <c:spPr>
              <a:solidFill>
                <a:srgbClr val="CC0099"/>
              </a:solidFill>
              <a:ln>
                <a:solidFill>
                  <a:srgbClr val="000000"/>
                </a:solidFill>
              </a:ln>
              <a:effectLst>
                <a:outerShdw blurRad="50800" dist="50800" dir="5400000" algn="ctr" rotWithShape="0">
                  <a:srgbClr val="FF33CC"/>
                </a:outerShdw>
              </a:effectLst>
            </c:spPr>
          </c:marker>
          <c:dLbls>
            <c:dLbl>
              <c:idx val="0"/>
              <c:layout>
                <c:manualLayout>
                  <c:x val="-1.2871886589397585E-2"/>
                  <c:y val="-3.2867184410167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630741953715991E-2"/>
                  <c:y val="3.7909071297594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914856881827827E-2"/>
                  <c:y val="-3.2627548268795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775811209439526E-2"/>
                  <c:y val="4.0348218458993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6834444367020513E-2"/>
                  <c:y val="-2.5126739294574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876106194690291E-2"/>
                  <c:y val="-3.2711142271599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357017319737701E-2"/>
                  <c:y val="-3.1235573293064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209679542269576E-2"/>
                  <c:y val="4.4106892460360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3775811209439526E-2"/>
                  <c:y val="-3.0428037248768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796208530805691E-2"/>
                  <c:y val="-2.4386216925586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0995260663506265E-3"/>
                  <c:y val="-1.5377207916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CCFF"/>
              </a:solidFill>
              <a:ln>
                <a:solidFill>
                  <a:srgbClr val="CC0099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'[EPSNET_Utilitaire_traitement_donnees_alain_2013_Bac.xlsm]Moy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'[EPSNET_Utilitaire_traitement_donnees_alain_2013_Bac.xlsm]Moy APSA'!$C$25:$C$33</c:f>
              <c:numCache>
                <c:formatCode>0.00</c:formatCode>
                <c:ptCount val="9"/>
                <c:pt idx="0">
                  <c:v>11.828846751631954</c:v>
                </c:pt>
                <c:pt idx="1">
                  <c:v>11.771704957678352</c:v>
                </c:pt>
                <c:pt idx="2">
                  <c:v>12.318489065606391</c:v>
                </c:pt>
                <c:pt idx="3">
                  <c:v>11.854545454545484</c:v>
                </c:pt>
                <c:pt idx="4">
                  <c:v>12.236995038979449</c:v>
                </c:pt>
                <c:pt idx="5">
                  <c:v>13.250104384133612</c:v>
                </c:pt>
                <c:pt idx="6">
                  <c:v>12.043312101910789</c:v>
                </c:pt>
                <c:pt idx="7">
                  <c:v>11.16646634615385</c:v>
                </c:pt>
                <c:pt idx="8">
                  <c:v>12.120689655172416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'[EPSNET_Utilitaire_traitement_donnees_alain_2013_Bac.xlsm]Moy APSA'!$D$2</c:f>
              <c:strCache>
                <c:ptCount val="1"/>
                <c:pt idx="0">
                  <c:v>Moy Garcons</c:v>
                </c:pt>
              </c:strCache>
            </c:strRef>
          </c:tx>
          <c:spPr>
            <a:ln w="12700">
              <a:solidFill>
                <a:srgbClr val="0000CC"/>
              </a:solidFill>
            </a:ln>
            <a:effectLst>
              <a:outerShdw blurRad="50800" dist="50800" dir="5400000" algn="ctr" rotWithShape="0">
                <a:srgbClr val="0000CC"/>
              </a:outerShdw>
            </a:effectLst>
          </c:spPr>
          <c:marker>
            <c:symbol val="square"/>
            <c:size val="7"/>
            <c:spPr>
              <a:solidFill>
                <a:srgbClr val="00FFFF"/>
              </a:solidFill>
              <a:ln>
                <a:solidFill>
                  <a:srgbClr val="000000"/>
                </a:solidFill>
              </a:ln>
              <a:effectLst>
                <a:outerShdw blurRad="50800" dist="50800" dir="5400000" algn="ctr" rotWithShape="0">
                  <a:srgbClr val="0000CC"/>
                </a:outerShdw>
              </a:effectLst>
            </c:spPr>
          </c:marker>
          <c:dLbls>
            <c:dLbl>
              <c:idx val="0"/>
              <c:layout>
                <c:manualLayout>
                  <c:x val="-4.8773991746607131E-3"/>
                  <c:y val="-2.8819976270089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706733560959754E-2"/>
                  <c:y val="4.2953115449609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889732809947556E-2"/>
                  <c:y val="3.5447093085967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2209679542269576E-2"/>
                  <c:y val="-3.0439183115809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955837378734812E-2"/>
                  <c:y val="4.34223204976090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6496953367554654E-2"/>
                  <c:y val="-3.4820227950958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859390363815242E-2"/>
                  <c:y val="4.2985114874339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4917195085127724E-2"/>
                  <c:y val="-3.72575773918672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2796208530805615E-2"/>
                  <c:y val="1.7629460168830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00FFFF"/>
              </a:solidFill>
              <a:ln>
                <a:solidFill>
                  <a:srgbClr val="0000CC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'[EPSNET_Utilitaire_traitement_donnees_alain_2013_Bac.xlsm]Moy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'[EPSNET_Utilitaire_traitement_donnees_alain_2013_Bac.xlsm]Moy APSA'!$D$25:$D$33</c:f>
              <c:numCache>
                <c:formatCode>0.00</c:formatCode>
                <c:ptCount val="9"/>
                <c:pt idx="0">
                  <c:v>13.977869274318072</c:v>
                </c:pt>
                <c:pt idx="1">
                  <c:v>13.618196994991649</c:v>
                </c:pt>
                <c:pt idx="2">
                  <c:v>13.711397557666222</c:v>
                </c:pt>
                <c:pt idx="3">
                  <c:v>13.983596214511085</c:v>
                </c:pt>
                <c:pt idx="4">
                  <c:v>13.779806451612899</c:v>
                </c:pt>
                <c:pt idx="5">
                  <c:v>14.239036544850499</c:v>
                </c:pt>
                <c:pt idx="6">
                  <c:v>14.084265734265735</c:v>
                </c:pt>
                <c:pt idx="7">
                  <c:v>13.573908918406074</c:v>
                </c:pt>
                <c:pt idx="8">
                  <c:v>14.376543209876573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'[EPSNET_Utilitaire_traitement_donnees_alain_2013_Bac.xlsm]Moy APSA'!$I$24</c:f>
              <c:strCache>
                <c:ptCount val="1"/>
                <c:pt idx="0">
                  <c:v>CP4 Moyenne Acad F : 11,98</c:v>
                </c:pt>
              </c:strCache>
            </c:strRef>
          </c:tx>
          <c:spPr>
            <a:ln>
              <a:solidFill>
                <a:srgbClr val="FF99CC"/>
              </a:solidFill>
              <a:prstDash val="sysDash"/>
            </a:ln>
          </c:spPr>
          <c:marker>
            <c:symbol val="none"/>
          </c:marker>
          <c:cat>
            <c:strRef>
              <c:f>'[EPSNET_Utilitaire_traitement_donnees_alain_2013_Bac.xlsm]Moy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'[EPSNET_Utilitaire_traitement_donnees_alain_2013_Bac.xlsm]Moy APSA'!$I$25:$I$33</c:f>
              <c:numCache>
                <c:formatCode>0.00</c:formatCode>
                <c:ptCount val="9"/>
                <c:pt idx="0">
                  <c:v>11.983797337738668</c:v>
                </c:pt>
                <c:pt idx="1">
                  <c:v>11.983797337738668</c:v>
                </c:pt>
                <c:pt idx="2">
                  <c:v>11.983797337738668</c:v>
                </c:pt>
                <c:pt idx="3">
                  <c:v>11.983797337738668</c:v>
                </c:pt>
                <c:pt idx="4">
                  <c:v>11.983797337738668</c:v>
                </c:pt>
                <c:pt idx="5">
                  <c:v>11.983797337738668</c:v>
                </c:pt>
                <c:pt idx="6">
                  <c:v>11.983797337738668</c:v>
                </c:pt>
                <c:pt idx="7">
                  <c:v>11.983797337738668</c:v>
                </c:pt>
                <c:pt idx="8">
                  <c:v>11.983797337738668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'[EPSNET_Utilitaire_traitement_donnees_alain_2013_Bac.xlsm]Moy APSA'!$J$24</c:f>
              <c:strCache>
                <c:ptCount val="1"/>
                <c:pt idx="0">
                  <c:v>CP4 Moyenne Acad G : 13,85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strRef>
              <c:f>'[EPSNET_Utilitaire_traitement_donnees_alain_2013_Bac.xlsm]Moy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'[EPSNET_Utilitaire_traitement_donnees_alain_2013_Bac.xlsm]Moy APSA'!$J$25:$J$33</c:f>
              <c:numCache>
                <c:formatCode>0.00</c:formatCode>
                <c:ptCount val="9"/>
                <c:pt idx="0">
                  <c:v>13.850107420403846</c:v>
                </c:pt>
                <c:pt idx="1">
                  <c:v>13.850107420403846</c:v>
                </c:pt>
                <c:pt idx="2">
                  <c:v>13.850107420403846</c:v>
                </c:pt>
                <c:pt idx="3">
                  <c:v>13.850107420403846</c:v>
                </c:pt>
                <c:pt idx="4">
                  <c:v>13.850107420403846</c:v>
                </c:pt>
                <c:pt idx="5">
                  <c:v>13.850107420403846</c:v>
                </c:pt>
                <c:pt idx="6">
                  <c:v>13.850107420403846</c:v>
                </c:pt>
                <c:pt idx="7">
                  <c:v>13.850107420403846</c:v>
                </c:pt>
                <c:pt idx="8">
                  <c:v>13.850107420403846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'[EPSNET_Utilitaire_traitement_donnees_alain_2013_Bac.xlsm]Moy APSA'!$K$2</c:f>
              <c:strCache>
                <c:ptCount val="1"/>
                <c:pt idx="0">
                  <c:v>Moyenne Acad F : 12,99</c:v>
                </c:pt>
              </c:strCache>
            </c:strRef>
          </c:tx>
          <c:spPr>
            <a:ln w="25400">
              <a:solidFill>
                <a:srgbClr val="B64A92"/>
              </a:solidFill>
              <a:prstDash val="sysDot"/>
            </a:ln>
          </c:spPr>
          <c:marker>
            <c:symbol val="none"/>
          </c:marker>
          <c:cat>
            <c:strRef>
              <c:f>'[EPSNET_Utilitaire_traitement_donnees_alain_2013_Bac.xlsm]Moy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'[EPSNET_Utilitaire_traitement_donnees_alain_2013_Bac.xlsm]Moy APSA'!$K$25:$K$33</c:f>
              <c:numCache>
                <c:formatCode>0.00</c:formatCode>
                <c:ptCount val="9"/>
                <c:pt idx="0">
                  <c:v>12.98816488364905</c:v>
                </c:pt>
                <c:pt idx="1">
                  <c:v>12.98816488364905</c:v>
                </c:pt>
                <c:pt idx="2">
                  <c:v>12.98816488364905</c:v>
                </c:pt>
                <c:pt idx="3">
                  <c:v>12.98816488364905</c:v>
                </c:pt>
                <c:pt idx="4">
                  <c:v>12.98816488364905</c:v>
                </c:pt>
                <c:pt idx="5">
                  <c:v>12.98816488364905</c:v>
                </c:pt>
                <c:pt idx="6">
                  <c:v>12.98816488364905</c:v>
                </c:pt>
                <c:pt idx="7">
                  <c:v>12.98816488364905</c:v>
                </c:pt>
                <c:pt idx="8">
                  <c:v>12.98816488364905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'[EPSNET_Utilitaire_traitement_donnees_alain_2013_Bac.xlsm]Moy APSA'!$L$2</c:f>
              <c:strCache>
                <c:ptCount val="1"/>
                <c:pt idx="0">
                  <c:v>Moyenne Acad G : 13,76</c:v>
                </c:pt>
              </c:strCache>
            </c:strRef>
          </c:tx>
          <c:spPr>
            <a:ln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'[EPSNET_Utilitaire_traitement_donnees_alain_2013_Bac.xlsm]Moy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'[EPSNET_Utilitaire_traitement_donnees_alain_2013_Bac.xlsm]Moy APSA'!$L$25:$L$33</c:f>
              <c:numCache>
                <c:formatCode>0.00</c:formatCode>
                <c:ptCount val="9"/>
                <c:pt idx="0">
                  <c:v>13.76232205086189</c:v>
                </c:pt>
                <c:pt idx="1">
                  <c:v>13.76232205086189</c:v>
                </c:pt>
                <c:pt idx="2">
                  <c:v>13.76232205086189</c:v>
                </c:pt>
                <c:pt idx="3">
                  <c:v>13.76232205086189</c:v>
                </c:pt>
                <c:pt idx="4">
                  <c:v>13.76232205086189</c:v>
                </c:pt>
                <c:pt idx="5">
                  <c:v>13.76232205086189</c:v>
                </c:pt>
                <c:pt idx="6">
                  <c:v>13.76232205086189</c:v>
                </c:pt>
                <c:pt idx="7">
                  <c:v>13.76232205086189</c:v>
                </c:pt>
                <c:pt idx="8">
                  <c:v>13.76232205086189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636032"/>
        <c:axId val="106637568"/>
      </c:lineChart>
      <c:catAx>
        <c:axId val="106636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6637568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106637568"/>
        <c:scaling>
          <c:orientation val="minMax"/>
          <c:max val="15"/>
          <c:min val="1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6636032"/>
        <c:crosses val="autoZero"/>
        <c:crossBetween val="between"/>
        <c:majorUnit val="0.5"/>
        <c:minorUnit val="0.1"/>
      </c:valAx>
      <c:catAx>
        <c:axId val="106663936"/>
        <c:scaling>
          <c:orientation val="minMax"/>
        </c:scaling>
        <c:delete val="1"/>
        <c:axPos val="b"/>
        <c:majorTickMark val="out"/>
        <c:minorTickMark val="none"/>
        <c:tickLblPos val="none"/>
        <c:crossAx val="106665472"/>
        <c:crosses val="autoZero"/>
        <c:auto val="1"/>
        <c:lblAlgn val="ctr"/>
        <c:lblOffset val="100"/>
        <c:noMultiLvlLbl val="0"/>
      </c:catAx>
      <c:valAx>
        <c:axId val="10666547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6663936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4.6765060765508577E-2"/>
          <c:y val="0.94486628360644109"/>
          <c:w val="0.93958266472614416"/>
          <c:h val="5.2631056253103499E-2"/>
        </c:manualLayout>
      </c:layout>
      <c:overlay val="0"/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CP4 en fonction du nombre de candidats</a:t>
            </a:r>
          </a:p>
        </c:rich>
      </c:tx>
      <c:layout>
        <c:manualLayout>
          <c:xMode val="edge"/>
          <c:yMode val="edge"/>
          <c:x val="0.25983406102673201"/>
          <c:y val="2.927927927927970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2058406468468204E-2"/>
          <c:y val="1.8017933487500103E-2"/>
          <c:w val="0.85426540284360364"/>
          <c:h val="0.82432432432432401"/>
        </c:manualLayout>
      </c:layout>
      <c:barChart>
        <c:barDir val="col"/>
        <c:grouping val="clustered"/>
        <c:varyColors val="0"/>
        <c:ser>
          <c:idx val="6"/>
          <c:order val="6"/>
          <c:tx>
            <c:strRef>
              <c:f>'Moy APSA'!$F$2</c:f>
              <c:strCache>
                <c:ptCount val="1"/>
                <c:pt idx="0">
                  <c:v>eff F 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'Moy APSA'!$F$25:$F$33</c:f>
              <c:numCache>
                <c:formatCode>General</c:formatCode>
                <c:ptCount val="9"/>
                <c:pt idx="0">
                  <c:v>3449</c:v>
                </c:pt>
                <c:pt idx="1">
                  <c:v>700</c:v>
                </c:pt>
                <c:pt idx="2">
                  <c:v>1199</c:v>
                </c:pt>
                <c:pt idx="3">
                  <c:v>45</c:v>
                </c:pt>
                <c:pt idx="4">
                  <c:v>1448</c:v>
                </c:pt>
                <c:pt idx="5">
                  <c:v>470</c:v>
                </c:pt>
                <c:pt idx="6">
                  <c:v>433</c:v>
                </c:pt>
                <c:pt idx="7">
                  <c:v>676</c:v>
                </c:pt>
                <c:pt idx="8">
                  <c:v>55</c:v>
                </c:pt>
              </c:numCache>
            </c:numRef>
          </c:val>
        </c:ser>
        <c:ser>
          <c:idx val="7"/>
          <c:order val="7"/>
          <c:tx>
            <c:strRef>
              <c:f>'Moy APSA'!$G$2</c:f>
              <c:strCache>
                <c:ptCount val="1"/>
                <c:pt idx="0">
                  <c:v>eff G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dLbls>
            <c:dLbl>
              <c:idx val="2"/>
              <c:layout>
                <c:manualLayout>
                  <c:x val="-1.5432098765432126E-3"/>
                  <c:y val="0.18371905037371344"/>
                </c:manualLayout>
              </c:layout>
              <c:spPr/>
              <c:txPr>
                <a:bodyPr rot="-540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1728395061728392E-3"/>
                  <c:y val="4.7659694899800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 rot="-5400000" vert="horz"/>
                <a:lstStyle/>
                <a:p>
                  <a:pPr algn="ctr">
                    <a:defRPr sz="9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'Moy APSA'!$G$25:$G$33</c:f>
              <c:numCache>
                <c:formatCode>General</c:formatCode>
                <c:ptCount val="9"/>
                <c:pt idx="0">
                  <c:v>2291</c:v>
                </c:pt>
                <c:pt idx="1">
                  <c:v>440</c:v>
                </c:pt>
                <c:pt idx="2">
                  <c:v>921</c:v>
                </c:pt>
                <c:pt idx="3">
                  <c:v>254</c:v>
                </c:pt>
                <c:pt idx="4">
                  <c:v>1601</c:v>
                </c:pt>
                <c:pt idx="5">
                  <c:v>463</c:v>
                </c:pt>
                <c:pt idx="6">
                  <c:v>187</c:v>
                </c:pt>
                <c:pt idx="7">
                  <c:v>1020</c:v>
                </c:pt>
                <c:pt idx="8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765696"/>
        <c:axId val="106771584"/>
      </c:barChart>
      <c:lineChart>
        <c:grouping val="standard"/>
        <c:varyColors val="0"/>
        <c:ser>
          <c:idx val="0"/>
          <c:order val="0"/>
          <c:tx>
            <c:strRef>
              <c:f>'Moy APSA'!$C$2</c:f>
              <c:strCache>
                <c:ptCount val="1"/>
                <c:pt idx="0">
                  <c:v>Moy Filles</c:v>
                </c:pt>
              </c:strCache>
            </c:strRef>
          </c:tx>
          <c:spPr>
            <a:ln w="12700">
              <a:solidFill>
                <a:srgbClr val="FF33CC"/>
              </a:solidFill>
            </a:ln>
            <a:effectLst>
              <a:outerShdw blurRad="50800" dist="50800" dir="5400000" algn="ctr" rotWithShape="0">
                <a:srgbClr val="FF33CC"/>
              </a:outerShdw>
            </a:effectLst>
          </c:spPr>
          <c:marker>
            <c:symbol val="diamond"/>
            <c:size val="10"/>
            <c:spPr>
              <a:solidFill>
                <a:srgbClr val="CC0099"/>
              </a:solidFill>
              <a:ln>
                <a:solidFill>
                  <a:srgbClr val="000000"/>
                </a:solidFill>
              </a:ln>
              <a:effectLst>
                <a:outerShdw blurRad="50800" dist="50800" dir="5400000" algn="ctr" rotWithShape="0">
                  <a:srgbClr val="FF33CC"/>
                </a:outerShdw>
              </a:effectLst>
            </c:spPr>
          </c:marker>
          <c:dLbls>
            <c:dLbl>
              <c:idx val="0"/>
              <c:layout>
                <c:manualLayout>
                  <c:x val="-1.2871886589397601E-2"/>
                  <c:y val="-3.2867184410167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63074195371613E-2"/>
                  <c:y val="3.79090712975947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914856881827813E-2"/>
                  <c:y val="-3.2627548268795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775811209439505E-2"/>
                  <c:y val="4.0348218458994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6834444367020513E-2"/>
                  <c:y val="-2.5126739294574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876106194690312E-2"/>
                  <c:y val="-3.2711142271599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35701731973772E-2"/>
                  <c:y val="-3.1235573293064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209679542269611E-2"/>
                  <c:y val="4.410689246036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3775811209439505E-2"/>
                  <c:y val="-3.0428037248768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796208530805712E-2"/>
                  <c:y val="-2.4386216925587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0995260663506248E-3"/>
                  <c:y val="-1.5377207916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CCFF"/>
              </a:solidFill>
              <a:ln>
                <a:solidFill>
                  <a:srgbClr val="CC0099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'Moy APSA'!$C$25:$C$33</c:f>
              <c:numCache>
                <c:formatCode>0.00</c:formatCode>
                <c:ptCount val="9"/>
                <c:pt idx="0">
                  <c:v>11.922647669931704</c:v>
                </c:pt>
                <c:pt idx="1">
                  <c:v>11.797701149425269</c:v>
                </c:pt>
                <c:pt idx="2">
                  <c:v>12.201528013582349</c:v>
                </c:pt>
                <c:pt idx="3">
                  <c:v>12.06818181818182</c:v>
                </c:pt>
                <c:pt idx="4">
                  <c:v>12.098456140350848</c:v>
                </c:pt>
                <c:pt idx="5">
                  <c:v>13.787308533916848</c:v>
                </c:pt>
                <c:pt idx="6">
                  <c:v>12.456028368794319</c:v>
                </c:pt>
                <c:pt idx="7">
                  <c:v>11.877182235834649</c:v>
                </c:pt>
                <c:pt idx="8">
                  <c:v>13.632075471698098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'Moy APSA'!$D$2</c:f>
              <c:strCache>
                <c:ptCount val="1"/>
                <c:pt idx="0">
                  <c:v>Moy Garcons</c:v>
                </c:pt>
              </c:strCache>
            </c:strRef>
          </c:tx>
          <c:spPr>
            <a:ln w="12700">
              <a:solidFill>
                <a:srgbClr val="0000CC"/>
              </a:solidFill>
            </a:ln>
            <a:effectLst>
              <a:outerShdw blurRad="50800" dist="50800" dir="5400000" algn="ctr" rotWithShape="0">
                <a:srgbClr val="0000CC"/>
              </a:outerShdw>
            </a:effectLst>
          </c:spPr>
          <c:marker>
            <c:symbol val="square"/>
            <c:size val="7"/>
            <c:spPr>
              <a:solidFill>
                <a:srgbClr val="00FFFF"/>
              </a:solidFill>
              <a:ln>
                <a:solidFill>
                  <a:srgbClr val="000000"/>
                </a:solidFill>
              </a:ln>
              <a:effectLst>
                <a:outerShdw blurRad="50800" dist="50800" dir="5400000" algn="ctr" rotWithShape="0">
                  <a:srgbClr val="0000CC"/>
                </a:outerShdw>
              </a:effectLst>
            </c:spPr>
          </c:marker>
          <c:dLbls>
            <c:dLbl>
              <c:idx val="0"/>
              <c:layout>
                <c:manualLayout>
                  <c:x val="-4.877399174660707E-3"/>
                  <c:y val="-2.8819976270089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706733560959705E-2"/>
                  <c:y val="4.2953115449609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889732809947486E-2"/>
                  <c:y val="3.5447093085967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2209679542269611E-2"/>
                  <c:y val="-3.0439183115809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955837378734777E-2"/>
                  <c:y val="4.342232049760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6496953367554585E-2"/>
                  <c:y val="-3.482022795095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859390363815187E-2"/>
                  <c:y val="4.2985114874339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4917195085127634E-2"/>
                  <c:y val="-3.7257577391867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2796208530805601E-2"/>
                  <c:y val="1.7629460168830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00FFFF"/>
              </a:solidFill>
              <a:ln>
                <a:solidFill>
                  <a:srgbClr val="0000CC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'Moy APSA'!$D$25:$D$33</c:f>
              <c:numCache>
                <c:formatCode>0.00</c:formatCode>
                <c:ptCount val="9"/>
                <c:pt idx="0">
                  <c:v>14.053612334801791</c:v>
                </c:pt>
                <c:pt idx="1">
                  <c:v>14.276605504587152</c:v>
                </c:pt>
                <c:pt idx="2">
                  <c:v>13.954555433589476</c:v>
                </c:pt>
                <c:pt idx="3">
                  <c:v>13.904</c:v>
                </c:pt>
                <c:pt idx="4">
                  <c:v>13.87605811749842</c:v>
                </c:pt>
                <c:pt idx="5">
                  <c:v>14.913004484304951</c:v>
                </c:pt>
                <c:pt idx="6">
                  <c:v>13.925274725274718</c:v>
                </c:pt>
                <c:pt idx="7">
                  <c:v>13.800099403578519</c:v>
                </c:pt>
                <c:pt idx="8">
                  <c:v>15.156626506024125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'Moy APSA'!$I$24</c:f>
              <c:strCache>
                <c:ptCount val="1"/>
                <c:pt idx="0">
                  <c:v>CP4 Moyenne Acad F : 12,12</c:v>
                </c:pt>
              </c:strCache>
            </c:strRef>
          </c:tx>
          <c:spPr>
            <a:ln>
              <a:solidFill>
                <a:srgbClr val="FF99CC"/>
              </a:solidFill>
              <a:prstDash val="sysDash"/>
            </a:ln>
          </c:spPr>
          <c:marker>
            <c:symbol val="none"/>
          </c:marker>
          <c:cat>
            <c:strRef>
              <c:f>'Moy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'Moy APSA'!$I$25:$I$33</c:f>
              <c:numCache>
                <c:formatCode>0.00</c:formatCode>
                <c:ptCount val="9"/>
                <c:pt idx="0">
                  <c:v>12.12072000194927</c:v>
                </c:pt>
                <c:pt idx="1">
                  <c:v>12.12072000194927</c:v>
                </c:pt>
                <c:pt idx="2">
                  <c:v>12.12072000194927</c:v>
                </c:pt>
                <c:pt idx="3">
                  <c:v>12.12072000194927</c:v>
                </c:pt>
                <c:pt idx="4">
                  <c:v>12.12072000194927</c:v>
                </c:pt>
                <c:pt idx="5">
                  <c:v>12.12072000194927</c:v>
                </c:pt>
                <c:pt idx="6">
                  <c:v>12.12072000194927</c:v>
                </c:pt>
                <c:pt idx="7">
                  <c:v>12.12072000194927</c:v>
                </c:pt>
                <c:pt idx="8">
                  <c:v>12.12072000194927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'Moy APSA'!$J$24</c:f>
              <c:strCache>
                <c:ptCount val="1"/>
                <c:pt idx="0">
                  <c:v>CP4 Moyenne Acad G : 14,04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strRef>
              <c:f>'Moy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'Moy APSA'!$J$25:$J$33</c:f>
              <c:numCache>
                <c:formatCode>0.00</c:formatCode>
                <c:ptCount val="9"/>
                <c:pt idx="0">
                  <c:v>14.03866552658536</c:v>
                </c:pt>
                <c:pt idx="1">
                  <c:v>14.03866552658536</c:v>
                </c:pt>
                <c:pt idx="2">
                  <c:v>14.03866552658536</c:v>
                </c:pt>
                <c:pt idx="3">
                  <c:v>14.03866552658536</c:v>
                </c:pt>
                <c:pt idx="4">
                  <c:v>14.03866552658536</c:v>
                </c:pt>
                <c:pt idx="5">
                  <c:v>14.03866552658536</c:v>
                </c:pt>
                <c:pt idx="6">
                  <c:v>14.03866552658536</c:v>
                </c:pt>
                <c:pt idx="7">
                  <c:v>14.03866552658536</c:v>
                </c:pt>
                <c:pt idx="8">
                  <c:v>14.03866552658536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'Moy APSA'!$K$2</c:f>
              <c:strCache>
                <c:ptCount val="1"/>
                <c:pt idx="0">
                  <c:v>Moyenne Acad F : 13,19</c:v>
                </c:pt>
              </c:strCache>
            </c:strRef>
          </c:tx>
          <c:spPr>
            <a:ln w="25400">
              <a:solidFill>
                <a:srgbClr val="B64A92"/>
              </a:solidFill>
              <a:prstDash val="sysDot"/>
            </a:ln>
          </c:spPr>
          <c:marker>
            <c:symbol val="none"/>
          </c:marker>
          <c:cat>
            <c:strRef>
              <c:f>'Moy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'Moy APSA'!$K$25:$K$33</c:f>
              <c:numCache>
                <c:formatCode>0.00</c:formatCode>
                <c:ptCount val="9"/>
                <c:pt idx="0">
                  <c:v>13.18861977166126</c:v>
                </c:pt>
                <c:pt idx="1">
                  <c:v>13.18861977166126</c:v>
                </c:pt>
                <c:pt idx="2">
                  <c:v>13.18861977166126</c:v>
                </c:pt>
                <c:pt idx="3">
                  <c:v>13.18861977166126</c:v>
                </c:pt>
                <c:pt idx="4">
                  <c:v>13.18861977166126</c:v>
                </c:pt>
                <c:pt idx="5">
                  <c:v>13.18861977166126</c:v>
                </c:pt>
                <c:pt idx="6">
                  <c:v>13.18861977166126</c:v>
                </c:pt>
                <c:pt idx="7">
                  <c:v>13.18861977166126</c:v>
                </c:pt>
                <c:pt idx="8">
                  <c:v>13.18861977166126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'Moy APSA'!$L$2</c:f>
              <c:strCache>
                <c:ptCount val="1"/>
                <c:pt idx="0">
                  <c:v>Moyenne Acad G : 13,94</c:v>
                </c:pt>
              </c:strCache>
            </c:strRef>
          </c:tx>
          <c:spPr>
            <a:ln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'Moy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FOOTBALL</c:v>
                </c:pt>
                <c:pt idx="4">
                  <c:v>HANDBALL</c:v>
                </c:pt>
                <c:pt idx="5">
                  <c:v>RUGBY</c:v>
                </c:pt>
                <c:pt idx="6">
                  <c:v>ULTIMATE</c:v>
                </c:pt>
                <c:pt idx="7">
                  <c:v>VOLLEY-BALL</c:v>
                </c:pt>
                <c:pt idx="8">
                  <c:v>JUDO</c:v>
                </c:pt>
                <c:pt idx="9">
                  <c:v>0</c:v>
                </c:pt>
                <c:pt idx="10">
                  <c:v>0</c:v>
                </c:pt>
              </c:strCache>
            </c:strRef>
          </c:cat>
          <c:val>
            <c:numRef>
              <c:f>'Moy APSA'!$L$25:$L$33</c:f>
              <c:numCache>
                <c:formatCode>0.00</c:formatCode>
                <c:ptCount val="9"/>
                <c:pt idx="0">
                  <c:v>13.936561160132365</c:v>
                </c:pt>
                <c:pt idx="1">
                  <c:v>13.936561160132365</c:v>
                </c:pt>
                <c:pt idx="2">
                  <c:v>13.936561160132365</c:v>
                </c:pt>
                <c:pt idx="3">
                  <c:v>13.936561160132365</c:v>
                </c:pt>
                <c:pt idx="4">
                  <c:v>13.936561160132365</c:v>
                </c:pt>
                <c:pt idx="5">
                  <c:v>13.936561160132365</c:v>
                </c:pt>
                <c:pt idx="6">
                  <c:v>13.936561160132365</c:v>
                </c:pt>
                <c:pt idx="7">
                  <c:v>13.936561160132365</c:v>
                </c:pt>
                <c:pt idx="8">
                  <c:v>13.936561160132365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762624"/>
        <c:axId val="106764160"/>
      </c:lineChart>
      <c:catAx>
        <c:axId val="106762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6764160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106764160"/>
        <c:scaling>
          <c:orientation val="minMax"/>
          <c:max val="16"/>
          <c:min val="1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6762624"/>
        <c:crosses val="autoZero"/>
        <c:crossBetween val="between"/>
        <c:majorUnit val="0.5"/>
        <c:minorUnit val="0.1"/>
      </c:valAx>
      <c:catAx>
        <c:axId val="106765696"/>
        <c:scaling>
          <c:orientation val="minMax"/>
        </c:scaling>
        <c:delete val="1"/>
        <c:axPos val="b"/>
        <c:majorTickMark val="out"/>
        <c:minorTickMark val="none"/>
        <c:tickLblPos val="none"/>
        <c:crossAx val="106771584"/>
        <c:crosses val="autoZero"/>
        <c:auto val="1"/>
        <c:lblAlgn val="ctr"/>
        <c:lblOffset val="100"/>
        <c:noMultiLvlLbl val="0"/>
      </c:catAx>
      <c:valAx>
        <c:axId val="10677158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6765696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4.6765049452816308E-2"/>
          <c:y val="0.91541653504022102"/>
          <c:w val="0.93958266472614405"/>
          <c:h val="5.2631056253103513E-2"/>
        </c:manualLayout>
      </c:layout>
      <c:overlay val="0"/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Evolution</a:t>
            </a:r>
            <a:r>
              <a:rPr lang="fr-FR" baseline="0" dirty="0" smtClean="0"/>
              <a:t> de la part</a:t>
            </a:r>
            <a:r>
              <a:rPr lang="fr-FR" dirty="0" smtClean="0"/>
              <a:t> </a:t>
            </a:r>
            <a:r>
              <a:rPr lang="fr-FR" dirty="0"/>
              <a:t>du rugby dans </a:t>
            </a:r>
            <a:r>
              <a:rPr lang="fr-FR" dirty="0" smtClean="0"/>
              <a:t>les</a:t>
            </a:r>
            <a:r>
              <a:rPr lang="fr-FR" baseline="0" dirty="0" smtClean="0"/>
              <a:t> sports collectifs</a:t>
            </a:r>
            <a:endParaRPr lang="fr-FR" dirty="0"/>
          </a:p>
        </c:rich>
      </c:tx>
      <c:layout>
        <c:manualLayout>
          <c:xMode val="edge"/>
          <c:yMode val="edge"/>
          <c:x val="0.22949462914357927"/>
          <c:y val="1.96422286262614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8658622533294452E-2"/>
          <c:y val="0.14690288011634209"/>
          <c:w val="0.6957170457859434"/>
          <c:h val="0.63286907117888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2013-2014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invertIfNegative val="0"/>
          <c:cat>
            <c:strRef>
              <c:f>Feuil1!$A$2:$A$8</c:f>
              <c:strCache>
                <c:ptCount val="7"/>
                <c:pt idx="0">
                  <c:v>Handball</c:v>
                </c:pt>
                <c:pt idx="1">
                  <c:v>Basket</c:v>
                </c:pt>
                <c:pt idx="2">
                  <c:v>Ultimate</c:v>
                </c:pt>
                <c:pt idx="3">
                  <c:v>Football/Futsall</c:v>
                </c:pt>
                <c:pt idx="4">
                  <c:v>Volley</c:v>
                </c:pt>
                <c:pt idx="5">
                  <c:v>Rugby</c:v>
                </c:pt>
                <c:pt idx="6">
                  <c:v>Etab CP4</c:v>
                </c:pt>
              </c:strCache>
            </c:strRef>
          </c:cat>
          <c:val>
            <c:numRef>
              <c:f>Feuil1!$B$2:$B$8</c:f>
              <c:numCache>
                <c:formatCode>0.0%</c:formatCode>
                <c:ptCount val="7"/>
                <c:pt idx="0">
                  <c:v>0.25800000000000001</c:v>
                </c:pt>
                <c:pt idx="1">
                  <c:v>0.30499999999999999</c:v>
                </c:pt>
                <c:pt idx="2">
                  <c:v>9.6000000000000002E-2</c:v>
                </c:pt>
                <c:pt idx="3">
                  <c:v>2.5000000000000001E-2</c:v>
                </c:pt>
                <c:pt idx="4">
                  <c:v>0.16200000000000001</c:v>
                </c:pt>
                <c:pt idx="5">
                  <c:v>5.7000000000000002E-2</c:v>
                </c:pt>
                <c:pt idx="6">
                  <c:v>4.0000000000000001E-3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Feuil1!$A$2:$A$8</c:f>
              <c:strCache>
                <c:ptCount val="7"/>
                <c:pt idx="0">
                  <c:v>Handball</c:v>
                </c:pt>
                <c:pt idx="1">
                  <c:v>Basket</c:v>
                </c:pt>
                <c:pt idx="2">
                  <c:v>Ultimate</c:v>
                </c:pt>
                <c:pt idx="3">
                  <c:v>Football/Futsall</c:v>
                </c:pt>
                <c:pt idx="4">
                  <c:v>Volley</c:v>
                </c:pt>
                <c:pt idx="5">
                  <c:v>Rugby</c:v>
                </c:pt>
                <c:pt idx="6">
                  <c:v>Etab CP4</c:v>
                </c:pt>
              </c:strCache>
            </c:strRef>
          </c:cat>
          <c:val>
            <c:numRef>
              <c:f>Feuil1!$C$2:$C$8</c:f>
              <c:numCache>
                <c:formatCode>0.00%</c:formatCode>
                <c:ptCount val="7"/>
                <c:pt idx="0">
                  <c:v>0.32846715328467152</c:v>
                </c:pt>
                <c:pt idx="1">
                  <c:v>0.28467153284671531</c:v>
                </c:pt>
                <c:pt idx="2">
                  <c:v>0.13138686131386862</c:v>
                </c:pt>
                <c:pt idx="3">
                  <c:v>0.10218978102189781</c:v>
                </c:pt>
                <c:pt idx="4">
                  <c:v>9.4890510948905105E-2</c:v>
                </c:pt>
                <c:pt idx="5">
                  <c:v>5.1094890510948905E-2</c:v>
                </c:pt>
                <c:pt idx="6">
                  <c:v>7.2992700729927005E-3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6805120"/>
        <c:axId val="106803584"/>
      </c:barChart>
      <c:valAx>
        <c:axId val="1068035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6805120"/>
        <c:crosses val="autoZero"/>
        <c:crossBetween val="between"/>
      </c:valAx>
      <c:catAx>
        <c:axId val="106805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1560000"/>
          <a:lstStyle/>
          <a:p>
            <a:pPr>
              <a:defRPr/>
            </a:pPr>
            <a:endParaRPr lang="fr-FR"/>
          </a:p>
        </c:txPr>
        <c:crossAx val="106803584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83146203946729"/>
          <c:y val="7.6822304644213316E-2"/>
          <c:w val="0.70799650043744533"/>
          <c:h val="0.74725315420793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2013-2014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numRef>
              <c:f>Feuil1!$A$2:$A$7</c:f>
              <c:numCache>
                <c:formatCode>General</c:formatCode>
                <c:ptCount val="6"/>
                <c:pt idx="0">
                  <c:v>37</c:v>
                </c:pt>
                <c:pt idx="1">
                  <c:v>28</c:v>
                </c:pt>
                <c:pt idx="2">
                  <c:v>18</c:v>
                </c:pt>
                <c:pt idx="3">
                  <c:v>36</c:v>
                </c:pt>
                <c:pt idx="4">
                  <c:v>41</c:v>
                </c:pt>
                <c:pt idx="5">
                  <c:v>45</c:v>
                </c:pt>
              </c:numCache>
            </c:numRef>
          </c:cat>
          <c:val>
            <c:numRef>
              <c:f>Feuil1!$B$2:$B$7</c:f>
              <c:numCache>
                <c:formatCode>0.0%</c:formatCode>
                <c:ptCount val="6"/>
                <c:pt idx="0">
                  <c:v>5.2999999999999999E-2</c:v>
                </c:pt>
                <c:pt idx="1">
                  <c:v>9.0999999999999998E-2</c:v>
                </c:pt>
                <c:pt idx="2">
                  <c:v>1.4999999999999999E-2</c:v>
                </c:pt>
                <c:pt idx="3">
                  <c:v>2.4E-2</c:v>
                </c:pt>
                <c:pt idx="4">
                  <c:v>2.4E-2</c:v>
                </c:pt>
                <c:pt idx="5">
                  <c:v>7.2289156626506021E-2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Feuil1!$A$2:$A$7</c:f>
              <c:numCache>
                <c:formatCode>General</c:formatCode>
                <c:ptCount val="6"/>
                <c:pt idx="0">
                  <c:v>37</c:v>
                </c:pt>
                <c:pt idx="1">
                  <c:v>28</c:v>
                </c:pt>
                <c:pt idx="2">
                  <c:v>18</c:v>
                </c:pt>
                <c:pt idx="3">
                  <c:v>36</c:v>
                </c:pt>
                <c:pt idx="4">
                  <c:v>41</c:v>
                </c:pt>
                <c:pt idx="5">
                  <c:v>45</c:v>
                </c:pt>
              </c:numCache>
            </c:numRef>
          </c:cat>
          <c:val>
            <c:numRef>
              <c:f>Feuil1!$C$2:$C$7</c:f>
              <c:numCache>
                <c:formatCode>0.00%</c:formatCode>
                <c:ptCount val="6"/>
                <c:pt idx="0">
                  <c:v>5.5555555555555552E-2</c:v>
                </c:pt>
                <c:pt idx="1">
                  <c:v>4.2253521126760563E-2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261568"/>
        <c:axId val="109263104"/>
      </c:barChart>
      <c:catAx>
        <c:axId val="10926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263104"/>
        <c:crosses val="autoZero"/>
        <c:auto val="1"/>
        <c:lblAlgn val="ctr"/>
        <c:lblOffset val="100"/>
        <c:noMultiLvlLbl val="0"/>
      </c:catAx>
      <c:valAx>
        <c:axId val="10926310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261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/>
              <a:t>Moyennes CP4 en fonction du nombre de candidats</a:t>
            </a:r>
            <a:r>
              <a:rPr lang="fr-FR" sz="1200" b="1" i="0" u="none" strike="noStrike" baseline="0">
                <a:effectLst/>
              </a:rPr>
              <a:t> Baccalauréat Professionnel</a:t>
            </a:r>
            <a:endParaRPr lang="fr-FR"/>
          </a:p>
        </c:rich>
      </c:tx>
      <c:layout>
        <c:manualLayout>
          <c:xMode val="edge"/>
          <c:yMode val="edge"/>
          <c:x val="0.12554153752363689"/>
          <c:y val="3.42543189563992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2058406468468246E-2"/>
          <c:y val="1.8017933487500092E-2"/>
          <c:w val="0.85426540284360264"/>
          <c:h val="0.82432432432432434"/>
        </c:manualLayout>
      </c:layout>
      <c:barChart>
        <c:barDir val="col"/>
        <c:grouping val="clustered"/>
        <c:varyColors val="0"/>
        <c:ser>
          <c:idx val="6"/>
          <c:order val="6"/>
          <c:tx>
            <c:strRef>
              <c:f>'[EPSNET_Utilitaire_traitement_donnees_alain_2013_BP.xlsm]Moy APSA'!$F$2</c:f>
              <c:strCache>
                <c:ptCount val="1"/>
                <c:pt idx="0">
                  <c:v>eff F 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'[EPSNET_Utilitaire_traitement_donnees_alain_2013_BP.xlsm]Moy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'[EPSNET_Utilitaire_traitement_donnees_alain_2013_BP.xlsm]Moy APSA'!$F$25:$F$35</c:f>
              <c:numCache>
                <c:formatCode>General</c:formatCode>
                <c:ptCount val="11"/>
                <c:pt idx="0">
                  <c:v>838</c:v>
                </c:pt>
                <c:pt idx="1">
                  <c:v>69</c:v>
                </c:pt>
                <c:pt idx="2">
                  <c:v>326</c:v>
                </c:pt>
                <c:pt idx="3">
                  <c:v>18</c:v>
                </c:pt>
                <c:pt idx="4">
                  <c:v>269</c:v>
                </c:pt>
                <c:pt idx="5">
                  <c:v>76</c:v>
                </c:pt>
                <c:pt idx="6">
                  <c:v>14</c:v>
                </c:pt>
                <c:pt idx="7">
                  <c:v>26</c:v>
                </c:pt>
                <c:pt idx="8">
                  <c:v>34</c:v>
                </c:pt>
                <c:pt idx="9">
                  <c:v>1</c:v>
                </c:pt>
                <c:pt idx="10">
                  <c:v>10</c:v>
                </c:pt>
              </c:numCache>
            </c:numRef>
          </c:val>
        </c:ser>
        <c:ser>
          <c:idx val="7"/>
          <c:order val="7"/>
          <c:tx>
            <c:strRef>
              <c:f>'[EPSNET_Utilitaire_traitement_donnees_alain_2013_BP.xlsm]Moy APSA'!$G$2</c:f>
              <c:strCache>
                <c:ptCount val="1"/>
                <c:pt idx="0">
                  <c:v>eff G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dLbls>
            <c:dLbl>
              <c:idx val="2"/>
              <c:spPr/>
              <c:txPr>
                <a:bodyPr rot="-5400000" vert="horz"/>
                <a:lstStyle/>
                <a:p>
                  <a:pPr algn="ctr">
                    <a:defRPr sz="900" b="1" i="0" u="none" strike="noStrike" baseline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'[EPSNET_Utilitaire_traitement_donnees_alain_2013_BP.xlsm]Moy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'[EPSNET_Utilitaire_traitement_donnees_alain_2013_BP.xlsm]Moy APSA'!$G$25:$G$35</c:f>
              <c:numCache>
                <c:formatCode>General</c:formatCode>
                <c:ptCount val="11"/>
                <c:pt idx="0">
                  <c:v>1010</c:v>
                </c:pt>
                <c:pt idx="1">
                  <c:v>236</c:v>
                </c:pt>
                <c:pt idx="2">
                  <c:v>314</c:v>
                </c:pt>
                <c:pt idx="3">
                  <c:v>107</c:v>
                </c:pt>
                <c:pt idx="4">
                  <c:v>649</c:v>
                </c:pt>
                <c:pt idx="5">
                  <c:v>271</c:v>
                </c:pt>
                <c:pt idx="6">
                  <c:v>204</c:v>
                </c:pt>
                <c:pt idx="7">
                  <c:v>61</c:v>
                </c:pt>
                <c:pt idx="8">
                  <c:v>46</c:v>
                </c:pt>
                <c:pt idx="9">
                  <c:v>1</c:v>
                </c:pt>
                <c:pt idx="10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440000"/>
        <c:axId val="109449984"/>
      </c:barChart>
      <c:lineChart>
        <c:grouping val="standard"/>
        <c:varyColors val="0"/>
        <c:ser>
          <c:idx val="0"/>
          <c:order val="0"/>
          <c:tx>
            <c:strRef>
              <c:f>'[EPSNET_Utilitaire_traitement_donnees_alain_2013_BP.xlsm]Moy APSA'!$C$2</c:f>
              <c:strCache>
                <c:ptCount val="1"/>
                <c:pt idx="0">
                  <c:v>Moy Filles</c:v>
                </c:pt>
              </c:strCache>
            </c:strRef>
          </c:tx>
          <c:spPr>
            <a:ln w="12700">
              <a:solidFill>
                <a:srgbClr val="FF33CC"/>
              </a:solidFill>
            </a:ln>
            <a:effectLst>
              <a:outerShdw blurRad="50800" dist="50800" dir="5400000" algn="ctr" rotWithShape="0">
                <a:srgbClr val="FF33CC"/>
              </a:outerShdw>
            </a:effectLst>
          </c:spPr>
          <c:marker>
            <c:symbol val="diamond"/>
            <c:size val="10"/>
            <c:spPr>
              <a:solidFill>
                <a:srgbClr val="CC0099"/>
              </a:solidFill>
              <a:ln>
                <a:solidFill>
                  <a:srgbClr val="000000"/>
                </a:solidFill>
              </a:ln>
              <a:effectLst>
                <a:outerShdw blurRad="50800" dist="50800" dir="5400000" algn="ctr" rotWithShape="0">
                  <a:srgbClr val="FF33CC"/>
                </a:outerShdw>
              </a:effectLst>
            </c:spPr>
          </c:marker>
          <c:dLbls>
            <c:dLbl>
              <c:idx val="0"/>
              <c:layout>
                <c:manualLayout>
                  <c:x val="-1.2871886589397582E-2"/>
                  <c:y val="-3.2867184410167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630741953715964E-2"/>
                  <c:y val="3.7909071297594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914856881827827E-2"/>
                  <c:y val="-3.2627548268795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3775811209439526E-2"/>
                  <c:y val="4.0348218458993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6834444367020499E-2"/>
                  <c:y val="-2.5126739294574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876106194690291E-2"/>
                  <c:y val="-3.2711142271599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357017319737687E-2"/>
                  <c:y val="-3.1235573293064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209679542269576E-2"/>
                  <c:y val="4.4106892460360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3775811209439526E-2"/>
                  <c:y val="-3.04280372487685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796208530805684E-2"/>
                  <c:y val="-2.4386216925586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0995260663506248E-3"/>
                  <c:y val="-1.53772079165779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CCFF"/>
              </a:solidFill>
              <a:ln>
                <a:solidFill>
                  <a:srgbClr val="CC0099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'[EPSNET_Utilitaire_traitement_donnees_alain_2013_BP.xlsm]Moy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'[EPSNET_Utilitaire_traitement_donnees_alain_2013_BP.xlsm]Moy APSA'!$C$25:$C$35</c:f>
              <c:numCache>
                <c:formatCode>0.00</c:formatCode>
                <c:ptCount val="11"/>
                <c:pt idx="0">
                  <c:v>12.085386473429995</c:v>
                </c:pt>
                <c:pt idx="1">
                  <c:v>11.21764705882353</c:v>
                </c:pt>
                <c:pt idx="2">
                  <c:v>12.16656346749226</c:v>
                </c:pt>
                <c:pt idx="3">
                  <c:v>12.444444444444446</c:v>
                </c:pt>
                <c:pt idx="4">
                  <c:v>12.476136363636376</c:v>
                </c:pt>
                <c:pt idx="5">
                  <c:v>11.756578947368421</c:v>
                </c:pt>
                <c:pt idx="6">
                  <c:v>13.821428571428571</c:v>
                </c:pt>
                <c:pt idx="7">
                  <c:v>13.538461538461538</c:v>
                </c:pt>
                <c:pt idx="8">
                  <c:v>12.264705882352942</c:v>
                </c:pt>
                <c:pt idx="9">
                  <c:v>15</c:v>
                </c:pt>
                <c:pt idx="10">
                  <c:v>12.350000000000025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'[EPSNET_Utilitaire_traitement_donnees_alain_2013_BP.xlsm]Moy APSA'!$D$2</c:f>
              <c:strCache>
                <c:ptCount val="1"/>
                <c:pt idx="0">
                  <c:v>Moy Garcons</c:v>
                </c:pt>
              </c:strCache>
            </c:strRef>
          </c:tx>
          <c:spPr>
            <a:ln w="12700">
              <a:solidFill>
                <a:srgbClr val="0000CC"/>
              </a:solidFill>
            </a:ln>
            <a:effectLst>
              <a:outerShdw blurRad="50800" dist="50800" dir="5400000" algn="ctr" rotWithShape="0">
                <a:srgbClr val="0000CC"/>
              </a:outerShdw>
            </a:effectLst>
          </c:spPr>
          <c:marker>
            <c:symbol val="square"/>
            <c:size val="7"/>
            <c:spPr>
              <a:solidFill>
                <a:srgbClr val="00FFFF"/>
              </a:solidFill>
              <a:ln>
                <a:solidFill>
                  <a:srgbClr val="000000"/>
                </a:solidFill>
              </a:ln>
              <a:effectLst>
                <a:outerShdw blurRad="50800" dist="50800" dir="5400000" algn="ctr" rotWithShape="0">
                  <a:srgbClr val="0000CC"/>
                </a:outerShdw>
              </a:effectLst>
            </c:spPr>
          </c:marker>
          <c:dLbls>
            <c:dLbl>
              <c:idx val="0"/>
              <c:layout>
                <c:manualLayout>
                  <c:x val="-4.8773991746607131E-3"/>
                  <c:y val="-2.8819976270089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706733560959754E-2"/>
                  <c:y val="4.2953115449609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889732809947556E-2"/>
                  <c:y val="3.5447093085967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2209679542269576E-2"/>
                  <c:y val="-3.0439183115809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955837378734812E-2"/>
                  <c:y val="4.34223204976090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6496953367554654E-2"/>
                  <c:y val="-3.4820227950958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859400820097652E-2"/>
                  <c:y val="7.9209641719268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4917195085127634E-2"/>
                  <c:y val="-3.72575773918672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1276479702916991E-2"/>
                  <c:y val="-6.8311615243973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2796208530805601E-2"/>
                  <c:y val="1.7629460168830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00FFFF"/>
              </a:solidFill>
              <a:ln>
                <a:solidFill>
                  <a:srgbClr val="0000CC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'[EPSNET_Utilitaire_traitement_donnees_alain_2013_BP.xlsm]Moy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'[EPSNET_Utilitaire_traitement_donnees_alain_2013_BP.xlsm]Moy APSA'!$D$25:$D$35</c:f>
              <c:numCache>
                <c:formatCode>0.00</c:formatCode>
                <c:ptCount val="11"/>
                <c:pt idx="0">
                  <c:v>14.08595617529882</c:v>
                </c:pt>
                <c:pt idx="1">
                  <c:v>13.380508474576272</c:v>
                </c:pt>
                <c:pt idx="2">
                  <c:v>13.238658146964816</c:v>
                </c:pt>
                <c:pt idx="3">
                  <c:v>13.757009345794392</c:v>
                </c:pt>
                <c:pt idx="4">
                  <c:v>13.173052959501566</c:v>
                </c:pt>
                <c:pt idx="5">
                  <c:v>12.714925373134301</c:v>
                </c:pt>
                <c:pt idx="6">
                  <c:v>14.108374384236416</c:v>
                </c:pt>
                <c:pt idx="7">
                  <c:v>13.482456140350877</c:v>
                </c:pt>
                <c:pt idx="8">
                  <c:v>14.315217391304374</c:v>
                </c:pt>
                <c:pt idx="9">
                  <c:v>10</c:v>
                </c:pt>
                <c:pt idx="10">
                  <c:v>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'[EPSNET_Utilitaire_traitement_donnees_alain_2013_BP.xlsm]Moy APSA'!$I$24</c:f>
              <c:strCache>
                <c:ptCount val="1"/>
                <c:pt idx="0">
                  <c:v>CP4 Moyenne Acad F : 12,16</c:v>
                </c:pt>
              </c:strCache>
            </c:strRef>
          </c:tx>
          <c:spPr>
            <a:ln>
              <a:solidFill>
                <a:srgbClr val="FF99CC"/>
              </a:solidFill>
              <a:prstDash val="sysDash"/>
            </a:ln>
          </c:spPr>
          <c:marker>
            <c:symbol val="none"/>
          </c:marker>
          <c:cat>
            <c:strRef>
              <c:f>'[EPSNET_Utilitaire_traitement_donnees_alain_2013_BP.xlsm]Moy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'[EPSNET_Utilitaire_traitement_donnees_alain_2013_BP.xlsm]Moy APSA'!$I$25:$I$35</c:f>
              <c:numCache>
                <c:formatCode>0.00</c:formatCode>
                <c:ptCount val="11"/>
                <c:pt idx="0">
                  <c:v>12.160887497926106</c:v>
                </c:pt>
                <c:pt idx="1">
                  <c:v>12.160887497926106</c:v>
                </c:pt>
                <c:pt idx="2">
                  <c:v>12.160887497926106</c:v>
                </c:pt>
                <c:pt idx="3">
                  <c:v>12.160887497926106</c:v>
                </c:pt>
                <c:pt idx="4">
                  <c:v>12.160887497926106</c:v>
                </c:pt>
                <c:pt idx="5">
                  <c:v>12.160887497926106</c:v>
                </c:pt>
                <c:pt idx="6">
                  <c:v>12.160887497926106</c:v>
                </c:pt>
                <c:pt idx="7">
                  <c:v>12.160887497926106</c:v>
                </c:pt>
                <c:pt idx="8">
                  <c:v>12.160887497926106</c:v>
                </c:pt>
                <c:pt idx="9">
                  <c:v>12.160887497926106</c:v>
                </c:pt>
                <c:pt idx="10">
                  <c:v>12.160887497926106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'[EPSNET_Utilitaire_traitement_donnees_alain_2013_BP.xlsm]Moy APSA'!$J$24</c:f>
              <c:strCache>
                <c:ptCount val="1"/>
                <c:pt idx="0">
                  <c:v>CP4 Moyenne Acad G : 13,58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strRef>
              <c:f>'[EPSNET_Utilitaire_traitement_donnees_alain_2013_BP.xlsm]Moy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'[EPSNET_Utilitaire_traitement_donnees_alain_2013_BP.xlsm]Moy APSA'!$J$25:$J$35</c:f>
              <c:numCache>
                <c:formatCode>0.00</c:formatCode>
                <c:ptCount val="11"/>
                <c:pt idx="0">
                  <c:v>13.577741059120084</c:v>
                </c:pt>
                <c:pt idx="1">
                  <c:v>13.577741059120084</c:v>
                </c:pt>
                <c:pt idx="2">
                  <c:v>13.577741059120084</c:v>
                </c:pt>
                <c:pt idx="3">
                  <c:v>13.577741059120084</c:v>
                </c:pt>
                <c:pt idx="4">
                  <c:v>13.577741059120084</c:v>
                </c:pt>
                <c:pt idx="5">
                  <c:v>13.577741059120084</c:v>
                </c:pt>
                <c:pt idx="6">
                  <c:v>13.577741059120084</c:v>
                </c:pt>
                <c:pt idx="7">
                  <c:v>13.577741059120084</c:v>
                </c:pt>
                <c:pt idx="8">
                  <c:v>13.577741059120084</c:v>
                </c:pt>
                <c:pt idx="9">
                  <c:v>13.577741059120084</c:v>
                </c:pt>
                <c:pt idx="10">
                  <c:v>13.577741059120084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'[EPSNET_Utilitaire_traitement_donnees_alain_2013_BP.xlsm]Moy APSA'!$K$2</c:f>
              <c:strCache>
                <c:ptCount val="1"/>
                <c:pt idx="0">
                  <c:v>Moyenne Acad F : 12,11</c:v>
                </c:pt>
              </c:strCache>
            </c:strRef>
          </c:tx>
          <c:spPr>
            <a:ln w="25400">
              <a:solidFill>
                <a:srgbClr val="B64A92"/>
              </a:solidFill>
              <a:prstDash val="sysDot"/>
            </a:ln>
          </c:spPr>
          <c:marker>
            <c:symbol val="none"/>
          </c:marker>
          <c:cat>
            <c:strRef>
              <c:f>'[EPSNET_Utilitaire_traitement_donnees_alain_2013_BP.xlsm]Moy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'[EPSNET_Utilitaire_traitement_donnees_alain_2013_BP.xlsm]Moy APSA'!$K$25:$K$35</c:f>
              <c:numCache>
                <c:formatCode>0.00</c:formatCode>
                <c:ptCount val="11"/>
                <c:pt idx="0">
                  <c:v>12.109277163491111</c:v>
                </c:pt>
                <c:pt idx="1">
                  <c:v>12.109277163491111</c:v>
                </c:pt>
                <c:pt idx="2">
                  <c:v>12.109277163491111</c:v>
                </c:pt>
                <c:pt idx="3">
                  <c:v>12.109277163491111</c:v>
                </c:pt>
                <c:pt idx="4">
                  <c:v>12.109277163491111</c:v>
                </c:pt>
                <c:pt idx="5">
                  <c:v>12.109277163491111</c:v>
                </c:pt>
                <c:pt idx="6">
                  <c:v>12.109277163491111</c:v>
                </c:pt>
                <c:pt idx="7">
                  <c:v>12.109277163491111</c:v>
                </c:pt>
                <c:pt idx="8">
                  <c:v>12.109277163491111</c:v>
                </c:pt>
                <c:pt idx="9">
                  <c:v>12.109277163491111</c:v>
                </c:pt>
                <c:pt idx="10">
                  <c:v>12.109277163491111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'[EPSNET_Utilitaire_traitement_donnees_alain_2013_BP.xlsm]Moy APSA'!$L$2</c:f>
              <c:strCache>
                <c:ptCount val="1"/>
                <c:pt idx="0">
                  <c:v>Moyenne Acad G : 13,13</c:v>
                </c:pt>
              </c:strCache>
            </c:strRef>
          </c:tx>
          <c:spPr>
            <a:ln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'[EPSNET_Utilitaire_traitement_donnees_alain_2013_BP.xlsm]Moy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'[EPSNET_Utilitaire_traitement_donnees_alain_2013_BP.xlsm]Moy APSA'!$L$25:$L$35</c:f>
              <c:numCache>
                <c:formatCode>0.00</c:formatCode>
                <c:ptCount val="11"/>
                <c:pt idx="0">
                  <c:v>13.126469612852325</c:v>
                </c:pt>
                <c:pt idx="1">
                  <c:v>13.126469612852325</c:v>
                </c:pt>
                <c:pt idx="2">
                  <c:v>13.126469612852325</c:v>
                </c:pt>
                <c:pt idx="3">
                  <c:v>13.126469612852325</c:v>
                </c:pt>
                <c:pt idx="4">
                  <c:v>13.126469612852325</c:v>
                </c:pt>
                <c:pt idx="5">
                  <c:v>13.126469612852325</c:v>
                </c:pt>
                <c:pt idx="6">
                  <c:v>13.126469612852325</c:v>
                </c:pt>
                <c:pt idx="7">
                  <c:v>13.126469612852325</c:v>
                </c:pt>
                <c:pt idx="8">
                  <c:v>13.126469612852325</c:v>
                </c:pt>
                <c:pt idx="9">
                  <c:v>13.126469612852325</c:v>
                </c:pt>
                <c:pt idx="10">
                  <c:v>13.126469612852325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436928"/>
        <c:axId val="109438464"/>
      </c:lineChart>
      <c:catAx>
        <c:axId val="1094369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9438464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109438464"/>
        <c:scaling>
          <c:orientation val="minMax"/>
          <c:max val="15"/>
          <c:min val="1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9436928"/>
        <c:crosses val="autoZero"/>
        <c:crossBetween val="between"/>
        <c:majorUnit val="0.5"/>
        <c:minorUnit val="0.1"/>
      </c:valAx>
      <c:catAx>
        <c:axId val="109440000"/>
        <c:scaling>
          <c:orientation val="minMax"/>
        </c:scaling>
        <c:delete val="1"/>
        <c:axPos val="b"/>
        <c:majorTickMark val="out"/>
        <c:minorTickMark val="none"/>
        <c:tickLblPos val="none"/>
        <c:crossAx val="109449984"/>
        <c:crosses val="autoZero"/>
        <c:auto val="1"/>
        <c:lblAlgn val="ctr"/>
        <c:lblOffset val="100"/>
        <c:noMultiLvlLbl val="0"/>
      </c:catAx>
      <c:valAx>
        <c:axId val="10944998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9440000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4.6765060765508577E-2"/>
          <c:y val="0.94486628360644109"/>
          <c:w val="0.93958266472614416"/>
          <c:h val="5.2631056253103492E-2"/>
        </c:manualLayout>
      </c:layout>
      <c:overlay val="0"/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r-FR" sz="1200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FR" sz="1200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Moyennes CP4 en fonction du nombre de candidats - CAP BEP</a:t>
            </a:r>
          </a:p>
        </c:rich>
      </c:tx>
      <c:layout>
        <c:manualLayout>
          <c:xMode val="edge"/>
          <c:yMode val="edge"/>
          <c:x val="0.25983406102673184"/>
          <c:y val="2.92792792792797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2058406468468246E-2"/>
          <c:y val="1.8017933487500092E-2"/>
          <c:w val="0.85426540284360264"/>
          <c:h val="0.82432432432432434"/>
        </c:manualLayout>
      </c:layout>
      <c:barChart>
        <c:barDir val="col"/>
        <c:grouping val="clustered"/>
        <c:varyColors val="0"/>
        <c:ser>
          <c:idx val="6"/>
          <c:order val="6"/>
          <c:tx>
            <c:strRef>
              <c:f>'[EPSNET_Utilitaire_traitement_donnees_alain_2013_CAP_BEP.xlsm]Moy APSA'!$F$2</c:f>
              <c:strCache>
                <c:ptCount val="1"/>
                <c:pt idx="0">
                  <c:v>eff F 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'[EPSNET_Utilitaire_traitement_donnees_alain_2013_CAP_BEP.xlsm]Moy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'[EPSNET_Utilitaire_traitement_donnees_alain_2013_CAP_BEP.xlsm]Moy APSA'!$F$25:$F$35</c:f>
              <c:numCache>
                <c:formatCode>General</c:formatCode>
                <c:ptCount val="11"/>
                <c:pt idx="0">
                  <c:v>1198</c:v>
                </c:pt>
                <c:pt idx="1">
                  <c:v>202</c:v>
                </c:pt>
                <c:pt idx="2">
                  <c:v>398</c:v>
                </c:pt>
                <c:pt idx="3">
                  <c:v>23</c:v>
                </c:pt>
                <c:pt idx="4">
                  <c:v>579</c:v>
                </c:pt>
                <c:pt idx="5">
                  <c:v>185</c:v>
                </c:pt>
                <c:pt idx="6">
                  <c:v>15</c:v>
                </c:pt>
                <c:pt idx="7">
                  <c:v>52</c:v>
                </c:pt>
                <c:pt idx="8">
                  <c:v>104</c:v>
                </c:pt>
                <c:pt idx="9">
                  <c:v>7</c:v>
                </c:pt>
                <c:pt idx="10">
                  <c:v>1</c:v>
                </c:pt>
              </c:numCache>
            </c:numRef>
          </c:val>
        </c:ser>
        <c:ser>
          <c:idx val="7"/>
          <c:order val="7"/>
          <c:tx>
            <c:strRef>
              <c:f>'[EPSNET_Utilitaire_traitement_donnees_alain_2013_CAP_BEP.xlsm]Moy APSA'!$G$2</c:f>
              <c:strCache>
                <c:ptCount val="1"/>
                <c:pt idx="0">
                  <c:v>eff G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dLbls>
            <c:dLbl>
              <c:idx val="2"/>
              <c:spPr/>
              <c:txPr>
                <a:bodyPr rot="-540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fr-FR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sz="90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'[EPSNET_Utilitaire_traitement_donnees_alain_2013_CAP_BEP.xlsm]Moy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'[EPSNET_Utilitaire_traitement_donnees_alain_2013_CAP_BEP.xlsm]Moy APSA'!$G$25:$G$35</c:f>
              <c:numCache>
                <c:formatCode>General</c:formatCode>
                <c:ptCount val="11"/>
                <c:pt idx="0">
                  <c:v>1566</c:v>
                </c:pt>
                <c:pt idx="1">
                  <c:v>701</c:v>
                </c:pt>
                <c:pt idx="2">
                  <c:v>531</c:v>
                </c:pt>
                <c:pt idx="3">
                  <c:v>170</c:v>
                </c:pt>
                <c:pt idx="4">
                  <c:v>773</c:v>
                </c:pt>
                <c:pt idx="5">
                  <c:v>199</c:v>
                </c:pt>
                <c:pt idx="6">
                  <c:v>623</c:v>
                </c:pt>
                <c:pt idx="7">
                  <c:v>84</c:v>
                </c:pt>
                <c:pt idx="8">
                  <c:v>69</c:v>
                </c:pt>
                <c:pt idx="9">
                  <c:v>0</c:v>
                </c:pt>
                <c:pt idx="1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62272"/>
        <c:axId val="109880448"/>
      </c:barChart>
      <c:lineChart>
        <c:grouping val="standard"/>
        <c:varyColors val="0"/>
        <c:ser>
          <c:idx val="0"/>
          <c:order val="0"/>
          <c:tx>
            <c:strRef>
              <c:f>'[EPSNET_Utilitaire_traitement_donnees_alain_2013_CAP_BEP.xlsm]Moy APSA'!$C$2</c:f>
              <c:strCache>
                <c:ptCount val="1"/>
                <c:pt idx="0">
                  <c:v>Moy Filles</c:v>
                </c:pt>
              </c:strCache>
            </c:strRef>
          </c:tx>
          <c:spPr>
            <a:ln w="12700">
              <a:solidFill>
                <a:srgbClr val="FF33CC"/>
              </a:solidFill>
            </a:ln>
            <a:effectLst>
              <a:outerShdw blurRad="50800" dist="50800" dir="5400000" algn="ctr" rotWithShape="0">
                <a:srgbClr val="FF33CC"/>
              </a:outerShdw>
            </a:effectLst>
          </c:spPr>
          <c:marker>
            <c:symbol val="diamond"/>
            <c:size val="10"/>
            <c:spPr>
              <a:solidFill>
                <a:srgbClr val="CC0099"/>
              </a:solidFill>
              <a:ln>
                <a:solidFill>
                  <a:srgbClr val="000000"/>
                </a:solidFill>
              </a:ln>
              <a:effectLst>
                <a:outerShdw blurRad="50800" dist="50800" dir="5400000" algn="ctr" rotWithShape="0">
                  <a:srgbClr val="FF33CC"/>
                </a:outerShdw>
              </a:effectLst>
            </c:spPr>
          </c:marker>
          <c:dLbls>
            <c:dLbl>
              <c:idx val="0"/>
              <c:layout>
                <c:manualLayout>
                  <c:x val="-4.027849036855987E-2"/>
                  <c:y val="-4.0329846828847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630741953715964E-2"/>
                  <c:y val="3.7909071297594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581824753920201E-2"/>
                  <c:y val="-4.00902965487523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331871285873634E-2"/>
                  <c:y val="5.02985074626865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7094787611980241E-2"/>
                  <c:y val="-3.75645395071884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4172769770685141E-2"/>
                  <c:y val="5.68411877619773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2357017319737687E-2"/>
                  <c:y val="-3.1235573293064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209679542269576E-2"/>
                  <c:y val="4.4106892460360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8849514314307835E-2"/>
                  <c:y val="-2.0477729462921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796260179707756E-2"/>
                  <c:y val="-3.9311513299643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1840210621154371E-2"/>
                  <c:y val="-4.5227993888823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CCFF"/>
              </a:solidFill>
              <a:ln>
                <a:solidFill>
                  <a:srgbClr val="CC0099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'[EPSNET_Utilitaire_traitement_donnees_alain_2013_CAP_BEP.xlsm]Moy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'[EPSNET_Utilitaire_traitement_donnees_alain_2013_CAP_BEP.xlsm]Moy APSA'!$C$25:$C$35</c:f>
              <c:numCache>
                <c:formatCode>0.00</c:formatCode>
                <c:ptCount val="11"/>
                <c:pt idx="0">
                  <c:v>11.749579831932781</c:v>
                </c:pt>
                <c:pt idx="1">
                  <c:v>11.957213930348274</c:v>
                </c:pt>
                <c:pt idx="2">
                  <c:v>12.249238578680202</c:v>
                </c:pt>
                <c:pt idx="3">
                  <c:v>11.826086956521779</c:v>
                </c:pt>
                <c:pt idx="4">
                  <c:v>12.120104895104896</c:v>
                </c:pt>
                <c:pt idx="5">
                  <c:v>12.226923076923068</c:v>
                </c:pt>
                <c:pt idx="6">
                  <c:v>14.464285714285722</c:v>
                </c:pt>
                <c:pt idx="7">
                  <c:v>9.8173076923077005</c:v>
                </c:pt>
                <c:pt idx="8">
                  <c:v>12.548076923076918</c:v>
                </c:pt>
                <c:pt idx="9">
                  <c:v>15.071428571428571</c:v>
                </c:pt>
                <c:pt idx="10">
                  <c:v>13.5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'[EPSNET_Utilitaire_traitement_donnees_alain_2013_CAP_BEP.xlsm]Moy APSA'!$D$2</c:f>
              <c:strCache>
                <c:ptCount val="1"/>
                <c:pt idx="0">
                  <c:v>Moy Garcons</c:v>
                </c:pt>
              </c:strCache>
            </c:strRef>
          </c:tx>
          <c:spPr>
            <a:ln w="12700">
              <a:solidFill>
                <a:srgbClr val="0000CC"/>
              </a:solidFill>
            </a:ln>
            <a:effectLst>
              <a:outerShdw blurRad="50800" dist="50800" dir="5400000" algn="ctr" rotWithShape="0">
                <a:srgbClr val="0000CC"/>
              </a:outerShdw>
            </a:effectLst>
          </c:spPr>
          <c:marker>
            <c:symbol val="square"/>
            <c:size val="7"/>
            <c:spPr>
              <a:solidFill>
                <a:srgbClr val="00FFFF"/>
              </a:solidFill>
              <a:ln>
                <a:solidFill>
                  <a:srgbClr val="000000"/>
                </a:solidFill>
              </a:ln>
              <a:effectLst>
                <a:outerShdw blurRad="50800" dist="50800" dir="5400000" algn="ctr" rotWithShape="0">
                  <a:srgbClr val="0000CC"/>
                </a:outerShdw>
              </a:effectLst>
            </c:spPr>
          </c:marker>
          <c:dLbls>
            <c:dLbl>
              <c:idx val="0"/>
              <c:layout>
                <c:manualLayout>
                  <c:x val="-4.8774119062455325E-3"/>
                  <c:y val="-2.8820072864026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003442015791202E-2"/>
                  <c:y val="4.29531476475888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038026721480001E-2"/>
                  <c:y val="-3.42045677126180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765700150790504E-2"/>
                  <c:y val="-4.5364516002663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93134850949342E-2"/>
                  <c:y val="4.0934696595761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05300596418255E-2"/>
                  <c:y val="-3.4820190386649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929427886262416E-2"/>
                  <c:y val="3.4396717201394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8304402597157425E-2"/>
                  <c:y val="4.2985074626865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102907100641206E-2"/>
                  <c:y val="-3.72578054608847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3351244763469044E-2"/>
                  <c:y val="4.0017432522427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00FFFF"/>
              </a:solidFill>
              <a:ln>
                <a:solidFill>
                  <a:srgbClr val="0000CC"/>
                </a:solidFill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'[EPSNET_Utilitaire_traitement_donnees_alain_2013_CAP_BEP.xlsm]Moy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'[EPSNET_Utilitaire_traitement_donnees_alain_2013_CAP_BEP.xlsm]Moy APSA'!$D$25:$D$35</c:f>
              <c:numCache>
                <c:formatCode>0.00</c:formatCode>
                <c:ptCount val="11"/>
                <c:pt idx="0">
                  <c:v>13.504673495518537</c:v>
                </c:pt>
                <c:pt idx="1">
                  <c:v>12.758082975679534</c:v>
                </c:pt>
                <c:pt idx="2">
                  <c:v>13.561698113207546</c:v>
                </c:pt>
                <c:pt idx="3">
                  <c:v>13.138823529411733</c:v>
                </c:pt>
                <c:pt idx="4">
                  <c:v>13.297135416666666</c:v>
                </c:pt>
                <c:pt idx="5">
                  <c:v>13.568020304568519</c:v>
                </c:pt>
                <c:pt idx="6">
                  <c:v>13.428225806451611</c:v>
                </c:pt>
                <c:pt idx="7">
                  <c:v>14.157142857142874</c:v>
                </c:pt>
                <c:pt idx="8">
                  <c:v>14.833333333333334</c:v>
                </c:pt>
                <c:pt idx="9">
                  <c:v>0</c:v>
                </c:pt>
                <c:pt idx="10">
                  <c:v>13.107142857142859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'[EPSNET_Utilitaire_traitement_donnees_alain_2013_CAP_BEP.xlsm]Moy APSA'!$I$24</c:f>
              <c:strCache>
                <c:ptCount val="1"/>
                <c:pt idx="0">
                  <c:v>CP4 Moyenne Acad F : 11,96</c:v>
                </c:pt>
              </c:strCache>
            </c:strRef>
          </c:tx>
          <c:spPr>
            <a:ln>
              <a:solidFill>
                <a:srgbClr val="FF99CC"/>
              </a:solidFill>
              <a:prstDash val="sysDash"/>
            </a:ln>
          </c:spPr>
          <c:marker>
            <c:symbol val="none"/>
          </c:marker>
          <c:cat>
            <c:strRef>
              <c:f>'[EPSNET_Utilitaire_traitement_donnees_alain_2013_CAP_BEP.xlsm]Moy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'[EPSNET_Utilitaire_traitement_donnees_alain_2013_CAP_BEP.xlsm]Moy APSA'!$I$25:$I$35</c:f>
              <c:numCache>
                <c:formatCode>0.00</c:formatCode>
                <c:ptCount val="11"/>
                <c:pt idx="0">
                  <c:v>11.964376481950518</c:v>
                </c:pt>
                <c:pt idx="1">
                  <c:v>11.964376481950518</c:v>
                </c:pt>
                <c:pt idx="2">
                  <c:v>11.964376481950518</c:v>
                </c:pt>
                <c:pt idx="3">
                  <c:v>11.964376481950518</c:v>
                </c:pt>
                <c:pt idx="4">
                  <c:v>11.964376481950518</c:v>
                </c:pt>
                <c:pt idx="5">
                  <c:v>11.964376481950518</c:v>
                </c:pt>
                <c:pt idx="6">
                  <c:v>11.964376481950518</c:v>
                </c:pt>
                <c:pt idx="7">
                  <c:v>11.964376481950518</c:v>
                </c:pt>
                <c:pt idx="8">
                  <c:v>11.964376481950518</c:v>
                </c:pt>
                <c:pt idx="9">
                  <c:v>11.964376481950518</c:v>
                </c:pt>
                <c:pt idx="10">
                  <c:v>11.964376481950518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'[EPSNET_Utilitaire_traitement_donnees_alain_2013_CAP_BEP.xlsm]Moy APSA'!$J$24</c:f>
              <c:strCache>
                <c:ptCount val="1"/>
                <c:pt idx="0">
                  <c:v>CP4 Moyenne Acad G : 13,38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strRef>
              <c:f>'[EPSNET_Utilitaire_traitement_donnees_alain_2013_CAP_BEP.xlsm]Moy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'[EPSNET_Utilitaire_traitement_donnees_alain_2013_CAP_BEP.xlsm]Moy APSA'!$J$25:$J$35</c:f>
              <c:numCache>
                <c:formatCode>0.00</c:formatCode>
                <c:ptCount val="11"/>
                <c:pt idx="0">
                  <c:v>13.375751152887654</c:v>
                </c:pt>
                <c:pt idx="1">
                  <c:v>13.375751152887654</c:v>
                </c:pt>
                <c:pt idx="2">
                  <c:v>13.375751152887654</c:v>
                </c:pt>
                <c:pt idx="3">
                  <c:v>13.375751152887654</c:v>
                </c:pt>
                <c:pt idx="4">
                  <c:v>13.375751152887654</c:v>
                </c:pt>
                <c:pt idx="5">
                  <c:v>13.375751152887654</c:v>
                </c:pt>
                <c:pt idx="6">
                  <c:v>13.375751152887654</c:v>
                </c:pt>
                <c:pt idx="7">
                  <c:v>13.375751152887654</c:v>
                </c:pt>
                <c:pt idx="8">
                  <c:v>13.375751152887654</c:v>
                </c:pt>
                <c:pt idx="9">
                  <c:v>13.375751152887654</c:v>
                </c:pt>
                <c:pt idx="10">
                  <c:v>13.375751152887654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'[EPSNET_Utilitaire_traitement_donnees_alain_2013_CAP_BEP.xlsm]Moy APSA'!$K$2</c:f>
              <c:strCache>
                <c:ptCount val="1"/>
                <c:pt idx="0">
                  <c:v>Moyenne Acad F : 12,15</c:v>
                </c:pt>
              </c:strCache>
            </c:strRef>
          </c:tx>
          <c:spPr>
            <a:ln w="25400">
              <a:solidFill>
                <a:srgbClr val="B64A92"/>
              </a:solidFill>
              <a:prstDash val="sysDot"/>
            </a:ln>
          </c:spPr>
          <c:marker>
            <c:symbol val="none"/>
          </c:marker>
          <c:cat>
            <c:strRef>
              <c:f>'[EPSNET_Utilitaire_traitement_donnees_alain_2013_CAP_BEP.xlsm]Moy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'[EPSNET_Utilitaire_traitement_donnees_alain_2013_CAP_BEP.xlsm]Moy APSA'!$K$25:$K$35</c:f>
              <c:numCache>
                <c:formatCode>0.00</c:formatCode>
                <c:ptCount val="11"/>
                <c:pt idx="0">
                  <c:v>12.14769756722977</c:v>
                </c:pt>
                <c:pt idx="1">
                  <c:v>12.14769756722977</c:v>
                </c:pt>
                <c:pt idx="2">
                  <c:v>12.14769756722977</c:v>
                </c:pt>
                <c:pt idx="3">
                  <c:v>12.14769756722977</c:v>
                </c:pt>
                <c:pt idx="4">
                  <c:v>12.14769756722977</c:v>
                </c:pt>
                <c:pt idx="5">
                  <c:v>12.14769756722977</c:v>
                </c:pt>
                <c:pt idx="6">
                  <c:v>12.14769756722977</c:v>
                </c:pt>
                <c:pt idx="7">
                  <c:v>12.14769756722977</c:v>
                </c:pt>
                <c:pt idx="8">
                  <c:v>12.14769756722977</c:v>
                </c:pt>
                <c:pt idx="9">
                  <c:v>12.14769756722977</c:v>
                </c:pt>
                <c:pt idx="10">
                  <c:v>12.14769756722977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'[EPSNET_Utilitaire_traitement_donnees_alain_2013_CAP_BEP.xlsm]Moy APSA'!$L$2</c:f>
              <c:strCache>
                <c:ptCount val="1"/>
                <c:pt idx="0">
                  <c:v>Moyenne Acad G : 13,07</c:v>
                </c:pt>
              </c:strCache>
            </c:strRef>
          </c:tx>
          <c:spPr>
            <a:ln>
              <a:solidFill>
                <a:srgbClr val="002060"/>
              </a:solidFill>
              <a:prstDash val="sysDot"/>
            </a:ln>
          </c:spPr>
          <c:marker>
            <c:symbol val="none"/>
          </c:marker>
          <c:cat>
            <c:strRef>
              <c:f>'[EPSNET_Utilitaire_traitement_donnees_alain_2013_CAP_BEP.xlsm]Moy APSA'!$B$25:$B$35</c:f>
              <c:strCache>
                <c:ptCount val="11"/>
                <c:pt idx="0">
                  <c:v>BADMINTON</c:v>
                </c:pt>
                <c:pt idx="1">
                  <c:v>TENNIS DE TABLE</c:v>
                </c:pt>
                <c:pt idx="2">
                  <c:v>BASKET-BALL</c:v>
                </c:pt>
                <c:pt idx="3">
                  <c:v>FUTSAL</c:v>
                </c:pt>
                <c:pt idx="4">
                  <c:v>HANDBALL</c:v>
                </c:pt>
                <c:pt idx="5">
                  <c:v>VOLLEY-BALL</c:v>
                </c:pt>
                <c:pt idx="6">
                  <c:v>FOOTBALL</c:v>
                </c:pt>
                <c:pt idx="7">
                  <c:v>RUGBY</c:v>
                </c:pt>
                <c:pt idx="8">
                  <c:v>ULTIMATE</c:v>
                </c:pt>
                <c:pt idx="9">
                  <c:v>JUDO</c:v>
                </c:pt>
                <c:pt idx="10">
                  <c:v>SAVATE BOXE FRANCAISE</c:v>
                </c:pt>
              </c:strCache>
            </c:strRef>
          </c:cat>
          <c:val>
            <c:numRef>
              <c:f>'[EPSNET_Utilitaire_traitement_donnees_alain_2013_CAP_BEP.xlsm]Moy APSA'!$L$25:$L$35</c:f>
              <c:numCache>
                <c:formatCode>0.00</c:formatCode>
                <c:ptCount val="11"/>
                <c:pt idx="0">
                  <c:v>13.073629848788311</c:v>
                </c:pt>
                <c:pt idx="1">
                  <c:v>13.073629848788311</c:v>
                </c:pt>
                <c:pt idx="2">
                  <c:v>13.073629848788311</c:v>
                </c:pt>
                <c:pt idx="3">
                  <c:v>13.073629848788311</c:v>
                </c:pt>
                <c:pt idx="4">
                  <c:v>13.073629848788311</c:v>
                </c:pt>
                <c:pt idx="5">
                  <c:v>13.073629848788311</c:v>
                </c:pt>
                <c:pt idx="6">
                  <c:v>13.073629848788311</c:v>
                </c:pt>
                <c:pt idx="7">
                  <c:v>13.073629848788311</c:v>
                </c:pt>
                <c:pt idx="8">
                  <c:v>13.073629848788311</c:v>
                </c:pt>
                <c:pt idx="9">
                  <c:v>13.073629848788311</c:v>
                </c:pt>
                <c:pt idx="10">
                  <c:v>13.073629848788311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859200"/>
        <c:axId val="109860736"/>
      </c:lineChart>
      <c:catAx>
        <c:axId val="109859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9860736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109860736"/>
        <c:scaling>
          <c:orientation val="minMax"/>
          <c:max val="16"/>
          <c:min val="9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9859200"/>
        <c:crosses val="autoZero"/>
        <c:crossBetween val="between"/>
        <c:majorUnit val="0.5"/>
        <c:minorUnit val="0.1"/>
      </c:valAx>
      <c:catAx>
        <c:axId val="109862272"/>
        <c:scaling>
          <c:orientation val="minMax"/>
        </c:scaling>
        <c:delete val="1"/>
        <c:axPos val="b"/>
        <c:majorTickMark val="out"/>
        <c:minorTickMark val="none"/>
        <c:tickLblPos val="none"/>
        <c:crossAx val="109880448"/>
        <c:crosses val="autoZero"/>
        <c:auto val="1"/>
        <c:lblAlgn val="ctr"/>
        <c:lblOffset val="100"/>
        <c:noMultiLvlLbl val="0"/>
      </c:catAx>
      <c:valAx>
        <c:axId val="10988044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9862272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4.6765060765508577E-2"/>
          <c:y val="0.94486628360644109"/>
          <c:w val="0.93958266472614416"/>
          <c:h val="5.2631056253103492E-2"/>
        </c:manualLayout>
      </c:layout>
      <c:overlay val="0"/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2013-2014</c:v>
                </c:pt>
              </c:strCache>
            </c:strRef>
          </c:tx>
          <c:invertIfNegative val="0"/>
          <c:cat>
            <c:numRef>
              <c:f>Feuil1!$A$2:$A$7</c:f>
              <c:numCache>
                <c:formatCode>General</c:formatCode>
                <c:ptCount val="6"/>
                <c:pt idx="0">
                  <c:v>18</c:v>
                </c:pt>
                <c:pt idx="1">
                  <c:v>28</c:v>
                </c:pt>
                <c:pt idx="2">
                  <c:v>36</c:v>
                </c:pt>
                <c:pt idx="3">
                  <c:v>37</c:v>
                </c:pt>
                <c:pt idx="4">
                  <c:v>41</c:v>
                </c:pt>
                <c:pt idx="5">
                  <c:v>45</c:v>
                </c:pt>
              </c:numCache>
            </c:numRef>
          </c:cat>
          <c:val>
            <c:numRef>
              <c:f>Feuil1!$B$2:$B$7</c:f>
              <c:numCache>
                <c:formatCode>0.0%</c:formatCode>
                <c:ptCount val="6"/>
                <c:pt idx="0">
                  <c:v>0.15700000000000003</c:v>
                </c:pt>
                <c:pt idx="1">
                  <c:v>0.19400000000000001</c:v>
                </c:pt>
                <c:pt idx="2">
                  <c:v>0.15200000000000002</c:v>
                </c:pt>
                <c:pt idx="3">
                  <c:v>0.17900000000000002</c:v>
                </c:pt>
                <c:pt idx="4">
                  <c:v>0.17500000000000002</c:v>
                </c:pt>
                <c:pt idx="5">
                  <c:v>0.14100000000000001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Feuil1!$A$2:$A$7</c:f>
              <c:numCache>
                <c:formatCode>General</c:formatCode>
                <c:ptCount val="6"/>
                <c:pt idx="0">
                  <c:v>18</c:v>
                </c:pt>
                <c:pt idx="1">
                  <c:v>28</c:v>
                </c:pt>
                <c:pt idx="2">
                  <c:v>36</c:v>
                </c:pt>
                <c:pt idx="3">
                  <c:v>37</c:v>
                </c:pt>
                <c:pt idx="4">
                  <c:v>41</c:v>
                </c:pt>
                <c:pt idx="5">
                  <c:v>45</c:v>
                </c:pt>
              </c:numCache>
            </c:numRef>
          </c:cat>
          <c:val>
            <c:numRef>
              <c:f>Feuil1!$C$2:$C$7</c:f>
              <c:numCache>
                <c:formatCode>0.00%</c:formatCode>
                <c:ptCount val="6"/>
                <c:pt idx="0">
                  <c:v>0.17950000000000002</c:v>
                </c:pt>
                <c:pt idx="1">
                  <c:v>0.18060000000000001</c:v>
                </c:pt>
                <c:pt idx="2">
                  <c:v>0.14860000000000001</c:v>
                </c:pt>
                <c:pt idx="3">
                  <c:v>0.18660000000000002</c:v>
                </c:pt>
                <c:pt idx="4">
                  <c:v>0.16769999999999999</c:v>
                </c:pt>
                <c:pt idx="5">
                  <c:v>0.23169999999999999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854464"/>
        <c:axId val="105856000"/>
      </c:barChart>
      <c:catAx>
        <c:axId val="10585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856000"/>
        <c:crosses val="autoZero"/>
        <c:auto val="1"/>
        <c:lblAlgn val="ctr"/>
        <c:lblOffset val="100"/>
        <c:noMultiLvlLbl val="0"/>
      </c:catAx>
      <c:valAx>
        <c:axId val="1058560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58544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22555876167653"/>
          <c:y val="7.2602220391097913E-2"/>
          <c:w val="0.8012907516995178"/>
          <c:h val="0.65789606317185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Nb évaluations DNB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Feuil1!$A$2:$A$12</c:f>
              <c:strCache>
                <c:ptCount val="11"/>
                <c:pt idx="0">
                  <c:v>Badminton</c:v>
                </c:pt>
                <c:pt idx="1">
                  <c:v>Handball</c:v>
                </c:pt>
                <c:pt idx="2">
                  <c:v>Volley</c:v>
                </c:pt>
                <c:pt idx="3">
                  <c:v>Tennis de Table</c:v>
                </c:pt>
                <c:pt idx="4">
                  <c:v>Basket Ball</c:v>
                </c:pt>
                <c:pt idx="5">
                  <c:v>Ultimate</c:v>
                </c:pt>
                <c:pt idx="6">
                  <c:v>Boxe française</c:v>
                </c:pt>
                <c:pt idx="7">
                  <c:v>Rugby</c:v>
                </c:pt>
                <c:pt idx="8">
                  <c:v>Lutte</c:v>
                </c:pt>
                <c:pt idx="9">
                  <c:v>Football</c:v>
                </c:pt>
                <c:pt idx="10">
                  <c:v>Judo</c:v>
                </c:pt>
              </c:strCache>
            </c:str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195</c:v>
                </c:pt>
                <c:pt idx="1">
                  <c:v>106</c:v>
                </c:pt>
                <c:pt idx="2">
                  <c:v>104</c:v>
                </c:pt>
                <c:pt idx="3">
                  <c:v>76</c:v>
                </c:pt>
                <c:pt idx="4">
                  <c:v>74</c:v>
                </c:pt>
                <c:pt idx="5">
                  <c:v>37</c:v>
                </c:pt>
                <c:pt idx="6">
                  <c:v>32</c:v>
                </c:pt>
                <c:pt idx="7">
                  <c:v>28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777408"/>
        <c:axId val="105783296"/>
      </c:barChart>
      <c:catAx>
        <c:axId val="105777408"/>
        <c:scaling>
          <c:orientation val="minMax"/>
        </c:scaling>
        <c:delete val="0"/>
        <c:axPos val="b"/>
        <c:majorTickMark val="out"/>
        <c:minorTickMark val="none"/>
        <c:tickLblPos val="nextTo"/>
        <c:crossAx val="105783296"/>
        <c:crosses val="autoZero"/>
        <c:auto val="1"/>
        <c:lblAlgn val="ctr"/>
        <c:lblOffset val="100"/>
        <c:noMultiLvlLbl val="0"/>
      </c:catAx>
      <c:valAx>
        <c:axId val="105783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77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Moyennes</a:t>
            </a:r>
            <a:r>
              <a:rPr lang="en-US" dirty="0" smtClean="0"/>
              <a:t>  par APSA CP4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Feuil1!$A$2:$A$14</c:f>
              <c:strCache>
                <c:ptCount val="13"/>
                <c:pt idx="0">
                  <c:v>Judo</c:v>
                </c:pt>
                <c:pt idx="1">
                  <c:v>Football</c:v>
                </c:pt>
                <c:pt idx="2">
                  <c:v>Ultimate</c:v>
                </c:pt>
                <c:pt idx="3">
                  <c:v>Rugby</c:v>
                </c:pt>
                <c:pt idx="4">
                  <c:v>Lutte</c:v>
                </c:pt>
                <c:pt idx="5">
                  <c:v>Basket-Ball</c:v>
                </c:pt>
                <c:pt idx="6">
                  <c:v>Hand-ball</c:v>
                </c:pt>
                <c:pt idx="7">
                  <c:v>Boxe française</c:v>
                </c:pt>
                <c:pt idx="8">
                  <c:v>Badminton</c:v>
                </c:pt>
                <c:pt idx="9">
                  <c:v>Tennis de table</c:v>
                </c:pt>
                <c:pt idx="10">
                  <c:v>Volley-ball</c:v>
                </c:pt>
                <c:pt idx="11">
                  <c:v>Moyenne Notes CP4</c:v>
                </c:pt>
                <c:pt idx="12">
                  <c:v>Moyenne Notes DNB</c:v>
                </c:pt>
              </c:strCache>
            </c:strRef>
          </c:cat>
          <c:val>
            <c:numRef>
              <c:f>Feuil1!$B$2:$B$14</c:f>
              <c:numCache>
                <c:formatCode>0.00</c:formatCode>
                <c:ptCount val="13"/>
                <c:pt idx="0">
                  <c:v>11.68</c:v>
                </c:pt>
                <c:pt idx="1">
                  <c:v>12.21</c:v>
                </c:pt>
                <c:pt idx="2">
                  <c:v>13.02</c:v>
                </c:pt>
                <c:pt idx="3">
                  <c:v>12.61</c:v>
                </c:pt>
                <c:pt idx="4">
                  <c:v>12.52</c:v>
                </c:pt>
                <c:pt idx="5">
                  <c:v>12.14</c:v>
                </c:pt>
                <c:pt idx="6">
                  <c:v>12.27</c:v>
                </c:pt>
                <c:pt idx="7">
                  <c:v>12.16</c:v>
                </c:pt>
                <c:pt idx="8">
                  <c:v>11.8</c:v>
                </c:pt>
                <c:pt idx="9">
                  <c:v>11.55</c:v>
                </c:pt>
                <c:pt idx="10">
                  <c:v>11.43</c:v>
                </c:pt>
                <c:pt idx="11">
                  <c:v>11.91</c:v>
                </c:pt>
                <c:pt idx="12" formatCode="General">
                  <c:v>12.67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300" baseline="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Feuil1!$A$2:$A$14</c:f>
              <c:strCache>
                <c:ptCount val="13"/>
                <c:pt idx="0">
                  <c:v>Judo</c:v>
                </c:pt>
                <c:pt idx="1">
                  <c:v>Football</c:v>
                </c:pt>
                <c:pt idx="2">
                  <c:v>Ultimate</c:v>
                </c:pt>
                <c:pt idx="3">
                  <c:v>Rugby</c:v>
                </c:pt>
                <c:pt idx="4">
                  <c:v>Lutte</c:v>
                </c:pt>
                <c:pt idx="5">
                  <c:v>Basket-Ball</c:v>
                </c:pt>
                <c:pt idx="6">
                  <c:v>Hand-ball</c:v>
                </c:pt>
                <c:pt idx="7">
                  <c:v>Boxe française</c:v>
                </c:pt>
                <c:pt idx="8">
                  <c:v>Badminton</c:v>
                </c:pt>
                <c:pt idx="9">
                  <c:v>Tennis de table</c:v>
                </c:pt>
                <c:pt idx="10">
                  <c:v>Volley-ball</c:v>
                </c:pt>
                <c:pt idx="11">
                  <c:v>Moyenne Notes CP4</c:v>
                </c:pt>
                <c:pt idx="12">
                  <c:v>Moyenne Notes DNB</c:v>
                </c:pt>
              </c:strCache>
            </c:strRef>
          </c:cat>
          <c:val>
            <c:numRef>
              <c:f>Feuil1!$C$2:$C$14</c:f>
              <c:numCache>
                <c:formatCode>0.00</c:formatCode>
                <c:ptCount val="13"/>
                <c:pt idx="0">
                  <c:v>14.350000000000007</c:v>
                </c:pt>
                <c:pt idx="1">
                  <c:v>13.07</c:v>
                </c:pt>
                <c:pt idx="2">
                  <c:v>12.74</c:v>
                </c:pt>
                <c:pt idx="3">
                  <c:v>12.68</c:v>
                </c:pt>
                <c:pt idx="4">
                  <c:v>12.43</c:v>
                </c:pt>
                <c:pt idx="5">
                  <c:v>12.33</c:v>
                </c:pt>
                <c:pt idx="6">
                  <c:v>12.2</c:v>
                </c:pt>
                <c:pt idx="7">
                  <c:v>11.98</c:v>
                </c:pt>
                <c:pt idx="8">
                  <c:v>11.9</c:v>
                </c:pt>
                <c:pt idx="9">
                  <c:v>11.59</c:v>
                </c:pt>
                <c:pt idx="10">
                  <c:v>11.38</c:v>
                </c:pt>
                <c:pt idx="11">
                  <c:v>11.96</c:v>
                </c:pt>
                <c:pt idx="12">
                  <c:v>12.850000000000007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835904"/>
        <c:axId val="105907328"/>
      </c:barChart>
      <c:catAx>
        <c:axId val="105835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fr-FR"/>
          </a:p>
        </c:txPr>
        <c:crossAx val="105907328"/>
        <c:crosses val="autoZero"/>
        <c:auto val="1"/>
        <c:lblAlgn val="ctr"/>
        <c:lblOffset val="100"/>
        <c:noMultiLvlLbl val="0"/>
      </c:catAx>
      <c:valAx>
        <c:axId val="10590732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058359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Moyennes</a:t>
            </a:r>
            <a:r>
              <a:rPr lang="en-US" dirty="0" smtClean="0"/>
              <a:t>  par APSA CP4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1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Feuil1!$A$2:$A$14</c:f>
              <c:strCache>
                <c:ptCount val="13"/>
                <c:pt idx="0">
                  <c:v>Judo</c:v>
                </c:pt>
                <c:pt idx="1">
                  <c:v>Football</c:v>
                </c:pt>
                <c:pt idx="2">
                  <c:v>Ultimate</c:v>
                </c:pt>
                <c:pt idx="3">
                  <c:v>Hand-ball</c:v>
                </c:pt>
                <c:pt idx="4">
                  <c:v>Tennis de table</c:v>
                </c:pt>
                <c:pt idx="5">
                  <c:v>Rugby</c:v>
                </c:pt>
                <c:pt idx="6">
                  <c:v>Badminton</c:v>
                </c:pt>
                <c:pt idx="7">
                  <c:v>Basket-Ball</c:v>
                </c:pt>
                <c:pt idx="8">
                  <c:v>Volley-ball</c:v>
                </c:pt>
                <c:pt idx="9">
                  <c:v>Boxe française</c:v>
                </c:pt>
                <c:pt idx="10">
                  <c:v>Lutte</c:v>
                </c:pt>
                <c:pt idx="11">
                  <c:v>Moyenne notes CP4</c:v>
                </c:pt>
                <c:pt idx="12">
                  <c:v>Moyenne notes DNB</c:v>
                </c:pt>
              </c:strCache>
            </c:strRef>
          </c:cat>
          <c:val>
            <c:numRef>
              <c:f>Feuil1!$B$2:$B$14</c:f>
              <c:numCache>
                <c:formatCode>0.00</c:formatCode>
                <c:ptCount val="13"/>
                <c:pt idx="0">
                  <c:v>14.27</c:v>
                </c:pt>
                <c:pt idx="1">
                  <c:v>13.63</c:v>
                </c:pt>
                <c:pt idx="2">
                  <c:v>14.450000000000006</c:v>
                </c:pt>
                <c:pt idx="3">
                  <c:v>14.25</c:v>
                </c:pt>
                <c:pt idx="4">
                  <c:v>14.4</c:v>
                </c:pt>
                <c:pt idx="5">
                  <c:v>14.57</c:v>
                </c:pt>
                <c:pt idx="6">
                  <c:v>14.29</c:v>
                </c:pt>
                <c:pt idx="7">
                  <c:v>14</c:v>
                </c:pt>
                <c:pt idx="8">
                  <c:v>14.02</c:v>
                </c:pt>
                <c:pt idx="9">
                  <c:v>12.77</c:v>
                </c:pt>
                <c:pt idx="10">
                  <c:v>13.5</c:v>
                </c:pt>
                <c:pt idx="11">
                  <c:v>14.15</c:v>
                </c:pt>
                <c:pt idx="12">
                  <c:v>13.8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300" baseline="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Feuil1!$A$2:$A$14</c:f>
              <c:strCache>
                <c:ptCount val="13"/>
                <c:pt idx="0">
                  <c:v>Judo</c:v>
                </c:pt>
                <c:pt idx="1">
                  <c:v>Football</c:v>
                </c:pt>
                <c:pt idx="2">
                  <c:v>Ultimate</c:v>
                </c:pt>
                <c:pt idx="3">
                  <c:v>Hand-ball</c:v>
                </c:pt>
                <c:pt idx="4">
                  <c:v>Tennis de table</c:v>
                </c:pt>
                <c:pt idx="5">
                  <c:v>Rugby</c:v>
                </c:pt>
                <c:pt idx="6">
                  <c:v>Badminton</c:v>
                </c:pt>
                <c:pt idx="7">
                  <c:v>Basket-Ball</c:v>
                </c:pt>
                <c:pt idx="8">
                  <c:v>Volley-ball</c:v>
                </c:pt>
                <c:pt idx="9">
                  <c:v>Boxe française</c:v>
                </c:pt>
                <c:pt idx="10">
                  <c:v>Lutte</c:v>
                </c:pt>
                <c:pt idx="11">
                  <c:v>Moyenne notes CP4</c:v>
                </c:pt>
                <c:pt idx="12">
                  <c:v>Moyenne notes DNB</c:v>
                </c:pt>
              </c:strCache>
            </c:strRef>
          </c:cat>
          <c:val>
            <c:numRef>
              <c:f>Feuil1!$C$2:$C$14</c:f>
              <c:numCache>
                <c:formatCode>0.00</c:formatCode>
                <c:ptCount val="13"/>
                <c:pt idx="0">
                  <c:v>15.26</c:v>
                </c:pt>
                <c:pt idx="1">
                  <c:v>14.94</c:v>
                </c:pt>
                <c:pt idx="2">
                  <c:v>14.57</c:v>
                </c:pt>
                <c:pt idx="3">
                  <c:v>14.28</c:v>
                </c:pt>
                <c:pt idx="4">
                  <c:v>14.28</c:v>
                </c:pt>
                <c:pt idx="5">
                  <c:v>14.21</c:v>
                </c:pt>
                <c:pt idx="6">
                  <c:v>14.19</c:v>
                </c:pt>
                <c:pt idx="7">
                  <c:v>14.18</c:v>
                </c:pt>
                <c:pt idx="8">
                  <c:v>14.02</c:v>
                </c:pt>
                <c:pt idx="9">
                  <c:v>13.22</c:v>
                </c:pt>
                <c:pt idx="10">
                  <c:v>13.18</c:v>
                </c:pt>
                <c:pt idx="11">
                  <c:v>14.16</c:v>
                </c:pt>
                <c:pt idx="12">
                  <c:v>13.88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579840"/>
        <c:axId val="106581376"/>
      </c:barChart>
      <c:catAx>
        <c:axId val="106579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fr-FR"/>
          </a:p>
        </c:txPr>
        <c:crossAx val="106581376"/>
        <c:crosses val="autoZero"/>
        <c:auto val="1"/>
        <c:lblAlgn val="ctr"/>
        <c:lblOffset val="100"/>
        <c:noMultiLvlLbl val="0"/>
      </c:catAx>
      <c:valAx>
        <c:axId val="10658137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06579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69262175561387"/>
          <c:y val="7.0115685877237682E-2"/>
          <c:w val="0.77758287158549655"/>
          <c:h val="0.567018333998753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Feuil1!$A$2:$A$13</c:f>
              <c:strCache>
                <c:ptCount val="12"/>
                <c:pt idx="0">
                  <c:v>Tennis de table</c:v>
                </c:pt>
                <c:pt idx="1">
                  <c:v>Volley-ball</c:v>
                </c:pt>
                <c:pt idx="2">
                  <c:v>Judo (acad)</c:v>
                </c:pt>
                <c:pt idx="3">
                  <c:v>Badminton</c:v>
                </c:pt>
                <c:pt idx="4">
                  <c:v>Hand-ball</c:v>
                </c:pt>
                <c:pt idx="5">
                  <c:v>Rugby</c:v>
                </c:pt>
                <c:pt idx="6">
                  <c:v>Basket-Ball</c:v>
                </c:pt>
                <c:pt idx="7">
                  <c:v>Ultimate(acad)</c:v>
                </c:pt>
                <c:pt idx="8">
                  <c:v>Football</c:v>
                </c:pt>
                <c:pt idx="9">
                  <c:v>Lutte</c:v>
                </c:pt>
                <c:pt idx="10">
                  <c:v>Boxe française</c:v>
                </c:pt>
                <c:pt idx="11">
                  <c:v>Moyenne Ecart CP4</c:v>
                </c:pt>
              </c:strCache>
            </c:strRef>
          </c:cat>
          <c:val>
            <c:numRef>
              <c:f>Feuil1!$B$2:$B$13</c:f>
              <c:numCache>
                <c:formatCode>#,##0.00</c:formatCode>
                <c:ptCount val="12"/>
                <c:pt idx="0">
                  <c:v>0.98286069651741303</c:v>
                </c:pt>
                <c:pt idx="1">
                  <c:v>2.5849090909090902</c:v>
                </c:pt>
                <c:pt idx="2">
                  <c:v>0.6187085852981975</c:v>
                </c:pt>
                <c:pt idx="3">
                  <c:v>1.96278651714426</c:v>
                </c:pt>
                <c:pt idx="4">
                  <c:v>1.4361239267099599</c:v>
                </c:pt>
                <c:pt idx="5">
                  <c:v>1.85862687249654</c:v>
                </c:pt>
                <c:pt idx="6">
                  <c:v>1.4187963647110999</c:v>
                </c:pt>
                <c:pt idx="7">
                  <c:v>1.98695955256019</c:v>
                </c:pt>
                <c:pt idx="8">
                  <c:v>2.2399140302442886</c:v>
                </c:pt>
                <c:pt idx="9">
                  <c:v>2.4871916752411916</c:v>
                </c:pt>
                <c:pt idx="10">
                  <c:v>2.5853057287319814</c:v>
                </c:pt>
                <c:pt idx="11">
                  <c:v>2.8481326214701701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Feuil1!$A$2:$A$13</c:f>
              <c:strCache>
                <c:ptCount val="12"/>
                <c:pt idx="0">
                  <c:v>Tennis de table</c:v>
                </c:pt>
                <c:pt idx="1">
                  <c:v>Volley-ball</c:v>
                </c:pt>
                <c:pt idx="2">
                  <c:v>Judo (acad)</c:v>
                </c:pt>
                <c:pt idx="3">
                  <c:v>Badminton</c:v>
                </c:pt>
                <c:pt idx="4">
                  <c:v>Hand-ball</c:v>
                </c:pt>
                <c:pt idx="5">
                  <c:v>Rugby</c:v>
                </c:pt>
                <c:pt idx="6">
                  <c:v>Basket-Ball</c:v>
                </c:pt>
                <c:pt idx="7">
                  <c:v>Ultimate(acad)</c:v>
                </c:pt>
                <c:pt idx="8">
                  <c:v>Football</c:v>
                </c:pt>
                <c:pt idx="9">
                  <c:v>Lutte</c:v>
                </c:pt>
                <c:pt idx="10">
                  <c:v>Boxe française</c:v>
                </c:pt>
                <c:pt idx="11">
                  <c:v>Moyenne Ecart CP4</c:v>
                </c:pt>
              </c:strCache>
            </c:strRef>
          </c:cat>
          <c:val>
            <c:numRef>
              <c:f>Feuil1!$C$2:$C$13</c:f>
              <c:numCache>
                <c:formatCode>#,##0.00</c:formatCode>
                <c:ptCount val="12"/>
                <c:pt idx="0">
                  <c:v>0.74601637463495896</c:v>
                </c:pt>
                <c:pt idx="1">
                  <c:v>0.90270264268265699</c:v>
                </c:pt>
                <c:pt idx="2">
                  <c:v>1.2465653987809993</c:v>
                </c:pt>
                <c:pt idx="3">
                  <c:v>1.5252983191865399</c:v>
                </c:pt>
                <c:pt idx="4">
                  <c:v>1.82907021312171</c:v>
                </c:pt>
                <c:pt idx="5">
                  <c:v>1.8447780790988606</c:v>
                </c:pt>
                <c:pt idx="6">
                  <c:v>1.8622059884559901</c:v>
                </c:pt>
                <c:pt idx="7">
                  <c:v>2.0833959052991999</c:v>
                </c:pt>
                <c:pt idx="8">
                  <c:v>2.2049651810853299</c:v>
                </c:pt>
                <c:pt idx="9">
                  <c:v>2.287251659655412</c:v>
                </c:pt>
                <c:pt idx="10">
                  <c:v>2.6440422052499999</c:v>
                </c:pt>
                <c:pt idx="11">
                  <c:v>2.6890065579189515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311040"/>
        <c:axId val="106316928"/>
      </c:barChart>
      <c:catAx>
        <c:axId val="1063110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6316928"/>
        <c:crosses val="autoZero"/>
        <c:auto val="1"/>
        <c:lblAlgn val="ctr"/>
        <c:lblOffset val="100"/>
        <c:noMultiLvlLbl val="0"/>
      </c:catAx>
      <c:valAx>
        <c:axId val="10631692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06311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463351803246816"/>
          <c:y val="0.81950578550632858"/>
          <c:w val="9.6107222708272641E-2"/>
          <c:h val="0.122379131898388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69262175561387"/>
          <c:y val="7.0115685877237696E-2"/>
          <c:w val="0.77758287158549666"/>
          <c:h val="0.567018333998753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Feuil1!$A$2:$A$32</c:f>
              <c:strCache>
                <c:ptCount val="31"/>
                <c:pt idx="0">
                  <c:v>Aérobic</c:v>
                </c:pt>
                <c:pt idx="1">
                  <c:v>Natation de vitesse</c:v>
                </c:pt>
                <c:pt idx="2">
                  <c:v>Multibond</c:v>
                </c:pt>
                <c:pt idx="3">
                  <c:v>Escalade</c:v>
                </c:pt>
                <c:pt idx="4">
                  <c:v>Course de Relais vitesse</c:v>
                </c:pt>
                <c:pt idx="5">
                  <c:v>Arts du cirque</c:v>
                </c:pt>
                <c:pt idx="6">
                  <c:v>Lutte</c:v>
                </c:pt>
                <c:pt idx="7">
                  <c:v>Saut en hauteur</c:v>
                </c:pt>
                <c:pt idx="8">
                  <c:v>Canoë Kayak</c:v>
                </c:pt>
                <c:pt idx="9">
                  <c:v>Natation longue</c:v>
                </c:pt>
                <c:pt idx="10">
                  <c:v>Judo (acad)</c:v>
                </c:pt>
                <c:pt idx="11">
                  <c:v>Multiactivités Athlé (acad)</c:v>
                </c:pt>
                <c:pt idx="12">
                  <c:v>Demi-fond</c:v>
                </c:pt>
                <c:pt idx="13">
                  <c:v>Gymnastique sportive</c:v>
                </c:pt>
                <c:pt idx="14">
                  <c:v>Acrosport</c:v>
                </c:pt>
                <c:pt idx="15">
                  <c:v>Boxe française</c:v>
                </c:pt>
                <c:pt idx="16">
                  <c:v>Course d'orientation</c:v>
                </c:pt>
                <c:pt idx="17">
                  <c:v>Rugby</c:v>
                </c:pt>
                <c:pt idx="18">
                  <c:v>VTT (acad)</c:v>
                </c:pt>
                <c:pt idx="19">
                  <c:v>Ultimate(acad)</c:v>
                </c:pt>
                <c:pt idx="20">
                  <c:v>Run and Bike (acad)</c:v>
                </c:pt>
                <c:pt idx="21">
                  <c:v>Basket-Ball</c:v>
                </c:pt>
                <c:pt idx="22">
                  <c:v>Football</c:v>
                </c:pt>
                <c:pt idx="23">
                  <c:v>Danse</c:v>
                </c:pt>
                <c:pt idx="24">
                  <c:v>Javelot</c:v>
                </c:pt>
                <c:pt idx="25">
                  <c:v>Course de haies</c:v>
                </c:pt>
                <c:pt idx="26">
                  <c:v>Hand-ball</c:v>
                </c:pt>
                <c:pt idx="27">
                  <c:v>Badminton</c:v>
                </c:pt>
                <c:pt idx="28">
                  <c:v>Volley-ball</c:v>
                </c:pt>
                <c:pt idx="29">
                  <c:v>Tennis de table</c:v>
                </c:pt>
                <c:pt idx="30">
                  <c:v>Moyenne Ecarts DNB</c:v>
                </c:pt>
              </c:strCache>
            </c:strRef>
          </c:cat>
          <c:val>
            <c:numRef>
              <c:f>Feuil1!$B$2:$B$32</c:f>
              <c:numCache>
                <c:formatCode>0.00</c:formatCode>
                <c:ptCount val="31"/>
                <c:pt idx="0">
                  <c:v>1.799999999999998</c:v>
                </c:pt>
                <c:pt idx="1">
                  <c:v>1.1914580884586401</c:v>
                </c:pt>
                <c:pt idx="2">
                  <c:v>5.1701566872797101E-3</c:v>
                </c:pt>
                <c:pt idx="3">
                  <c:v>0.54196632083218976</c:v>
                </c:pt>
                <c:pt idx="4">
                  <c:v>0.58005067753689821</c:v>
                </c:pt>
                <c:pt idx="5">
                  <c:v>0.59954172888162871</c:v>
                </c:pt>
                <c:pt idx="6">
                  <c:v>0.98286069651741303</c:v>
                </c:pt>
                <c:pt idx="7">
                  <c:v>1.015864007304689</c:v>
                </c:pt>
                <c:pt idx="8">
                  <c:v>2.0407230083349512</c:v>
                </c:pt>
                <c:pt idx="9">
                  <c:v>1.2741451779731601</c:v>
                </c:pt>
                <c:pt idx="10">
                  <c:v>2.5849090909090902</c:v>
                </c:pt>
                <c:pt idx="11">
                  <c:v>1.45470400690324</c:v>
                </c:pt>
                <c:pt idx="12">
                  <c:v>1.1388861062032605</c:v>
                </c:pt>
                <c:pt idx="13">
                  <c:v>0.54809123965780793</c:v>
                </c:pt>
                <c:pt idx="14">
                  <c:v>0.86643275580063028</c:v>
                </c:pt>
                <c:pt idx="15">
                  <c:v>0.61870858529819939</c:v>
                </c:pt>
                <c:pt idx="16">
                  <c:v>1.6380560420315204</c:v>
                </c:pt>
                <c:pt idx="17">
                  <c:v>1.96278651714426</c:v>
                </c:pt>
                <c:pt idx="19">
                  <c:v>1.4361239267099599</c:v>
                </c:pt>
                <c:pt idx="20">
                  <c:v>2.3776001310125392</c:v>
                </c:pt>
                <c:pt idx="21">
                  <c:v>1.85862687249654</c:v>
                </c:pt>
                <c:pt idx="22">
                  <c:v>1.4187963647110999</c:v>
                </c:pt>
                <c:pt idx="23">
                  <c:v>1.5161100232150104</c:v>
                </c:pt>
                <c:pt idx="24">
                  <c:v>1.8206637028255299</c:v>
                </c:pt>
                <c:pt idx="25">
                  <c:v>2.3133322925254802</c:v>
                </c:pt>
                <c:pt idx="26">
                  <c:v>1.98695955256018</c:v>
                </c:pt>
                <c:pt idx="27">
                  <c:v>2.4871916752411907</c:v>
                </c:pt>
                <c:pt idx="28">
                  <c:v>2.5853057287319809</c:v>
                </c:pt>
                <c:pt idx="29">
                  <c:v>2.8481326214701701</c:v>
                </c:pt>
                <c:pt idx="30">
                  <c:v>1.4997654171715358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5400000" vert="horz"/>
              <a:lstStyle/>
              <a:p>
                <a:pPr>
                  <a:defRPr sz="1300" baseline="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Feuil1!$A$2:$A$32</c:f>
              <c:strCache>
                <c:ptCount val="31"/>
                <c:pt idx="0">
                  <c:v>Aérobic</c:v>
                </c:pt>
                <c:pt idx="1">
                  <c:v>Natation de vitesse</c:v>
                </c:pt>
                <c:pt idx="2">
                  <c:v>Multibond</c:v>
                </c:pt>
                <c:pt idx="3">
                  <c:v>Escalade</c:v>
                </c:pt>
                <c:pt idx="4">
                  <c:v>Course de Relais vitesse</c:v>
                </c:pt>
                <c:pt idx="5">
                  <c:v>Arts du cirque</c:v>
                </c:pt>
                <c:pt idx="6">
                  <c:v>Lutte</c:v>
                </c:pt>
                <c:pt idx="7">
                  <c:v>Saut en hauteur</c:v>
                </c:pt>
                <c:pt idx="8">
                  <c:v>Canoë Kayak</c:v>
                </c:pt>
                <c:pt idx="9">
                  <c:v>Natation longue</c:v>
                </c:pt>
                <c:pt idx="10">
                  <c:v>Judo (acad)</c:v>
                </c:pt>
                <c:pt idx="11">
                  <c:v>Multiactivités Athlé (acad)</c:v>
                </c:pt>
                <c:pt idx="12">
                  <c:v>Demi-fond</c:v>
                </c:pt>
                <c:pt idx="13">
                  <c:v>Gymnastique sportive</c:v>
                </c:pt>
                <c:pt idx="14">
                  <c:v>Acrosport</c:v>
                </c:pt>
                <c:pt idx="15">
                  <c:v>Boxe française</c:v>
                </c:pt>
                <c:pt idx="16">
                  <c:v>Course d'orientation</c:v>
                </c:pt>
                <c:pt idx="17">
                  <c:v>Rugby</c:v>
                </c:pt>
                <c:pt idx="18">
                  <c:v>VTT (acad)</c:v>
                </c:pt>
                <c:pt idx="19">
                  <c:v>Ultimate(acad)</c:v>
                </c:pt>
                <c:pt idx="20">
                  <c:v>Run and Bike (acad)</c:v>
                </c:pt>
                <c:pt idx="21">
                  <c:v>Basket-Ball</c:v>
                </c:pt>
                <c:pt idx="22">
                  <c:v>Football</c:v>
                </c:pt>
                <c:pt idx="23">
                  <c:v>Danse</c:v>
                </c:pt>
                <c:pt idx="24">
                  <c:v>Javelot</c:v>
                </c:pt>
                <c:pt idx="25">
                  <c:v>Course de haies</c:v>
                </c:pt>
                <c:pt idx="26">
                  <c:v>Hand-ball</c:v>
                </c:pt>
                <c:pt idx="27">
                  <c:v>Badminton</c:v>
                </c:pt>
                <c:pt idx="28">
                  <c:v>Volley-ball</c:v>
                </c:pt>
                <c:pt idx="29">
                  <c:v>Tennis de table</c:v>
                </c:pt>
                <c:pt idx="30">
                  <c:v>Moyenne Ecarts DNB</c:v>
                </c:pt>
              </c:strCache>
            </c:strRef>
          </c:cat>
          <c:val>
            <c:numRef>
              <c:f>Feuil1!$C$2:$C$32</c:f>
              <c:numCache>
                <c:formatCode>0.00</c:formatCode>
                <c:ptCount val="31"/>
                <c:pt idx="0">
                  <c:v>0.40776864035087723</c:v>
                </c:pt>
                <c:pt idx="1">
                  <c:v>0.47030681640708111</c:v>
                </c:pt>
                <c:pt idx="2">
                  <c:v>0.51936428422533776</c:v>
                </c:pt>
                <c:pt idx="3">
                  <c:v>0.71887767566384941</c:v>
                </c:pt>
                <c:pt idx="4">
                  <c:v>0.71960981828431947</c:v>
                </c:pt>
                <c:pt idx="5">
                  <c:v>0.74166086568496681</c:v>
                </c:pt>
                <c:pt idx="6">
                  <c:v>0.74601637463495996</c:v>
                </c:pt>
                <c:pt idx="7">
                  <c:v>0.75173693847136602</c:v>
                </c:pt>
                <c:pt idx="8">
                  <c:v>0.78427781392322704</c:v>
                </c:pt>
                <c:pt idx="9">
                  <c:v>0.89423495058400504</c:v>
                </c:pt>
                <c:pt idx="10">
                  <c:v>0.90270264268265299</c:v>
                </c:pt>
                <c:pt idx="11">
                  <c:v>0.93549038972170451</c:v>
                </c:pt>
                <c:pt idx="12">
                  <c:v>0.998091145651548</c:v>
                </c:pt>
                <c:pt idx="13">
                  <c:v>1.0072369340214387</c:v>
                </c:pt>
                <c:pt idx="14">
                  <c:v>1.0170786973574311</c:v>
                </c:pt>
                <c:pt idx="15">
                  <c:v>1.2465653987809995</c:v>
                </c:pt>
                <c:pt idx="16">
                  <c:v>1.3714610029868</c:v>
                </c:pt>
                <c:pt idx="17">
                  <c:v>1.5252983191865399</c:v>
                </c:pt>
                <c:pt idx="18">
                  <c:v>1.78974358974359</c:v>
                </c:pt>
                <c:pt idx="19">
                  <c:v>1.82907021312172</c:v>
                </c:pt>
                <c:pt idx="20">
                  <c:v>1.8329115842389301</c:v>
                </c:pt>
                <c:pt idx="21">
                  <c:v>1.8447780790988604</c:v>
                </c:pt>
                <c:pt idx="22">
                  <c:v>1.8622059884559901</c:v>
                </c:pt>
                <c:pt idx="23">
                  <c:v>1.9812550865742957</c:v>
                </c:pt>
                <c:pt idx="24">
                  <c:v>2.0070848816029119</c:v>
                </c:pt>
                <c:pt idx="25">
                  <c:v>2.0357057505269402</c:v>
                </c:pt>
                <c:pt idx="26">
                  <c:v>2.0833959052991999</c:v>
                </c:pt>
                <c:pt idx="27">
                  <c:v>2.2872516596554116</c:v>
                </c:pt>
                <c:pt idx="28">
                  <c:v>2.6440422052499999</c:v>
                </c:pt>
                <c:pt idx="29">
                  <c:v>2.6890065579189408</c:v>
                </c:pt>
                <c:pt idx="30">
                  <c:v>1.3548076736701964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993728"/>
        <c:axId val="105995264"/>
      </c:barChart>
      <c:catAx>
        <c:axId val="105993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5400000" vert="horz"/>
          <a:lstStyle/>
          <a:p>
            <a:pPr>
              <a:defRPr sz="1000" baseline="0"/>
            </a:pPr>
            <a:endParaRPr lang="fr-FR"/>
          </a:p>
        </c:txPr>
        <c:crossAx val="105995264"/>
        <c:crosses val="autoZero"/>
        <c:auto val="1"/>
        <c:lblAlgn val="ctr"/>
        <c:lblOffset val="100"/>
        <c:noMultiLvlLbl val="0"/>
      </c:catAx>
      <c:valAx>
        <c:axId val="10599526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fr-FR"/>
          </a:p>
        </c:txPr>
        <c:crossAx val="105993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765820939049355"/>
          <c:y val="0.86139350165841011"/>
          <c:w val="9.6107222708272641E-2"/>
          <c:h val="0.122379131898388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Evolution</a:t>
            </a:r>
            <a:r>
              <a:rPr lang="fr-FR" baseline="0" dirty="0" smtClean="0"/>
              <a:t> de la part</a:t>
            </a:r>
            <a:r>
              <a:rPr lang="fr-FR" dirty="0" smtClean="0"/>
              <a:t> </a:t>
            </a:r>
            <a:r>
              <a:rPr lang="fr-FR" dirty="0"/>
              <a:t>du rugby dans </a:t>
            </a:r>
            <a:r>
              <a:rPr lang="fr-FR" dirty="0" smtClean="0"/>
              <a:t>les</a:t>
            </a:r>
            <a:r>
              <a:rPr lang="fr-FR" baseline="0" dirty="0" smtClean="0"/>
              <a:t> sports collectifs</a:t>
            </a:r>
            <a:endParaRPr lang="fr-FR" dirty="0"/>
          </a:p>
        </c:rich>
      </c:tx>
      <c:layout>
        <c:manualLayout>
          <c:xMode val="edge"/>
          <c:yMode val="edge"/>
          <c:x val="0.22949462914357927"/>
          <c:y val="1.964222862626141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2013-2014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cat>
            <c:strRef>
              <c:f>Feuil1!$A$2:$A$8</c:f>
              <c:strCache>
                <c:ptCount val="7"/>
                <c:pt idx="0">
                  <c:v>Handball</c:v>
                </c:pt>
                <c:pt idx="1">
                  <c:v>Basket</c:v>
                </c:pt>
                <c:pt idx="2">
                  <c:v>Volley</c:v>
                </c:pt>
                <c:pt idx="3">
                  <c:v>Rugby</c:v>
                </c:pt>
                <c:pt idx="4">
                  <c:v>Ultimate</c:v>
                </c:pt>
                <c:pt idx="5">
                  <c:v>Football</c:v>
                </c:pt>
                <c:pt idx="6">
                  <c:v>Etab CP4</c:v>
                </c:pt>
              </c:strCache>
            </c:strRef>
          </c:cat>
          <c:val>
            <c:numRef>
              <c:f>Feuil1!$B$2:$B$8</c:f>
              <c:numCache>
                <c:formatCode>0.0%</c:formatCode>
                <c:ptCount val="7"/>
                <c:pt idx="0">
                  <c:v>0.3043478260869566</c:v>
                </c:pt>
                <c:pt idx="1">
                  <c:v>0.23097826086956524</c:v>
                </c:pt>
                <c:pt idx="2">
                  <c:v>0.21467391304347827</c:v>
                </c:pt>
                <c:pt idx="3">
                  <c:v>0.13315217391304343</c:v>
                </c:pt>
                <c:pt idx="4">
                  <c:v>6.25E-2</c:v>
                </c:pt>
                <c:pt idx="5">
                  <c:v>5.163043478260871E-2</c:v>
                </c:pt>
                <c:pt idx="6">
                  <c:v>2.7173913043478269E-3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Lbls>
            <c:txPr>
              <a:bodyPr rot="-540000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Feuil1!$A$2:$A$8</c:f>
              <c:strCache>
                <c:ptCount val="7"/>
                <c:pt idx="0">
                  <c:v>Handball</c:v>
                </c:pt>
                <c:pt idx="1">
                  <c:v>Basket</c:v>
                </c:pt>
                <c:pt idx="2">
                  <c:v>Volley</c:v>
                </c:pt>
                <c:pt idx="3">
                  <c:v>Rugby</c:v>
                </c:pt>
                <c:pt idx="4">
                  <c:v>Ultimate</c:v>
                </c:pt>
                <c:pt idx="5">
                  <c:v>Football</c:v>
                </c:pt>
                <c:pt idx="6">
                  <c:v>Etab CP4</c:v>
                </c:pt>
              </c:strCache>
            </c:strRef>
          </c:cat>
          <c:val>
            <c:numRef>
              <c:f>Feuil1!$C$2:$C$8</c:f>
              <c:numCache>
                <c:formatCode>0.00%</c:formatCode>
                <c:ptCount val="7"/>
                <c:pt idx="0">
                  <c:v>0.24680000000000002</c:v>
                </c:pt>
                <c:pt idx="1">
                  <c:v>0.2298</c:v>
                </c:pt>
                <c:pt idx="2">
                  <c:v>0.17450000000000002</c:v>
                </c:pt>
                <c:pt idx="3">
                  <c:v>0.15740000000000004</c:v>
                </c:pt>
                <c:pt idx="4">
                  <c:v>0.11910000000000001</c:v>
                </c:pt>
                <c:pt idx="5">
                  <c:v>6.6100000000000006E-2</c:v>
                </c:pt>
                <c:pt idx="6">
                  <c:v>4.3000000000000009E-3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6372480"/>
        <c:axId val="106370944"/>
      </c:barChart>
      <c:valAx>
        <c:axId val="1063709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6372480"/>
        <c:crosses val="autoZero"/>
        <c:crossBetween val="between"/>
      </c:valAx>
      <c:catAx>
        <c:axId val="106372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2700000"/>
          <a:lstStyle/>
          <a:p>
            <a:pPr>
              <a:defRPr/>
            </a:pPr>
            <a:endParaRPr lang="fr-FR"/>
          </a:p>
        </c:txPr>
        <c:crossAx val="106370944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2013-2014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numRef>
              <c:f>Feuil1!$A$2:$A$7</c:f>
              <c:numCache>
                <c:formatCode>General</c:formatCode>
                <c:ptCount val="6"/>
                <c:pt idx="0">
                  <c:v>18</c:v>
                </c:pt>
                <c:pt idx="1">
                  <c:v>28</c:v>
                </c:pt>
                <c:pt idx="2">
                  <c:v>36</c:v>
                </c:pt>
                <c:pt idx="3">
                  <c:v>37</c:v>
                </c:pt>
                <c:pt idx="4">
                  <c:v>41</c:v>
                </c:pt>
                <c:pt idx="5">
                  <c:v>45</c:v>
                </c:pt>
              </c:numCache>
            </c:numRef>
          </c:cat>
          <c:val>
            <c:numRef>
              <c:f>Feuil1!$B$2:$B$7</c:f>
              <c:numCache>
                <c:formatCode>0.0%</c:formatCode>
                <c:ptCount val="6"/>
                <c:pt idx="0">
                  <c:v>0.15686274509803921</c:v>
                </c:pt>
                <c:pt idx="1">
                  <c:v>8.9552238805970144E-2</c:v>
                </c:pt>
                <c:pt idx="2">
                  <c:v>0</c:v>
                </c:pt>
                <c:pt idx="3">
                  <c:v>0.27956989247311825</c:v>
                </c:pt>
                <c:pt idx="4">
                  <c:v>7.6923076923076927E-2</c:v>
                </c:pt>
                <c:pt idx="5">
                  <c:v>7.2289156626506021E-2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Feuil1!$A$2:$A$7</c:f>
              <c:numCache>
                <c:formatCode>General</c:formatCode>
                <c:ptCount val="6"/>
                <c:pt idx="0">
                  <c:v>18</c:v>
                </c:pt>
                <c:pt idx="1">
                  <c:v>28</c:v>
                </c:pt>
                <c:pt idx="2">
                  <c:v>36</c:v>
                </c:pt>
                <c:pt idx="3">
                  <c:v>37</c:v>
                </c:pt>
                <c:pt idx="4">
                  <c:v>41</c:v>
                </c:pt>
                <c:pt idx="5">
                  <c:v>45</c:v>
                </c:pt>
              </c:numCache>
            </c:numRef>
          </c:cat>
          <c:val>
            <c:numRef>
              <c:f>Feuil1!$C$2:$C$7</c:f>
              <c:numCache>
                <c:formatCode>0.00%</c:formatCode>
                <c:ptCount val="6"/>
                <c:pt idx="0">
                  <c:v>0.24390243902439024</c:v>
                </c:pt>
                <c:pt idx="1">
                  <c:v>7.4999999999999997E-2</c:v>
                </c:pt>
                <c:pt idx="2">
                  <c:v>0</c:v>
                </c:pt>
                <c:pt idx="3">
                  <c:v>0.22368421052631579</c:v>
                </c:pt>
                <c:pt idx="4">
                  <c:v>0</c:v>
                </c:pt>
                <c:pt idx="5">
                  <c:v>0.15217391304347827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411520"/>
        <c:axId val="106413056"/>
      </c:barChart>
      <c:catAx>
        <c:axId val="10641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413056"/>
        <c:crosses val="autoZero"/>
        <c:auto val="1"/>
        <c:lblAlgn val="ctr"/>
        <c:lblOffset val="100"/>
        <c:noMultiLvlLbl val="0"/>
      </c:catAx>
      <c:valAx>
        <c:axId val="1064130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6411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0.27125</cdr:x>
      <cdr:y>0.16667</cdr:y>
    </cdr:from>
    <cdr:to>
      <cdr:x>0.35</cdr:x>
      <cdr:y>0.86364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232248" y="792088"/>
          <a:ext cx="648081" cy="331237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0.39374</cdr:x>
      <cdr:y>0.18182</cdr:y>
    </cdr:from>
    <cdr:to>
      <cdr:x>0.47249</cdr:x>
      <cdr:y>0.87879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240360" y="864096"/>
          <a:ext cx="648081" cy="331237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0.50875</cdr:x>
      <cdr:y>0.2</cdr:y>
    </cdr:from>
    <cdr:to>
      <cdr:x>0.57</cdr:x>
      <cdr:y>0.66575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186808" y="1152128"/>
          <a:ext cx="504063" cy="2683018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0.00126</cdr:x>
      <cdr:y>0.84932</cdr:y>
    </cdr:from>
    <cdr:to>
      <cdr:x>0.66625</cdr:x>
      <cdr:y>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0344" y="4824535"/>
          <a:ext cx="5472608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0.00126</cdr:x>
      <cdr:y>0.8625</cdr:y>
    </cdr:from>
    <cdr:to>
      <cdr:x>0.7275</cdr:x>
      <cdr:y>1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10344" y="4968551"/>
          <a:ext cx="5976664" cy="79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0.00126</cdr:x>
      <cdr:y>0.875</cdr:y>
    </cdr:from>
    <cdr:to>
      <cdr:x>0.745</cdr:x>
      <cdr:y>1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10344" y="5112568"/>
          <a:ext cx="6120680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buFont typeface="Arial" pitchFamily="34" charset="0"/>
            <a:buChar char="•"/>
          </a:pPr>
          <a:r>
            <a:rPr lang="fr-FR" sz="1100" dirty="0" smtClean="0"/>
            <a:t>Le rugby se classe 6</a:t>
          </a:r>
          <a:r>
            <a:rPr lang="fr-FR" sz="1100" baseline="30000" dirty="0" smtClean="0"/>
            <a:t>ème</a:t>
          </a:r>
          <a:r>
            <a:rPr lang="fr-FR" sz="1100" dirty="0" smtClean="0"/>
            <a:t>/11 (idem en 2013)concernant les écarts de résultats au DNB entre garçons et filles</a:t>
          </a:r>
        </a:p>
        <a:p xmlns:a="http://schemas.openxmlformats.org/drawingml/2006/main">
          <a:pPr>
            <a:buFont typeface="Arial" pitchFamily="34" charset="0"/>
            <a:buChar char="•"/>
          </a:pPr>
          <a:r>
            <a:rPr lang="fr-FR" dirty="0" smtClean="0"/>
            <a:t>L’écart n’a pas évolué de 2013 (1,86) à 2014 (1,84). Le rugby reste une APSA source d’inégalité entre garçons et filles au DNB.</a:t>
          </a:r>
          <a:endParaRPr lang="fr-FR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0.59625</cdr:x>
      <cdr:y>0.25</cdr:y>
    </cdr:from>
    <cdr:to>
      <cdr:x>0.63125</cdr:x>
      <cdr:y>0.71575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906888" y="1440160"/>
          <a:ext cx="288036" cy="2683017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0.00126</cdr:x>
      <cdr:y>0.84932</cdr:y>
    </cdr:from>
    <cdr:to>
      <cdr:x>0.66625</cdr:x>
      <cdr:y>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0344" y="4824535"/>
          <a:ext cx="5472608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0.00126</cdr:x>
      <cdr:y>0.8625</cdr:y>
    </cdr:from>
    <cdr:to>
      <cdr:x>0.7275</cdr:x>
      <cdr:y>1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10344" y="4968551"/>
          <a:ext cx="5976664" cy="79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0.01001</cdr:x>
      <cdr:y>0.875</cdr:y>
    </cdr:from>
    <cdr:to>
      <cdr:x>0.75375</cdr:x>
      <cdr:y>1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82352" y="5112568"/>
          <a:ext cx="6120683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buFont typeface="Arial" pitchFamily="34" charset="0"/>
            <a:buChar char="•"/>
          </a:pPr>
          <a:r>
            <a:rPr lang="fr-FR" sz="1200" dirty="0" smtClean="0"/>
            <a:t>Le rugby se classe 18</a:t>
          </a:r>
          <a:r>
            <a:rPr lang="fr-FR" sz="1200" baseline="30000" dirty="0" smtClean="0"/>
            <a:t>ème</a:t>
          </a:r>
          <a:r>
            <a:rPr lang="fr-FR" sz="1200" dirty="0" smtClean="0"/>
            <a:t>/30 (22</a:t>
          </a:r>
          <a:r>
            <a:rPr lang="fr-FR" sz="1200" baseline="30000" dirty="0" smtClean="0"/>
            <a:t>ème</a:t>
          </a:r>
          <a:r>
            <a:rPr lang="fr-FR" sz="1200" dirty="0" smtClean="0"/>
            <a:t> en 2013) concernant les écarts de résultats au DNB entre garçons et filles, mais l’écart diminue (-0,43 point)</a:t>
          </a:r>
        </a:p>
        <a:p xmlns:a="http://schemas.openxmlformats.org/drawingml/2006/main">
          <a:pPr>
            <a:buFont typeface="Arial" pitchFamily="34" charset="0"/>
            <a:buChar char="•"/>
          </a:pPr>
          <a:r>
            <a:rPr lang="fr-FR" sz="1200" dirty="0" smtClean="0"/>
            <a:t>Le rugby reste une APSA discriminante au DNB</a:t>
          </a:r>
          <a:endParaRPr lang="fr-FR" sz="12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0.63371</cdr:x>
      <cdr:y>0.10606</cdr:y>
    </cdr:from>
    <cdr:to>
      <cdr:x>0.70778</cdr:x>
      <cdr:y>0.89394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544616" y="504056"/>
          <a:ext cx="648072" cy="3744416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>
            <a:alpha val="20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1B52A-73D5-45CC-9AED-17617C9F063F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EBE09-C5C8-4FE6-975F-91828FF7F89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77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BE09-C5C8-4FE6-975F-91828FF7F89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808D9-9BB7-4F68-B0A4-C5CBDFB4C0FD}" type="datetimeFigureOut">
              <a:rPr lang="fr-FR" smtClean="0"/>
              <a:pPr/>
              <a:t>28/09/2015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DC16C-9F23-4D04-8DB5-5944B1AC46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fr-FR" dirty="0" smtClean="0"/>
              <a:t>Le Rugby dans les établissements scolaires du 2</a:t>
            </a:r>
            <a:r>
              <a:rPr lang="fr-FR" baseline="30000" dirty="0" smtClean="0"/>
              <a:t>nd</a:t>
            </a:r>
            <a:r>
              <a:rPr lang="fr-FR" dirty="0" smtClean="0"/>
              <a:t> degré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Evolutions statistiques 2014</a:t>
            </a:r>
          </a:p>
          <a:p>
            <a:r>
              <a:rPr lang="fr-FR" dirty="0" smtClean="0"/>
              <a:t>Académie d’Orléans-Tours</a:t>
            </a:r>
          </a:p>
          <a:p>
            <a:r>
              <a:rPr lang="fr-FR" dirty="0" smtClean="0"/>
              <a:t>Opération Planète Ovale</a:t>
            </a:r>
            <a:endParaRPr lang="fr-FR" dirty="0"/>
          </a:p>
        </p:txBody>
      </p:sp>
      <p:pic>
        <p:nvPicPr>
          <p:cNvPr id="14338" name="Picture 2" descr="http://www.unss.ac-versailles.fr/IMG/gif/06-12-planete_ova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9080" y="2276871"/>
            <a:ext cx="1909024" cy="1692669"/>
          </a:xfrm>
          <a:prstGeom prst="rect">
            <a:avLst/>
          </a:prstGeom>
          <a:noFill/>
        </p:spPr>
      </p:pic>
      <p:pic>
        <p:nvPicPr>
          <p:cNvPr id="14340" name="Picture 4" descr="http://www.unilim.fr/suaps/files/2013/02/FF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912196"/>
            <a:ext cx="2106061" cy="1800172"/>
          </a:xfrm>
          <a:prstGeom prst="rect">
            <a:avLst/>
          </a:prstGeom>
          <a:noFill/>
        </p:spPr>
      </p:pic>
      <p:pic>
        <p:nvPicPr>
          <p:cNvPr id="14342" name="Picture 6" descr="http://cache.media.education.gouv.fr/image/Bibliotheque_multimedia/91/6/logo_MEN_2149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661248"/>
            <a:ext cx="2686878" cy="1040508"/>
          </a:xfrm>
          <a:prstGeom prst="rect">
            <a:avLst/>
          </a:prstGeom>
          <a:noFill/>
        </p:spPr>
      </p:pic>
      <p:pic>
        <p:nvPicPr>
          <p:cNvPr id="8" name="Image 7" descr="Sans titre-1 copi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4869160"/>
            <a:ext cx="1351595" cy="18101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fr-FR" dirty="0" smtClean="0"/>
              <a:t>Ecart garçons-filles Rugby au DNB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108412"/>
              </p:ext>
            </p:extLst>
          </p:nvPr>
        </p:nvGraphicFramePr>
        <p:xfrm>
          <a:off x="457200" y="836712"/>
          <a:ext cx="8229600" cy="5760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lycée général et technologique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smtClean="0"/>
              <a:t>Part du rugby dans les sports collectifs par département en LEGT</a:t>
            </a:r>
            <a:endParaRPr lang="fr-FR" dirty="0"/>
          </a:p>
        </p:txBody>
      </p:sp>
      <p:graphicFrame>
        <p:nvGraphicFramePr>
          <p:cNvPr id="4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11560" y="1628800"/>
          <a:ext cx="82296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28755"/>
              </p:ext>
            </p:extLst>
          </p:nvPr>
        </p:nvGraphicFramePr>
        <p:xfrm>
          <a:off x="539551" y="4437112"/>
          <a:ext cx="681607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725"/>
                <a:gridCol w="973725"/>
                <a:gridCol w="973725"/>
                <a:gridCol w="973725"/>
                <a:gridCol w="973725"/>
                <a:gridCol w="973725"/>
                <a:gridCol w="97372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Nb </a:t>
                      </a:r>
                      <a:r>
                        <a:rPr lang="fr-FR" sz="1200" dirty="0" err="1" smtClean="0"/>
                        <a:t>Etab</a:t>
                      </a:r>
                      <a:r>
                        <a:rPr lang="fr-FR" sz="1200" baseline="0" dirty="0" smtClean="0"/>
                        <a:t> avec RG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Nb </a:t>
                      </a:r>
                      <a:r>
                        <a:rPr lang="fr-FR" sz="1200" dirty="0" err="1" smtClean="0"/>
                        <a:t>Etab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baseline="0" dirty="0" err="1" smtClean="0"/>
                        <a:t>départt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Bac G &amp; T 2013</a:t>
            </a:r>
            <a:endParaRPr lang="fr-FR" dirty="0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</p:nvPr>
        </p:nvGraphicFramePr>
        <p:xfrm>
          <a:off x="251520" y="764704"/>
          <a:ext cx="871296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51520" y="573325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rappel:  le rugby était la deuxième activité en terme de moyenne chez les garçons derrière le judo (assez spécifique et « confidentiel » au regard des effectifs). C’est a première activité chez les filles.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292080" y="1124744"/>
            <a:ext cx="648072" cy="3888432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Bac G &amp; T 2014</a:t>
            </a:r>
            <a:endParaRPr lang="fr-FR" dirty="0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246197"/>
              </p:ext>
            </p:extLst>
          </p:nvPr>
        </p:nvGraphicFramePr>
        <p:xfrm>
          <a:off x="395536" y="1196753"/>
          <a:ext cx="82296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5536" y="544522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les sessions 2014, les remarques sont les mêmes en terme de résultats par rapport aux autres APSA de la CP4.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076056" y="1556792"/>
            <a:ext cx="648072" cy="3456384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la voie professionnelle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5436096" y="2996952"/>
            <a:ext cx="1080120" cy="3312368"/>
          </a:xfrm>
          <a:prstGeom prst="round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5652120" y="2204864"/>
            <a:ext cx="576064" cy="576064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!</a:t>
            </a:r>
            <a:endParaRPr lang="fr-F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smtClean="0"/>
              <a:t>Part du rugby dans les sports collectifs par département dans la voie pro</a:t>
            </a:r>
            <a:endParaRPr lang="fr-FR" dirty="0"/>
          </a:p>
        </p:txBody>
      </p:sp>
      <p:graphicFrame>
        <p:nvGraphicFramePr>
          <p:cNvPr id="4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11560" y="1628800"/>
          <a:ext cx="82296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551" y="4437112"/>
          <a:ext cx="681607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725"/>
                <a:gridCol w="973725"/>
                <a:gridCol w="973725"/>
                <a:gridCol w="973725"/>
                <a:gridCol w="973725"/>
                <a:gridCol w="973725"/>
                <a:gridCol w="97372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Nb </a:t>
                      </a:r>
                      <a:r>
                        <a:rPr lang="fr-FR" sz="1200" dirty="0" err="1" smtClean="0"/>
                        <a:t>Etab</a:t>
                      </a:r>
                      <a:r>
                        <a:rPr lang="fr-FR" sz="1200" baseline="0" dirty="0" smtClean="0"/>
                        <a:t> avec RG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Nb </a:t>
                      </a:r>
                      <a:r>
                        <a:rPr lang="fr-FR" sz="1200" dirty="0" err="1" smtClean="0"/>
                        <a:t>Etab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baseline="0" dirty="0" err="1" smtClean="0"/>
                        <a:t>départt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40966"/>
          </a:xfrm>
        </p:spPr>
        <p:txBody>
          <a:bodyPr/>
          <a:lstStyle/>
          <a:p>
            <a:r>
              <a:rPr lang="fr-FR" dirty="0" smtClean="0"/>
              <a:t>Bac Pro 2013</a:t>
            </a:r>
            <a:endParaRPr lang="fr-FR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79512" y="1124744"/>
          <a:ext cx="883577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79512" y="5805264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rappel: APSA qui semblait déjà confidentiel en Bac Pro en 2013, mais qui apportait de bons résultats dans la CP4 et un différentiel garçons;-filles faible (mais est-ce significatif au regard du nombre de pratiquant(e)s?)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796136" y="1556792"/>
            <a:ext cx="648072" cy="3744416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68958"/>
          </a:xfrm>
        </p:spPr>
        <p:txBody>
          <a:bodyPr/>
          <a:lstStyle/>
          <a:p>
            <a:r>
              <a:rPr lang="fr-FR" dirty="0" smtClean="0"/>
              <a:t>Bac Pro 2014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819412"/>
              </p:ext>
            </p:extLst>
          </p:nvPr>
        </p:nvGraphicFramePr>
        <p:xfrm>
          <a:off x="179512" y="1052736"/>
          <a:ext cx="884517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89"/>
                <a:gridCol w="1494118"/>
                <a:gridCol w="1198464"/>
                <a:gridCol w="1072594"/>
                <a:gridCol w="1329765"/>
                <a:gridCol w="1195294"/>
                <a:gridCol w="1359647"/>
                <a:gridCol w="836705"/>
              </a:tblGrid>
              <a:tr h="41835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CP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APSA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Note moyenne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baseline="0" dirty="0" err="1" smtClean="0"/>
                        <a:t>Moy</a:t>
                      </a:r>
                      <a:endParaRPr lang="fr-FR" sz="1600" b="0" baseline="0" dirty="0" smtClean="0"/>
                    </a:p>
                    <a:p>
                      <a:pPr algn="ctr"/>
                      <a:r>
                        <a:rPr lang="fr-FR" sz="1600" b="0" baseline="0" dirty="0" smtClean="0"/>
                        <a:t>Filles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Effectifs </a:t>
                      </a:r>
                    </a:p>
                    <a:p>
                      <a:pPr algn="ctr"/>
                      <a:r>
                        <a:rPr lang="fr-FR" sz="1600" b="0" dirty="0" smtClean="0"/>
                        <a:t>Filles 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/>
                        <a:t>Moy</a:t>
                      </a:r>
                      <a:endParaRPr lang="fr-FR" sz="1600" b="0" dirty="0" smtClean="0"/>
                    </a:p>
                    <a:p>
                      <a:pPr algn="ctr"/>
                      <a:r>
                        <a:rPr lang="fr-FR" sz="1600" b="0" baseline="0" dirty="0" smtClean="0"/>
                        <a:t>Garçons 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Effectifs</a:t>
                      </a:r>
                    </a:p>
                    <a:p>
                      <a:pPr algn="ctr"/>
                      <a:r>
                        <a:rPr lang="fr-FR" sz="1600" b="0" dirty="0" smtClean="0"/>
                        <a:t> Garçons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Diff.</a:t>
                      </a:r>
                      <a:endParaRPr lang="fr-FR" sz="1600" b="0" dirty="0"/>
                    </a:p>
                  </a:txBody>
                  <a:tcPr anchor="ctr"/>
                </a:tc>
              </a:tr>
              <a:tr h="30186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 smtClean="0">
                          <a:effectLst/>
                          <a:latin typeface="+mn-lt"/>
                          <a:cs typeface="Arial"/>
                        </a:rPr>
                        <a:t>1</a:t>
                      </a:r>
                      <a:endParaRPr lang="fr-FR" sz="1600" b="1" i="0" u="none" strike="noStrike" dirty="0">
                        <a:effectLst/>
                        <a:latin typeface="+mn-lt"/>
                        <a:cs typeface="Arial"/>
                      </a:endParaRPr>
                    </a:p>
                  </a:txBody>
                  <a:tcPr marL="12700" marR="12700" marT="1270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effectLst/>
                          <a:latin typeface="+mn-lt"/>
                          <a:cs typeface="Arial"/>
                        </a:rPr>
                        <a:t>Javelot </a:t>
                      </a:r>
                      <a:endParaRPr lang="fr-FR" sz="1600" b="0" i="0" u="none" strike="noStrike" dirty="0">
                        <a:effectLst/>
                        <a:latin typeface="+mn-lt"/>
                        <a:cs typeface="Arial"/>
                      </a:endParaRPr>
                    </a:p>
                  </a:txBody>
                  <a:tcPr marL="12700" marR="12700" marT="1270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12,49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12,05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139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12,74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238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FF"/>
                          </a:solidFill>
                        </a:rPr>
                        <a:t>-0,69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16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err="1" smtClean="0">
                          <a:effectLst/>
                          <a:latin typeface="Calibri"/>
                          <a:cs typeface="Calibri"/>
                        </a:rPr>
                        <a:t>Pentabond</a:t>
                      </a:r>
                      <a:endParaRPr lang="fr-FR" sz="1600" b="0" i="0" u="none" strike="noStrike" dirty="0"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12,08</a:t>
                      </a:r>
                      <a:endParaRPr lang="fr-FR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11,02</a:t>
                      </a:r>
                      <a:endParaRPr lang="fr-FR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417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12,75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618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-1,72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1683">
                <a:tc vMerge="1">
                  <a:txBody>
                    <a:bodyPr/>
                    <a:lstStyle/>
                    <a:p>
                      <a:pPr algn="r" fontAlgn="b"/>
                      <a:endParaRPr lang="fr-FR" sz="1800" b="0" i="0" u="none" strike="noStrike" dirty="0"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effectLst/>
                          <a:latin typeface="Calibri"/>
                          <a:cs typeface="Calibri"/>
                        </a:rPr>
                        <a:t>½ fond</a:t>
                      </a:r>
                      <a:endParaRPr lang="fr-FR" sz="1600" b="0" i="0" u="none" strike="noStrike" dirty="0"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11,53</a:t>
                      </a:r>
                      <a:endParaRPr lang="fr-FR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10,92</a:t>
                      </a:r>
                      <a:endParaRPr lang="fr-FR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605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11,95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840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-0,58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951">
                <a:tc rowSpan="2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2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CO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12,98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CC"/>
                          </a:solidFill>
                        </a:rPr>
                        <a:t>12,39</a:t>
                      </a:r>
                      <a:endParaRPr lang="fr-FR" sz="1600" b="1" dirty="0">
                        <a:solidFill>
                          <a:srgbClr val="3333CC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399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13,51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451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-1,12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1683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Escalade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13,78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13,40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272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13,98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527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-0,58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7171">
                <a:tc rowSpan="2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3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Acrosport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13,32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13,37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590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13,25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334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+0,12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951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Gym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CC"/>
                          </a:solidFill>
                        </a:rPr>
                        <a:t>12,60</a:t>
                      </a:r>
                      <a:endParaRPr lang="fr-FR" sz="1600" b="1" dirty="0">
                        <a:solidFill>
                          <a:srgbClr val="3333CC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CC"/>
                          </a:solidFill>
                        </a:rPr>
                        <a:t>12,26</a:t>
                      </a:r>
                      <a:endParaRPr lang="fr-FR" sz="1600" b="1" dirty="0">
                        <a:solidFill>
                          <a:srgbClr val="3333CC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200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13,19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112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- 0,93</a:t>
                      </a:r>
                      <a:endParaRPr lang="fr-FR" sz="1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1683">
                <a:tc rowSpan="3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4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Hand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13,03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12,11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367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13,61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575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-1,50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1683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Basket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13,16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12,68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267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13,67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253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6600"/>
                          </a:solidFill>
                        </a:rPr>
                        <a:t>-0,99</a:t>
                      </a:r>
                      <a:endParaRPr lang="fr-FR" sz="16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1683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Badminton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13,04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CC"/>
                          </a:solidFill>
                        </a:rPr>
                        <a:t>12,39</a:t>
                      </a:r>
                      <a:endParaRPr lang="fr-FR" sz="1600" b="1" dirty="0">
                        <a:solidFill>
                          <a:srgbClr val="3333CC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1226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13,77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1070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-1,38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1683">
                <a:tc rowSpan="3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5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Musculation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13,13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12,80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913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13,29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1935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-0,49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1683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STEP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13,31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13,46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791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12,56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+0,90</a:t>
                      </a:r>
                      <a:endParaRPr lang="fr-FR" sz="1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1683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>
                          <a:latin typeface="+mn-lt"/>
                          <a:cs typeface="Arial"/>
                        </a:rPr>
                        <a:t>Crse</a:t>
                      </a:r>
                      <a:r>
                        <a:rPr lang="fr-FR" sz="1600" b="0" baseline="0" dirty="0" smtClean="0">
                          <a:latin typeface="+mn-lt"/>
                          <a:cs typeface="Arial"/>
                        </a:rPr>
                        <a:t> en durée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CC"/>
                          </a:solidFill>
                        </a:rPr>
                        <a:t>12,50</a:t>
                      </a:r>
                      <a:endParaRPr lang="fr-FR" sz="1600" b="1" dirty="0">
                        <a:solidFill>
                          <a:srgbClr val="3333CC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12,58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248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12,45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440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+</a:t>
                      </a:r>
                      <a:r>
                        <a:rPr lang="fr-FR" sz="1600" b="1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0,13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95536" y="609329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n’y a plus de rugby certifié en bac pro cette année?!.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BEP-CAP 2013</a:t>
            </a:r>
            <a:endParaRPr lang="fr-FR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79512" y="692696"/>
          <a:ext cx="8749479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79512" y="5589240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rappel, APSA qui apportait de bons résultats chez les garçons, mais catastrophique chez les filles. APSA confidentielle au regard du nombre de pratiquant(e)s.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Dans les programmations EPS</a:t>
            </a:r>
            <a:br>
              <a:rPr lang="fr-FR" dirty="0" smtClean="0"/>
            </a:br>
            <a:r>
              <a:rPr lang="fr-FR" sz="2000" dirty="0" smtClean="0"/>
              <a:t>Etablissements publics et privés sous contrat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5760" y="1844824"/>
            <a:ext cx="8229600" cy="406712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255 cycles rugby / 7255 cycles d’APSA programmés : </a:t>
            </a:r>
            <a:r>
              <a:rPr lang="fr-FR" sz="2800" b="1" dirty="0" smtClean="0">
                <a:solidFill>
                  <a:srgbClr val="FF0000"/>
                </a:solidFill>
              </a:rPr>
              <a:t>3,51%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1800" dirty="0" smtClean="0"/>
              <a:t>(3,32% en 2013-2014)</a:t>
            </a:r>
            <a:endParaRPr lang="fr-FR" sz="2800" dirty="0" smtClean="0"/>
          </a:p>
          <a:p>
            <a:r>
              <a:rPr lang="fr-FR" sz="2800" dirty="0" smtClean="0"/>
              <a:t>255cycles rugby / 2998 cycles d’activités d’opposition (CP4): </a:t>
            </a:r>
            <a:r>
              <a:rPr lang="fr-FR" sz="2800" b="1" dirty="0" smtClean="0">
                <a:solidFill>
                  <a:srgbClr val="FF0000"/>
                </a:solidFill>
              </a:rPr>
              <a:t>8,50%</a:t>
            </a:r>
            <a:r>
              <a:rPr lang="fr-FR" sz="2800" dirty="0" smtClean="0"/>
              <a:t> </a:t>
            </a:r>
            <a:r>
              <a:rPr lang="fr-FR" sz="1800" dirty="0" smtClean="0"/>
              <a:t>(7,8% en 2013-2014)</a:t>
            </a:r>
            <a:endParaRPr lang="fr-FR" sz="2800" dirty="0" smtClean="0"/>
          </a:p>
          <a:p>
            <a:r>
              <a:rPr lang="fr-FR" sz="2800" dirty="0" smtClean="0"/>
              <a:t>255cycles rugby / 2275 cycles de sports collectifs (famille 6 de la CP4): </a:t>
            </a:r>
            <a:r>
              <a:rPr lang="fr-FR" sz="2800" b="1" dirty="0" smtClean="0">
                <a:solidFill>
                  <a:srgbClr val="FF0000"/>
                </a:solidFill>
              </a:rPr>
              <a:t>11,21%</a:t>
            </a:r>
            <a:endParaRPr lang="fr-FR" sz="1800" b="1" dirty="0" smtClean="0">
              <a:solidFill>
                <a:srgbClr val="FF0000"/>
              </a:solidFill>
            </a:endParaRPr>
          </a:p>
          <a:p>
            <a:endParaRPr lang="fr-FR" sz="2800" dirty="0" smtClean="0"/>
          </a:p>
          <a:p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405760" y="498862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BEP CAP 2014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787523"/>
              </p:ext>
            </p:extLst>
          </p:nvPr>
        </p:nvGraphicFramePr>
        <p:xfrm>
          <a:off x="179512" y="836713"/>
          <a:ext cx="884517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89"/>
                <a:gridCol w="1494118"/>
                <a:gridCol w="1198464"/>
                <a:gridCol w="1072594"/>
                <a:gridCol w="1329765"/>
                <a:gridCol w="1195294"/>
                <a:gridCol w="1359647"/>
                <a:gridCol w="836705"/>
              </a:tblGrid>
              <a:tr h="463988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CP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APSA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Note moyenne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baseline="0" dirty="0" err="1" smtClean="0"/>
                        <a:t>Moy</a:t>
                      </a:r>
                      <a:endParaRPr lang="fr-FR" sz="1600" b="0" baseline="0" dirty="0" smtClean="0"/>
                    </a:p>
                    <a:p>
                      <a:pPr algn="ctr"/>
                      <a:r>
                        <a:rPr lang="fr-FR" sz="1600" b="0" baseline="0" dirty="0" smtClean="0"/>
                        <a:t>Filles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Effectifs </a:t>
                      </a:r>
                    </a:p>
                    <a:p>
                      <a:pPr algn="ctr"/>
                      <a:r>
                        <a:rPr lang="fr-FR" sz="1600" b="0" dirty="0" smtClean="0"/>
                        <a:t>Filles 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/>
                        <a:t>Moy</a:t>
                      </a:r>
                      <a:endParaRPr lang="fr-FR" sz="1600" b="0" dirty="0" smtClean="0"/>
                    </a:p>
                    <a:p>
                      <a:pPr algn="ctr"/>
                      <a:r>
                        <a:rPr lang="fr-FR" sz="1600" b="0" baseline="0" dirty="0" smtClean="0"/>
                        <a:t>Garçons 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Effectifs</a:t>
                      </a:r>
                    </a:p>
                    <a:p>
                      <a:pPr algn="ctr"/>
                      <a:r>
                        <a:rPr lang="fr-FR" sz="1600" b="0" dirty="0" smtClean="0"/>
                        <a:t> Garçons</a:t>
                      </a:r>
                      <a:endParaRPr lang="fr-F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/>
                        <a:t>Diff.</a:t>
                      </a:r>
                      <a:endParaRPr lang="fr-FR" sz="1600" b="0" dirty="0"/>
                    </a:p>
                  </a:txBody>
                  <a:tcPr anchor="ctr"/>
                </a:tc>
              </a:tr>
              <a:tr h="3348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 smtClean="0">
                          <a:effectLst/>
                          <a:latin typeface="+mn-lt"/>
                          <a:cs typeface="Arial"/>
                        </a:rPr>
                        <a:t>1</a:t>
                      </a:r>
                      <a:endParaRPr lang="fr-FR" sz="1600" b="1" i="0" u="none" strike="noStrike" dirty="0">
                        <a:effectLst/>
                        <a:latin typeface="+mn-lt"/>
                        <a:cs typeface="Arial"/>
                      </a:endParaRPr>
                    </a:p>
                  </a:txBody>
                  <a:tcPr marL="12700" marR="12700" marT="1270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effectLst/>
                          <a:latin typeface="+mn-lt"/>
                          <a:cs typeface="Arial"/>
                        </a:rPr>
                        <a:t>Relais / Vitesse</a:t>
                      </a:r>
                      <a:endParaRPr lang="fr-FR" sz="1600" b="0" i="0" u="none" strike="noStrike" dirty="0">
                        <a:effectLst/>
                        <a:latin typeface="+mn-lt"/>
                        <a:cs typeface="Arial"/>
                      </a:endParaRPr>
                    </a:p>
                  </a:txBody>
                  <a:tcPr marL="12700" marR="12700" marT="1270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12,2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11,54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262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12,87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424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-1,33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13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err="1" smtClean="0">
                          <a:effectLst/>
                          <a:latin typeface="Calibri"/>
                          <a:cs typeface="Calibri"/>
                        </a:rPr>
                        <a:t>Pentabond</a:t>
                      </a:r>
                      <a:endParaRPr lang="fr-FR" sz="1600" b="0" i="0" u="none" strike="noStrike" dirty="0"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12,4</a:t>
                      </a:r>
                      <a:endParaRPr lang="fr-FR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11,56</a:t>
                      </a:r>
                      <a:endParaRPr lang="fr-FR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449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12,88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657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-1,32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1321">
                <a:tc vMerge="1">
                  <a:txBody>
                    <a:bodyPr/>
                    <a:lstStyle/>
                    <a:p>
                      <a:pPr algn="r" fontAlgn="b"/>
                      <a:endParaRPr lang="fr-FR" sz="1800" b="0" i="0" u="none" strike="noStrike" dirty="0"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effectLst/>
                          <a:latin typeface="Calibri"/>
                          <a:cs typeface="Calibri"/>
                        </a:rPr>
                        <a:t>½ fond</a:t>
                      </a:r>
                      <a:endParaRPr lang="fr-FR" sz="1600" b="0" i="0" u="none" strike="noStrike" dirty="0"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3333FF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12,6</a:t>
                      </a:r>
                      <a:endParaRPr lang="fr-FR" sz="1600" b="1" i="0" u="none" strike="noStrike" kern="1200" dirty="0">
                        <a:solidFill>
                          <a:srgbClr val="3333FF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11,71</a:t>
                      </a:r>
                      <a:endParaRPr lang="fr-FR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700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12,87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1903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-1,16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7200">
                <a:tc rowSpan="2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2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CO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FF"/>
                          </a:solidFill>
                        </a:rPr>
                        <a:t>12,6</a:t>
                      </a:r>
                      <a:endParaRPr lang="fr-FR" sz="1600" b="1" dirty="0">
                        <a:solidFill>
                          <a:srgbClr val="3333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11,75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430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13,40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491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-1,75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01321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Escalade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13,21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543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14,23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849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-1,02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07408">
                <a:tc rowSpan="2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3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Acrosport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12,51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726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12,44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635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-0,07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7200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Gym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12,1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11,73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224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12,44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255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-0,71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1321">
                <a:tc rowSpan="3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4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Hand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FF"/>
                          </a:solidFill>
                        </a:rPr>
                        <a:t>12,03</a:t>
                      </a:r>
                      <a:endParaRPr lang="fr-FR" sz="1600" b="1" dirty="0">
                        <a:solidFill>
                          <a:srgbClr val="3333F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481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13,68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809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-1,65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01321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Basket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CC"/>
                          </a:solidFill>
                        </a:rPr>
                        <a:t>12,6</a:t>
                      </a:r>
                      <a:endParaRPr lang="fr-FR" sz="1600" b="1" dirty="0">
                        <a:solidFill>
                          <a:srgbClr val="3333CC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11,88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433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13,19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508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-1,31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01321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Badminton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12,9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11,96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1323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13,69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1453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-1,73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01321">
                <a:tc rowSpan="3">
                  <a:txBody>
                    <a:bodyPr/>
                    <a:lstStyle/>
                    <a:p>
                      <a:pPr algn="r"/>
                      <a:r>
                        <a:rPr lang="fr-FR" sz="1600" b="1" dirty="0" smtClean="0">
                          <a:latin typeface="+mn-lt"/>
                          <a:cs typeface="Arial"/>
                        </a:rPr>
                        <a:t>5</a:t>
                      </a:r>
                      <a:endParaRPr lang="fr-FR" sz="1600" b="1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Musculation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12,86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FF"/>
                          </a:solidFill>
                        </a:rPr>
                        <a:t>12,35</a:t>
                      </a:r>
                      <a:endParaRPr lang="fr-FR" sz="1600" b="1" dirty="0">
                        <a:solidFill>
                          <a:srgbClr val="3333FF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883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12,97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2187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-0,62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1321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latin typeface="+mn-lt"/>
                          <a:cs typeface="Arial"/>
                        </a:rPr>
                        <a:t>STEP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13,11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13,67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774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FF"/>
                          </a:solidFill>
                        </a:rPr>
                        <a:t>13,18</a:t>
                      </a:r>
                      <a:endParaRPr lang="fr-FR" sz="1600" b="1" dirty="0">
                        <a:solidFill>
                          <a:srgbClr val="3333FF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177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+0,49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1321">
                <a:tc vMerge="1">
                  <a:txBody>
                    <a:bodyPr/>
                    <a:lstStyle/>
                    <a:p>
                      <a:pPr algn="r"/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err="1" smtClean="0">
                          <a:latin typeface="+mn-lt"/>
                          <a:cs typeface="Arial"/>
                        </a:rPr>
                        <a:t>Crse</a:t>
                      </a:r>
                      <a:r>
                        <a:rPr lang="fr-FR" sz="1600" b="0" baseline="0" dirty="0" smtClean="0">
                          <a:latin typeface="+mn-lt"/>
                          <a:cs typeface="Arial"/>
                        </a:rPr>
                        <a:t> en durée</a:t>
                      </a:r>
                      <a:endParaRPr lang="fr-FR" sz="1600" b="0" dirty="0">
                        <a:latin typeface="+mn-lt"/>
                        <a:cs typeface="Arial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13,09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13,24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372</a:t>
                      </a:r>
                      <a:endParaRPr lang="fr-FR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8000"/>
                          </a:solidFill>
                        </a:rPr>
                        <a:t>13,32</a:t>
                      </a:r>
                      <a:endParaRPr lang="fr-FR" sz="16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1370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</a:rPr>
                        <a:t>-0,08</a:t>
                      </a:r>
                      <a:endParaRPr lang="fr-FR" sz="16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95536" y="609329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n’y a plus de rugby évalué en BEP CAP cette année?!. Est-ce ici une conséquence de la lutte contre les inaptitudes?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2800" dirty="0" smtClean="0"/>
              <a:t>Evolution de la part du rugby dans la </a:t>
            </a:r>
            <a:r>
              <a:rPr lang="fr-FR" sz="2800" b="1" dirty="0" smtClean="0"/>
              <a:t>programmation</a:t>
            </a:r>
            <a:r>
              <a:rPr lang="fr-FR" sz="2800" dirty="0" smtClean="0"/>
              <a:t> des sports collectifs – tout type d’établissement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Evolution de la part du rugby dans les programmations sports </a:t>
            </a:r>
            <a:r>
              <a:rPr lang="fr-FR" dirty="0" err="1" smtClean="0"/>
              <a:t>co</a:t>
            </a:r>
            <a:r>
              <a:rPr lang="fr-FR" dirty="0" smtClean="0"/>
              <a:t> en collège par département</a:t>
            </a:r>
            <a:endParaRPr lang="fr-FR" dirty="0"/>
          </a:p>
        </p:txBody>
      </p:sp>
      <p:graphicFrame>
        <p:nvGraphicFramePr>
          <p:cNvPr id="7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244350"/>
              </p:ext>
            </p:extLst>
          </p:nvPr>
        </p:nvGraphicFramePr>
        <p:xfrm>
          <a:off x="467544" y="2035987"/>
          <a:ext cx="8229600" cy="384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11560" y="6237312"/>
            <a:ext cx="3415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Effet « Planète Ovale » dans le 45?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95710"/>
          </a:xfrm>
        </p:spPr>
        <p:txBody>
          <a:bodyPr>
            <a:noAutofit/>
          </a:bodyPr>
          <a:lstStyle/>
          <a:p>
            <a:r>
              <a:rPr lang="fr-FR" sz="3200" dirty="0" smtClean="0"/>
              <a:t>Au DNB Collège 2014 – CP4</a:t>
            </a:r>
            <a:endParaRPr lang="fr-FR" sz="32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389438" cy="6396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1600" dirty="0" smtClean="0"/>
              <a:t>28 évaluations rugby sur 1548 évaluations (1,8% des évaluations DNB)</a:t>
            </a:r>
          </a:p>
          <a:p>
            <a:pPr>
              <a:buFont typeface="Arial" pitchFamily="34" charset="0"/>
              <a:buChar char="•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1600" dirty="0" smtClean="0"/>
              <a:t>28 évaluations rugby sur 667 évaluations de la CP4 (11 activités, soit 4,2% (4,5% en 2013) des évaluations de la CP4)</a:t>
            </a:r>
          </a:p>
          <a:p>
            <a:pPr>
              <a:buFont typeface="Arial" pitchFamily="34" charset="0"/>
              <a:buChar char="•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r>
              <a:rPr lang="fr-FR" sz="1600" dirty="0" smtClean="0"/>
              <a:t>Le rugby passe de la 6</a:t>
            </a:r>
            <a:r>
              <a:rPr lang="fr-FR" sz="1600" baseline="30000" dirty="0" smtClean="0"/>
              <a:t>ème</a:t>
            </a:r>
            <a:r>
              <a:rPr lang="fr-FR" sz="1600" dirty="0" smtClean="0"/>
              <a:t> à la 8</a:t>
            </a:r>
            <a:r>
              <a:rPr lang="fr-FR" sz="1600" baseline="30000" dirty="0" smtClean="0"/>
              <a:t>ème</a:t>
            </a:r>
            <a:r>
              <a:rPr lang="fr-FR" sz="1600" dirty="0" smtClean="0"/>
              <a:t> APSA évaluée en CP4 </a:t>
            </a:r>
          </a:p>
          <a:p>
            <a:pPr>
              <a:buFont typeface="Arial" pitchFamily="34" charset="0"/>
              <a:buChar char="•"/>
            </a:pPr>
            <a:endParaRPr lang="fr-FR" sz="1600" dirty="0" smtClean="0"/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résultats aux DNB CP4 Filles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11560" y="587727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rugby se classe 4</a:t>
            </a:r>
            <a:r>
              <a:rPr lang="fr-FR" baseline="30000" dirty="0" smtClean="0"/>
              <a:t>ème</a:t>
            </a:r>
            <a:r>
              <a:rPr lang="fr-FR" dirty="0" smtClean="0"/>
              <a:t>; 2</a:t>
            </a:r>
            <a:r>
              <a:rPr lang="fr-FR" baseline="30000" dirty="0" smtClean="0"/>
              <a:t>ème</a:t>
            </a:r>
            <a:r>
              <a:rPr lang="fr-FR" dirty="0" smtClean="0"/>
              <a:t> en termes de résultats pour les filles si on enlève le judo et le football, « confidentiels » en termes de cycles évalués au DNB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résultats aux DNB CP4 Garçons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11560" y="587727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rugby se classe 6</a:t>
            </a:r>
            <a:r>
              <a:rPr lang="fr-FR" baseline="30000" dirty="0" smtClean="0"/>
              <a:t>ème</a:t>
            </a:r>
            <a:r>
              <a:rPr lang="fr-FR" dirty="0" smtClean="0"/>
              <a:t> pour les garçons (4</a:t>
            </a:r>
            <a:r>
              <a:rPr lang="fr-FR" baseline="30000" dirty="0" smtClean="0"/>
              <a:t>ème</a:t>
            </a:r>
            <a:r>
              <a:rPr lang="fr-FR" dirty="0" smtClean="0"/>
              <a:t> en enlevant les APSA « confidentielles » dans les évaluations DNB), mais dans la moyenne des autres APSA les plus représentées. Baisse des résultats rugby de 2013 à 2014.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Inaptitudes Rugby / CP4 DNB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10,66% filles déclarées inaptes; 10</a:t>
            </a:r>
            <a:r>
              <a:rPr lang="fr-FR" baseline="30000" dirty="0" smtClean="0">
                <a:solidFill>
                  <a:srgbClr val="FF0000"/>
                </a:solidFill>
              </a:rPr>
              <a:t>ème</a:t>
            </a:r>
            <a:r>
              <a:rPr lang="fr-FR" dirty="0" smtClean="0">
                <a:solidFill>
                  <a:srgbClr val="FF0000"/>
                </a:solidFill>
              </a:rPr>
              <a:t>/11 </a:t>
            </a:r>
            <a:r>
              <a:rPr lang="fr-FR" sz="1600" dirty="0" smtClean="0"/>
              <a:t>(en 2013: 6,98%; </a:t>
            </a:r>
            <a:r>
              <a:rPr lang="fr-FR" sz="1600" dirty="0" smtClean="0">
                <a:solidFill>
                  <a:srgbClr val="FF0000"/>
                </a:solidFill>
              </a:rPr>
              <a:t>8</a:t>
            </a:r>
            <a:r>
              <a:rPr lang="fr-FR" sz="1600" baseline="30000" dirty="0" smtClean="0">
                <a:solidFill>
                  <a:srgbClr val="FF0000"/>
                </a:solidFill>
              </a:rPr>
              <a:t>ème</a:t>
            </a:r>
            <a:r>
              <a:rPr lang="fr-FR" sz="1600" dirty="0" smtClean="0">
                <a:solidFill>
                  <a:srgbClr val="FF0000"/>
                </a:solidFill>
              </a:rPr>
              <a:t>/11).</a:t>
            </a:r>
            <a:r>
              <a:rPr lang="fr-FR" sz="1600" dirty="0" smtClean="0"/>
              <a:t> </a:t>
            </a:r>
            <a:r>
              <a:rPr lang="fr-FR" dirty="0" smtClean="0"/>
              <a:t> Chiffre en augmentation significative: quelles origines?</a:t>
            </a:r>
          </a:p>
          <a:p>
            <a:endParaRPr lang="fr-FR" sz="1600" dirty="0" smtClean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5, 27% garçons déclarés inaptes: 9</a:t>
            </a:r>
            <a:r>
              <a:rPr lang="fr-FR" baseline="30000" dirty="0" smtClean="0">
                <a:solidFill>
                  <a:srgbClr val="FF0000"/>
                </a:solidFill>
              </a:rPr>
              <a:t>ème</a:t>
            </a:r>
            <a:r>
              <a:rPr lang="fr-FR" dirty="0" smtClean="0">
                <a:solidFill>
                  <a:srgbClr val="FF0000"/>
                </a:solidFill>
              </a:rPr>
              <a:t>/11 </a:t>
            </a:r>
            <a:r>
              <a:rPr lang="fr-FR" sz="1600" dirty="0" smtClean="0"/>
              <a:t>(en 2013: 3,75%; 3</a:t>
            </a:r>
            <a:r>
              <a:rPr lang="fr-FR" sz="1600" baseline="30000" dirty="0" smtClean="0"/>
              <a:t>ème</a:t>
            </a:r>
            <a:r>
              <a:rPr lang="fr-FR" sz="1600" dirty="0" smtClean="0"/>
              <a:t>/11). </a:t>
            </a:r>
            <a:r>
              <a:rPr lang="fr-FR" dirty="0" smtClean="0"/>
              <a:t>Stat également en augmentation: quelles origines?</a:t>
            </a:r>
          </a:p>
          <a:p>
            <a:endParaRPr lang="fr-FR" dirty="0" smtClean="0"/>
          </a:p>
          <a:p>
            <a:r>
              <a:rPr lang="fr-FR" dirty="0" smtClean="0"/>
              <a:t>Origines du problème: culturelles, vécu, représentations, sécurité effective…?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Ecart garçons-filles Rugby / CP4 DNB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29600" cy="5760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1033</Words>
  <Application>Microsoft Office PowerPoint</Application>
  <PresentationFormat>Affichage à l'écran (4:3)</PresentationFormat>
  <Paragraphs>390</Paragraphs>
  <Slides>20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Le Rugby dans les établissements scolaires du 2nd degré</vt:lpstr>
      <vt:lpstr>Dans les programmations EPS Etablissements publics et privés sous contrat</vt:lpstr>
      <vt:lpstr>Evolution de la part du rugby dans la programmation des sports collectifs – tout type d’établissement</vt:lpstr>
      <vt:lpstr>Evolution de la part du rugby dans les programmations sports co en collège par département</vt:lpstr>
      <vt:lpstr>Au DNB Collège 2014 – CP4</vt:lpstr>
      <vt:lpstr>Les résultats aux DNB CP4 Filles</vt:lpstr>
      <vt:lpstr>Les résultats aux DNB CP4 Garçons</vt:lpstr>
      <vt:lpstr>Inaptitudes Rugby / CP4 DNB</vt:lpstr>
      <vt:lpstr>Ecart garçons-filles Rugby / CP4 DNB</vt:lpstr>
      <vt:lpstr>Ecart garçons-filles Rugby au DNB</vt:lpstr>
      <vt:lpstr>Au lycée général et technologique</vt:lpstr>
      <vt:lpstr>Part du rugby dans les sports collectifs par département en LEGT</vt:lpstr>
      <vt:lpstr>Bac G &amp; T 2013</vt:lpstr>
      <vt:lpstr>Bac G &amp; T 2014</vt:lpstr>
      <vt:lpstr>Dans la voie professionnelle</vt:lpstr>
      <vt:lpstr>Part du rugby dans les sports collectifs par département dans la voie pro</vt:lpstr>
      <vt:lpstr>Bac Pro 2013</vt:lpstr>
      <vt:lpstr>Bac Pro 2014</vt:lpstr>
      <vt:lpstr>BEP-CAP 2013</vt:lpstr>
      <vt:lpstr>BEP CAP 2014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Rugby dans les établissements scolaires du 2nd degré</dc:title>
  <dc:creator>Pierre Robin</dc:creator>
  <cp:lastModifiedBy>Bruno MERY</cp:lastModifiedBy>
  <cp:revision>136</cp:revision>
  <dcterms:created xsi:type="dcterms:W3CDTF">2013-10-13T23:05:53Z</dcterms:created>
  <dcterms:modified xsi:type="dcterms:W3CDTF">2015-09-28T08:55:32Z</dcterms:modified>
</cp:coreProperties>
</file>